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3"/>
  </p:notesMasterIdLst>
  <p:sldIdLst>
    <p:sldId id="335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336" r:id="rId25"/>
    <p:sldId id="337" r:id="rId26"/>
    <p:sldId id="281" r:id="rId27"/>
    <p:sldId id="283" r:id="rId28"/>
    <p:sldId id="260" r:id="rId29"/>
    <p:sldId id="284" r:id="rId30"/>
    <p:sldId id="285" r:id="rId31"/>
    <p:sldId id="286" r:id="rId32"/>
    <p:sldId id="261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38" r:id="rId47"/>
    <p:sldId id="262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40" r:id="rId59"/>
    <p:sldId id="310" r:id="rId60"/>
    <p:sldId id="312" r:id="rId61"/>
    <p:sldId id="311" r:id="rId62"/>
    <p:sldId id="313" r:id="rId63"/>
    <p:sldId id="314" r:id="rId64"/>
    <p:sldId id="315" r:id="rId65"/>
    <p:sldId id="316" r:id="rId66"/>
    <p:sldId id="317" r:id="rId67"/>
    <p:sldId id="318" r:id="rId68"/>
    <p:sldId id="325" r:id="rId69"/>
    <p:sldId id="319" r:id="rId70"/>
    <p:sldId id="320" r:id="rId71"/>
    <p:sldId id="321" r:id="rId72"/>
    <p:sldId id="322" r:id="rId73"/>
    <p:sldId id="323" r:id="rId74"/>
    <p:sldId id="339" r:id="rId75"/>
    <p:sldId id="324" r:id="rId76"/>
    <p:sldId id="326" r:id="rId77"/>
    <p:sldId id="327" r:id="rId78"/>
    <p:sldId id="328" r:id="rId79"/>
    <p:sldId id="329" r:id="rId80"/>
    <p:sldId id="330" r:id="rId81"/>
    <p:sldId id="332" r:id="rId82"/>
    <p:sldId id="331" r:id="rId83"/>
    <p:sldId id="333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34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339A-07B5-413E-AD72-3BB80A3B4D38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3293-7BFD-44F0-B0B7-2C9C6B73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2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3293-7BFD-44F0-B0B7-2C9C6B738B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5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3293-7BFD-44F0-B0B7-2C9C6B738B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5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3293-7BFD-44F0-B0B7-2C9C6B738B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3293-7BFD-44F0-B0B7-2C9C6B738B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3293-7BFD-44F0-B0B7-2C9C6B738B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3293-7BFD-44F0-B0B7-2C9C6B738B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3293-7BFD-44F0-B0B7-2C9C6B738B2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7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0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7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10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66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0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7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1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9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6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8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8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2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7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3C116D-BAC3-47B9-9BEF-5271EFC81CFE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B1E4-C4F0-4E17-AFF5-3F9D427E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37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g"/><Relationship Id="rId4" Type="http://schemas.openxmlformats.org/officeDocument/2006/relationships/image" Target="../media/image12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368" y="2912744"/>
            <a:ext cx="11553163" cy="3847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atbyKai" panose="00000400000000000000" pitchFamily="50" charset="0"/>
              </a:rPr>
              <a:t>General </a:t>
            </a:r>
            <a:r>
              <a:rPr lang="en-US" sz="7200" b="1" cap="none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atbyKai" panose="00000400000000000000" pitchFamily="50" charset="0"/>
              </a:rPr>
              <a:t>examination</a:t>
            </a:r>
          </a:p>
          <a:p>
            <a:pPr algn="ctr"/>
            <a:endParaRPr lang="en-US" sz="72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eatbyKai" panose="00000400000000000000" pitchFamily="50" charset="0"/>
            </a:endParaRPr>
          </a:p>
          <a:p>
            <a:pPr algn="ctr"/>
            <a:endParaRPr lang="en-US" sz="72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eatbyKai" panose="00000400000000000000" pitchFamily="50" charset="0"/>
            </a:endParaRPr>
          </a:p>
          <a:p>
            <a:pPr algn="ctr"/>
            <a:r>
              <a:rPr lang="en-US" sz="2800" b="1" cap="none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atbyKai" panose="00000400000000000000" pitchFamily="50" charset="0"/>
              </a:rPr>
              <a:t>                                New version </a:t>
            </a:r>
            <a:r>
              <a:rPr lang="en-US" sz="2000" b="1" cap="none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atbyKai" panose="00000400000000000000" pitchFamily="50" charset="0"/>
              </a:rPr>
              <a:t>(25-12-2014)</a:t>
            </a:r>
            <a:endParaRPr lang="en-US" sz="2000" b="1" cap="none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eatbyKai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68" y="210487"/>
            <a:ext cx="4296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Special faces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868" y="1984282"/>
            <a:ext cx="1451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7- SLE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7" y="3573411"/>
            <a:ext cx="5028592" cy="2619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3301" r="2064" b="7237"/>
          <a:stretch/>
        </p:blipFill>
        <p:spPr>
          <a:xfrm>
            <a:off x="7069541" y="2849103"/>
            <a:ext cx="4612944" cy="33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35" y="265078"/>
            <a:ext cx="5335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Facial Skin color 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35" y="1656736"/>
            <a:ext cx="2039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pallor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6" y="2976729"/>
            <a:ext cx="5282252" cy="3521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0" y="2976728"/>
            <a:ext cx="5312609" cy="35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35" y="265078"/>
            <a:ext cx="5335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Facial Skin color 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95" y="1711327"/>
            <a:ext cx="27510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jaundice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63" y="1569492"/>
            <a:ext cx="3618363" cy="48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35" y="265078"/>
            <a:ext cx="5335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Facial Skin color 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35" y="1711327"/>
            <a:ext cx="3894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plethoric face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30" y="2782155"/>
            <a:ext cx="5524500" cy="367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4" b="11173"/>
          <a:stretch/>
        </p:blipFill>
        <p:spPr>
          <a:xfrm>
            <a:off x="7469039" y="2216571"/>
            <a:ext cx="4268036" cy="42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35" y="265078"/>
            <a:ext cx="5335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Facial Skin color 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35" y="1765918"/>
            <a:ext cx="60917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Earthy pale complexion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67" y="2532265"/>
            <a:ext cx="5357338" cy="40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35" y="265078"/>
            <a:ext cx="5335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Facial Skin color 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35" y="1711327"/>
            <a:ext cx="3959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5- pigmentations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37" y="2357658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35" y="265078"/>
            <a:ext cx="5335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Facial Skin color 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35" y="1629441"/>
            <a:ext cx="3196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6- malar flush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50" y="1629441"/>
            <a:ext cx="5012267" cy="47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1" y="265078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Eye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01" y="1643089"/>
            <a:ext cx="2529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Anemia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4" y="3125313"/>
            <a:ext cx="4788870" cy="3257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47" y="3125313"/>
            <a:ext cx="4653052" cy="32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1" y="265078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Eye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01" y="1656736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polycythemia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2" y="3135581"/>
            <a:ext cx="3381460" cy="3240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92" y="3213847"/>
            <a:ext cx="4229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1" y="265078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Eye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01" y="1643089"/>
            <a:ext cx="27510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jaundice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17" y="2972910"/>
            <a:ext cx="5002800" cy="3317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33" y="2972910"/>
            <a:ext cx="4902080" cy="33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540" y="2899096"/>
            <a:ext cx="8278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Examination of the 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4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1" y="265078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Eye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01" y="1697681"/>
            <a:ext cx="2651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Puffiness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10" y="2775542"/>
            <a:ext cx="5830472" cy="30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1" y="265078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Eye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01" y="1765918"/>
            <a:ext cx="37305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5- Xanthelasma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07" y="2794876"/>
            <a:ext cx="5229321" cy="3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1" y="265078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Eye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01" y="1752271"/>
            <a:ext cx="3914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6- Corneal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arcus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10" y="3054798"/>
            <a:ext cx="3393135" cy="3022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27" y="3054798"/>
            <a:ext cx="3022456" cy="3022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t="1221" r="18769" b="-1221"/>
          <a:stretch/>
        </p:blipFill>
        <p:spPr>
          <a:xfrm>
            <a:off x="715873" y="3054798"/>
            <a:ext cx="3655115" cy="30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1" y="265078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Eye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01" y="1697680"/>
            <a:ext cx="6941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7- subconjuctival hemorrhage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3322486"/>
            <a:ext cx="4102821" cy="3085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20" y="2545676"/>
            <a:ext cx="5808646" cy="38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1" y="265078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Eye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01" y="1662845"/>
            <a:ext cx="4798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8- periorbital edema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26" y="2689315"/>
            <a:ext cx="4931940" cy="37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1" y="265078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Eye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01" y="1616883"/>
            <a:ext cx="9323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9- Digital photographs of the conjunctiva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95" y="2508813"/>
            <a:ext cx="4328390" cy="41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04" y="265078"/>
            <a:ext cx="53719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Hair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504" y="1711328"/>
            <a:ext cx="10027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Coarse dry lusterless ( in hypothyroidism )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62" y="2809138"/>
            <a:ext cx="5075305" cy="38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04" y="265078"/>
            <a:ext cx="53719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Hair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504" y="1738623"/>
            <a:ext cx="2786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alopecia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66" y="2159687"/>
            <a:ext cx="5375077" cy="40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089" y="265078"/>
            <a:ext cx="5174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lips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089" y="1793214"/>
            <a:ext cx="3405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cyanotic lip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04" y="3024133"/>
            <a:ext cx="3994245" cy="2995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43" y="3024133"/>
            <a:ext cx="5174363" cy="29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089" y="265078"/>
            <a:ext cx="5174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lips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089" y="1765919"/>
            <a:ext cx="3978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herpes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labialis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1413395"/>
            <a:ext cx="4612659" cy="50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035" y="237782"/>
            <a:ext cx="54537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Facial expression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88" y="456145"/>
            <a:ext cx="5919555" cy="6027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091" y="2592573"/>
            <a:ext cx="3416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Anxious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Angry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….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054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089" y="265078"/>
            <a:ext cx="5174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lips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089" y="1820510"/>
            <a:ext cx="4698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angular stomatitis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8" y="3003848"/>
            <a:ext cx="5476044" cy="3670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7"/>
          <a:stretch/>
        </p:blipFill>
        <p:spPr>
          <a:xfrm>
            <a:off x="6802910" y="2793277"/>
            <a:ext cx="5000625" cy="3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089" y="265078"/>
            <a:ext cx="5174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lips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089" y="1834157"/>
            <a:ext cx="1891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ulcer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39" y="3616704"/>
            <a:ext cx="3626395" cy="2716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43" y="3616704"/>
            <a:ext cx="5298904" cy="27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089" y="265078"/>
            <a:ext cx="5174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lips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089" y="1820509"/>
            <a:ext cx="2896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5- tattooing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4"/>
          <a:stretch/>
        </p:blipFill>
        <p:spPr>
          <a:xfrm>
            <a:off x="4231185" y="3575713"/>
            <a:ext cx="6350000" cy="21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22" y="251430"/>
            <a:ext cx="5937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Gums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402" y="1820509"/>
            <a:ext cx="2778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Gingivitis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1" y="3218570"/>
            <a:ext cx="5283937" cy="3268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31" y="3218570"/>
            <a:ext cx="4405793" cy="32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22" y="251430"/>
            <a:ext cx="5937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Gums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122" y="1820509"/>
            <a:ext cx="54825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Gingival hypertrophy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86" y="2143674"/>
            <a:ext cx="61912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45" y="251430"/>
            <a:ext cx="5808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Teeth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779566"/>
            <a:ext cx="3701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Dental caries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72" y="2779594"/>
            <a:ext cx="8801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45" y="251430"/>
            <a:ext cx="5808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Teeth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981" y="1765918"/>
            <a:ext cx="2852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teeth loss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5" y="2412249"/>
            <a:ext cx="5857941" cy="38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45" y="251430"/>
            <a:ext cx="5808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Teeth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779566"/>
            <a:ext cx="27045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dentures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27" y="3533810"/>
            <a:ext cx="4049478" cy="2506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9"/>
          <a:stretch/>
        </p:blipFill>
        <p:spPr>
          <a:xfrm>
            <a:off x="7420420" y="3533810"/>
            <a:ext cx="3746130" cy="250699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5921486">
            <a:off x="6927123" y="3787258"/>
            <a:ext cx="409433" cy="26202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45" y="265077"/>
            <a:ext cx="640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Tongue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411" y="1779566"/>
            <a:ext cx="2529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Glossitis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10" y="2102731"/>
            <a:ext cx="48577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45" y="265077"/>
            <a:ext cx="640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Tongue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793214"/>
            <a:ext cx="4764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pale ( in anemia )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34" y="1969531"/>
            <a:ext cx="4104707" cy="44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68" y="210487"/>
            <a:ext cx="4296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Special faces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868" y="1683960"/>
            <a:ext cx="4802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1-Cushing syndrome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1"/>
          <a:stretch/>
        </p:blipFill>
        <p:spPr>
          <a:xfrm>
            <a:off x="7118240" y="1683960"/>
            <a:ext cx="3226763" cy="4722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40" y="2948892"/>
            <a:ext cx="4762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45" y="265077"/>
            <a:ext cx="640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Tongue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806861"/>
            <a:ext cx="5455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yellow ( in jaundice )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66" y="3070143"/>
            <a:ext cx="3974116" cy="3376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03" y="3070143"/>
            <a:ext cx="5197535" cy="33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45" y="265077"/>
            <a:ext cx="640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Tongue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765918"/>
            <a:ext cx="44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central cyanosis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t="199" r="33746" b="69367"/>
          <a:stretch/>
        </p:blipFill>
        <p:spPr>
          <a:xfrm>
            <a:off x="5357747" y="3563041"/>
            <a:ext cx="5597376" cy="2087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02" y="3563041"/>
            <a:ext cx="3359773" cy="20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45" y="265077"/>
            <a:ext cx="640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Tongue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834158"/>
            <a:ext cx="3203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5- dry tongue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65" y="3218572"/>
            <a:ext cx="4550139" cy="2962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12" y="3218573"/>
            <a:ext cx="3946461" cy="29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45" y="265077"/>
            <a:ext cx="640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Tongue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793214"/>
            <a:ext cx="3876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6- Furred tongue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91" y="2903569"/>
            <a:ext cx="5481889" cy="3633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89" y="2903569"/>
            <a:ext cx="3633709" cy="36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45" y="265077"/>
            <a:ext cx="640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Tongue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806861"/>
            <a:ext cx="4126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7- smooth tongue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66" y="1929831"/>
            <a:ext cx="30226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45" y="265077"/>
            <a:ext cx="640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Tongue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765917"/>
            <a:ext cx="5620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8- Geographical tongue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2" y="1910189"/>
            <a:ext cx="3618149" cy="4599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97" y="3690747"/>
            <a:ext cx="4305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45" y="265077"/>
            <a:ext cx="640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Tongue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45" y="1670123"/>
            <a:ext cx="3868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9- Tumor Nodule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66" y="2412248"/>
            <a:ext cx="4630785" cy="40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45" y="210486"/>
            <a:ext cx="8914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Buccal mucosa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045" y="1602144"/>
            <a:ext cx="21435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Thrush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2" y="1925309"/>
            <a:ext cx="5843801" cy="40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45" y="210486"/>
            <a:ext cx="8914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Buccal mucosa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045" y="1602144"/>
            <a:ext cx="3804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aphthus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ulcer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2725" r="15561" b="14580"/>
          <a:stretch/>
        </p:blipFill>
        <p:spPr>
          <a:xfrm>
            <a:off x="5431810" y="2579426"/>
            <a:ext cx="5199798" cy="35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45" y="210486"/>
            <a:ext cx="8914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Buccal mucosa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045" y="1670383"/>
            <a:ext cx="5758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Petechial hemorrhage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70" y="2945614"/>
            <a:ext cx="5230379" cy="34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68" y="210487"/>
            <a:ext cx="4296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Special faces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433" y="1820508"/>
            <a:ext cx="35621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Acromegaly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9" y="2143673"/>
            <a:ext cx="6581769" cy="39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45" y="210486"/>
            <a:ext cx="8914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Buccal mucosa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045" y="1574848"/>
            <a:ext cx="3959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pigmentations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32" y="3024590"/>
            <a:ext cx="4287778" cy="28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45" y="210486"/>
            <a:ext cx="8914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Buccal mucosa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389" y="1602144"/>
            <a:ext cx="19928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5- Pallor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83" y="2248475"/>
            <a:ext cx="5459956" cy="37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58" y="237782"/>
            <a:ext cx="10009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Tonsil and pharynx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002" y="1602144"/>
            <a:ext cx="2630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Tonsillitis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25" y="2990643"/>
            <a:ext cx="4445000" cy="294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80" y="2990643"/>
            <a:ext cx="3956121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58" y="237782"/>
            <a:ext cx="10009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Tonsil and pharynx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360" y="1629441"/>
            <a:ext cx="5668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enlargement of tonsils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3" y="2836434"/>
            <a:ext cx="4463457" cy="33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58" y="237782"/>
            <a:ext cx="10009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Tonsil and pharynx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58" y="1615792"/>
            <a:ext cx="5410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post nasal discharge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85" y="3158888"/>
            <a:ext cx="4801452" cy="3200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57" y="3158888"/>
            <a:ext cx="4909460" cy="32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58" y="237782"/>
            <a:ext cx="10009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Tonsil and pharynx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575" y="1656735"/>
            <a:ext cx="3212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pharyngitis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8" y="2188759"/>
            <a:ext cx="6421462" cy="42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6026" y="2899096"/>
            <a:ext cx="8404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Examination of the 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Neck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575" y="251430"/>
            <a:ext cx="5093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L.N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96" y="1231284"/>
            <a:ext cx="7183840" cy="53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575" y="251430"/>
            <a:ext cx="5093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L.N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35" y="1472155"/>
            <a:ext cx="6736283" cy="49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374" y="224134"/>
            <a:ext cx="9240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Thyroid examination ( Goiter )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88" y="2877813"/>
            <a:ext cx="3110586" cy="282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7" y="2877813"/>
            <a:ext cx="2798317" cy="282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51" y="2877813"/>
            <a:ext cx="2944756" cy="2829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55" y="2877813"/>
            <a:ext cx="1763274" cy="28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68" y="210487"/>
            <a:ext cx="4296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Special faces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12" y="1820508"/>
            <a:ext cx="3801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thyrotoxicosis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11" y="2585197"/>
            <a:ext cx="4007734" cy="3869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54" y="2585197"/>
            <a:ext cx="3750219" cy="38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630" y="2899096"/>
            <a:ext cx="840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Examination of the 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Hand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148" y="196838"/>
            <a:ext cx="5875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Joints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72" y="3294192"/>
            <a:ext cx="3992301" cy="2994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5" y="3294192"/>
            <a:ext cx="4189988" cy="29942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4879" y="1615792"/>
            <a:ext cx="2888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deformity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148" y="196838"/>
            <a:ext cx="5875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Joints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148" y="1615792"/>
            <a:ext cx="2547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swelling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3"/>
          <a:stretch/>
        </p:blipFill>
        <p:spPr>
          <a:xfrm>
            <a:off x="6028644" y="2148054"/>
            <a:ext cx="3927967" cy="4021107"/>
          </a:xfrm>
        </p:spPr>
      </p:pic>
    </p:spTree>
    <p:extLst>
      <p:ext uri="{BB962C8B-B14F-4D97-AF65-F5344CB8AC3E}">
        <p14:creationId xmlns:p14="http://schemas.microsoft.com/office/powerpoint/2010/main" val="1938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86" y="224134"/>
            <a:ext cx="63450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Muscle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393" y="1615792"/>
            <a:ext cx="25010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atrophy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34" y="1615792"/>
            <a:ext cx="5710713" cy="42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786" y="224134"/>
            <a:ext cx="63450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Muscle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786" y="1615792"/>
            <a:ext cx="60933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carpal tunnel syndrome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00" y="2600553"/>
            <a:ext cx="5935604" cy="39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786" y="224134"/>
            <a:ext cx="63450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Muscle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786" y="1574849"/>
            <a:ext cx="3342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claw hands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9"/>
          <a:stretch/>
        </p:blipFill>
        <p:spPr>
          <a:xfrm>
            <a:off x="5114759" y="2512163"/>
            <a:ext cx="4966814" cy="39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878" y="224134"/>
            <a:ext cx="58208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Color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878" y="1602144"/>
            <a:ext cx="2723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cyanosis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67" y="192530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878" y="224134"/>
            <a:ext cx="58208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Color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295" y="1602144"/>
            <a:ext cx="2492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anemia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93" y="2248475"/>
            <a:ext cx="5929301" cy="420980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4276766">
            <a:off x="4107978" y="4709684"/>
            <a:ext cx="1119116" cy="166502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295" y="306021"/>
            <a:ext cx="3621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Skin lesions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295" y="1684031"/>
            <a:ext cx="3081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petechiae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5" y="1137018"/>
            <a:ext cx="3053473" cy="495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295" y="306021"/>
            <a:ext cx="3621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Skin lesions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295" y="1629440"/>
            <a:ext cx="2529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purpura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77" y="2275771"/>
            <a:ext cx="5351439" cy="40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68" y="210487"/>
            <a:ext cx="4296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Special faces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48" y="1820508"/>
            <a:ext cx="3655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Myxoedema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1" y="2883340"/>
            <a:ext cx="4162566" cy="3100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r="4316" b="11220"/>
          <a:stretch/>
        </p:blipFill>
        <p:spPr>
          <a:xfrm>
            <a:off x="2838733" y="2886014"/>
            <a:ext cx="4394579" cy="30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295" y="306021"/>
            <a:ext cx="3621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Skin lesions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409" y="1684031"/>
            <a:ext cx="3389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Ecchymosis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18" y="3440211"/>
            <a:ext cx="7324386" cy="21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295" y="306021"/>
            <a:ext cx="3621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Skin lesions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141" y="1684031"/>
            <a:ext cx="32496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hematoma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"/>
          <a:stretch/>
        </p:blipFill>
        <p:spPr>
          <a:xfrm>
            <a:off x="5200479" y="1382677"/>
            <a:ext cx="4876899" cy="50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295" y="306021"/>
            <a:ext cx="3621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Skin lesions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383" y="1684031"/>
            <a:ext cx="3203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5- spider nevi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80" y="2453192"/>
            <a:ext cx="4568020" cy="34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295" y="306021"/>
            <a:ext cx="3621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Skin lesions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295" y="1697678"/>
            <a:ext cx="4605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6- Palmer erythema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22" y="1697678"/>
            <a:ext cx="5715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8594" y="297313"/>
            <a:ext cx="3331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Skin </a:t>
            </a:r>
            <a:r>
              <a:rPr lang="en-US" sz="4800" b="1" dirty="0"/>
              <a:t>turgor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63" y="1915392"/>
            <a:ext cx="6684917" cy="4444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806" y="2560320"/>
            <a:ext cx="3002745" cy="28623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Causes: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Decreased </a:t>
            </a:r>
            <a:r>
              <a:rPr lang="en-US" dirty="0"/>
              <a:t>fluid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Dehydration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Diarrhea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Extreme weight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</a:t>
            </a:r>
            <a:r>
              <a:rPr lang="en-US" dirty="0" smtClean="0"/>
              <a:t>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Vomiting</a:t>
            </a:r>
            <a:endParaRPr lang="en-US" dirty="0"/>
          </a:p>
          <a:p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0497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619" y="333317"/>
            <a:ext cx="5636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Nails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619" y="1670384"/>
            <a:ext cx="4969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Clubbing of fingers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89" y="3500295"/>
            <a:ext cx="3857330" cy="2892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15" y="1670384"/>
            <a:ext cx="3081698" cy="4722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" y="5057333"/>
            <a:ext cx="22098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619" y="333317"/>
            <a:ext cx="5636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Nails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662" y="1684031"/>
            <a:ext cx="35445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leukonychia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69" y="2947818"/>
            <a:ext cx="5314251" cy="3461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4338" r="14369" b="1837"/>
          <a:stretch/>
        </p:blipFill>
        <p:spPr>
          <a:xfrm>
            <a:off x="8639034" y="2947818"/>
            <a:ext cx="2620370" cy="35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619" y="333317"/>
            <a:ext cx="5636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Nails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611" y="1684031"/>
            <a:ext cx="3600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 Koilonychias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4261"/>
            <a:ext cx="5987078" cy="37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619" y="333317"/>
            <a:ext cx="5636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Nails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428" y="1656736"/>
            <a:ext cx="3462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Onycholysis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7" y="2303067"/>
            <a:ext cx="5057254" cy="37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082" y="333317"/>
            <a:ext cx="62343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Tremor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68" y="1446663"/>
            <a:ext cx="4682827" cy="5152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729" y="3070746"/>
            <a:ext cx="4745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Rest tremor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Intention tremor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Flapping tremor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Tremor of outstretched hand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6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68" y="210487"/>
            <a:ext cx="4296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Special faces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025" y="1820508"/>
            <a:ext cx="4745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5- facial nerve palsy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2" y="2279182"/>
            <a:ext cx="3114699" cy="423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43" y="2279182"/>
            <a:ext cx="2820533" cy="42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4987" y="2899096"/>
            <a:ext cx="780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Examination of the 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Leg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4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403" y="306022"/>
            <a:ext cx="86373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Deformities and amputation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22617"/>
          <a:stretch/>
        </p:blipFill>
        <p:spPr>
          <a:xfrm>
            <a:off x="6575529" y="2083510"/>
            <a:ext cx="2279175" cy="3997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73" y="2079532"/>
            <a:ext cx="2600687" cy="40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627" y="360612"/>
            <a:ext cx="63161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Edema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39" y="2496623"/>
            <a:ext cx="3569529" cy="349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31" y="2496622"/>
            <a:ext cx="4660538" cy="34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846" y="306021"/>
            <a:ext cx="6960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Ischemia examination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52" y="1518560"/>
            <a:ext cx="3591209" cy="4808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797" y="2399222"/>
            <a:ext cx="37898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Pallor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Cyanosis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Ulcerations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Gangrene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Loss of pulses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Hairless shiny skin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17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753" y="245061"/>
            <a:ext cx="4097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Diabetic foot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/>
          <a:stretch/>
        </p:blipFill>
        <p:spPr>
          <a:xfrm>
            <a:off x="6268267" y="2690947"/>
            <a:ext cx="3295650" cy="2856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36" y="2690947"/>
            <a:ext cx="3235153" cy="28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614" y="279896"/>
            <a:ext cx="69044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Blood spots of the foot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4" y="1857103"/>
            <a:ext cx="5904411" cy="44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414" y="2733633"/>
            <a:ext cx="46891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Vital Signs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9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398" y="201519"/>
            <a:ext cx="4652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1-Temperature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398" y="166105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oral temperature </a:t>
            </a:r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arial" panose="020B0604020202020204" pitchFamily="34" charset="0"/>
              </a:rPr>
              <a:t> 33.2-38.2  C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rectal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temperature </a:t>
            </a:r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34.4-37.8 </a:t>
            </a:r>
            <a:r>
              <a:rPr lang="en-US" dirty="0" smtClean="0">
                <a:latin typeface="arial" panose="020B0604020202020204" pitchFamily="34" charset="0"/>
              </a:rPr>
              <a:t> C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Tympanic temperature </a:t>
            </a:r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35.4- </a:t>
            </a:r>
            <a:r>
              <a:rPr lang="en-US" dirty="0" smtClean="0">
                <a:latin typeface="arial" panose="020B0604020202020204" pitchFamily="34" charset="0"/>
              </a:rPr>
              <a:t>37.8 C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Axillary temperature </a:t>
            </a:r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35.5-37.0 </a:t>
            </a:r>
            <a:r>
              <a:rPr lang="en-US" dirty="0" smtClean="0">
                <a:latin typeface="arial" panose="020B0604020202020204" pitchFamily="34" charset="0"/>
              </a:rPr>
              <a:t>C</a:t>
            </a:r>
            <a:endParaRPr lang="en-US" dirty="0">
              <a:latin typeface="arial" panose="020B0604020202020204" pitchFamily="34" charset="0"/>
            </a:endParaRPr>
          </a:p>
          <a:p>
            <a:endParaRPr lang="ar-A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"/>
          <a:stretch/>
        </p:blipFill>
        <p:spPr>
          <a:xfrm>
            <a:off x="7430589" y="2674505"/>
            <a:ext cx="2758440" cy="2000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89" y="4829197"/>
            <a:ext cx="2758440" cy="1829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3" y="4829197"/>
            <a:ext cx="3269524" cy="1835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89" y="679270"/>
            <a:ext cx="2758440" cy="17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10" y="201519"/>
            <a:ext cx="23583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2-Pulse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25" y="2441801"/>
            <a:ext cx="2247900" cy="3019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02" y="2441800"/>
            <a:ext cx="2010074" cy="30194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8610" y="2441800"/>
            <a:ext cx="5058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A normal resting heart rate for adults ranges from 60 to 100 beats a minute</a:t>
            </a:r>
            <a:r>
              <a:rPr lang="en-US" dirty="0" smtClean="0">
                <a:latin typeface="Helvetica" panose="020B0604020202020204" pitchFamily="34" charset="0"/>
              </a:rPr>
              <a:t>.</a:t>
            </a:r>
          </a:p>
          <a:p>
            <a:endParaRPr lang="en-US" dirty="0">
              <a:latin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</a:rPr>
              <a:t>When </a:t>
            </a:r>
            <a:r>
              <a:rPr lang="en-US" dirty="0">
                <a:latin typeface="Helvetica" panose="020B0604020202020204" pitchFamily="34" charset="0"/>
              </a:rPr>
              <a:t>you feel </a:t>
            </a:r>
            <a:r>
              <a:rPr lang="en-US" dirty="0" smtClean="0">
                <a:latin typeface="Helvetica" panose="020B0604020202020204" pitchFamily="34" charset="0"/>
              </a:rPr>
              <a:t>the </a:t>
            </a:r>
            <a:r>
              <a:rPr lang="en-US" dirty="0">
                <a:latin typeface="Helvetica" panose="020B0604020202020204" pitchFamily="34" charset="0"/>
              </a:rPr>
              <a:t>pulse, count the number of beats in 15 seconds. Multiply this number by 4 to </a:t>
            </a:r>
            <a:r>
              <a:rPr lang="en-US" dirty="0" smtClean="0">
                <a:latin typeface="Helvetica" panose="020B0604020202020204" pitchFamily="34" charset="0"/>
              </a:rPr>
              <a:t>calculate the pulse ( </a:t>
            </a:r>
            <a:r>
              <a:rPr lang="en-US" dirty="0">
                <a:latin typeface="Helvetica" panose="020B0604020202020204" pitchFamily="34" charset="0"/>
              </a:rPr>
              <a:t>beats per </a:t>
            </a:r>
            <a:r>
              <a:rPr lang="en-US" dirty="0" smtClean="0">
                <a:latin typeface="Helvetica" panose="020B0604020202020204" pitchFamily="34" charset="0"/>
              </a:rPr>
              <a:t>minute ).</a:t>
            </a:r>
            <a:endParaRPr lang="en-US" b="0" i="0" dirty="0"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10" y="236354"/>
            <a:ext cx="53719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3-</a:t>
            </a:r>
            <a:r>
              <a:rPr lang="en-US" sz="4800" b="1" dirty="0" smtClean="0"/>
              <a:t> 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Blood Pressure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88197"/>
              </p:ext>
            </p:extLst>
          </p:nvPr>
        </p:nvGraphicFramePr>
        <p:xfrm>
          <a:off x="619536" y="2073046"/>
          <a:ext cx="5512548" cy="3756931"/>
        </p:xfrm>
        <a:graphic>
          <a:graphicData uri="http://schemas.openxmlformats.org/drawingml/2006/table">
            <a:tbl>
              <a:tblPr/>
              <a:tblGrid>
                <a:gridCol w="1378137"/>
                <a:gridCol w="1378137"/>
                <a:gridCol w="1378137"/>
                <a:gridCol w="1378137"/>
              </a:tblGrid>
              <a:tr h="523925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bg1"/>
                          </a:solidFill>
                        </a:rPr>
                        <a:t>Blood Pressure</a:t>
                      </a:r>
                      <a:br>
                        <a:rPr lang="en-US" sz="1100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u="none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2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Systolic</a:t>
                      </a:r>
                      <a:br>
                        <a:rPr lang="en-US" sz="1100" u="none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mm Hg (upper #)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2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AE" sz="1100" u="none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2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bg1"/>
                          </a:solidFill>
                        </a:rPr>
                        <a:t>Diastolic</a:t>
                      </a:r>
                      <a:br>
                        <a:rPr lang="en-US" sz="1100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u="none" dirty="0">
                          <a:solidFill>
                            <a:schemeClr val="bg1"/>
                          </a:solidFill>
                        </a:rPr>
                        <a:t>mm Hg (lower #)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2E0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Normal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BC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less than </a:t>
                      </a:r>
                      <a:r>
                        <a:rPr lang="en-US" sz="1100" b="1" u="none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en-US" sz="1100" u="none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BC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and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BC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less than </a:t>
                      </a:r>
                      <a:r>
                        <a:rPr lang="en-US" sz="1100" b="1" u="none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US" sz="1100" u="none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BC16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Prehypertension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100" b="1" u="none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ar-AE" sz="1100" u="none">
                          <a:solidFill>
                            <a:schemeClr val="bg1"/>
                          </a:solidFill>
                        </a:rPr>
                        <a:t> – </a:t>
                      </a:r>
                      <a:r>
                        <a:rPr lang="ar-AE" sz="1100" b="1" u="none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ar-AE" sz="1100" u="none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100" b="1" u="none">
                          <a:solidFill>
                            <a:schemeClr val="bg1"/>
                          </a:solidFill>
                        </a:rPr>
                        <a:t>80</a:t>
                      </a:r>
                      <a:r>
                        <a:rPr lang="ar-AE" sz="1100" u="none">
                          <a:solidFill>
                            <a:schemeClr val="bg1"/>
                          </a:solidFill>
                        </a:rPr>
                        <a:t> – </a:t>
                      </a:r>
                      <a:r>
                        <a:rPr lang="ar-AE" sz="1100" b="1" u="none">
                          <a:solidFill>
                            <a:schemeClr val="bg1"/>
                          </a:solidFill>
                        </a:rPr>
                        <a:t>89</a:t>
                      </a:r>
                      <a:endParaRPr lang="ar-AE" sz="1100" u="none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4C"/>
                    </a:solidFill>
                  </a:tcPr>
                </a:tc>
              </a:tr>
              <a:tr h="830614"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High Blood Pressure</a:t>
                      </a:r>
                      <a:br>
                        <a:rPr lang="en-US" sz="1100" u="none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(Hypertension) Stage 1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3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100" b="1" u="none">
                          <a:solidFill>
                            <a:schemeClr val="bg1"/>
                          </a:solidFill>
                        </a:rPr>
                        <a:t>140</a:t>
                      </a:r>
                      <a:r>
                        <a:rPr lang="ar-AE" sz="1100" u="none">
                          <a:solidFill>
                            <a:schemeClr val="bg1"/>
                          </a:solidFill>
                        </a:rPr>
                        <a:t> – </a:t>
                      </a:r>
                      <a:r>
                        <a:rPr lang="ar-AE" sz="1100" b="1" u="none">
                          <a:solidFill>
                            <a:schemeClr val="bg1"/>
                          </a:solidFill>
                        </a:rPr>
                        <a:t>159</a:t>
                      </a:r>
                      <a:endParaRPr lang="ar-AE" sz="1100" u="none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3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3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100" b="1" u="none">
                          <a:solidFill>
                            <a:schemeClr val="bg1"/>
                          </a:solidFill>
                        </a:rPr>
                        <a:t>90</a:t>
                      </a:r>
                      <a:r>
                        <a:rPr lang="ar-AE" sz="1100" u="none">
                          <a:solidFill>
                            <a:schemeClr val="bg1"/>
                          </a:solidFill>
                        </a:rPr>
                        <a:t> – </a:t>
                      </a:r>
                      <a:r>
                        <a:rPr lang="ar-AE" sz="1100" b="1" u="none">
                          <a:solidFill>
                            <a:schemeClr val="bg1"/>
                          </a:solidFill>
                        </a:rPr>
                        <a:t>99</a:t>
                      </a:r>
                      <a:endParaRPr lang="ar-AE" sz="1100" u="none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315"/>
                    </a:solidFill>
                  </a:tcPr>
                </a:tc>
              </a:tr>
              <a:tr h="830614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bg1"/>
                          </a:solidFill>
                        </a:rPr>
                        <a:t>High Blood Pressure</a:t>
                      </a:r>
                      <a:br>
                        <a:rPr lang="en-US" sz="1100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u="none" dirty="0">
                          <a:solidFill>
                            <a:schemeClr val="bg1"/>
                          </a:solidFill>
                        </a:rPr>
                        <a:t>(Hypertension) Stage 2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4A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>
                          <a:solidFill>
                            <a:schemeClr val="bg1"/>
                          </a:solidFill>
                        </a:rPr>
                        <a:t>160</a:t>
                      </a:r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 or higher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4A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4A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chemeClr val="bg1"/>
                          </a:solidFill>
                        </a:rPr>
                        <a:t>100</a:t>
                      </a:r>
                      <a:r>
                        <a:rPr lang="en-US" sz="1100" u="none" dirty="0">
                          <a:solidFill>
                            <a:schemeClr val="bg1"/>
                          </a:solidFill>
                        </a:rPr>
                        <a:t> or higher</a:t>
                      </a: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4A0E"/>
                    </a:solidFill>
                  </a:tcPr>
                </a:tc>
              </a:tr>
              <a:tr h="830614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bg1"/>
                          </a:solidFill>
                          <a:effectLst/>
                        </a:rPr>
                        <a:t>Hypertensive Crisis</a:t>
                      </a:r>
                      <a:br>
                        <a:rPr lang="en-US" sz="1100" u="non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u="none" dirty="0">
                          <a:solidFill>
                            <a:schemeClr val="bg1"/>
                          </a:solidFill>
                          <a:effectLst/>
                        </a:rPr>
                        <a:t>(Emergency care needed)</a:t>
                      </a:r>
                      <a:endParaRPr lang="en-US" sz="1100" u="none" dirty="0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00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  <a:effectLst/>
                        </a:rPr>
                        <a:t>Higher than </a:t>
                      </a:r>
                      <a:r>
                        <a:rPr lang="en-US" sz="1100" b="1" u="none">
                          <a:solidFill>
                            <a:schemeClr val="bg1"/>
                          </a:solidFill>
                          <a:effectLst/>
                        </a:rPr>
                        <a:t>180</a:t>
                      </a:r>
                      <a:endParaRPr lang="en-US" sz="1100" u="none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00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endParaRPr lang="en-US" sz="1100" u="none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00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bg1"/>
                          </a:solidFill>
                          <a:effectLst/>
                        </a:rPr>
                        <a:t>Higher than </a:t>
                      </a:r>
                      <a:r>
                        <a:rPr lang="en-US" sz="1100" b="1" u="none" dirty="0">
                          <a:solidFill>
                            <a:schemeClr val="bg1"/>
                          </a:solidFill>
                          <a:effectLst/>
                        </a:rPr>
                        <a:t>110</a:t>
                      </a:r>
                      <a:endParaRPr lang="en-US" sz="1100" u="none" dirty="0">
                        <a:solidFill>
                          <a:schemeClr val="bg1"/>
                        </a:solidFill>
                      </a:endParaRPr>
                    </a:p>
                  </a:txBody>
                  <a:tcPr marL="35678" marR="35678" marT="35678" marB="3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0008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9" y="2264228"/>
            <a:ext cx="4679407" cy="35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68" y="210487"/>
            <a:ext cx="4296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Special faces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868" y="1943338"/>
            <a:ext cx="66752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6- parotid swelling ( mumps )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85" y="2814851"/>
            <a:ext cx="5136107" cy="38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10" y="297313"/>
            <a:ext cx="57502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4- Respiratory rate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611" y="2441800"/>
            <a:ext cx="4762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Recorded </a:t>
            </a:r>
            <a:r>
              <a:rPr lang="en-US" dirty="0"/>
              <a:t>as breaths per minute. They should be counted for </a:t>
            </a:r>
            <a:r>
              <a:rPr lang="en-US" dirty="0" smtClean="0"/>
              <a:t>30 </a:t>
            </a:r>
            <a:r>
              <a:rPr lang="en-US" dirty="0"/>
              <a:t>seconds </a:t>
            </a:r>
            <a:r>
              <a:rPr lang="en-US" dirty="0" smtClean="0"/>
              <a:t>multiplied </a:t>
            </a:r>
            <a:r>
              <a:rPr lang="en-US" dirty="0"/>
              <a:t>by </a:t>
            </a:r>
            <a:r>
              <a:rPr lang="en-US" dirty="0" smtClean="0"/>
              <a:t>2 or 15 </a:t>
            </a:r>
            <a:r>
              <a:rPr lang="en-US" dirty="0"/>
              <a:t>seconds multiplied by </a:t>
            </a:r>
            <a:r>
              <a:rPr lang="en-US" dirty="0" smtClean="0"/>
              <a:t>4 </a:t>
            </a:r>
          </a:p>
          <a:p>
            <a:endParaRPr lang="en-US" dirty="0"/>
          </a:p>
          <a:p>
            <a:r>
              <a:rPr lang="en-US" dirty="0" smtClean="0"/>
              <a:t>Normal </a:t>
            </a:r>
            <a:r>
              <a:rPr lang="en-US" dirty="0"/>
              <a:t>is between 12 and </a:t>
            </a:r>
            <a:r>
              <a:rPr lang="en-US" dirty="0" smtClean="0"/>
              <a:t>20 </a:t>
            </a:r>
            <a:r>
              <a:rPr lang="en-US" dirty="0"/>
              <a:t>breaths per minute</a:t>
            </a:r>
            <a:r>
              <a:rPr lang="en-US" dirty="0" smtClean="0"/>
              <a:t>. </a:t>
            </a:r>
            <a:endParaRPr lang="en-US" b="0" i="0" dirty="0">
              <a:effectLst/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34" y="2067330"/>
            <a:ext cx="6202639" cy="38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2705" y="1629856"/>
            <a:ext cx="904446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Done…..</a:t>
            </a:r>
            <a:endParaRPr lang="en-US" sz="1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54" y="5986149"/>
            <a:ext cx="9323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tx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By : </a:t>
            </a:r>
            <a:r>
              <a:rPr lang="en-US" sz="4000" b="1" spc="50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Mosul medical college students</a:t>
            </a:r>
            <a:endParaRPr lang="en-US" sz="4000" b="1" spc="50" dirty="0">
              <a:ln w="0"/>
              <a:solidFill>
                <a:schemeClr val="tx1">
                  <a:lumMod val="8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281</TotalTime>
  <Words>599</Words>
  <Application>Microsoft Office PowerPoint</Application>
  <PresentationFormat>Widescreen</PresentationFormat>
  <Paragraphs>232</Paragraphs>
  <Slides>91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abeatbyKai</vt:lpstr>
      <vt:lpstr>Arial</vt:lpstr>
      <vt:lpstr>Arial</vt:lpstr>
      <vt:lpstr>Calibri</vt:lpstr>
      <vt:lpstr>Century Gothic</vt:lpstr>
      <vt:lpstr>Helvetica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LOKA</dc:creator>
  <cp:lastModifiedBy>Abdalmalik</cp:lastModifiedBy>
  <cp:revision>42</cp:revision>
  <dcterms:created xsi:type="dcterms:W3CDTF">2014-04-26T18:06:51Z</dcterms:created>
  <dcterms:modified xsi:type="dcterms:W3CDTF">2014-12-23T21:25:12Z</dcterms:modified>
</cp:coreProperties>
</file>