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7" r:id="rId2"/>
    <p:sldId id="256" r:id="rId3"/>
    <p:sldId id="257" r:id="rId4"/>
    <p:sldId id="258" r:id="rId5"/>
    <p:sldId id="294" r:id="rId6"/>
    <p:sldId id="297" r:id="rId7"/>
    <p:sldId id="298" r:id="rId8"/>
    <p:sldId id="299" r:id="rId9"/>
    <p:sldId id="259" r:id="rId10"/>
    <p:sldId id="260" r:id="rId11"/>
    <p:sldId id="296" r:id="rId12"/>
    <p:sldId id="261" r:id="rId13"/>
    <p:sldId id="262" r:id="rId14"/>
    <p:sldId id="263" r:id="rId15"/>
    <p:sldId id="264" r:id="rId16"/>
    <p:sldId id="288"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92" r:id="rId34"/>
    <p:sldId id="293" r:id="rId35"/>
    <p:sldId id="281" r:id="rId36"/>
    <p:sldId id="290" r:id="rId37"/>
    <p:sldId id="283" r:id="rId38"/>
    <p:sldId id="285" r:id="rId39"/>
    <p:sldId id="286"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2EF1E92-CFE1-4159-8312-294F91E232AE}" type="datetimeFigureOut">
              <a:rPr lang="ar-IQ" smtClean="0"/>
              <a:pPr/>
              <a:t>26/04/1433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FA24F69-42EC-4AE9-B4CB-253750053840}"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1FA24F69-42EC-4AE9-B4CB-253750053840}" type="slidenum">
              <a:rPr lang="ar-IQ" smtClean="0"/>
              <a:pPr/>
              <a:t>4</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AE9E3BA-8CA5-414D-A24D-FFBD8D2FBE06}" type="slidenum">
              <a:rPr lang="en-US"/>
              <a:pPr/>
              <a:t>5</a:t>
            </a:fld>
            <a:endParaRPr lang="en-US"/>
          </a:p>
        </p:txBody>
      </p:sp>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A88A33C-25FF-49D3-AACB-704052CBC58F}" type="slidenum">
              <a:rPr lang="en-US" sz="1200"/>
              <a:pPr algn="r"/>
              <a:t>5</a:t>
            </a:fld>
            <a:endParaRPr lang="en-US" sz="1200"/>
          </a:p>
        </p:txBody>
      </p:sp>
      <p:sp>
        <p:nvSpPr>
          <p:cNvPr id="1974275" name="Rectangle 4"/>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74276" name="Rectangle 5"/>
          <p:cNvSpPr>
            <a:spLocks noGrp="1" noChangeArrowheads="1"/>
          </p:cNvSpPr>
          <p:nvPr>
            <p:ph type="body" idx="1"/>
          </p:nvPr>
        </p:nvSpPr>
        <p:spPr>
          <a:xfrm>
            <a:off x="685800" y="4343400"/>
            <a:ext cx="5486400" cy="4114800"/>
          </a:xfrm>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115888" indent="-115888" eaLnBrk="1" hangingPunct="1"/>
            <a:r>
              <a:rPr lang="en-US" smtClean="0">
                <a:latin typeface="Arial" pitchFamily="34" charset="0"/>
              </a:rPr>
              <a:t>Not placed in the bone like an endosteal implant.</a:t>
            </a:r>
          </a:p>
          <a:p>
            <a:pPr marL="115888" indent="-115888" eaLnBrk="1" hangingPunct="1"/>
            <a:r>
              <a:rPr lang="en-US" smtClean="0">
                <a:latin typeface="Arial" pitchFamily="34" charset="0"/>
              </a:rPr>
              <a:t>Most commonly used in patients with insufficient alveolar ridges.</a:t>
            </a:r>
          </a:p>
          <a:p>
            <a:pPr marL="115888" indent="-115888" eaLnBrk="1" hangingPunct="1"/>
            <a:r>
              <a:rPr lang="en-US" smtClean="0">
                <a:latin typeface="Arial" pitchFamily="34" charset="0"/>
              </a:rPr>
              <a:t>Most commonly used on the mandibular arch.</a:t>
            </a:r>
          </a:p>
          <a:p>
            <a:pPr marL="115888" indent="-115888" eaLnBrk="1" hangingPunct="1"/>
            <a:r>
              <a:rPr lang="en-US" smtClean="0">
                <a:latin typeface="Arial" pitchFamily="34" charset="0"/>
              </a:rPr>
              <a:t>Why wouldn</a:t>
            </a:r>
            <a:r>
              <a:rPr lang="ja-JP" altLang="en-US" smtClean="0">
                <a:latin typeface="Arial" pitchFamily="34" charset="0"/>
              </a:rPr>
              <a:t>’</a:t>
            </a:r>
            <a:r>
              <a:rPr lang="en-US" altLang="ja-JP" smtClean="0">
                <a:latin typeface="Arial" pitchFamily="34" charset="0"/>
              </a:rPr>
              <a:t>t this type of implant be used on the maxillary arch? </a:t>
            </a:r>
            <a:r>
              <a:rPr lang="en-US" altLang="ja-JP" i="1" smtClean="0">
                <a:latin typeface="Arial" pitchFamily="34" charset="0"/>
              </a:rPr>
              <a:t>(Easier to replicate the alveolar bone on the mandible than that on the maxilla.)</a:t>
            </a:r>
            <a:endParaRPr lang="en-US" i="1"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0EDFB7B-3139-4B16-B84E-71C4E5AA7535}" type="slidenum">
              <a:rPr lang="en-US"/>
              <a:pPr/>
              <a:t>6</a:t>
            </a:fld>
            <a:endParaRPr lang="en-US"/>
          </a:p>
        </p:txBody>
      </p:sp>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DEA01C-F76A-4691-B186-64ACAB4D905F}" type="slidenum">
              <a:rPr lang="en-US" sz="1200"/>
              <a:pPr algn="r"/>
              <a:t>6</a:t>
            </a:fld>
            <a:endParaRPr lang="en-US" sz="1200"/>
          </a:p>
        </p:txBody>
      </p:sp>
      <p:sp>
        <p:nvSpPr>
          <p:cNvPr id="1978371" name="Rectangle 4"/>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78372" name="Rectangle 5"/>
          <p:cNvSpPr>
            <a:spLocks noGrp="1" noChangeArrowheads="1"/>
          </p:cNvSpPr>
          <p:nvPr>
            <p:ph type="body" idx="1"/>
          </p:nvPr>
        </p:nvSpPr>
        <p:spPr>
          <a:xfrm>
            <a:off x="685800" y="4343400"/>
            <a:ext cx="5486400" cy="4114800"/>
          </a:xfrm>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115888" indent="-115888" eaLnBrk="1" hangingPunct="1">
              <a:defRPr/>
            </a:pPr>
            <a:r>
              <a:rPr lang="en-US" smtClean="0">
                <a:ea typeface="ＭＳ Ｐゴシック" charset="0"/>
              </a:rPr>
              <a:t>Which patients are good candidates for subperiosteal implants? </a:t>
            </a:r>
            <a:r>
              <a:rPr lang="en-US" i="1" smtClean="0">
                <a:ea typeface="ＭＳ Ｐゴシック" charset="0"/>
              </a:rPr>
              <a:t>(Those with insufficient alveolar ridges.)</a:t>
            </a:r>
          </a:p>
          <a:p>
            <a:pPr marL="115888" indent="-115888" eaLnBrk="1" hangingPunct="1">
              <a:defRPr/>
            </a:pPr>
            <a:r>
              <a:rPr lang="en-US" smtClean="0">
                <a:ea typeface="ＭＳ Ｐゴシック" charset="0"/>
              </a:rPr>
              <a:t>Sterile surgical conditions are enforced during the procedure.</a:t>
            </a:r>
          </a:p>
          <a:p>
            <a:pPr marL="115888" indent="-115888" eaLnBrk="1" hangingPunct="1">
              <a:defRPr/>
            </a:pPr>
            <a:endParaRPr lang="en-US" smtClean="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9B3CA72-E3BE-4314-8226-82AB97FAD809}" type="slidenum">
              <a:rPr lang="en-US"/>
              <a:pPr/>
              <a:t>7</a:t>
            </a:fld>
            <a:endParaRPr lang="en-US"/>
          </a:p>
        </p:txBody>
      </p:sp>
      <p:sp>
        <p:nvSpPr>
          <p:cNvPr id="39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9771CC0-5199-4DF3-821F-6F142EDA24DF}" type="slidenum">
              <a:rPr lang="en-US" sz="1200"/>
              <a:pPr algn="r"/>
              <a:t>7</a:t>
            </a:fld>
            <a:endParaRPr lang="en-US" sz="1200"/>
          </a:p>
        </p:txBody>
      </p:sp>
      <p:sp>
        <p:nvSpPr>
          <p:cNvPr id="1980419" name="Rectangle 4"/>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80420" name="Rectangle 5"/>
          <p:cNvSpPr>
            <a:spLocks noGrp="1" noChangeArrowheads="1"/>
          </p:cNvSpPr>
          <p:nvPr>
            <p:ph type="body" idx="1"/>
          </p:nvPr>
        </p:nvSpPr>
        <p:spPr>
          <a:xfrm>
            <a:off x="685800" y="4343400"/>
            <a:ext cx="5486400" cy="4114800"/>
          </a:xfrm>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115888" indent="-115888" eaLnBrk="1" hangingPunct="1"/>
            <a:r>
              <a:rPr lang="en-US" smtClean="0">
                <a:latin typeface="Arial" pitchFamily="34" charset="0"/>
              </a:rPr>
              <a:t>Requires 3 to 6 months</a:t>
            </a:r>
            <a:r>
              <a:rPr lang="ja-JP" altLang="en-US" smtClean="0">
                <a:latin typeface="Arial" pitchFamily="34" charset="0"/>
              </a:rPr>
              <a:t>’</a:t>
            </a:r>
            <a:r>
              <a:rPr lang="en-US" altLang="ja-JP" smtClean="0">
                <a:latin typeface="Arial" pitchFamily="34" charset="0"/>
              </a:rPr>
              <a:t> healing time between the first and second surgeries.</a:t>
            </a:r>
          </a:p>
          <a:p>
            <a:pPr marL="115888" indent="-115888" eaLnBrk="1" hangingPunct="1"/>
            <a:r>
              <a:rPr lang="en-US" smtClean="0">
                <a:latin typeface="Arial" pitchFamily="34" charset="0"/>
              </a:rPr>
              <a:t>Sterile surgical conditions are enforced during the procedure.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4C49769-4059-4464-A8FE-6B8C262D48B4}" type="slidenum">
              <a:rPr lang="en-US"/>
              <a:pPr/>
              <a:t>8</a:t>
            </a:fld>
            <a:endParaRPr lang="en-US"/>
          </a:p>
        </p:txBody>
      </p:sp>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3E7F62A-84AD-4078-BF26-C28897285D0A}" type="slidenum">
              <a:rPr lang="en-US" sz="1200"/>
              <a:pPr algn="r"/>
              <a:t>8</a:t>
            </a:fld>
            <a:endParaRPr lang="en-US" sz="1200"/>
          </a:p>
        </p:txBody>
      </p:sp>
      <p:sp>
        <p:nvSpPr>
          <p:cNvPr id="1976323" name="Rectangle 4"/>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76324" name="Rectangle 5"/>
          <p:cNvSpPr>
            <a:spLocks noGrp="1" noChangeArrowheads="1"/>
          </p:cNvSpPr>
          <p:nvPr>
            <p:ph type="body" idx="1"/>
          </p:nvPr>
        </p:nvSpPr>
        <p:spPr>
          <a:xfrm>
            <a:off x="685800" y="4343400"/>
            <a:ext cx="5486400" cy="4114800"/>
          </a:xfrm>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115888" indent="-115888" eaLnBrk="1" hangingPunct="1">
              <a:defRPr/>
            </a:pPr>
            <a:r>
              <a:rPr lang="en-US" smtClean="0">
                <a:ea typeface="ＭＳ Ｐゴシック" charset="0"/>
              </a:rPr>
              <a:t>Requires a two-step surgical procedure; varies from patient to patient.</a:t>
            </a:r>
          </a:p>
          <a:p>
            <a:pPr marL="115888" indent="-115888" eaLnBrk="1" hangingPunct="1">
              <a:defRPr/>
            </a:pPr>
            <a:r>
              <a:rPr lang="en-US" smtClean="0">
                <a:ea typeface="ＭＳ Ｐゴシック" charset="0"/>
              </a:rPr>
              <a:t>What are these subperiosteal implants supporting?</a:t>
            </a:r>
          </a:p>
          <a:p>
            <a:pPr marL="115888" indent="-115888" eaLnBrk="1" hangingPunct="1">
              <a:defRPr/>
            </a:pPr>
            <a:r>
              <a:rPr lang="en-US" smtClean="0">
                <a:ea typeface="ＭＳ Ｐゴシック" charset="0"/>
              </a:rPr>
              <a:t>Would a surgical stent have to be used in this procedure?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7740D5B-719C-47C2-99FA-E2D87FD5C48C}" type="slidenum">
              <a:rPr lang="en-US"/>
              <a:pPr/>
              <a:t>11</a:t>
            </a:fld>
            <a:endParaRPr lang="en-US"/>
          </a:p>
        </p:txBody>
      </p:sp>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00C340-AC2B-4BD1-B367-C2556C989CBA}" type="slidenum">
              <a:rPr lang="en-US" sz="1200"/>
              <a:pPr algn="r"/>
              <a:t>11</a:t>
            </a:fld>
            <a:endParaRPr lang="en-US" sz="1200"/>
          </a:p>
        </p:txBody>
      </p:sp>
      <p:sp>
        <p:nvSpPr>
          <p:cNvPr id="1982467" name="Rectangle 4"/>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82468" name="Rectangle 5"/>
          <p:cNvSpPr>
            <a:spLocks noGrp="1" noChangeArrowheads="1"/>
          </p:cNvSpPr>
          <p:nvPr>
            <p:ph type="body" idx="1"/>
          </p:nvPr>
        </p:nvSpPr>
        <p:spPr>
          <a:xfrm>
            <a:off x="685800" y="4343400"/>
            <a:ext cx="5486400" cy="4114800"/>
          </a:xfrm>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115888" indent="-115888" eaLnBrk="1" hangingPunct="1">
              <a:defRPr/>
            </a:pPr>
            <a:r>
              <a:rPr lang="en-US" smtClean="0">
                <a:ea typeface="ＭＳ Ｐゴシック" charset="0"/>
              </a:rPr>
              <a:t>The most common type is the transmandibular staple implant.</a:t>
            </a:r>
          </a:p>
          <a:p>
            <a:pPr marL="115888" indent="-115888" eaLnBrk="1" hangingPunct="1">
              <a:defRPr/>
            </a:pPr>
            <a:r>
              <a:rPr lang="en-US" smtClean="0">
                <a:ea typeface="ＭＳ Ｐゴシック" charset="0"/>
              </a:rPr>
              <a:t>It is used when there are no other options for the patient.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1FA24F69-42EC-4AE9-B4CB-253750053840}" type="slidenum">
              <a:rPr lang="ar-IQ" smtClean="0"/>
              <a:pPr/>
              <a:t>40</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43888DC-9FAB-471A-B150-7B3A18DB2686}"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ral-implant.com/implant_history.htm" TargetMode="External"/><Relationship Id="rId2" Type="http://schemas.openxmlformats.org/officeDocument/2006/relationships/slideLayout" Target="../slideLayouts/slideLayout12.xml"/><Relationship Id="rId1" Type="http://schemas.openxmlformats.org/officeDocument/2006/relationships/video" Target="file:///J:\New%20Folder\OSS%20final\pure%20introduction_vcd0.mpg"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file:///D:\D\&#1583;&#1608;&#1585;&#1577;%20&#1586;&#1585;&#1575;&#1593;&#1577;\TRAINING%20COURSE\osseointegration_vcd01.m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Lecture 2 dental implant</a:t>
            </a:r>
            <a:endParaRPr lang="ar-IQ" dirty="0">
              <a:solidFill>
                <a:srgbClr val="FF0000"/>
              </a:solidFill>
            </a:endParaRPr>
          </a:p>
        </p:txBody>
      </p:sp>
      <p:sp>
        <p:nvSpPr>
          <p:cNvPr id="3" name="Content Placeholder 2"/>
          <p:cNvSpPr>
            <a:spLocks noGrp="1"/>
          </p:cNvSpPr>
          <p:nvPr>
            <p:ph idx="1"/>
          </p:nvPr>
        </p:nvSpPr>
        <p: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pPr algn="ctr">
              <a:buNone/>
            </a:pPr>
            <a:r>
              <a:rPr lang="en-US" sz="3600" dirty="0" smtClean="0"/>
              <a:t>Dr. Bara Sultan </a:t>
            </a:r>
            <a:r>
              <a:rPr lang="en-US" sz="3600" dirty="0" err="1" smtClean="0"/>
              <a:t>Minwah</a:t>
            </a:r>
            <a:endParaRPr lang="en-US" sz="3600" dirty="0" smtClean="0"/>
          </a:p>
          <a:p>
            <a:pPr algn="ctr">
              <a:buNone/>
            </a:pPr>
            <a:r>
              <a:rPr lang="en-US" sz="3600" dirty="0" smtClean="0"/>
              <a:t>B.D.S, </a:t>
            </a:r>
            <a:r>
              <a:rPr lang="en-US" sz="3600" dirty="0" err="1" smtClean="0"/>
              <a:t>M.Sc</a:t>
            </a:r>
            <a:r>
              <a:rPr lang="en-US" sz="3600" dirty="0" smtClean="0"/>
              <a:t>, F.I.B.M.S</a:t>
            </a:r>
          </a:p>
          <a:p>
            <a:r>
              <a:rPr lang="en-US" dirty="0" smtClean="0"/>
              <a:t>Axes of the lecture include:</a:t>
            </a:r>
          </a:p>
          <a:p>
            <a:pPr>
              <a:buNone/>
            </a:pPr>
            <a:r>
              <a:rPr lang="en-US" dirty="0" smtClean="0"/>
              <a:t>1-Types of dental implant.</a:t>
            </a:r>
          </a:p>
          <a:p>
            <a:pPr>
              <a:buNone/>
            </a:pPr>
            <a:r>
              <a:rPr lang="en-US" dirty="0" smtClean="0"/>
              <a:t>2- types of dental prosthesis on dental implant.</a:t>
            </a:r>
          </a:p>
          <a:p>
            <a:pPr>
              <a:buNone/>
            </a:pPr>
            <a:r>
              <a:rPr lang="en-US" dirty="0" smtClean="0"/>
              <a:t>3-preoperative evaluation and preparation of a patient for dental implant.</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اريخ 3"/>
          <p:cNvSpPr>
            <a:spLocks noGrp="1"/>
          </p:cNvSpPr>
          <p:nvPr>
            <p:ph type="dt" sz="half" idx="10"/>
          </p:nvPr>
        </p:nvSpPr>
        <p:spPr/>
        <p:txBody>
          <a:bodyPr/>
          <a:lstStyle/>
          <a:p>
            <a:endParaRPr lang="en-US" dirty="0"/>
          </a:p>
        </p:txBody>
      </p:sp>
      <p:sp>
        <p:nvSpPr>
          <p:cNvPr id="135170" name="Rectangle 2"/>
          <p:cNvSpPr>
            <a:spLocks noGrp="1" noChangeArrowheads="1"/>
          </p:cNvSpPr>
          <p:nvPr>
            <p:ph type="body" idx="1"/>
          </p:nvPr>
        </p:nvSpPr>
        <p:spPr>
          <a:xfrm>
            <a:off x="304800" y="457200"/>
            <a:ext cx="8305800" cy="2743200"/>
          </a:xfrm>
        </p:spPr>
        <p:txBody>
          <a:bodyPr/>
          <a:lstStyle/>
          <a:p>
            <a:pPr algn="l" rtl="0"/>
            <a:r>
              <a:rPr lang="en-US" b="1" i="1" dirty="0">
                <a:solidFill>
                  <a:schemeClr val="hlink"/>
                </a:solidFill>
              </a:rPr>
              <a:t>Indications:</a:t>
            </a:r>
            <a:endParaRPr lang="en-US" dirty="0">
              <a:solidFill>
                <a:schemeClr val="hlink"/>
              </a:solidFill>
            </a:endParaRPr>
          </a:p>
          <a:p>
            <a:pPr algn="just" rtl="0">
              <a:buFont typeface="Wingdings" pitchFamily="2" charset="2"/>
              <a:buNone/>
            </a:pPr>
            <a:r>
              <a:rPr lang="en-US" dirty="0"/>
              <a:t>    </a:t>
            </a:r>
            <a:r>
              <a:rPr lang="en-US" b="1" dirty="0"/>
              <a:t>Usually a severely resorbed, completely edentulous, lower jaw bone which does not offer enough bone height to accommodate </a:t>
            </a:r>
            <a:r>
              <a:rPr lang="en-US" b="1" dirty="0" smtClean="0"/>
              <a:t>root </a:t>
            </a:r>
            <a:r>
              <a:rPr lang="en-US" b="1" dirty="0"/>
              <a:t>form Implants as anchoring devices.</a:t>
            </a:r>
          </a:p>
        </p:txBody>
      </p:sp>
      <p:pic>
        <p:nvPicPr>
          <p:cNvPr id="135171" name="Picture 3" descr="Resorbedmand"/>
          <p:cNvPicPr>
            <a:picLocks noChangeAspect="1" noChangeArrowheads="1"/>
          </p:cNvPicPr>
          <p:nvPr/>
        </p:nvPicPr>
        <p:blipFill>
          <a:blip r:embed="rId2" cstate="print"/>
          <a:srcRect/>
          <a:stretch>
            <a:fillRect/>
          </a:stretch>
        </p:blipFill>
        <p:spPr bwMode="auto">
          <a:xfrm>
            <a:off x="76200" y="3276600"/>
            <a:ext cx="2895600" cy="2209800"/>
          </a:xfrm>
          <a:prstGeom prst="rect">
            <a:avLst/>
          </a:prstGeom>
          <a:noFill/>
        </p:spPr>
      </p:pic>
      <p:pic>
        <p:nvPicPr>
          <p:cNvPr id="135172" name="Picture 4" descr="SubMand"/>
          <p:cNvPicPr>
            <a:picLocks noChangeAspect="1" noChangeArrowheads="1"/>
          </p:cNvPicPr>
          <p:nvPr/>
        </p:nvPicPr>
        <p:blipFill>
          <a:blip r:embed="rId3" cstate="print"/>
          <a:srcRect/>
          <a:stretch>
            <a:fillRect/>
          </a:stretch>
        </p:blipFill>
        <p:spPr bwMode="auto">
          <a:xfrm>
            <a:off x="6477000" y="3295650"/>
            <a:ext cx="2590800" cy="2114550"/>
          </a:xfrm>
          <a:prstGeom prst="rect">
            <a:avLst/>
          </a:prstGeom>
          <a:noFill/>
        </p:spPr>
      </p:pic>
      <p:pic>
        <p:nvPicPr>
          <p:cNvPr id="135173" name="Picture 5" descr="Subperiosteal"/>
          <p:cNvPicPr>
            <a:picLocks noChangeAspect="1" noChangeArrowheads="1"/>
          </p:cNvPicPr>
          <p:nvPr/>
        </p:nvPicPr>
        <p:blipFill>
          <a:blip r:embed="rId4" cstate="print"/>
          <a:srcRect/>
          <a:stretch>
            <a:fillRect/>
          </a:stretch>
        </p:blipFill>
        <p:spPr bwMode="auto">
          <a:xfrm>
            <a:off x="3067050" y="3276600"/>
            <a:ext cx="3333750" cy="2238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5170">
                                            <p:txEl>
                                              <p:pRg st="1" end="1"/>
                                            </p:txEl>
                                          </p:spTgt>
                                        </p:tgtEl>
                                        <p:attrNameLst>
                                          <p:attrName>style.visibility</p:attrName>
                                        </p:attrNameLst>
                                      </p:cBhvr>
                                      <p:to>
                                        <p:strVal val="visible"/>
                                      </p:to>
                                    </p:set>
                                    <p:animEffect transition="in" filter="wedge">
                                      <p:cBhvr>
                                        <p:cTn id="7" dur="2000"/>
                                        <p:tgtEl>
                                          <p:spTgt spid="135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Rectangle 4"/>
          <p:cNvSpPr>
            <a:spLocks noGrp="1" noChangeArrowheads="1"/>
          </p:cNvSpPr>
          <p:nvPr>
            <p:ph type="title" idx="4294967295"/>
          </p:nvPr>
        </p:nvSpPr>
        <p:spPr>
          <a:xfrm>
            <a:off x="0" y="334963"/>
            <a:ext cx="9144000" cy="1143000"/>
          </a:xfrm>
        </p:spPr>
        <p:txBody>
          <a:bodyPr lIns="91440" tIns="45720" rIns="91440" bIns="45720"/>
          <a:lstStyle/>
          <a:p>
            <a:pPr eaLnBrk="1" hangingPunct="1"/>
            <a:r>
              <a:rPr lang="en-US" dirty="0" smtClean="0">
                <a:solidFill>
                  <a:schemeClr val="tx2">
                    <a:lumMod val="60000"/>
                    <a:lumOff val="40000"/>
                  </a:schemeClr>
                </a:solidFill>
              </a:rPr>
              <a:t>4-Transosteal </a:t>
            </a:r>
            <a:r>
              <a:rPr lang="en-US" dirty="0" smtClean="0">
                <a:solidFill>
                  <a:schemeClr val="tx2">
                    <a:lumMod val="60000"/>
                    <a:lumOff val="40000"/>
                  </a:schemeClr>
                </a:solidFill>
              </a:rPr>
              <a:t>Implants </a:t>
            </a:r>
          </a:p>
        </p:txBody>
      </p:sp>
      <p:sp>
        <p:nvSpPr>
          <p:cNvPr id="1981443" name="Rectangle 5"/>
          <p:cNvSpPr>
            <a:spLocks noGrp="1" noChangeArrowheads="1"/>
          </p:cNvSpPr>
          <p:nvPr>
            <p:ph type="body" idx="4294967295"/>
          </p:nvPr>
        </p:nvSpPr>
        <p:spPr>
          <a:xfrm>
            <a:off x="1262063" y="1535113"/>
            <a:ext cx="6689725" cy="2898775"/>
          </a:xfrm>
        </p:spPr>
        <p:txBody>
          <a:bodyPr>
            <a:normAutofit fontScale="92500" lnSpcReduction="10000"/>
          </a:bodyPr>
          <a:lstStyle/>
          <a:p>
            <a:pPr algn="justLow" eaLnBrk="1" hangingPunct="1">
              <a:lnSpc>
                <a:spcPct val="125000"/>
              </a:lnSpc>
              <a:buFont typeface="Wingdings 2" pitchFamily="18" charset="2"/>
              <a:buNone/>
            </a:pPr>
            <a:r>
              <a:rPr lang="en-US" dirty="0" smtClean="0"/>
              <a:t>These implants are primarily used in patients with severely </a:t>
            </a:r>
            <a:r>
              <a:rPr lang="en-US" dirty="0" err="1" smtClean="0"/>
              <a:t>resorbed</a:t>
            </a:r>
            <a:r>
              <a:rPr lang="en-US" dirty="0" smtClean="0"/>
              <a:t> ridges. The implant is inserted through the inferior border of the mandible and into the edentulous area. </a:t>
            </a:r>
          </a:p>
        </p:txBody>
      </p:sp>
      <p:sp>
        <p:nvSpPr>
          <p:cNvPr id="1981444" name="Text Box 4"/>
          <p:cNvSpPr txBox="1">
            <a:spLocks noChangeArrowheads="1"/>
          </p:cNvSpPr>
          <p:nvPr/>
        </p:nvSpPr>
        <p:spPr bwMode="auto">
          <a:xfrm>
            <a:off x="2376488" y="6626225"/>
            <a:ext cx="4391025"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900"/>
              <a:t>Copyright © 2009, 2006 by Saunders, an imprint of Elsevier Inc. All rights reserved.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endParaRPr lang="en-US" dirty="0"/>
          </a:p>
        </p:txBody>
      </p:sp>
      <p:sp>
        <p:nvSpPr>
          <p:cNvPr id="146434" name="Rectangle 2"/>
          <p:cNvSpPr>
            <a:spLocks noGrp="1" noRot="1" noChangeArrowheads="1"/>
          </p:cNvSpPr>
          <p:nvPr>
            <p:ph type="title"/>
          </p:nvPr>
        </p:nvSpPr>
        <p:spPr/>
        <p:txBody>
          <a:bodyPr/>
          <a:lstStyle/>
          <a:p>
            <a:pPr marL="838200" indent="-838200" algn="l" rtl="0"/>
            <a:r>
              <a:rPr lang="en-US" dirty="0" err="1" smtClean="0">
                <a:solidFill>
                  <a:schemeClr val="hlink"/>
                </a:solidFill>
              </a:rPr>
              <a:t>Transosseous</a:t>
            </a:r>
            <a:r>
              <a:rPr lang="en-US" dirty="0" smtClean="0">
                <a:solidFill>
                  <a:schemeClr val="hlink"/>
                </a:solidFill>
              </a:rPr>
              <a:t> </a:t>
            </a:r>
            <a:r>
              <a:rPr lang="en-US" dirty="0">
                <a:solidFill>
                  <a:schemeClr val="hlink"/>
                </a:solidFill>
              </a:rPr>
              <a:t>implant</a:t>
            </a:r>
          </a:p>
        </p:txBody>
      </p:sp>
      <p:sp>
        <p:nvSpPr>
          <p:cNvPr id="146435" name="Rectangle 3"/>
          <p:cNvSpPr>
            <a:spLocks noGrp="1" noChangeArrowheads="1"/>
          </p:cNvSpPr>
          <p:nvPr>
            <p:ph type="body" idx="1"/>
          </p:nvPr>
        </p:nvSpPr>
        <p:spPr/>
        <p:txBody>
          <a:bodyPr/>
          <a:lstStyle/>
          <a:p>
            <a:pPr algn="just" rtl="0">
              <a:lnSpc>
                <a:spcPct val="80000"/>
              </a:lnSpc>
              <a:buFont typeface="Wingdings" pitchFamily="2" charset="2"/>
              <a:buNone/>
            </a:pPr>
            <a:r>
              <a:rPr lang="en-US" sz="2800" dirty="0"/>
              <a:t>          </a:t>
            </a:r>
            <a:r>
              <a:rPr lang="en-US" sz="4400" b="1" dirty="0">
                <a:solidFill>
                  <a:srgbClr val="FF3300"/>
                </a:solidFill>
              </a:rPr>
              <a:t>T</a:t>
            </a:r>
            <a:r>
              <a:rPr lang="en-US" sz="2800" b="1" dirty="0"/>
              <a:t>hese implants are not in use </a:t>
            </a:r>
            <a:r>
              <a:rPr lang="en-US" sz="2800" b="1" dirty="0" smtClean="0"/>
              <a:t>today , </a:t>
            </a:r>
            <a:r>
              <a:rPr lang="en-US" sz="2800" b="1" dirty="0"/>
              <a:t>because they necessitate an </a:t>
            </a:r>
            <a:r>
              <a:rPr lang="en-US" sz="2800" b="1" dirty="0" err="1"/>
              <a:t>extraoral</a:t>
            </a:r>
            <a:r>
              <a:rPr lang="en-US" sz="2800" b="1" dirty="0"/>
              <a:t> surgical approach to their placement, which again translates into general anesthesia, hospitalization and higher </a:t>
            </a:r>
            <a:r>
              <a:rPr lang="en-US" sz="2800" b="1" dirty="0" smtClean="0"/>
              <a:t>cost. </a:t>
            </a:r>
            <a:endParaRPr lang="en-US" sz="2800" b="1" dirty="0"/>
          </a:p>
          <a:p>
            <a:pPr algn="just" rtl="0">
              <a:lnSpc>
                <a:spcPct val="80000"/>
              </a:lnSpc>
              <a:buFont typeface="Wingdings" pitchFamily="2" charset="2"/>
              <a:buNone/>
            </a:pPr>
            <a:r>
              <a:rPr lang="en-US" sz="2800" b="1" dirty="0"/>
              <a:t>            </a:t>
            </a:r>
            <a:r>
              <a:rPr lang="en-US" sz="4400" b="1" i="1" dirty="0">
                <a:solidFill>
                  <a:srgbClr val="FF3300"/>
                </a:solidFill>
              </a:rPr>
              <a:t>I</a:t>
            </a:r>
            <a:r>
              <a:rPr lang="en-US" sz="2800" b="1" i="1" dirty="0">
                <a:solidFill>
                  <a:srgbClr val="FF3300"/>
                </a:solidFill>
              </a:rPr>
              <a:t>n any case</a:t>
            </a:r>
            <a:r>
              <a:rPr lang="en-US" sz="2800" b="1" dirty="0"/>
              <a:t>, these implants are used in mandibles only and are secured at the lower border of the chin via bone plates. These were originally designed to have a secure implant system, even for very resorbed lower jaws</a:t>
            </a: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Effect transition="in" filter="wedge">
                                      <p:cBhvr>
                                        <p:cTn id="13" dur="2000"/>
                                        <p:tgtEl>
                                          <p:spTgt spid="146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صر نائب للتاريخ 3"/>
          <p:cNvSpPr>
            <a:spLocks noGrp="1"/>
          </p:cNvSpPr>
          <p:nvPr>
            <p:ph type="dt" sz="half" idx="10"/>
          </p:nvPr>
        </p:nvSpPr>
        <p:spPr/>
        <p:txBody>
          <a:bodyPr/>
          <a:lstStyle/>
          <a:p>
            <a:endParaRPr lang="en-US" dirty="0"/>
          </a:p>
        </p:txBody>
      </p:sp>
      <p:sp>
        <p:nvSpPr>
          <p:cNvPr id="147458" name="Rectangle 2"/>
          <p:cNvSpPr>
            <a:spLocks noGrp="1" noChangeArrowheads="1"/>
          </p:cNvSpPr>
          <p:nvPr>
            <p:ph type="body" idx="1"/>
          </p:nvPr>
        </p:nvSpPr>
        <p:spPr>
          <a:xfrm>
            <a:off x="457200" y="4572000"/>
            <a:ext cx="8229600" cy="1981200"/>
          </a:xfrm>
        </p:spPr>
        <p:txBody>
          <a:bodyPr/>
          <a:lstStyle/>
          <a:p>
            <a:pPr algn="just">
              <a:lnSpc>
                <a:spcPct val="80000"/>
              </a:lnSpc>
              <a:buFont typeface="Wingdings" pitchFamily="2" charset="2"/>
              <a:buNone/>
            </a:pPr>
            <a:r>
              <a:rPr lang="en-US" sz="1800" b="1"/>
              <a:t>      </a:t>
            </a:r>
            <a:r>
              <a:rPr lang="en-US" sz="2400" b="1"/>
              <a:t>A typical Transosseous Implant. The plate on the bottom is firmly pressed against the bottom part of the chin bone, whereas the </a:t>
            </a:r>
            <a:r>
              <a:rPr lang="en-US" sz="2400" b="1" i="1"/>
              <a:t>long</a:t>
            </a:r>
            <a:r>
              <a:rPr lang="en-US" sz="2400" b="1"/>
              <a:t> screw posts go through the chin bone, all the way to the top of the jaw ridge inside the mouth. The two attachments that will eventually protrude through the gums can be used to attach an overdenture-type prosthesis. </a:t>
            </a:r>
          </a:p>
        </p:txBody>
      </p:sp>
      <p:pic>
        <p:nvPicPr>
          <p:cNvPr id="147459" name="Picture 3" descr="TransOsseous"/>
          <p:cNvPicPr>
            <a:picLocks noChangeAspect="1" noChangeArrowheads="1"/>
          </p:cNvPicPr>
          <p:nvPr/>
        </p:nvPicPr>
        <p:blipFill>
          <a:blip r:embed="rId2" cstate="print"/>
          <a:srcRect/>
          <a:stretch>
            <a:fillRect/>
          </a:stretch>
        </p:blipFill>
        <p:spPr bwMode="auto">
          <a:xfrm>
            <a:off x="2971800" y="398463"/>
            <a:ext cx="3505200" cy="4021137"/>
          </a:xfrm>
          <a:prstGeom prst="rect">
            <a:avLst/>
          </a:prstGeom>
          <a:noFill/>
        </p:spPr>
      </p:pic>
      <p:sp>
        <p:nvSpPr>
          <p:cNvPr id="147460" name="Line 4"/>
          <p:cNvSpPr>
            <a:spLocks noChangeShapeType="1"/>
          </p:cNvSpPr>
          <p:nvPr/>
        </p:nvSpPr>
        <p:spPr bwMode="auto">
          <a:xfrm>
            <a:off x="6172200" y="4156075"/>
            <a:ext cx="1295400" cy="0"/>
          </a:xfrm>
          <a:prstGeom prst="line">
            <a:avLst/>
          </a:prstGeom>
          <a:noFill/>
          <a:ln w="28575">
            <a:solidFill>
              <a:srgbClr val="00FF00"/>
            </a:solidFill>
            <a:round/>
            <a:headEnd type="triangle" w="lg" len="lg"/>
            <a:tailEnd type="diamond" w="sm" len="med"/>
          </a:ln>
          <a:effectLst/>
        </p:spPr>
        <p:txBody>
          <a:bodyPr anchor="ctr">
            <a:spAutoFit/>
          </a:bodyPr>
          <a:lstStyle/>
          <a:p>
            <a:endParaRPr lang="ar-IQ"/>
          </a:p>
        </p:txBody>
      </p:sp>
      <p:sp>
        <p:nvSpPr>
          <p:cNvPr id="147461" name="Rectangle 5"/>
          <p:cNvSpPr>
            <a:spLocks noChangeArrowheads="1"/>
          </p:cNvSpPr>
          <p:nvPr/>
        </p:nvSpPr>
        <p:spPr bwMode="auto">
          <a:xfrm>
            <a:off x="7373938" y="3917950"/>
            <a:ext cx="1208087" cy="396875"/>
          </a:xfrm>
          <a:prstGeom prst="rect">
            <a:avLst/>
          </a:prstGeom>
          <a:solidFill>
            <a:srgbClr val="00FF00"/>
          </a:solidFill>
          <a:ln w="9525" algn="ctr">
            <a:noFill/>
            <a:miter lim="800000"/>
            <a:headEnd/>
            <a:tailEnd/>
          </a:ln>
          <a:effectLst/>
        </p:spPr>
        <p:txBody>
          <a:bodyPr wrap="none">
            <a:spAutoFit/>
          </a:bodyPr>
          <a:lstStyle/>
          <a:p>
            <a:r>
              <a:rPr lang="en-US" sz="2000">
                <a:solidFill>
                  <a:srgbClr val="FF3300"/>
                </a:solidFill>
                <a:effectLst>
                  <a:outerShdw blurRad="38100" dist="38100" dir="2700000" algn="tl">
                    <a:srgbClr val="000000"/>
                  </a:outerShdw>
                </a:effectLst>
              </a:rPr>
              <a:t>The plate</a:t>
            </a:r>
          </a:p>
        </p:txBody>
      </p:sp>
      <p:sp>
        <p:nvSpPr>
          <p:cNvPr id="147462" name="Line 6"/>
          <p:cNvSpPr>
            <a:spLocks noChangeShapeType="1"/>
          </p:cNvSpPr>
          <p:nvPr/>
        </p:nvSpPr>
        <p:spPr bwMode="auto">
          <a:xfrm flipH="1">
            <a:off x="5867400" y="2667000"/>
            <a:ext cx="1676400" cy="0"/>
          </a:xfrm>
          <a:prstGeom prst="line">
            <a:avLst/>
          </a:prstGeom>
          <a:noFill/>
          <a:ln w="38100">
            <a:solidFill>
              <a:srgbClr val="00FF00"/>
            </a:solidFill>
            <a:round/>
            <a:headEnd/>
            <a:tailEnd type="triangle" w="med" len="med"/>
          </a:ln>
          <a:effectLst/>
        </p:spPr>
        <p:txBody>
          <a:bodyPr anchor="ctr">
            <a:spAutoFit/>
          </a:bodyPr>
          <a:lstStyle/>
          <a:p>
            <a:endParaRPr lang="ar-IQ"/>
          </a:p>
        </p:txBody>
      </p:sp>
      <p:sp>
        <p:nvSpPr>
          <p:cNvPr id="147463" name="Line 7"/>
          <p:cNvSpPr>
            <a:spLocks noChangeShapeType="1"/>
          </p:cNvSpPr>
          <p:nvPr/>
        </p:nvSpPr>
        <p:spPr bwMode="auto">
          <a:xfrm rot="10800000">
            <a:off x="3810000" y="2819400"/>
            <a:ext cx="3810000" cy="0"/>
          </a:xfrm>
          <a:prstGeom prst="line">
            <a:avLst/>
          </a:prstGeom>
          <a:noFill/>
          <a:ln w="38100">
            <a:solidFill>
              <a:srgbClr val="00FF00"/>
            </a:solidFill>
            <a:round/>
            <a:headEnd/>
            <a:tailEnd type="triangle" w="med" len="med"/>
          </a:ln>
          <a:effectLst/>
        </p:spPr>
        <p:txBody>
          <a:bodyPr anchor="ctr">
            <a:spAutoFit/>
          </a:bodyPr>
          <a:lstStyle/>
          <a:p>
            <a:endParaRPr lang="ar-IQ"/>
          </a:p>
        </p:txBody>
      </p:sp>
      <p:sp>
        <p:nvSpPr>
          <p:cNvPr id="147464" name="Rectangle 8"/>
          <p:cNvSpPr>
            <a:spLocks noChangeArrowheads="1"/>
          </p:cNvSpPr>
          <p:nvPr/>
        </p:nvSpPr>
        <p:spPr bwMode="auto">
          <a:xfrm>
            <a:off x="6800850" y="2514600"/>
            <a:ext cx="1962150" cy="396875"/>
          </a:xfrm>
          <a:prstGeom prst="rect">
            <a:avLst/>
          </a:prstGeom>
          <a:solidFill>
            <a:srgbClr val="00FF00"/>
          </a:solidFill>
          <a:ln w="9525" algn="ctr">
            <a:noFill/>
            <a:miter lim="800000"/>
            <a:headEnd/>
            <a:tailEnd/>
          </a:ln>
          <a:effectLst/>
        </p:spPr>
        <p:txBody>
          <a:bodyPr wrap="none">
            <a:spAutoFit/>
          </a:bodyPr>
          <a:lstStyle/>
          <a:p>
            <a:r>
              <a:rPr lang="en-US" sz="2000">
                <a:solidFill>
                  <a:srgbClr val="FF3300"/>
                </a:solidFill>
                <a:effectLst>
                  <a:outerShdw blurRad="38100" dist="38100" dir="2700000" algn="tl">
                    <a:srgbClr val="000000"/>
                  </a:outerShdw>
                </a:effectLst>
              </a:rPr>
              <a:t>long</a:t>
            </a:r>
            <a:r>
              <a:rPr lang="en-US" sz="2000" i="0">
                <a:solidFill>
                  <a:srgbClr val="FF3300"/>
                </a:solidFill>
                <a:effectLst>
                  <a:outerShdw blurRad="38100" dist="38100" dir="2700000" algn="tl">
                    <a:srgbClr val="000000"/>
                  </a:outerShdw>
                </a:effectLst>
              </a:rPr>
              <a:t> screw posts</a:t>
            </a:r>
          </a:p>
        </p:txBody>
      </p:sp>
      <p:sp>
        <p:nvSpPr>
          <p:cNvPr id="147465" name="Line 9"/>
          <p:cNvSpPr>
            <a:spLocks noChangeShapeType="1"/>
          </p:cNvSpPr>
          <p:nvPr/>
        </p:nvSpPr>
        <p:spPr bwMode="auto">
          <a:xfrm rot="10800000">
            <a:off x="5867400" y="671513"/>
            <a:ext cx="1295400" cy="0"/>
          </a:xfrm>
          <a:prstGeom prst="line">
            <a:avLst/>
          </a:prstGeom>
          <a:noFill/>
          <a:ln w="38100">
            <a:solidFill>
              <a:srgbClr val="99FF99"/>
            </a:solidFill>
            <a:round/>
            <a:headEnd/>
            <a:tailEnd type="triangle" w="med" len="med"/>
          </a:ln>
          <a:effectLst/>
        </p:spPr>
        <p:txBody>
          <a:bodyPr anchor="ctr">
            <a:spAutoFit/>
          </a:bodyPr>
          <a:lstStyle/>
          <a:p>
            <a:endParaRPr lang="ar-IQ"/>
          </a:p>
        </p:txBody>
      </p:sp>
      <p:sp>
        <p:nvSpPr>
          <p:cNvPr id="147466" name="Line 10"/>
          <p:cNvSpPr>
            <a:spLocks noChangeShapeType="1"/>
          </p:cNvSpPr>
          <p:nvPr/>
        </p:nvSpPr>
        <p:spPr bwMode="auto">
          <a:xfrm rot="10800000">
            <a:off x="3810000" y="928688"/>
            <a:ext cx="3429000" cy="0"/>
          </a:xfrm>
          <a:prstGeom prst="line">
            <a:avLst/>
          </a:prstGeom>
          <a:noFill/>
          <a:ln w="38100">
            <a:solidFill>
              <a:srgbClr val="99FF99"/>
            </a:solidFill>
            <a:round/>
            <a:headEnd/>
            <a:tailEnd type="triangle" w="med" len="med"/>
          </a:ln>
          <a:effectLst/>
        </p:spPr>
        <p:txBody>
          <a:bodyPr anchor="ctr">
            <a:spAutoFit/>
          </a:bodyPr>
          <a:lstStyle/>
          <a:p>
            <a:endParaRPr lang="ar-IQ"/>
          </a:p>
        </p:txBody>
      </p:sp>
      <p:sp>
        <p:nvSpPr>
          <p:cNvPr id="147467" name="Rectangle 11"/>
          <p:cNvSpPr>
            <a:spLocks noChangeArrowheads="1"/>
          </p:cNvSpPr>
          <p:nvPr/>
        </p:nvSpPr>
        <p:spPr bwMode="auto">
          <a:xfrm>
            <a:off x="6477000" y="615950"/>
            <a:ext cx="2455863" cy="396875"/>
          </a:xfrm>
          <a:prstGeom prst="rect">
            <a:avLst/>
          </a:prstGeom>
          <a:solidFill>
            <a:srgbClr val="00FF00"/>
          </a:solidFill>
          <a:ln w="9525" algn="ctr">
            <a:noFill/>
            <a:miter lim="800000"/>
            <a:headEnd/>
            <a:tailEnd/>
          </a:ln>
          <a:effectLst/>
        </p:spPr>
        <p:txBody>
          <a:bodyPr wrap="none">
            <a:spAutoFit/>
          </a:bodyPr>
          <a:lstStyle/>
          <a:p>
            <a:r>
              <a:rPr lang="en-US" sz="2000" i="0">
                <a:solidFill>
                  <a:srgbClr val="FF3300"/>
                </a:solidFill>
                <a:effectLst>
                  <a:outerShdw blurRad="38100" dist="38100" dir="2700000" algn="tl">
                    <a:srgbClr val="000000"/>
                  </a:outerShdw>
                </a:effectLst>
              </a:rPr>
              <a:t>The two attachments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l" rtl="0" eaLnBrk="1" fontAlgn="auto" hangingPunct="1">
              <a:spcAft>
                <a:spcPts val="0"/>
              </a:spcAft>
              <a:defRPr/>
            </a:pPr>
            <a:r>
              <a:rPr lang="en-US" dirty="0" smtClean="0">
                <a:solidFill>
                  <a:schemeClr val="hlink"/>
                </a:solidFill>
              </a:rPr>
              <a:t>5- Endosteal root-form implants</a:t>
            </a:r>
          </a:p>
        </p:txBody>
      </p:sp>
      <p:sp>
        <p:nvSpPr>
          <p:cNvPr id="6147" name="Rectangle 3"/>
          <p:cNvSpPr>
            <a:spLocks noGrp="1" noChangeArrowheads="1"/>
          </p:cNvSpPr>
          <p:nvPr>
            <p:ph type="body" sz="half" idx="1"/>
          </p:nvPr>
        </p:nvSpPr>
        <p:spPr>
          <a:xfrm>
            <a:off x="457200" y="1905000"/>
            <a:ext cx="8229600" cy="4114800"/>
          </a:xfrm>
        </p:spPr>
        <p:txBody>
          <a:bodyPr/>
          <a:lstStyle/>
          <a:p>
            <a:pPr algn="just" rtl="0">
              <a:buNone/>
            </a:pPr>
            <a:r>
              <a:rPr lang="en-US" dirty="0" smtClean="0">
                <a:solidFill>
                  <a:schemeClr val="hlink"/>
                </a:solidFill>
              </a:rPr>
              <a:t> </a:t>
            </a:r>
            <a:r>
              <a:rPr lang="en-US" b="1" dirty="0" smtClean="0"/>
              <a:t>Since the introduction of the Osseointegration concept and the Titanium Screw by Dr</a:t>
            </a:r>
            <a:r>
              <a:rPr lang="en-US" b="1" dirty="0" smtClean="0">
                <a:hlinkClick r:id="rId3"/>
              </a:rPr>
              <a:t>. </a:t>
            </a:r>
            <a:r>
              <a:rPr lang="en-US" b="1" dirty="0" err="1" smtClean="0"/>
              <a:t>Branemark</a:t>
            </a:r>
            <a:r>
              <a:rPr lang="en-US" b="1" dirty="0" smtClean="0"/>
              <a:t>, these implants have become the most popular implants in the world today.</a:t>
            </a:r>
            <a:endParaRPr lang="en-US" dirty="0" smtClean="0">
              <a:solidFill>
                <a:schemeClr val="hlink"/>
              </a:solidFill>
            </a:endParaRPr>
          </a:p>
          <a:p>
            <a:pPr algn="l" rtl="0" eaLnBrk="1" hangingPunct="1"/>
            <a:r>
              <a:rPr lang="en-US" dirty="0" smtClean="0">
                <a:solidFill>
                  <a:schemeClr val="hlink"/>
                </a:solidFill>
              </a:rPr>
              <a:t>Termed “fixture”</a:t>
            </a:r>
          </a:p>
        </p:txBody>
      </p:sp>
      <p:pic>
        <p:nvPicPr>
          <p:cNvPr id="6148" name="Picture 4"/>
          <p:cNvPicPr>
            <a:picLocks noGrp="1" noChangeAspect="1" noChangeArrowheads="1"/>
          </p:cNvPicPr>
          <p:nvPr>
            <p:ph sz="half" idx="2"/>
          </p:nvPr>
        </p:nvPicPr>
        <p:blipFill>
          <a:blip r:embed="rId4" cstate="print"/>
          <a:srcRect/>
          <a:stretch>
            <a:fillRect/>
          </a:stretch>
        </p:blipFill>
        <p:spPr>
          <a:xfrm>
            <a:off x="6929454" y="4486275"/>
            <a:ext cx="1666875" cy="2371725"/>
          </a:xfrm>
          <a:noFill/>
          <a:ln w="12700">
            <a:solidFill>
              <a:schemeClr val="tx1"/>
            </a:solidFill>
          </a:ln>
        </p:spPr>
      </p:pic>
      <p:pic>
        <p:nvPicPr>
          <p:cNvPr id="104454" name="pure introduction_vcd0.mpg">
            <a:hlinkClick r:id="" action="ppaction://media"/>
          </p:cNvPr>
          <p:cNvPicPr>
            <a:picLocks noRot="1" noChangeAspect="1" noChangeArrowheads="1"/>
          </p:cNvPicPr>
          <p:nvPr>
            <a:videoFile r:link="rId1"/>
          </p:nvPr>
        </p:nvPicPr>
        <p:blipFill>
          <a:blip r:embed="rId5" cstate="print"/>
          <a:srcRect/>
          <a:stretch>
            <a:fillRect/>
          </a:stretch>
        </p:blipFill>
        <p:spPr bwMode="auto">
          <a:xfrm>
            <a:off x="2714612" y="4572000"/>
            <a:ext cx="3352800" cy="2286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89" fill="hold"/>
                                        <p:tgtEl>
                                          <p:spTgt spid="1044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4454"/>
                </p:tgtEl>
              </p:cMediaNode>
            </p:video>
            <p:seq concurrent="1" nextAc="seek">
              <p:cTn id="8" restart="whenNotActive" fill="hold" evtFilter="cancelBubble" nodeType="interactiveSeq">
                <p:stCondLst>
                  <p:cond evt="onClick" delay="0">
                    <p:tgtEl>
                      <p:spTgt spid="1044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4454"/>
                                        </p:tgtEl>
                                      </p:cBhvr>
                                    </p:cmd>
                                  </p:childTnLst>
                                </p:cTn>
                              </p:par>
                            </p:childTnLst>
                          </p:cTn>
                        </p:par>
                      </p:childTnLst>
                    </p:cTn>
                  </p:par>
                </p:childTnLst>
              </p:cTn>
              <p:nextCondLst>
                <p:cond evt="onClick" delay="0">
                  <p:tgtEl>
                    <p:spTgt spid="10445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marL="609600" indent="-609600" algn="l" rtl="0">
              <a:lnSpc>
                <a:spcPct val="90000"/>
              </a:lnSpc>
            </a:pPr>
            <a:r>
              <a:rPr lang="en-US" b="1" dirty="0" smtClean="0">
                <a:solidFill>
                  <a:schemeClr val="hlink"/>
                </a:solidFill>
                <a:latin typeface="Verdana" pitchFamily="34" charset="0"/>
              </a:rPr>
              <a:t>1952 -- </a:t>
            </a:r>
            <a:r>
              <a:rPr lang="en-US" b="1" dirty="0" err="1" smtClean="0">
                <a:solidFill>
                  <a:schemeClr val="hlink"/>
                </a:solidFill>
                <a:latin typeface="Verdana" pitchFamily="34" charset="0"/>
              </a:rPr>
              <a:t>Osseointegration</a:t>
            </a:r>
            <a:r>
              <a:rPr lang="en-US" b="1" dirty="0" smtClean="0">
                <a:solidFill>
                  <a:schemeClr val="hlink"/>
                </a:solidFill>
                <a:latin typeface="Verdana" pitchFamily="34" charset="0"/>
              </a:rPr>
              <a:t>- founded by Professor  </a:t>
            </a:r>
            <a:r>
              <a:rPr lang="en-US" b="1" dirty="0" err="1" smtClean="0">
                <a:solidFill>
                  <a:schemeClr val="hlink"/>
                </a:solidFill>
                <a:latin typeface="Verdana" pitchFamily="34" charset="0"/>
              </a:rPr>
              <a:t>Brånemark</a:t>
            </a:r>
            <a:r>
              <a:rPr lang="en-US" b="1" dirty="0" smtClean="0">
                <a:solidFill>
                  <a:schemeClr val="hlink"/>
                </a:solidFill>
                <a:latin typeface="Verdana" pitchFamily="34" charset="0"/>
              </a:rPr>
              <a:t> </a:t>
            </a:r>
          </a:p>
          <a:p>
            <a:pPr marL="609600" indent="-609600" algn="l" rtl="0">
              <a:lnSpc>
                <a:spcPct val="90000"/>
              </a:lnSpc>
            </a:pPr>
            <a:endParaRPr lang="en-US" b="1" dirty="0" smtClean="0">
              <a:solidFill>
                <a:schemeClr val="hlink"/>
              </a:solidFill>
              <a:latin typeface="Verdana" pitchFamily="34" charset="0"/>
            </a:endParaRPr>
          </a:p>
          <a:p>
            <a:pPr marL="609600" indent="-609600" algn="l" rtl="0">
              <a:lnSpc>
                <a:spcPct val="90000"/>
              </a:lnSpc>
            </a:pPr>
            <a:r>
              <a:rPr lang="en-US" b="1" dirty="0" smtClean="0">
                <a:solidFill>
                  <a:schemeClr val="hlink"/>
                </a:solidFill>
                <a:latin typeface="Verdana" pitchFamily="34" charset="0"/>
              </a:rPr>
              <a:t>He discovered that bone can integrate with titanium components   and the term derived from the Latin word: </a:t>
            </a:r>
          </a:p>
          <a:p>
            <a:pPr marL="609600" indent="-609600" algn="l" rtl="0">
              <a:lnSpc>
                <a:spcPct val="90000"/>
              </a:lnSpc>
              <a:buNone/>
            </a:pPr>
            <a:r>
              <a:rPr lang="en-US" b="1" dirty="0" smtClean="0">
                <a:solidFill>
                  <a:schemeClr val="hlink"/>
                </a:solidFill>
                <a:latin typeface="Verdana" pitchFamily="34" charset="0"/>
              </a:rPr>
              <a:t>     </a:t>
            </a:r>
            <a:r>
              <a:rPr lang="en-US" b="1" dirty="0" err="1" smtClean="0">
                <a:solidFill>
                  <a:schemeClr val="hlink"/>
                </a:solidFill>
                <a:latin typeface="Verdana" pitchFamily="34" charset="0"/>
              </a:rPr>
              <a:t>os</a:t>
            </a:r>
            <a:r>
              <a:rPr lang="en-US" b="1" dirty="0" smtClean="0">
                <a:solidFill>
                  <a:schemeClr val="hlink"/>
                </a:solidFill>
                <a:latin typeface="Verdana" pitchFamily="34" charset="0"/>
              </a:rPr>
              <a:t> -  bone</a:t>
            </a:r>
          </a:p>
          <a:p>
            <a:pPr marL="609600" indent="-609600" algn="l" rtl="0">
              <a:lnSpc>
                <a:spcPct val="90000"/>
              </a:lnSpc>
              <a:buNone/>
            </a:pPr>
            <a:r>
              <a:rPr lang="en-US" b="1" dirty="0" smtClean="0">
                <a:solidFill>
                  <a:schemeClr val="hlink"/>
                </a:solidFill>
                <a:latin typeface="Verdana" pitchFamily="34" charset="0"/>
              </a:rPr>
              <a:t>     integrate - make whole. </a:t>
            </a:r>
          </a:p>
          <a:p>
            <a:pPr algn="l" rtl="0"/>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descr="C:\Users\sawa\Desktop\318560_258673604175970_100000999960732_756336_476884957_n.jpg"/>
          <p:cNvPicPr>
            <a:picLocks noGrp="1" noChangeAspect="1" noChangeArrowheads="1"/>
          </p:cNvPicPr>
          <p:nvPr>
            <p:ph idx="1"/>
          </p:nvPr>
        </p:nvPicPr>
        <p:blipFill>
          <a:blip r:embed="rId2" cstate="print"/>
          <a:srcRect/>
          <a:stretch>
            <a:fillRect/>
          </a:stretch>
        </p:blipFill>
        <p:spPr bwMode="auto">
          <a:xfrm>
            <a:off x="685800" y="670800"/>
            <a:ext cx="7776008" cy="496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Classification of dental implant prostheses </a:t>
            </a:r>
            <a:endParaRPr lang="ar-IQ" dirty="0"/>
          </a:p>
        </p:txBody>
      </p:sp>
      <p:sp>
        <p:nvSpPr>
          <p:cNvPr id="3" name="عنصر نائب للمحتوى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l" rtl="0">
              <a:buNone/>
            </a:pPr>
            <a:r>
              <a:rPr lang="en-US" dirty="0" smtClean="0"/>
              <a:t>The four groups of implants prostheses are :</a:t>
            </a:r>
          </a:p>
          <a:p>
            <a:pPr algn="l" rtl="0">
              <a:buNone/>
            </a:pPr>
            <a:r>
              <a:rPr lang="en-US" dirty="0" smtClean="0"/>
              <a:t>1- over denture .</a:t>
            </a:r>
          </a:p>
          <a:p>
            <a:pPr algn="l" rtl="0">
              <a:buNone/>
            </a:pPr>
            <a:r>
              <a:rPr lang="en-US" dirty="0" smtClean="0"/>
              <a:t>2- Single tooth replacement.</a:t>
            </a:r>
          </a:p>
          <a:p>
            <a:pPr algn="l" rtl="0">
              <a:buNone/>
            </a:pPr>
            <a:r>
              <a:rPr lang="en-US" dirty="0" smtClean="0"/>
              <a:t>3- fixed prosthesis for the partially edentulous arch.</a:t>
            </a:r>
          </a:p>
          <a:p>
            <a:pPr algn="l" rtl="0">
              <a:buNone/>
            </a:pPr>
            <a:r>
              <a:rPr lang="en-US" dirty="0" smtClean="0"/>
              <a:t>4- fixed prosthesis for the completely edentulous arch.</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Over denture</a:t>
            </a:r>
            <a:endParaRPr lang="ar-IQ" dirty="0"/>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l" rtl="0"/>
            <a:r>
              <a:rPr lang="en-US" dirty="0" smtClean="0"/>
              <a:t>Two types of over denture(</a:t>
            </a:r>
            <a:r>
              <a:rPr lang="en-US" dirty="0" err="1" smtClean="0"/>
              <a:t>ovd</a:t>
            </a:r>
            <a:r>
              <a:rPr lang="en-US" dirty="0" smtClean="0"/>
              <a:t>): 1- implant retained </a:t>
            </a:r>
            <a:r>
              <a:rPr lang="en-US" dirty="0" err="1" smtClean="0"/>
              <a:t>ovd</a:t>
            </a:r>
            <a:r>
              <a:rPr lang="en-US" dirty="0" smtClean="0"/>
              <a:t> and 2-  implant retained and supported </a:t>
            </a:r>
            <a:r>
              <a:rPr lang="en-US" dirty="0" err="1" smtClean="0"/>
              <a:t>ovd</a:t>
            </a:r>
            <a:r>
              <a:rPr lang="en-US" dirty="0" smtClean="0"/>
              <a:t>.</a:t>
            </a:r>
          </a:p>
          <a:p>
            <a:pPr algn="l" rtl="0"/>
            <a:r>
              <a:rPr lang="en-US" dirty="0" smtClean="0"/>
              <a:t>Implant retained </a:t>
            </a:r>
            <a:r>
              <a:rPr lang="en-US" dirty="0" err="1" smtClean="0"/>
              <a:t>ovd</a:t>
            </a:r>
            <a:r>
              <a:rPr lang="en-US" dirty="0" smtClean="0"/>
              <a:t> are held in place by implants only but their support comes from the soft tissues and underlying bone. They use individual attachments on the implant.</a:t>
            </a:r>
          </a:p>
          <a:p>
            <a:pPr algn="l" rtl="0"/>
            <a:r>
              <a:rPr lang="en-US" dirty="0" smtClean="0"/>
              <a:t>The implant retained and supported over denture  are held in place by implants and get some or all of their support from the implants. this </a:t>
            </a:r>
            <a:r>
              <a:rPr lang="en-US" dirty="0" err="1" smtClean="0"/>
              <a:t>ovd</a:t>
            </a:r>
            <a:r>
              <a:rPr lang="en-US" dirty="0" smtClean="0"/>
              <a:t> uses a connecting bar with attachments for </a:t>
            </a:r>
            <a:r>
              <a:rPr lang="en-US" dirty="0" err="1" smtClean="0"/>
              <a:t>ovd</a:t>
            </a:r>
            <a:r>
              <a:rPr lang="en-US" dirty="0" smtClean="0"/>
              <a:t> retention.   </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اريخ 2"/>
          <p:cNvSpPr>
            <a:spLocks noGrp="1"/>
          </p:cNvSpPr>
          <p:nvPr>
            <p:ph type="dt" sz="half" idx="10"/>
          </p:nvPr>
        </p:nvSpPr>
        <p:spPr/>
        <p:txBody>
          <a:bodyPr/>
          <a:lstStyle/>
          <a:p>
            <a:r>
              <a:rPr lang="en-US"/>
              <a:t>Dr,salah hegazy</a:t>
            </a:r>
          </a:p>
        </p:txBody>
      </p:sp>
      <p:pic>
        <p:nvPicPr>
          <p:cNvPr id="215042" name="Picture 2" descr="RAfter_1RESAM"/>
          <p:cNvPicPr>
            <a:picLocks noChangeAspect="1" noChangeArrowheads="1"/>
          </p:cNvPicPr>
          <p:nvPr/>
        </p:nvPicPr>
        <p:blipFill>
          <a:blip r:embed="rId2" cstate="print"/>
          <a:srcRect/>
          <a:stretch>
            <a:fillRect/>
          </a:stretch>
        </p:blipFill>
        <p:spPr bwMode="auto">
          <a:xfrm>
            <a:off x="0" y="0"/>
            <a:ext cx="4572000" cy="3429000"/>
          </a:xfrm>
          <a:prstGeom prst="rect">
            <a:avLst/>
          </a:prstGeom>
          <a:noFill/>
        </p:spPr>
      </p:pic>
      <p:pic>
        <p:nvPicPr>
          <p:cNvPr id="215043" name="Picture 3" descr="RAfter_Denture_2RESAM"/>
          <p:cNvPicPr>
            <a:picLocks noChangeAspect="1" noChangeArrowheads="1"/>
          </p:cNvPicPr>
          <p:nvPr/>
        </p:nvPicPr>
        <p:blipFill>
          <a:blip r:embed="rId3" cstate="print"/>
          <a:srcRect/>
          <a:stretch>
            <a:fillRect/>
          </a:stretch>
        </p:blipFill>
        <p:spPr bwMode="auto">
          <a:xfrm>
            <a:off x="4572000" y="-26988"/>
            <a:ext cx="4537075" cy="3455988"/>
          </a:xfrm>
          <a:prstGeom prst="rect">
            <a:avLst/>
          </a:prstGeom>
          <a:noFill/>
        </p:spPr>
      </p:pic>
      <p:pic>
        <p:nvPicPr>
          <p:cNvPr id="215044" name="Picture 4" descr="Era_-_Attachments_6RESAM"/>
          <p:cNvPicPr>
            <a:picLocks noChangeAspect="1" noChangeArrowheads="1"/>
          </p:cNvPicPr>
          <p:nvPr/>
        </p:nvPicPr>
        <p:blipFill>
          <a:blip r:embed="rId4" cstate="print"/>
          <a:srcRect/>
          <a:stretch>
            <a:fillRect/>
          </a:stretch>
        </p:blipFill>
        <p:spPr bwMode="auto">
          <a:xfrm>
            <a:off x="4473575" y="3429000"/>
            <a:ext cx="4635500" cy="3429000"/>
          </a:xfrm>
          <a:prstGeom prst="rect">
            <a:avLst/>
          </a:prstGeom>
          <a:noFill/>
        </p:spPr>
      </p:pic>
      <p:pic>
        <p:nvPicPr>
          <p:cNvPr id="215045" name="Picture 5" descr="Era_-_Attachments_1RESAM"/>
          <p:cNvPicPr>
            <a:picLocks noChangeAspect="1" noChangeArrowheads="1"/>
          </p:cNvPicPr>
          <p:nvPr/>
        </p:nvPicPr>
        <p:blipFill>
          <a:blip r:embed="rId5" cstate="print"/>
          <a:srcRect/>
          <a:stretch>
            <a:fillRect/>
          </a:stretch>
        </p:blipFill>
        <p:spPr bwMode="auto">
          <a:xfrm>
            <a:off x="34925" y="3429000"/>
            <a:ext cx="4537075" cy="3455988"/>
          </a:xfrm>
          <a:prstGeom prst="rect">
            <a:avLst/>
          </a:prstGeom>
          <a:noFill/>
        </p:spPr>
      </p:pic>
      <p:sp>
        <p:nvSpPr>
          <p:cNvPr id="215046" name="Rectangle 6"/>
          <p:cNvSpPr>
            <a:spLocks noGrp="1" noRot="1" noChangeArrowheads="1"/>
          </p:cNvSpPr>
          <p:nvPr>
            <p:ph type="title"/>
          </p:nvPr>
        </p:nvSpPr>
        <p:spPr/>
        <p:txBody>
          <a:bodyPr/>
          <a:lstStyle/>
          <a:p>
            <a:endParaRPr lang="ar-IQ"/>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endParaRPr lang="en-US" dirty="0"/>
          </a:p>
        </p:txBody>
      </p:sp>
      <p:sp>
        <p:nvSpPr>
          <p:cNvPr id="125954" name="Rectangle 2"/>
          <p:cNvSpPr>
            <a:spLocks noGrp="1" noRot="1" noChangeArrowheads="1"/>
          </p:cNvSpPr>
          <p:nvPr>
            <p:ph type="title"/>
          </p:nvPr>
        </p:nvSpPr>
        <p:spPr/>
        <p:txBody>
          <a:bodyPr/>
          <a:lstStyle/>
          <a:p>
            <a:pPr marL="1117600" indent="-1117600" rtl="0"/>
            <a:r>
              <a:rPr lang="en-US" dirty="0"/>
              <a:t>Types of dental implant</a:t>
            </a:r>
          </a:p>
        </p:txBody>
      </p:sp>
      <p:sp>
        <p:nvSpPr>
          <p:cNvPr id="125955" name="Rectangle 3"/>
          <p:cNvSpPr>
            <a:spLocks noGrp="1" noChangeArrowheads="1"/>
          </p:cNvSpPr>
          <p:nvPr>
            <p:ph type="body" idx="1"/>
          </p:nvPr>
        </p:nvSpPr>
        <p:spPr>
          <a:xfrm>
            <a:off x="457200" y="1447800"/>
            <a:ext cx="8229600" cy="4525963"/>
          </a:xfrm>
        </p:spPr>
        <p:txBody>
          <a:bodyPr>
            <a:normAutofit lnSpcReduction="10000"/>
          </a:bodyPr>
          <a:lstStyle/>
          <a:p>
            <a:pPr marL="609600" indent="-609600" algn="l" rtl="0">
              <a:lnSpc>
                <a:spcPct val="80000"/>
              </a:lnSpc>
              <a:buSzTx/>
              <a:buFont typeface="Wingdings" pitchFamily="2" charset="2"/>
              <a:buAutoNum type="arabicPeriod"/>
            </a:pPr>
            <a:r>
              <a:rPr lang="en-US" sz="2800" b="1" dirty="0">
                <a:solidFill>
                  <a:schemeClr val="hlink"/>
                </a:solidFill>
              </a:rPr>
              <a:t>Mucosal Insert</a:t>
            </a:r>
          </a:p>
          <a:p>
            <a:pPr marL="609600" indent="-609600" algn="l" rtl="0">
              <a:lnSpc>
                <a:spcPct val="80000"/>
              </a:lnSpc>
              <a:buSzTx/>
              <a:buFont typeface="Wingdings" pitchFamily="2" charset="2"/>
              <a:buAutoNum type="arabicPeriod"/>
            </a:pPr>
            <a:endParaRPr lang="en-US" sz="2800" b="1" dirty="0">
              <a:solidFill>
                <a:schemeClr val="hlink"/>
              </a:solidFill>
            </a:endParaRPr>
          </a:p>
          <a:p>
            <a:pPr marL="609600" indent="-609600" algn="l" rtl="0">
              <a:lnSpc>
                <a:spcPct val="80000"/>
              </a:lnSpc>
              <a:buSzTx/>
              <a:buFont typeface="Wingdings" pitchFamily="2" charset="2"/>
              <a:buAutoNum type="arabicPeriod"/>
            </a:pPr>
            <a:r>
              <a:rPr lang="en-US" sz="2800" b="1" dirty="0">
                <a:solidFill>
                  <a:schemeClr val="hlink"/>
                </a:solidFill>
              </a:rPr>
              <a:t>Endodontic Implant (Stabilizer)</a:t>
            </a:r>
          </a:p>
          <a:p>
            <a:pPr marL="609600" indent="-609600" algn="l" rtl="0">
              <a:lnSpc>
                <a:spcPct val="80000"/>
              </a:lnSpc>
              <a:buSzTx/>
              <a:buFont typeface="Wingdings" pitchFamily="2" charset="2"/>
              <a:buAutoNum type="arabicPeriod"/>
            </a:pPr>
            <a:endParaRPr lang="en-US" sz="2800" b="1" dirty="0">
              <a:solidFill>
                <a:schemeClr val="hlink"/>
              </a:solidFill>
            </a:endParaRPr>
          </a:p>
          <a:p>
            <a:pPr marL="609600" indent="-609600" algn="l" rtl="0">
              <a:lnSpc>
                <a:spcPct val="80000"/>
              </a:lnSpc>
              <a:buSzTx/>
              <a:buFont typeface="Wingdings" pitchFamily="2" charset="2"/>
              <a:buAutoNum type="arabicPeriod"/>
            </a:pPr>
            <a:r>
              <a:rPr lang="en-US" sz="2800" b="1" dirty="0">
                <a:solidFill>
                  <a:schemeClr val="hlink"/>
                </a:solidFill>
              </a:rPr>
              <a:t>Sub-periosteal implant</a:t>
            </a:r>
            <a:r>
              <a:rPr lang="en-US" sz="2800" dirty="0">
                <a:solidFill>
                  <a:schemeClr val="hlink"/>
                </a:solidFill>
              </a:rPr>
              <a:t> </a:t>
            </a:r>
          </a:p>
          <a:p>
            <a:pPr marL="609600" indent="-609600" algn="l" rtl="0">
              <a:lnSpc>
                <a:spcPct val="80000"/>
              </a:lnSpc>
              <a:buSzTx/>
              <a:buFont typeface="Wingdings" pitchFamily="2" charset="2"/>
              <a:buAutoNum type="arabicPeriod"/>
            </a:pPr>
            <a:endParaRPr lang="en-US" sz="2800" dirty="0">
              <a:solidFill>
                <a:schemeClr val="hlink"/>
              </a:solidFill>
            </a:endParaRPr>
          </a:p>
          <a:p>
            <a:pPr marL="609600" indent="-609600" algn="l" rtl="0">
              <a:lnSpc>
                <a:spcPct val="80000"/>
              </a:lnSpc>
              <a:buSzTx/>
              <a:buFont typeface="Wingdings" pitchFamily="2" charset="2"/>
              <a:buAutoNum type="arabicPeriod"/>
            </a:pPr>
            <a:r>
              <a:rPr lang="en-US" sz="2800" b="1" dirty="0">
                <a:solidFill>
                  <a:schemeClr val="hlink"/>
                </a:solidFill>
              </a:rPr>
              <a:t>Endosteal or </a:t>
            </a:r>
            <a:r>
              <a:rPr lang="en-US" sz="2800" b="1" dirty="0" err="1">
                <a:solidFill>
                  <a:schemeClr val="hlink"/>
                </a:solidFill>
              </a:rPr>
              <a:t>Endosseous</a:t>
            </a:r>
            <a:r>
              <a:rPr lang="en-US" sz="2800" b="1" dirty="0">
                <a:solidFill>
                  <a:schemeClr val="hlink"/>
                </a:solidFill>
              </a:rPr>
              <a:t> implant</a:t>
            </a:r>
          </a:p>
          <a:p>
            <a:pPr marL="990600" lvl="1" indent="-533400" algn="l" rtl="0">
              <a:lnSpc>
                <a:spcPct val="80000"/>
              </a:lnSpc>
              <a:buClr>
                <a:srgbClr val="FF3300"/>
              </a:buClr>
              <a:buFont typeface="Wingdings" pitchFamily="2" charset="2"/>
              <a:buChar char="v"/>
            </a:pPr>
            <a:r>
              <a:rPr lang="en-US" b="1" dirty="0">
                <a:solidFill>
                  <a:srgbClr val="FF3300"/>
                </a:solidFill>
              </a:rPr>
              <a:t>Plate-form implant</a:t>
            </a:r>
            <a:r>
              <a:rPr lang="en-US" dirty="0">
                <a:solidFill>
                  <a:srgbClr val="FF3300"/>
                </a:solidFill>
              </a:rPr>
              <a:t> </a:t>
            </a:r>
            <a:r>
              <a:rPr lang="en-US" b="1" dirty="0" smtClean="0">
                <a:solidFill>
                  <a:srgbClr val="FF3300"/>
                </a:solidFill>
              </a:rPr>
              <a:t> </a:t>
            </a:r>
            <a:endParaRPr lang="en-US" b="1" dirty="0">
              <a:solidFill>
                <a:srgbClr val="FF3300"/>
              </a:solidFill>
            </a:endParaRPr>
          </a:p>
          <a:p>
            <a:pPr marL="990600" lvl="1" indent="-533400" algn="l" rtl="0">
              <a:lnSpc>
                <a:spcPct val="80000"/>
              </a:lnSpc>
              <a:buClr>
                <a:srgbClr val="FF3300"/>
              </a:buClr>
              <a:buFont typeface="Wingdings" pitchFamily="2" charset="2"/>
              <a:buChar char="v"/>
            </a:pPr>
            <a:r>
              <a:rPr lang="en-US" b="1" dirty="0">
                <a:solidFill>
                  <a:srgbClr val="FF3300"/>
                </a:solidFill>
              </a:rPr>
              <a:t>Root-form implant</a:t>
            </a:r>
          </a:p>
          <a:p>
            <a:pPr marL="990600" lvl="1" indent="-533400" algn="l" rtl="0">
              <a:lnSpc>
                <a:spcPct val="80000"/>
              </a:lnSpc>
              <a:buClr>
                <a:srgbClr val="FF3300"/>
              </a:buClr>
              <a:buFont typeface="Wingdings" pitchFamily="2" charset="2"/>
              <a:buChar char="v"/>
            </a:pPr>
            <a:endParaRPr lang="en-US" b="1" dirty="0">
              <a:solidFill>
                <a:srgbClr val="FF3300"/>
              </a:solidFill>
            </a:endParaRPr>
          </a:p>
          <a:p>
            <a:pPr marL="609600" indent="-609600" algn="l" rtl="0">
              <a:lnSpc>
                <a:spcPct val="80000"/>
              </a:lnSpc>
              <a:buSzTx/>
              <a:buFont typeface="Wingdings" pitchFamily="2" charset="2"/>
              <a:buAutoNum type="arabicPeriod"/>
            </a:pPr>
            <a:r>
              <a:rPr lang="en-US" sz="2800" b="1" dirty="0">
                <a:solidFill>
                  <a:schemeClr val="hlink"/>
                </a:solidFill>
              </a:rPr>
              <a:t>Transosseous implant</a:t>
            </a: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1000" fill="hold"/>
                                        <p:tgtEl>
                                          <p:spTgt spid="12595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595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59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5955">
                                            <p:txEl>
                                              <p:pRg st="2" end="2"/>
                                            </p:txEl>
                                          </p:spTgt>
                                        </p:tgtEl>
                                        <p:attrNameLst>
                                          <p:attrName>style.visibility</p:attrName>
                                        </p:attrNameLst>
                                      </p:cBhvr>
                                      <p:to>
                                        <p:strVal val="visible"/>
                                      </p:to>
                                    </p:set>
                                    <p:anim calcmode="lin" valueType="num">
                                      <p:cBhvr additive="base">
                                        <p:cTn id="14" dur="5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5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5955">
                                            <p:txEl>
                                              <p:pRg st="4" end="4"/>
                                            </p:txEl>
                                          </p:spTgt>
                                        </p:tgtEl>
                                        <p:attrNameLst>
                                          <p:attrName>style.visibility</p:attrName>
                                        </p:attrNameLst>
                                      </p:cBhvr>
                                      <p:to>
                                        <p:strVal val="visible"/>
                                      </p:to>
                                    </p:set>
                                    <p:anim calcmode="lin" valueType="num">
                                      <p:cBhvr additive="base">
                                        <p:cTn id="20" dur="5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59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5955">
                                            <p:txEl>
                                              <p:pRg st="6" end="6"/>
                                            </p:txEl>
                                          </p:spTgt>
                                        </p:tgtEl>
                                        <p:attrNameLst>
                                          <p:attrName>style.visibility</p:attrName>
                                        </p:attrNameLst>
                                      </p:cBhvr>
                                      <p:to>
                                        <p:strVal val="visible"/>
                                      </p:to>
                                    </p:set>
                                    <p:anim calcmode="lin" valueType="num">
                                      <p:cBhvr additive="base">
                                        <p:cTn id="26" dur="5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5955">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5955">
                                            <p:txEl>
                                              <p:pRg st="7" end="7"/>
                                            </p:txEl>
                                          </p:spTgt>
                                        </p:tgtEl>
                                        <p:attrNameLst>
                                          <p:attrName>style.visibility</p:attrName>
                                        </p:attrNameLst>
                                      </p:cBhvr>
                                      <p:to>
                                        <p:strVal val="visible"/>
                                      </p:to>
                                    </p:set>
                                    <p:anim calcmode="lin" valueType="num">
                                      <p:cBhvr additive="base">
                                        <p:cTn id="30" dur="500" fill="hold"/>
                                        <p:tgtEl>
                                          <p:spTgt spid="125955">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5955">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5955">
                                            <p:txEl>
                                              <p:pRg st="8" end="8"/>
                                            </p:txEl>
                                          </p:spTgt>
                                        </p:tgtEl>
                                        <p:attrNameLst>
                                          <p:attrName>style.visibility</p:attrName>
                                        </p:attrNameLst>
                                      </p:cBhvr>
                                      <p:to>
                                        <p:strVal val="visible"/>
                                      </p:to>
                                    </p:set>
                                    <p:anim calcmode="lin" valueType="num">
                                      <p:cBhvr additive="base">
                                        <p:cTn id="34" dur="500" fill="hold"/>
                                        <p:tgtEl>
                                          <p:spTgt spid="125955">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595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125955">
                                            <p:txEl>
                                              <p:pRg st="10" end="10"/>
                                            </p:txEl>
                                          </p:spTgt>
                                        </p:tgtEl>
                                        <p:attrNameLst>
                                          <p:attrName>style.visibility</p:attrName>
                                        </p:attrNameLst>
                                      </p:cBhvr>
                                      <p:to>
                                        <p:strVal val="visible"/>
                                      </p:to>
                                    </p:set>
                                    <p:anim calcmode="lin" valueType="num">
                                      <p:cBhvr>
                                        <p:cTn id="40" dur="1000" fill="hold"/>
                                        <p:tgtEl>
                                          <p:spTgt spid="125955">
                                            <p:txEl>
                                              <p:pRg st="10" end="10"/>
                                            </p:txEl>
                                          </p:spTgt>
                                        </p:tgtEl>
                                        <p:attrNameLst>
                                          <p:attrName>ppt_x</p:attrName>
                                        </p:attrNameLst>
                                      </p:cBhvr>
                                      <p:tavLst>
                                        <p:tav tm="0">
                                          <p:val>
                                            <p:strVal val="#ppt_x-.2"/>
                                          </p:val>
                                        </p:tav>
                                        <p:tav tm="100000">
                                          <p:val>
                                            <p:strVal val="#ppt_x"/>
                                          </p:val>
                                        </p:tav>
                                      </p:tavLst>
                                    </p:anim>
                                    <p:anim calcmode="lin" valueType="num">
                                      <p:cBhvr>
                                        <p:cTn id="41" dur="1000" fill="hold"/>
                                        <p:tgtEl>
                                          <p:spTgt spid="125955">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259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اريخ 2"/>
          <p:cNvSpPr>
            <a:spLocks noGrp="1"/>
          </p:cNvSpPr>
          <p:nvPr>
            <p:ph type="dt" sz="half" idx="10"/>
          </p:nvPr>
        </p:nvSpPr>
        <p:spPr/>
        <p:txBody>
          <a:bodyPr/>
          <a:lstStyle/>
          <a:p>
            <a:r>
              <a:rPr lang="en-US"/>
              <a:t>Dr,salah hegazy</a:t>
            </a:r>
          </a:p>
        </p:txBody>
      </p:sp>
      <p:sp>
        <p:nvSpPr>
          <p:cNvPr id="218114" name="Rectangle 2"/>
          <p:cNvSpPr>
            <a:spLocks noGrp="1" noRot="1" noChangeArrowheads="1"/>
          </p:cNvSpPr>
          <p:nvPr>
            <p:ph type="title"/>
          </p:nvPr>
        </p:nvSpPr>
        <p:spPr/>
        <p:txBody>
          <a:bodyPr/>
          <a:lstStyle/>
          <a:p>
            <a:endParaRPr lang="ar-IQ"/>
          </a:p>
        </p:txBody>
      </p:sp>
      <p:pic>
        <p:nvPicPr>
          <p:cNvPr id="218115" name="Picture 3" descr="LAfter_2_RESAM"/>
          <p:cNvPicPr>
            <a:picLocks noChangeAspect="1" noChangeArrowheads="1"/>
          </p:cNvPicPr>
          <p:nvPr/>
        </p:nvPicPr>
        <p:blipFill>
          <a:blip r:embed="rId2" cstate="print"/>
          <a:srcRect/>
          <a:stretch>
            <a:fillRect/>
          </a:stretch>
        </p:blipFill>
        <p:spPr bwMode="auto">
          <a:xfrm>
            <a:off x="4572000" y="3429000"/>
            <a:ext cx="4572000" cy="3419475"/>
          </a:xfrm>
          <a:prstGeom prst="rect">
            <a:avLst/>
          </a:prstGeom>
          <a:noFill/>
        </p:spPr>
      </p:pic>
      <p:pic>
        <p:nvPicPr>
          <p:cNvPr id="218116" name="Picture 4" descr="R3_Ball_Abutment_Denture_3RESAM"/>
          <p:cNvPicPr>
            <a:picLocks noChangeAspect="1" noChangeArrowheads="1"/>
          </p:cNvPicPr>
          <p:nvPr/>
        </p:nvPicPr>
        <p:blipFill>
          <a:blip r:embed="rId3" cstate="print"/>
          <a:srcRect/>
          <a:stretch>
            <a:fillRect/>
          </a:stretch>
        </p:blipFill>
        <p:spPr bwMode="auto">
          <a:xfrm>
            <a:off x="-36513" y="3429000"/>
            <a:ext cx="4572001" cy="3429000"/>
          </a:xfrm>
          <a:prstGeom prst="rect">
            <a:avLst/>
          </a:prstGeom>
          <a:noFill/>
        </p:spPr>
      </p:pic>
      <p:pic>
        <p:nvPicPr>
          <p:cNvPr id="218117" name="Picture 5" descr="untitled"/>
          <p:cNvPicPr>
            <a:picLocks noChangeAspect="1" noChangeArrowheads="1"/>
          </p:cNvPicPr>
          <p:nvPr/>
        </p:nvPicPr>
        <p:blipFill>
          <a:blip r:embed="rId4" cstate="print"/>
          <a:srcRect/>
          <a:stretch>
            <a:fillRect/>
          </a:stretch>
        </p:blipFill>
        <p:spPr bwMode="auto">
          <a:xfrm>
            <a:off x="4572000" y="0"/>
            <a:ext cx="4572000" cy="3429000"/>
          </a:xfrm>
          <a:prstGeom prst="rect">
            <a:avLst/>
          </a:prstGeom>
          <a:noFill/>
        </p:spPr>
      </p:pic>
      <p:pic>
        <p:nvPicPr>
          <p:cNvPr id="218118" name="Picture 6" descr="L07_resam"/>
          <p:cNvPicPr>
            <a:picLocks noChangeAspect="1" noChangeArrowheads="1"/>
          </p:cNvPicPr>
          <p:nvPr/>
        </p:nvPicPr>
        <p:blipFill>
          <a:blip r:embed="rId5" cstate="print"/>
          <a:srcRect/>
          <a:stretch>
            <a:fillRect/>
          </a:stretch>
        </p:blipFill>
        <p:spPr bwMode="auto">
          <a:xfrm>
            <a:off x="0" y="0"/>
            <a:ext cx="4572000" cy="3429000"/>
          </a:xfrm>
          <a:prstGeom prst="rect">
            <a:avLst/>
          </a:prstGeom>
          <a:noFill/>
        </p:spPr>
      </p:pic>
      <p:sp>
        <p:nvSpPr>
          <p:cNvPr id="218119" name="Rectangle 7"/>
          <p:cNvSpPr>
            <a:spLocks noChangeArrowheads="1"/>
          </p:cNvSpPr>
          <p:nvPr/>
        </p:nvSpPr>
        <p:spPr bwMode="auto">
          <a:xfrm>
            <a:off x="1187450" y="2636838"/>
            <a:ext cx="6770688" cy="701675"/>
          </a:xfrm>
          <a:prstGeom prst="rect">
            <a:avLst/>
          </a:prstGeom>
          <a:noFill/>
          <a:ln w="9525" algn="ctr">
            <a:noFill/>
            <a:miter lim="800000"/>
            <a:headEnd/>
            <a:tailEnd/>
          </a:ln>
          <a:effectLst/>
        </p:spPr>
        <p:txBody>
          <a:bodyPr wrap="none">
            <a:spAutoFit/>
          </a:bodyPr>
          <a:lstStyle/>
          <a:p>
            <a:pPr algn="l" rtl="1"/>
            <a:r>
              <a:rPr lang="en-US" sz="4000" i="0">
                <a:solidFill>
                  <a:schemeClr val="hlink"/>
                </a:solidFill>
                <a:effectLst/>
              </a:rPr>
              <a:t>Two-Implant</a:t>
            </a:r>
            <a:r>
              <a:rPr lang="en-US" sz="4000" i="0">
                <a:solidFill>
                  <a:schemeClr val="hlink"/>
                </a:solidFill>
                <a:effectLst>
                  <a:outerShdw blurRad="38100" dist="38100" dir="2700000" algn="tl">
                    <a:srgbClr val="000000"/>
                  </a:outerShdw>
                </a:effectLst>
              </a:rPr>
              <a:t> Bar Overdenture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Clinical photograph showing abutments immediately</a:t>
            </a:r>
            <a:br>
              <a:rPr lang="en-US" sz="2800" dirty="0" smtClean="0"/>
            </a:br>
            <a:r>
              <a:rPr lang="en-US" sz="2800" dirty="0" smtClean="0"/>
              <a:t>after removal of sutures</a:t>
            </a:r>
            <a:endParaRPr lang="ar-IQ"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14480" y="1357298"/>
            <a:ext cx="6336000" cy="4692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Implants joined by over denture bar over which</a:t>
            </a:r>
            <a:br>
              <a:rPr lang="en-US" sz="3200" dirty="0" smtClean="0"/>
            </a:br>
            <a:r>
              <a:rPr lang="en-US" sz="3200" dirty="0" smtClean="0"/>
              <a:t>prosthetic restoration is to be placed</a:t>
            </a:r>
            <a:endParaRPr lang="ar-IQ"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71604" y="1714488"/>
            <a:ext cx="6480000" cy="4799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Clips in denture which snap onto bar for retention</a:t>
            </a:r>
            <a:br>
              <a:rPr lang="en-US" sz="2800" dirty="0" smtClean="0"/>
            </a:br>
            <a:r>
              <a:rPr lang="en-US" sz="2800" dirty="0" smtClean="0"/>
              <a:t>and support of denture</a:t>
            </a:r>
            <a:endParaRPr lang="ar-IQ"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57224" y="1357298"/>
            <a:ext cx="6660000" cy="49328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t>Clinical photograph showing prosthetic restoration</a:t>
            </a:r>
            <a:br>
              <a:rPr lang="en-US" sz="2800" dirty="0" smtClean="0"/>
            </a:br>
            <a:r>
              <a:rPr lang="en-US" sz="2800" dirty="0" smtClean="0"/>
              <a:t>adapted to implants</a:t>
            </a:r>
            <a:endParaRPr lang="ar-IQ"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071538" y="1500174"/>
            <a:ext cx="6120000" cy="45328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Single tooth prosthesis </a:t>
            </a:r>
            <a:endParaRPr lang="ar-IQ" dirty="0"/>
          </a:p>
        </p:txBody>
      </p:sp>
      <p:sp>
        <p:nvSpPr>
          <p:cNvPr id="3" name="عنصر نائب للمحتوى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l" rtl="0"/>
            <a:r>
              <a:rPr lang="en-US" dirty="0" smtClean="0"/>
              <a:t>The single tooth prosthesis  is used to replace missing single tooth. Prosthesis support and retention come from the implant. Retention may be achieved through screws and cement.</a:t>
            </a:r>
            <a:endParaRPr lang="ar-IQ" dirty="0"/>
          </a:p>
        </p:txBody>
      </p:sp>
      <p:pic>
        <p:nvPicPr>
          <p:cNvPr id="5" name="osseointegration_vcd01.mpg">
            <a:hlinkClick r:id="" action="ppaction://media"/>
          </p:cNvPr>
          <p:cNvPicPr>
            <a:picLocks noRot="1" noChangeAspect="1" noChangeArrowheads="1"/>
          </p:cNvPicPr>
          <p:nvPr>
            <a:videoFile r:link="rId1"/>
          </p:nvPr>
        </p:nvPicPr>
        <p:blipFill>
          <a:blip r:embed="rId3" cstate="print"/>
          <a:srcRect/>
          <a:stretch>
            <a:fillRect/>
          </a:stretch>
        </p:blipFill>
        <p:spPr>
          <a:xfrm>
            <a:off x="3929058" y="3643314"/>
            <a:ext cx="3960000" cy="297025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rtl="0"/>
            <a:r>
              <a:rPr lang="en-US" dirty="0" smtClean="0"/>
              <a:t>Fixed prosthesis for the partially edentulous arch</a:t>
            </a:r>
            <a:endParaRPr lang="ar-IQ" dirty="0"/>
          </a:p>
        </p:txBody>
      </p:sp>
      <p:sp>
        <p:nvSpPr>
          <p:cNvPr id="3" name="عنصر نائب للمحتوى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l" rtl="0"/>
            <a:r>
              <a:rPr lang="en-US" dirty="0" smtClean="0"/>
              <a:t>The fixed -fixed  bridge for the free end or bounded saddle area is a porcelain to metal restoration .it gains </a:t>
            </a:r>
            <a:r>
              <a:rPr lang="en-US" dirty="0" smtClean="0">
                <a:solidFill>
                  <a:srgbClr val="FF0000"/>
                </a:solidFill>
              </a:rPr>
              <a:t>both its support and retention </a:t>
            </a:r>
            <a:r>
              <a:rPr lang="en-US" dirty="0" smtClean="0"/>
              <a:t>completely from the implants .</a:t>
            </a:r>
          </a:p>
          <a:p>
            <a:pPr algn="l" rtl="0"/>
            <a:r>
              <a:rPr lang="en-US" dirty="0" smtClean="0"/>
              <a:t> the retention may be in the form of screw retention or cement.</a:t>
            </a:r>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Fixed prosthesis for the completely edentulous arch</a:t>
            </a:r>
            <a:endParaRPr lang="ar-IQ" dirty="0"/>
          </a:p>
        </p:txBody>
      </p:sp>
      <p:sp>
        <p:nvSpPr>
          <p:cNvPr id="3" name="عنصر نائب للمحتوى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l" rtl="0"/>
            <a:r>
              <a:rPr lang="en-US" dirty="0" smtClean="0"/>
              <a:t>It can be made in a style similar to conventional crown and bridge .</a:t>
            </a:r>
          </a:p>
          <a:p>
            <a:pPr algn="l" rtl="0"/>
            <a:r>
              <a:rPr lang="en-US" dirty="0" smtClean="0"/>
              <a:t> It gains it support and retention from the implants.</a:t>
            </a:r>
          </a:p>
          <a:p>
            <a:pPr algn="l" rtl="0"/>
            <a:r>
              <a:rPr lang="en-US" dirty="0" smtClean="0"/>
              <a:t> Retention may be gained through the screws or cement.</a:t>
            </a: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Tulips.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28596" y="1142984"/>
            <a:ext cx="8229600" cy="5143536"/>
          </a:xfrm>
        </p:spPr>
        <p:style>
          <a:lnRef idx="1">
            <a:schemeClr val="accent3"/>
          </a:lnRef>
          <a:fillRef idx="2">
            <a:schemeClr val="accent3"/>
          </a:fillRef>
          <a:effectRef idx="1">
            <a:schemeClr val="accent3"/>
          </a:effectRef>
          <a:fontRef idx="minor">
            <a:schemeClr val="dk1"/>
          </a:fontRef>
        </p:style>
        <p:txBody>
          <a:bodyPr>
            <a:noAutofit/>
          </a:bodyPr>
          <a:lstStyle/>
          <a:p>
            <a:pPr algn="just" rtl="0" eaLnBrk="1" hangingPunct="1">
              <a:lnSpc>
                <a:spcPct val="80000"/>
              </a:lnSpc>
              <a:defRPr/>
            </a:pPr>
            <a:r>
              <a:rPr lang="en-US" sz="2800" dirty="0" smtClean="0"/>
              <a:t> cooperation of the patient.</a:t>
            </a:r>
          </a:p>
          <a:p>
            <a:pPr algn="just" rtl="0" eaLnBrk="1" hangingPunct="1">
              <a:lnSpc>
                <a:spcPct val="80000"/>
              </a:lnSpc>
              <a:defRPr/>
            </a:pPr>
            <a:r>
              <a:rPr lang="en-US" sz="2800" dirty="0" smtClean="0"/>
              <a:t> the patient must be informed about :</a:t>
            </a:r>
          </a:p>
          <a:p>
            <a:pPr algn="just" rtl="0" eaLnBrk="1" hangingPunct="1">
              <a:lnSpc>
                <a:spcPct val="80000"/>
              </a:lnSpc>
              <a:buNone/>
              <a:defRPr/>
            </a:pPr>
            <a:r>
              <a:rPr lang="en-US" sz="2800" dirty="0" smtClean="0"/>
              <a:t>     1- the time necessary to complete the functional and aesthetic rehabilitation. </a:t>
            </a:r>
          </a:p>
          <a:p>
            <a:pPr algn="just" rtl="0" eaLnBrk="1" hangingPunct="1">
              <a:lnSpc>
                <a:spcPct val="80000"/>
              </a:lnSpc>
              <a:buNone/>
              <a:defRPr/>
            </a:pPr>
            <a:r>
              <a:rPr lang="en-US" sz="2800" dirty="0" smtClean="0"/>
              <a:t>      2- the importance of maintaining good oral hygiene. </a:t>
            </a:r>
          </a:p>
          <a:p>
            <a:pPr algn="just" rtl="0" eaLnBrk="1" hangingPunct="1">
              <a:lnSpc>
                <a:spcPct val="80000"/>
              </a:lnSpc>
              <a:buNone/>
              <a:defRPr/>
            </a:pPr>
            <a:r>
              <a:rPr lang="en-US" sz="2800" dirty="0" smtClean="0"/>
              <a:t>      3-  the possibility, during the post treatment period, of discomfort or pain caused by edema, haematoma, bleeding. </a:t>
            </a:r>
          </a:p>
          <a:p>
            <a:pPr algn="just" rtl="0" eaLnBrk="1" hangingPunct="1">
              <a:lnSpc>
                <a:spcPct val="80000"/>
              </a:lnSpc>
              <a:defRPr/>
            </a:pPr>
            <a:r>
              <a:rPr lang="en-US" sz="2800" dirty="0" smtClean="0"/>
              <a:t>Not to be ignored is also the patient psychological aspect and his/her expectations. </a:t>
            </a:r>
          </a:p>
        </p:txBody>
      </p:sp>
      <p:sp>
        <p:nvSpPr>
          <p:cNvPr id="4" name="Rectangle 3"/>
          <p:cNvSpPr/>
          <p:nvPr/>
        </p:nvSpPr>
        <p:spPr>
          <a:xfrm>
            <a:off x="428596" y="428604"/>
            <a:ext cx="8197480" cy="609719"/>
          </a:xfrm>
          <a:prstGeom prst="rect">
            <a:avLst/>
          </a:prstGeom>
        </p:spPr>
        <p:txBody>
          <a:bodyPr wrap="square">
            <a:spAutoFit/>
          </a:bodyPr>
          <a:lstStyle/>
          <a:p>
            <a:pPr algn="ctr" rtl="0">
              <a:lnSpc>
                <a:spcPct val="80000"/>
              </a:lnSpc>
              <a:defRPr/>
            </a:pPr>
            <a:r>
              <a:rPr lang="en-US" sz="4100" b="1" dirty="0" smtClean="0">
                <a:ln w="6350">
                  <a:noFill/>
                </a:ln>
                <a:solidFill>
                  <a:srgbClr val="FF0000"/>
                </a:solidFill>
                <a:effectLst>
                  <a:outerShdw blurRad="114300" dist="101600" dir="2700000" algn="tl" rotWithShape="0">
                    <a:srgbClr val="000000">
                      <a:alpha val="40000"/>
                    </a:srgbClr>
                  </a:outerShdw>
                </a:effectLst>
                <a:latin typeface="+mj-lt"/>
                <a:ea typeface="+mj-ea"/>
                <a:cs typeface="+mj-cs"/>
              </a:rPr>
              <a:t>Pre operative PATIENT EVALUATION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7283">
                                            <p:txEl>
                                              <p:pRg st="0" end="0"/>
                                            </p:txEl>
                                          </p:spTgt>
                                        </p:tgtEl>
                                        <p:attrNameLst>
                                          <p:attrName>style.visibility</p:attrName>
                                        </p:attrNameLst>
                                      </p:cBhvr>
                                      <p:to>
                                        <p:strVal val="visible"/>
                                      </p:to>
                                    </p:set>
                                    <p:anim calcmode="discrete" valueType="clr">
                                      <p:cBhvr override="childStyle">
                                        <p:cTn id="7" dur="80"/>
                                        <p:tgtEl>
                                          <p:spTgt spid="972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728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7283">
                                            <p:txEl>
                                              <p:pRg st="1" end="1"/>
                                            </p:txEl>
                                          </p:spTgt>
                                        </p:tgtEl>
                                        <p:attrNameLst>
                                          <p:attrName>style.visibility</p:attrName>
                                        </p:attrNameLst>
                                      </p:cBhvr>
                                      <p:to>
                                        <p:strVal val="visible"/>
                                      </p:to>
                                    </p:set>
                                    <p:anim calcmode="discrete" valueType="clr">
                                      <p:cBhvr override="childStyle">
                                        <p:cTn id="14" dur="80"/>
                                        <p:tgtEl>
                                          <p:spTgt spid="972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728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728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7283">
                                            <p:txEl>
                                              <p:pRg st="2" end="2"/>
                                            </p:txEl>
                                          </p:spTgt>
                                        </p:tgtEl>
                                        <p:attrNameLst>
                                          <p:attrName>style.visibility</p:attrName>
                                        </p:attrNameLst>
                                      </p:cBhvr>
                                      <p:to>
                                        <p:strVal val="visible"/>
                                      </p:to>
                                    </p:set>
                                    <p:anim calcmode="discrete" valueType="clr">
                                      <p:cBhvr override="childStyle">
                                        <p:cTn id="21" dur="80"/>
                                        <p:tgtEl>
                                          <p:spTgt spid="972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728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9728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7283">
                                            <p:txEl>
                                              <p:pRg st="3" end="3"/>
                                            </p:txEl>
                                          </p:spTgt>
                                        </p:tgtEl>
                                        <p:attrNameLst>
                                          <p:attrName>style.visibility</p:attrName>
                                        </p:attrNameLst>
                                      </p:cBhvr>
                                      <p:to>
                                        <p:strVal val="visible"/>
                                      </p:to>
                                    </p:set>
                                    <p:anim calcmode="discrete" valueType="clr">
                                      <p:cBhvr override="childStyle">
                                        <p:cTn id="28" dur="80"/>
                                        <p:tgtEl>
                                          <p:spTgt spid="9728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728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9728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7283">
                                            <p:txEl>
                                              <p:pRg st="4" end="4"/>
                                            </p:txEl>
                                          </p:spTgt>
                                        </p:tgtEl>
                                        <p:attrNameLst>
                                          <p:attrName>style.visibility</p:attrName>
                                        </p:attrNameLst>
                                      </p:cBhvr>
                                      <p:to>
                                        <p:strVal val="visible"/>
                                      </p:to>
                                    </p:set>
                                    <p:anim calcmode="discrete" valueType="clr">
                                      <p:cBhvr override="childStyle">
                                        <p:cTn id="35" dur="80"/>
                                        <p:tgtEl>
                                          <p:spTgt spid="9728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728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9728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7283">
                                            <p:txEl>
                                              <p:pRg st="5" end="5"/>
                                            </p:txEl>
                                          </p:spTgt>
                                        </p:tgtEl>
                                        <p:attrNameLst>
                                          <p:attrName>style.visibility</p:attrName>
                                        </p:attrNameLst>
                                      </p:cBhvr>
                                      <p:to>
                                        <p:strVal val="visible"/>
                                      </p:to>
                                    </p:set>
                                    <p:anim calcmode="discrete" valueType="clr">
                                      <p:cBhvr override="childStyle">
                                        <p:cTn id="42" dur="80"/>
                                        <p:tgtEl>
                                          <p:spTgt spid="9728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728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9728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اريخ 3"/>
          <p:cNvSpPr>
            <a:spLocks noGrp="1"/>
          </p:cNvSpPr>
          <p:nvPr>
            <p:ph type="dt" sz="half" idx="10"/>
          </p:nvPr>
        </p:nvSpPr>
        <p:spPr/>
        <p:txBody>
          <a:bodyPr/>
          <a:lstStyle/>
          <a:p>
            <a:endParaRPr lang="en-US" dirty="0"/>
          </a:p>
        </p:txBody>
      </p:sp>
      <p:sp>
        <p:nvSpPr>
          <p:cNvPr id="126978" name="Rectangle 2"/>
          <p:cNvSpPr>
            <a:spLocks noGrp="1" noRot="1" noChangeArrowheads="1"/>
          </p:cNvSpPr>
          <p:nvPr>
            <p:ph type="title"/>
          </p:nvPr>
        </p:nvSpPr>
        <p:spPr/>
        <p:txBody>
          <a:bodyPr/>
          <a:lstStyle/>
          <a:p>
            <a:r>
              <a:rPr lang="en-US" dirty="0" smtClean="0">
                <a:solidFill>
                  <a:schemeClr val="hlink"/>
                </a:solidFill>
              </a:rPr>
              <a:t> </a:t>
            </a:r>
            <a:r>
              <a:rPr lang="en-US" dirty="0">
                <a:solidFill>
                  <a:schemeClr val="hlink"/>
                </a:solidFill>
              </a:rPr>
              <a:t>Titanium Mucosal Insert</a:t>
            </a:r>
            <a:r>
              <a:rPr lang="en-US" dirty="0"/>
              <a:t> </a:t>
            </a:r>
          </a:p>
        </p:txBody>
      </p:sp>
      <p:pic>
        <p:nvPicPr>
          <p:cNvPr id="126979" name="Picture 3" descr="mucosal"/>
          <p:cNvPicPr>
            <a:picLocks noChangeAspect="1" noChangeArrowheads="1"/>
          </p:cNvPicPr>
          <p:nvPr/>
        </p:nvPicPr>
        <p:blipFill>
          <a:blip r:embed="rId2" cstate="print"/>
          <a:srcRect l="11514" t="7419" r="24907" b="56044"/>
          <a:stretch>
            <a:fillRect/>
          </a:stretch>
        </p:blipFill>
        <p:spPr bwMode="auto">
          <a:xfrm>
            <a:off x="1603375" y="1749425"/>
            <a:ext cx="4645025" cy="3889375"/>
          </a:xfrm>
          <a:prstGeom prst="rect">
            <a:avLst/>
          </a:prstGeom>
          <a:noFill/>
          <a:ln w="5715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box(in)">
                                      <p:cBhvr>
                                        <p:cTn id="7"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z="3600" b="1" u="sng" dirty="0" smtClean="0">
                <a:solidFill>
                  <a:srgbClr val="FF0000"/>
                </a:solidFill>
              </a:rPr>
              <a:t>PRE </a:t>
            </a:r>
            <a:r>
              <a:rPr lang="en-US" sz="3600" b="1" u="sng" dirty="0" smtClean="0">
                <a:solidFill>
                  <a:srgbClr val="FF0000"/>
                </a:solidFill>
                <a:latin typeface="Arial"/>
              </a:rPr>
              <a:t>–</a:t>
            </a:r>
            <a:r>
              <a:rPr lang="en-US" sz="3600" b="1" u="sng" dirty="0" smtClean="0">
                <a:solidFill>
                  <a:srgbClr val="FF0000"/>
                </a:solidFill>
              </a:rPr>
              <a:t> OPERATION EVALUATIONS </a:t>
            </a:r>
            <a:endParaRPr lang="ar-SY" sz="3600" dirty="0" smtClean="0">
              <a:solidFill>
                <a:srgbClr val="FF0000"/>
              </a:solidFill>
            </a:endParaRPr>
          </a:p>
        </p:txBody>
      </p:sp>
      <p:sp>
        <p:nvSpPr>
          <p:cNvPr id="98307" name="Rectangle 3"/>
          <p:cNvSpPr>
            <a:spLocks noGrp="1" noChangeArrowheads="1"/>
          </p:cNvSpPr>
          <p:nvPr>
            <p:ph idx="1"/>
          </p:nvPr>
        </p:nvSpPr>
        <p:spPr>
          <a:xfrm>
            <a:off x="428596" y="1214422"/>
            <a:ext cx="8229600" cy="5643578"/>
          </a:xfrm>
        </p:spPr>
        <p:style>
          <a:lnRef idx="1">
            <a:schemeClr val="accent3"/>
          </a:lnRef>
          <a:fillRef idx="2">
            <a:schemeClr val="accent3"/>
          </a:fillRef>
          <a:effectRef idx="1">
            <a:schemeClr val="accent3"/>
          </a:effectRef>
          <a:fontRef idx="minor">
            <a:schemeClr val="dk1"/>
          </a:fontRef>
        </p:style>
        <p:txBody>
          <a:bodyPr>
            <a:noAutofit/>
          </a:bodyPr>
          <a:lstStyle/>
          <a:p>
            <a:pPr algn="just" rtl="0" eaLnBrk="1" hangingPunct="1">
              <a:lnSpc>
                <a:spcPct val="80000"/>
              </a:lnSpc>
              <a:defRPr/>
            </a:pPr>
            <a:r>
              <a:rPr lang="en-US" sz="2000" dirty="0" smtClean="0"/>
              <a:t>the general health state of the patient . </a:t>
            </a:r>
          </a:p>
          <a:p>
            <a:pPr algn="just" rtl="0" eaLnBrk="1" hangingPunct="1">
              <a:lnSpc>
                <a:spcPct val="80000"/>
              </a:lnSpc>
              <a:defRPr/>
            </a:pPr>
            <a:r>
              <a:rPr lang="en-US" sz="2000" dirty="0" smtClean="0"/>
              <a:t>The clinical examination of the oral cavity must be made so as to obtain information regarding</a:t>
            </a:r>
          </a:p>
          <a:p>
            <a:pPr algn="just" rtl="0" eaLnBrk="1" hangingPunct="1">
              <a:lnSpc>
                <a:spcPct val="80000"/>
              </a:lnSpc>
              <a:buNone/>
              <a:defRPr/>
            </a:pPr>
            <a:r>
              <a:rPr lang="en-US" sz="2000" dirty="0" smtClean="0"/>
              <a:t>1-  the conditions of the dental elements, their number and position and the presence of previous restoring interventions and their state of maintenance.</a:t>
            </a:r>
          </a:p>
          <a:p>
            <a:pPr algn="just" rtl="0" eaLnBrk="1" hangingPunct="1">
              <a:lnSpc>
                <a:spcPct val="80000"/>
              </a:lnSpc>
              <a:buNone/>
              <a:defRPr/>
            </a:pPr>
            <a:r>
              <a:rPr lang="en-US" sz="2000" dirty="0" smtClean="0"/>
              <a:t> 2- the state of the soft tissues must be evaluated, with particular attention for what concerns the quantity and quality of the present adherent mucosa </a:t>
            </a:r>
          </a:p>
          <a:p>
            <a:pPr algn="just" rtl="0" eaLnBrk="1" hangingPunct="1">
              <a:lnSpc>
                <a:spcPct val="80000"/>
              </a:lnSpc>
              <a:buNone/>
              <a:defRPr/>
            </a:pPr>
            <a:r>
              <a:rPr lang="en-US" sz="2000" dirty="0" smtClean="0"/>
              <a:t> 3-  the degree of the oral hygiene. </a:t>
            </a:r>
          </a:p>
          <a:p>
            <a:pPr algn="just" rtl="0" eaLnBrk="1" hangingPunct="1">
              <a:lnSpc>
                <a:spcPct val="80000"/>
              </a:lnSpc>
              <a:buNone/>
              <a:defRPr/>
            </a:pPr>
            <a:r>
              <a:rPr lang="en-US" sz="2000" dirty="0" smtClean="0"/>
              <a:t> 4-  to perform an accurate periodontal investigation .</a:t>
            </a:r>
          </a:p>
          <a:p>
            <a:pPr algn="just" rtl="0" eaLnBrk="1" hangingPunct="1">
              <a:lnSpc>
                <a:spcPct val="80000"/>
              </a:lnSpc>
              <a:buNone/>
              <a:defRPr/>
            </a:pPr>
            <a:r>
              <a:rPr lang="en-US" sz="2000" dirty="0" smtClean="0"/>
              <a:t> 5- the analysis of the bone base and that of the alveolar margins to verify their adequacy for the implant treatment. </a:t>
            </a:r>
          </a:p>
          <a:p>
            <a:pPr algn="just" rtl="0" eaLnBrk="1" hangingPunct="1">
              <a:lnSpc>
                <a:spcPct val="80000"/>
              </a:lnSpc>
              <a:buNone/>
              <a:defRPr/>
            </a:pPr>
            <a:r>
              <a:rPr lang="en-US" sz="2000" dirty="0" smtClean="0"/>
              <a:t> 6 - evaluate the intercortical distance of the bone (bone thickness) </a:t>
            </a:r>
          </a:p>
          <a:p>
            <a:pPr algn="just" rtl="0" eaLnBrk="1" hangingPunct="1">
              <a:lnSpc>
                <a:spcPct val="80000"/>
              </a:lnSpc>
              <a:buNone/>
              <a:defRPr/>
            </a:pPr>
            <a:r>
              <a:rPr lang="en-US" sz="2000" dirty="0" smtClean="0"/>
              <a:t> 7-  determine the interocclusal distance both in the mouth and with study models mounted on an articulato</a:t>
            </a:r>
            <a:r>
              <a:rPr lang="en-US" sz="2000" dirty="0" smtClean="0">
                <a:effectLst>
                  <a:outerShdw blurRad="38100" dist="38100" dir="2700000" algn="tl">
                    <a:srgbClr val="000000"/>
                  </a:outerShdw>
                </a:effectLst>
              </a:rPr>
              <a:t>r.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5720" y="2285992"/>
          <a:ext cx="8715436" cy="4292609"/>
        </p:xfrm>
        <a:graphic>
          <a:graphicData uri="http://schemas.openxmlformats.org/drawingml/2006/table">
            <a:tbl>
              <a:tblPr/>
              <a:tblGrid>
                <a:gridCol w="2071702"/>
                <a:gridCol w="3357618"/>
                <a:gridCol w="3286116"/>
              </a:tblGrid>
              <a:tr h="1095037">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Classification </a:t>
                      </a:r>
                    </a:p>
                  </a:txBody>
                  <a:tcPr marL="85601" marR="85601"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Density </a:t>
                      </a:r>
                    </a:p>
                  </a:txBody>
                  <a:tcPr marL="85601" marR="85601"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Location </a:t>
                      </a:r>
                    </a:p>
                  </a:txBody>
                  <a:tcPr marL="85601" marR="85601"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7519">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D1</a:t>
                      </a:r>
                    </a:p>
                  </a:txBody>
                  <a:tcPr marL="85601" marR="85601"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Dense cortical </a:t>
                      </a:r>
                      <a:r>
                        <a:rPr lang="en-US" sz="2000" kern="1200" dirty="0" smtClean="0">
                          <a:solidFill>
                            <a:schemeClr val="tx1"/>
                          </a:solidFill>
                          <a:effectLst>
                            <a:outerShdw blurRad="38100" dist="38100" dir="2700000" algn="tl">
                              <a:srgbClr val="000000"/>
                            </a:outerShdw>
                          </a:effectLst>
                          <a:latin typeface="+mn-lt"/>
                          <a:ea typeface="+mn-ea"/>
                          <a:cs typeface="+mn-cs"/>
                        </a:rPr>
                        <a:t>bone</a:t>
                      </a:r>
                      <a:r>
                        <a:rPr lang="en-US" sz="2000" kern="1200" baseline="0" dirty="0" smtClean="0">
                          <a:solidFill>
                            <a:schemeClr val="tx1"/>
                          </a:solidFill>
                          <a:effectLst>
                            <a:outerShdw blurRad="38100" dist="38100" dir="2700000" algn="tl">
                              <a:srgbClr val="000000"/>
                            </a:outerShdw>
                          </a:effectLst>
                          <a:latin typeface="+mn-lt"/>
                          <a:ea typeface="+mn-ea"/>
                          <a:cs typeface="+mn-cs"/>
                        </a:rPr>
                        <a:t> more than 70%</a:t>
                      </a:r>
                      <a:endParaRPr lang="en-US" sz="2000" kern="1200" dirty="0">
                        <a:solidFill>
                          <a:schemeClr val="tx1"/>
                        </a:solidFill>
                        <a:effectLst>
                          <a:outerShdw blurRad="38100" dist="38100" dir="2700000" algn="tl">
                            <a:srgbClr val="000000"/>
                          </a:outerShdw>
                        </a:effectLst>
                        <a:latin typeface="+mn-lt"/>
                        <a:ea typeface="+mn-ea"/>
                        <a:cs typeface="+mn-cs"/>
                      </a:endParaRPr>
                    </a:p>
                  </a:txBody>
                  <a:tcPr marL="85601" marR="85601"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Anterior lower jaw </a:t>
                      </a:r>
                    </a:p>
                  </a:txBody>
                  <a:tcPr marL="85601" marR="85601"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6786">
                <a:tc>
                  <a:txBody>
                    <a:bodyPr/>
                    <a:lstStyle/>
                    <a:p>
                      <a:pPr algn="l" rtl="0">
                        <a:spcAft>
                          <a:spcPts val="0"/>
                        </a:spcAft>
                      </a:pPr>
                      <a:r>
                        <a:rPr lang="en-US" sz="2000" kern="1200">
                          <a:solidFill>
                            <a:schemeClr val="tx1"/>
                          </a:solidFill>
                          <a:effectLst>
                            <a:outerShdw blurRad="38100" dist="38100" dir="2700000" algn="tl">
                              <a:srgbClr val="000000"/>
                            </a:outerShdw>
                          </a:effectLst>
                          <a:latin typeface="+mn-lt"/>
                          <a:ea typeface="+mn-ea"/>
                          <a:cs typeface="+mn-cs"/>
                        </a:rPr>
                        <a:t>D2</a:t>
                      </a:r>
                    </a:p>
                  </a:txBody>
                  <a:tcPr marL="85601" marR="856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smtClean="0">
                          <a:solidFill>
                            <a:schemeClr val="tx1"/>
                          </a:solidFill>
                          <a:effectLst>
                            <a:outerShdw blurRad="38100" dist="38100" dir="2700000" algn="tl">
                              <a:srgbClr val="000000"/>
                            </a:outerShdw>
                          </a:effectLst>
                          <a:latin typeface="+mn-lt"/>
                          <a:ea typeface="+mn-ea"/>
                          <a:cs typeface="+mn-cs"/>
                        </a:rPr>
                        <a:t>The</a:t>
                      </a:r>
                      <a:r>
                        <a:rPr lang="en-US" sz="2000" kern="1200" baseline="0" dirty="0" smtClean="0">
                          <a:solidFill>
                            <a:schemeClr val="tx1"/>
                          </a:solidFill>
                          <a:effectLst>
                            <a:outerShdw blurRad="38100" dist="38100" dir="2700000" algn="tl">
                              <a:srgbClr val="000000"/>
                            </a:outerShdw>
                          </a:effectLst>
                          <a:latin typeface="+mn-lt"/>
                          <a:ea typeface="+mn-ea"/>
                          <a:cs typeface="+mn-cs"/>
                        </a:rPr>
                        <a:t> compact bone 50-75 %</a:t>
                      </a:r>
                      <a:endParaRPr lang="en-US" sz="2000" kern="1200" dirty="0">
                        <a:solidFill>
                          <a:schemeClr val="tx1"/>
                        </a:solidFill>
                        <a:effectLst>
                          <a:outerShdw blurRad="38100" dist="38100" dir="2700000" algn="tl">
                            <a:srgbClr val="000000"/>
                          </a:outerShdw>
                        </a:effectLst>
                        <a:latin typeface="+mn-lt"/>
                        <a:ea typeface="+mn-ea"/>
                        <a:cs typeface="+mn-cs"/>
                      </a:endParaRPr>
                    </a:p>
                  </a:txBody>
                  <a:tcPr marL="85601" marR="856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Ant./post. lower </a:t>
                      </a:r>
                      <a:r>
                        <a:rPr lang="en-US" sz="2000" kern="1200" dirty="0" smtClean="0">
                          <a:solidFill>
                            <a:schemeClr val="tx1"/>
                          </a:solidFill>
                          <a:effectLst>
                            <a:outerShdw blurRad="38100" dist="38100" dir="2700000" algn="tl">
                              <a:srgbClr val="000000"/>
                            </a:outerShdw>
                          </a:effectLst>
                          <a:latin typeface="+mn-lt"/>
                          <a:ea typeface="+mn-ea"/>
                          <a:cs typeface="+mn-cs"/>
                        </a:rPr>
                        <a:t>jaw</a:t>
                      </a:r>
                    </a:p>
                    <a:p>
                      <a:pPr algn="l" rtl="0">
                        <a:spcAft>
                          <a:spcPts val="0"/>
                        </a:spcAft>
                      </a:pPr>
                      <a:r>
                        <a:rPr lang="en-US" sz="2000" kern="1200" dirty="0" smtClean="0">
                          <a:solidFill>
                            <a:schemeClr val="tx1"/>
                          </a:solidFill>
                          <a:effectLst>
                            <a:outerShdw blurRad="38100" dist="38100" dir="2700000" algn="tl">
                              <a:srgbClr val="000000"/>
                            </a:outerShdw>
                          </a:effectLst>
                          <a:latin typeface="+mn-lt"/>
                          <a:ea typeface="+mn-ea"/>
                          <a:cs typeface="+mn-cs"/>
                        </a:rPr>
                        <a:t>ant</a:t>
                      </a:r>
                      <a:r>
                        <a:rPr lang="en-US" sz="2000" kern="1200" dirty="0">
                          <a:solidFill>
                            <a:schemeClr val="tx1"/>
                          </a:solidFill>
                          <a:effectLst>
                            <a:outerShdw blurRad="38100" dist="38100" dir="2700000" algn="tl">
                              <a:srgbClr val="000000"/>
                            </a:outerShdw>
                          </a:effectLst>
                          <a:latin typeface="+mn-lt"/>
                          <a:ea typeface="+mn-ea"/>
                          <a:cs typeface="+mn-cs"/>
                        </a:rPr>
                        <a:t>. upper jaw</a:t>
                      </a:r>
                    </a:p>
                  </a:txBody>
                  <a:tcPr marL="85601" marR="856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6786">
                <a:tc>
                  <a:txBody>
                    <a:bodyPr/>
                    <a:lstStyle/>
                    <a:p>
                      <a:pPr algn="l" rtl="0">
                        <a:spcAft>
                          <a:spcPts val="0"/>
                        </a:spcAft>
                      </a:pPr>
                      <a:r>
                        <a:rPr lang="en-US" sz="2000" kern="1200">
                          <a:solidFill>
                            <a:schemeClr val="tx1"/>
                          </a:solidFill>
                          <a:effectLst>
                            <a:outerShdw blurRad="38100" dist="38100" dir="2700000" algn="tl">
                              <a:srgbClr val="000000"/>
                            </a:outerShdw>
                          </a:effectLst>
                          <a:latin typeface="+mn-lt"/>
                          <a:ea typeface="+mn-ea"/>
                          <a:cs typeface="+mn-cs"/>
                        </a:rPr>
                        <a:t>D3</a:t>
                      </a:r>
                    </a:p>
                  </a:txBody>
                  <a:tcPr marL="85601" marR="856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smtClean="0">
                          <a:solidFill>
                            <a:schemeClr val="tx1"/>
                          </a:solidFill>
                          <a:effectLst>
                            <a:outerShdw blurRad="38100" dist="38100" dir="2700000" algn="tl">
                              <a:srgbClr val="000000"/>
                            </a:outerShdw>
                          </a:effectLst>
                          <a:latin typeface="+mn-lt"/>
                          <a:ea typeface="+mn-ea"/>
                          <a:cs typeface="+mn-cs"/>
                        </a:rPr>
                        <a:t>The</a:t>
                      </a:r>
                      <a:r>
                        <a:rPr lang="en-US" sz="2000" kern="1200" baseline="0" dirty="0" smtClean="0">
                          <a:solidFill>
                            <a:schemeClr val="tx1"/>
                          </a:solidFill>
                          <a:effectLst>
                            <a:outerShdw blurRad="38100" dist="38100" dir="2700000" algn="tl">
                              <a:srgbClr val="000000"/>
                            </a:outerShdw>
                          </a:effectLst>
                          <a:latin typeface="+mn-lt"/>
                          <a:ea typeface="+mn-ea"/>
                          <a:cs typeface="+mn-cs"/>
                        </a:rPr>
                        <a:t> dense cortical bone 25-50%</a:t>
                      </a:r>
                      <a:endParaRPr lang="en-US" sz="2000" kern="1200" dirty="0">
                        <a:solidFill>
                          <a:schemeClr val="tx1"/>
                        </a:solidFill>
                        <a:effectLst>
                          <a:outerShdw blurRad="38100" dist="38100" dir="2700000" algn="tl">
                            <a:srgbClr val="000000"/>
                          </a:outerShdw>
                        </a:effectLst>
                        <a:latin typeface="+mn-lt"/>
                        <a:ea typeface="+mn-ea"/>
                        <a:cs typeface="+mn-cs"/>
                      </a:endParaRPr>
                    </a:p>
                  </a:txBody>
                  <a:tcPr marL="85601" marR="856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Ant./post. upper </a:t>
                      </a:r>
                      <a:r>
                        <a:rPr lang="en-US" sz="2000" kern="1200" dirty="0" smtClean="0">
                          <a:solidFill>
                            <a:schemeClr val="tx1"/>
                          </a:solidFill>
                          <a:effectLst>
                            <a:outerShdw blurRad="38100" dist="38100" dir="2700000" algn="tl">
                              <a:srgbClr val="000000"/>
                            </a:outerShdw>
                          </a:effectLst>
                          <a:latin typeface="+mn-lt"/>
                          <a:ea typeface="+mn-ea"/>
                          <a:cs typeface="+mn-cs"/>
                        </a:rPr>
                        <a:t>jaw</a:t>
                      </a:r>
                    </a:p>
                    <a:p>
                      <a:pPr algn="l" rtl="0">
                        <a:spcAft>
                          <a:spcPts val="0"/>
                        </a:spcAft>
                      </a:pPr>
                      <a:r>
                        <a:rPr lang="en-US" sz="2000" kern="1200" dirty="0" smtClean="0">
                          <a:solidFill>
                            <a:schemeClr val="tx1"/>
                          </a:solidFill>
                          <a:effectLst>
                            <a:outerShdw blurRad="38100" dist="38100" dir="2700000" algn="tl">
                              <a:srgbClr val="000000"/>
                            </a:outerShdw>
                          </a:effectLst>
                          <a:latin typeface="+mn-lt"/>
                          <a:ea typeface="+mn-ea"/>
                          <a:cs typeface="+mn-cs"/>
                        </a:rPr>
                        <a:t>post </a:t>
                      </a:r>
                      <a:r>
                        <a:rPr lang="en-US" sz="2000" kern="1200" dirty="0">
                          <a:solidFill>
                            <a:schemeClr val="tx1"/>
                          </a:solidFill>
                          <a:effectLst>
                            <a:outerShdw blurRad="38100" dist="38100" dir="2700000" algn="tl">
                              <a:srgbClr val="000000"/>
                            </a:outerShdw>
                          </a:effectLst>
                          <a:latin typeface="+mn-lt"/>
                          <a:ea typeface="+mn-ea"/>
                          <a:cs typeface="+mn-cs"/>
                        </a:rPr>
                        <a:t>lower jaw</a:t>
                      </a:r>
                    </a:p>
                  </a:txBody>
                  <a:tcPr marL="85601" marR="856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519">
                <a:tc>
                  <a:txBody>
                    <a:bodyPr/>
                    <a:lstStyle/>
                    <a:p>
                      <a:pPr algn="l" rtl="0">
                        <a:spcAft>
                          <a:spcPts val="0"/>
                        </a:spcAft>
                      </a:pPr>
                      <a:r>
                        <a:rPr lang="en-US" sz="2000" kern="1200">
                          <a:solidFill>
                            <a:schemeClr val="tx1"/>
                          </a:solidFill>
                          <a:effectLst>
                            <a:outerShdw blurRad="38100" dist="38100" dir="2700000" algn="tl">
                              <a:srgbClr val="000000"/>
                            </a:outerShdw>
                          </a:effectLst>
                          <a:latin typeface="+mn-lt"/>
                          <a:ea typeface="+mn-ea"/>
                          <a:cs typeface="+mn-cs"/>
                        </a:rPr>
                        <a:t>D4</a:t>
                      </a:r>
                    </a:p>
                  </a:txBody>
                  <a:tcPr marL="85601" marR="85601"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Spongeous bone, large </a:t>
                      </a:r>
                      <a:r>
                        <a:rPr lang="en-US" sz="2000" kern="1200" dirty="0" smtClean="0">
                          <a:solidFill>
                            <a:schemeClr val="tx1"/>
                          </a:solidFill>
                          <a:effectLst>
                            <a:outerShdw blurRad="38100" dist="38100" dir="2700000" algn="tl">
                              <a:srgbClr val="000000"/>
                            </a:outerShdw>
                          </a:effectLst>
                          <a:latin typeface="+mn-lt"/>
                          <a:ea typeface="+mn-ea"/>
                          <a:cs typeface="+mn-cs"/>
                        </a:rPr>
                        <a:t>structure.</a:t>
                      </a:r>
                      <a:r>
                        <a:rPr lang="en-US" sz="2000" kern="1200" baseline="0" dirty="0" smtClean="0">
                          <a:solidFill>
                            <a:schemeClr val="tx1"/>
                          </a:solidFill>
                          <a:effectLst>
                            <a:outerShdw blurRad="38100" dist="38100" dir="2700000" algn="tl">
                              <a:srgbClr val="000000"/>
                            </a:outerShdw>
                          </a:effectLst>
                          <a:latin typeface="+mn-lt"/>
                          <a:ea typeface="+mn-ea"/>
                          <a:cs typeface="+mn-cs"/>
                        </a:rPr>
                        <a:t> The dense bone less than 25%</a:t>
                      </a:r>
                      <a:endParaRPr lang="en-US" sz="2000" kern="1200" dirty="0">
                        <a:solidFill>
                          <a:schemeClr val="tx1"/>
                        </a:solidFill>
                        <a:effectLst>
                          <a:outerShdw blurRad="38100" dist="38100" dir="2700000" algn="tl">
                            <a:srgbClr val="000000"/>
                          </a:outerShdw>
                        </a:effectLst>
                        <a:latin typeface="+mn-lt"/>
                        <a:ea typeface="+mn-ea"/>
                        <a:cs typeface="+mn-cs"/>
                      </a:endParaRPr>
                    </a:p>
                  </a:txBody>
                  <a:tcPr marL="85601" marR="85601"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a:spcAft>
                          <a:spcPts val="0"/>
                        </a:spcAft>
                      </a:pPr>
                      <a:r>
                        <a:rPr lang="en-US" sz="2000" kern="1200" dirty="0">
                          <a:solidFill>
                            <a:schemeClr val="tx1"/>
                          </a:solidFill>
                          <a:effectLst>
                            <a:outerShdw blurRad="38100" dist="38100" dir="2700000" algn="tl">
                              <a:srgbClr val="000000"/>
                            </a:outerShdw>
                          </a:effectLst>
                          <a:latin typeface="+mn-lt"/>
                          <a:ea typeface="+mn-ea"/>
                          <a:cs typeface="+mn-cs"/>
                        </a:rPr>
                        <a:t>Posterior upper jaw</a:t>
                      </a:r>
                    </a:p>
                  </a:txBody>
                  <a:tcPr marL="85601" marR="85601"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 name="Title 5"/>
          <p:cNvSpPr>
            <a:spLocks noGrp="1"/>
          </p:cNvSpPr>
          <p:nvPr>
            <p:ph type="title"/>
          </p:nvPr>
        </p:nvSpPr>
        <p:spPr>
          <a:xfrm>
            <a:off x="214282" y="1214422"/>
            <a:ext cx="6572296" cy="1098548"/>
          </a:xfrm>
        </p:spPr>
        <p:txBody>
          <a:bodyPr/>
          <a:lstStyle/>
          <a:p>
            <a:r>
              <a:rPr lang="en-US" sz="2400" b="1" dirty="0" smtClean="0">
                <a:solidFill>
                  <a:srgbClr val="FF0000"/>
                </a:solidFill>
              </a:rPr>
              <a:t>Bone quality (according to MISCH)</a:t>
            </a:r>
            <a:endParaRPr lang="en-US" sz="2400" dirty="0">
              <a:solidFill>
                <a:srgbClr val="FF0000"/>
              </a:solidFill>
            </a:endParaRPr>
          </a:p>
        </p:txBody>
      </p:sp>
      <p:sp>
        <p:nvSpPr>
          <p:cNvPr id="7" name="Rectangle 2"/>
          <p:cNvSpPr txBox="1">
            <a:spLocks noChangeArrowheads="1"/>
          </p:cNvSpPr>
          <p:nvPr/>
        </p:nvSpPr>
        <p:spPr bwMode="auto">
          <a:xfrm>
            <a:off x="357158" y="142852"/>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rPr>
              <a:t>Misch classification</a:t>
            </a:r>
            <a:endParaRPr kumimoji="0" lang="en-US" sz="44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pPr eaLnBrk="1" hangingPunct="1">
              <a:defRPr/>
            </a:pPr>
            <a:r>
              <a:rPr lang="en-US" sz="4000" b="1" dirty="0" smtClean="0"/>
              <a:t>PRE </a:t>
            </a:r>
            <a:r>
              <a:rPr lang="en-US" sz="4000" b="1" dirty="0" smtClean="0">
                <a:latin typeface="Arial"/>
              </a:rPr>
              <a:t>–</a:t>
            </a:r>
            <a:r>
              <a:rPr lang="en-US" sz="4000" b="1" dirty="0" smtClean="0"/>
              <a:t> SURGICAL PLANNING </a:t>
            </a:r>
            <a:br>
              <a:rPr lang="en-US" sz="4000" b="1" dirty="0" smtClean="0"/>
            </a:br>
            <a:r>
              <a:rPr lang="en-US" sz="4000" b="1" dirty="0" smtClean="0">
                <a:solidFill>
                  <a:srgbClr val="FF0000"/>
                </a:solidFill>
              </a:rPr>
              <a:t>Radiographic examinations</a:t>
            </a:r>
            <a:r>
              <a:rPr lang="en-US" sz="4000" dirty="0" smtClean="0">
                <a:solidFill>
                  <a:srgbClr val="FF0000"/>
                </a:solidFill>
              </a:rPr>
              <a:t> </a:t>
            </a:r>
          </a:p>
        </p:txBody>
      </p:sp>
      <p:sp>
        <p:nvSpPr>
          <p:cNvPr id="99331" name="Rectangle 3"/>
          <p:cNvSpPr>
            <a:spLocks noGrp="1" noChangeArrowheads="1"/>
          </p:cNvSpPr>
          <p:nvPr>
            <p:ph idx="1"/>
          </p:nvPr>
        </p:nvSpPr>
        <p:spPr>
          <a:xfrm>
            <a:off x="539750" y="1989138"/>
            <a:ext cx="8229600" cy="4114800"/>
          </a:xfrm>
        </p:spPr>
        <p:style>
          <a:lnRef idx="3">
            <a:schemeClr val="lt1"/>
          </a:lnRef>
          <a:fillRef idx="1">
            <a:schemeClr val="accent4"/>
          </a:fillRef>
          <a:effectRef idx="1">
            <a:schemeClr val="accent4"/>
          </a:effectRef>
          <a:fontRef idx="minor">
            <a:schemeClr val="lt1"/>
          </a:fontRef>
        </p:style>
        <p:txBody>
          <a:bodyPr>
            <a:normAutofit/>
          </a:bodyPr>
          <a:lstStyle/>
          <a:p>
            <a:pPr algn="just" rtl="0" eaLnBrk="1" hangingPunct="1">
              <a:lnSpc>
                <a:spcPct val="90000"/>
              </a:lnSpc>
              <a:defRPr/>
            </a:pPr>
            <a:r>
              <a:rPr lang="en-US" dirty="0" smtClean="0">
                <a:effectLst>
                  <a:outerShdw blurRad="38100" dist="38100" dir="2700000" algn="tl">
                    <a:srgbClr val="000000"/>
                  </a:outerShdw>
                </a:effectLst>
              </a:rPr>
              <a:t>The measurement of the bone vertical height must be performed through a radiographic examination. This will supply also indispensable information about the anatomy of the patient, facilitating the selection of the implant to be used and its correct positioning, taking into consideration the variation in  anatomic structures.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eaLnBrk="1" hangingPunct="1">
              <a:defRPr/>
            </a:pPr>
            <a:r>
              <a:rPr lang="en-US" b="1" dirty="0" smtClean="0">
                <a:solidFill>
                  <a:schemeClr val="accent1">
                    <a:lumMod val="75000"/>
                  </a:schemeClr>
                </a:solidFill>
              </a:rPr>
              <a:t>Panoramic radiography</a:t>
            </a:r>
            <a:endParaRPr lang="ar-SY" dirty="0" smtClean="0">
              <a:solidFill>
                <a:schemeClr val="accent1">
                  <a:lumMod val="75000"/>
                </a:schemeClr>
              </a:solidFill>
            </a:endParaRPr>
          </a:p>
        </p:txBody>
      </p:sp>
      <p:sp>
        <p:nvSpPr>
          <p:cNvPr id="101379" name="Rectangle 3"/>
          <p:cNvSpPr>
            <a:spLocks noGrp="1" noChangeArrowheads="1"/>
          </p:cNvSpPr>
          <p:nvPr>
            <p:ph idx="1"/>
          </p:nvPr>
        </p:nvSpPr>
        <p:spPr/>
        <p:style>
          <a:lnRef idx="1">
            <a:schemeClr val="accent4"/>
          </a:lnRef>
          <a:fillRef idx="3">
            <a:schemeClr val="accent4"/>
          </a:fillRef>
          <a:effectRef idx="2">
            <a:schemeClr val="accent4"/>
          </a:effectRef>
          <a:fontRef idx="minor">
            <a:schemeClr val="lt1"/>
          </a:fontRef>
        </p:style>
        <p:txBody>
          <a:bodyPr>
            <a:normAutofit/>
          </a:bodyPr>
          <a:lstStyle/>
          <a:p>
            <a:pPr algn="just" rtl="0" eaLnBrk="1" hangingPunct="1">
              <a:lnSpc>
                <a:spcPct val="90000"/>
              </a:lnSpc>
              <a:defRPr/>
            </a:pPr>
            <a:r>
              <a:rPr lang="en-US" sz="2400" dirty="0" smtClean="0">
                <a:effectLst>
                  <a:outerShdw blurRad="38100" dist="38100" dir="2700000" algn="tl">
                    <a:srgbClr val="000000"/>
                  </a:outerShdw>
                </a:effectLst>
              </a:rPr>
              <a:t>It allows to have a view of the dental arches and bone structures, maxillary sinus and nasal cavity, of the existing conservative and prosthetic restorations.</a:t>
            </a:r>
          </a:p>
          <a:p>
            <a:pPr algn="just" rtl="0" eaLnBrk="1" hangingPunct="1">
              <a:lnSpc>
                <a:spcPct val="90000"/>
              </a:lnSpc>
              <a:defRPr/>
            </a:pPr>
            <a:r>
              <a:rPr lang="en-US" sz="2400" dirty="0" smtClean="0">
                <a:effectLst>
                  <a:outerShdw blurRad="38100" dist="38100" dir="2700000" algn="tl">
                    <a:srgbClr val="000000"/>
                  </a:outerShdw>
                </a:effectLst>
              </a:rPr>
              <a:t> Moreover, it allows to evaluate the general conditions of the periodontium and to put in evidence eventual pathologies or anatomical anomalies. </a:t>
            </a:r>
          </a:p>
          <a:p>
            <a:pPr algn="just" rtl="0" eaLnBrk="1" hangingPunct="1">
              <a:lnSpc>
                <a:spcPct val="90000"/>
              </a:lnSpc>
              <a:defRPr/>
            </a:pPr>
            <a:r>
              <a:rPr lang="en-US" sz="2400" dirty="0" smtClean="0">
                <a:effectLst>
                  <a:outerShdw blurRad="38100" dist="38100" dir="2700000" algn="tl">
                    <a:srgbClr val="000000"/>
                  </a:outerShdw>
                </a:effectLst>
              </a:rPr>
              <a:t>When evaluating a panoramic radiography, it is necessary to consider its distortion factor.</a:t>
            </a:r>
          </a:p>
          <a:p>
            <a:pPr algn="just" rtl="0" eaLnBrk="1" hangingPunct="1">
              <a:lnSpc>
                <a:spcPct val="90000"/>
              </a:lnSpc>
              <a:defRPr/>
            </a:pPr>
            <a:r>
              <a:rPr lang="en-US" sz="2400" dirty="0" smtClean="0">
                <a:effectLst>
                  <a:outerShdw blurRad="38100" dist="38100" dir="2700000" algn="tl">
                    <a:srgbClr val="000000"/>
                  </a:outerShdw>
                </a:effectLst>
              </a:rPr>
              <a:t>1:1.25 magnification ratio.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Radiographic stent</a:t>
            </a:r>
            <a:endParaRPr lang="ar-IQ" dirty="0"/>
          </a:p>
        </p:txBody>
      </p:sp>
      <p:pic>
        <p:nvPicPr>
          <p:cNvPr id="1026" name="Picture 2" descr="H:\426854_10150599949818213_532123212_9062496_697220869_n[1].jpg"/>
          <p:cNvPicPr>
            <a:picLocks noGrp="1" noChangeAspect="1" noChangeArrowheads="1"/>
          </p:cNvPicPr>
          <p:nvPr>
            <p:ph idx="1"/>
          </p:nvPr>
        </p:nvPicPr>
        <p:blipFill>
          <a:blip r:embed="rId2"/>
          <a:srcRect/>
          <a:stretch>
            <a:fillRect/>
          </a:stretch>
        </p:blipFill>
        <p:spPr bwMode="auto">
          <a:xfrm>
            <a:off x="152400" y="1615080"/>
            <a:ext cx="8964000" cy="501432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eaLnBrk="1" hangingPunct="1">
              <a:defRPr/>
            </a:pPr>
            <a:r>
              <a:rPr lang="en-US" b="1" dirty="0" smtClean="0">
                <a:solidFill>
                  <a:schemeClr val="accent1">
                    <a:lumMod val="75000"/>
                  </a:schemeClr>
                </a:solidFill>
              </a:rPr>
              <a:t>Intraoral radiography</a:t>
            </a:r>
            <a:endParaRPr lang="ar-SY" dirty="0" smtClean="0">
              <a:solidFill>
                <a:schemeClr val="accent1">
                  <a:lumMod val="75000"/>
                </a:schemeClr>
              </a:solidFill>
            </a:endParaRPr>
          </a:p>
        </p:txBody>
      </p:sp>
      <p:sp>
        <p:nvSpPr>
          <p:cNvPr id="100355" name="Rectangle 3"/>
          <p:cNvSpPr>
            <a:spLocks noGrp="1" noChangeArrowheads="1"/>
          </p:cNvSpPr>
          <p:nvPr>
            <p:ph idx="1"/>
          </p:nvPr>
        </p:nvSpPr>
        <p:spPr/>
        <p:style>
          <a:lnRef idx="1">
            <a:schemeClr val="accent4"/>
          </a:lnRef>
          <a:fillRef idx="3">
            <a:schemeClr val="accent4"/>
          </a:fillRef>
          <a:effectRef idx="2">
            <a:schemeClr val="accent4"/>
          </a:effectRef>
          <a:fontRef idx="minor">
            <a:schemeClr val="lt1"/>
          </a:fontRef>
        </p:style>
        <p:txBody>
          <a:bodyPr>
            <a:normAutofit/>
          </a:bodyPr>
          <a:lstStyle/>
          <a:p>
            <a:pPr algn="just" rtl="0" eaLnBrk="1" hangingPunct="1">
              <a:lnSpc>
                <a:spcPct val="80000"/>
              </a:lnSpc>
              <a:defRPr/>
            </a:pPr>
            <a:r>
              <a:rPr lang="en-US" dirty="0" smtClean="0">
                <a:effectLst>
                  <a:outerShdw blurRad="38100" dist="38100" dir="2700000" algn="tl">
                    <a:srgbClr val="000000"/>
                  </a:outerShdw>
                </a:effectLst>
              </a:rPr>
              <a:t>Periapical radiograph gives more fine details about the bone quantity of a determined site, previously individualized by a panoramic radiography and a therapeutic orientation. It enables also to collect information concerning eventual bone rarefaction and to localize the course of nerves, nasal cavity, maxillary sinuses or the root anatomy of the adjacent teeth.</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Prosthetic stent</a:t>
            </a:r>
            <a:endParaRPr lang="ar-IQ" dirty="0"/>
          </a:p>
        </p:txBody>
      </p:sp>
      <p:pic>
        <p:nvPicPr>
          <p:cNvPr id="4" name="عنصر نائب للمحتوى 3" descr="DSC01799.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Surgical stent</a:t>
            </a:r>
            <a:endParaRPr lang="ar-IQ" dirty="0"/>
          </a:p>
        </p:txBody>
      </p:sp>
      <p:sp>
        <p:nvSpPr>
          <p:cNvPr id="3" name="عنصر نائب للمحتوى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lnSpcReduction="10000"/>
          </a:bodyPr>
          <a:lstStyle/>
          <a:p>
            <a:pPr algn="l" rtl="0"/>
            <a:r>
              <a:rPr lang="en-US" dirty="0" smtClean="0"/>
              <a:t>Once the position of the implants is determined by clinical, radio graphical , and diagnostic cast examinations, a surgical stent is then fabricated.</a:t>
            </a:r>
          </a:p>
          <a:p>
            <a:pPr algn="l" rtl="0"/>
            <a:r>
              <a:rPr lang="en-US" dirty="0" smtClean="0"/>
              <a:t>The surgical stent should seat on the occlusal surfaces of the remaining dentition, and the ridge should be clearly visible through the occlusal surfaces where the wax-up has been removed.</a:t>
            </a:r>
            <a:endParaRPr lang="ar-IQ"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Surgical stent</a:t>
            </a:r>
            <a:endParaRPr lang="ar-IQ" dirty="0"/>
          </a:p>
        </p:txBody>
      </p:sp>
      <p:sp>
        <p:nvSpPr>
          <p:cNvPr id="3" name="عنصر نائب للمحتوى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lstStyle/>
          <a:p>
            <a:pPr algn="l" rtl="0"/>
            <a:r>
              <a:rPr lang="en-US" dirty="0" smtClean="0"/>
              <a:t>Holes are then drilled through the temporary stent on the </a:t>
            </a:r>
            <a:r>
              <a:rPr lang="en-US" dirty="0" err="1" smtClean="0"/>
              <a:t>cingulum</a:t>
            </a:r>
            <a:r>
              <a:rPr lang="en-US" dirty="0" smtClean="0"/>
              <a:t> of the anterior teeth and the central fossa of the posterior teeth. This is done ensuring that the drill used is held vertical to the crest of the ridge and parallel from one hole to the other.</a:t>
            </a:r>
            <a:endParaRPr lang="ar-IQ"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اريخ 4"/>
          <p:cNvSpPr>
            <a:spLocks noGrp="1"/>
          </p:cNvSpPr>
          <p:nvPr>
            <p:ph type="dt" sz="half" idx="10"/>
          </p:nvPr>
        </p:nvSpPr>
        <p:spPr/>
        <p:txBody>
          <a:bodyPr/>
          <a:lstStyle/>
          <a:p>
            <a:r>
              <a:rPr lang="en-US"/>
              <a:t>Dr,salah hegazy</a:t>
            </a:r>
          </a:p>
        </p:txBody>
      </p:sp>
      <p:sp>
        <p:nvSpPr>
          <p:cNvPr id="234498" name="Rectangle 2"/>
          <p:cNvSpPr>
            <a:spLocks noGrp="1" noRot="1" noChangeArrowheads="1"/>
          </p:cNvSpPr>
          <p:nvPr>
            <p:ph type="title"/>
          </p:nvPr>
        </p:nvSpPr>
        <p:spPr/>
        <p:txBody>
          <a:bodyPr/>
          <a:lstStyle/>
          <a:p>
            <a:endParaRPr lang="ar-IQ"/>
          </a:p>
        </p:txBody>
      </p:sp>
      <p:sp>
        <p:nvSpPr>
          <p:cNvPr id="234499" name="Rectangle 3"/>
          <p:cNvSpPr>
            <a:spLocks noGrp="1" noChangeArrowheads="1"/>
          </p:cNvSpPr>
          <p:nvPr>
            <p:ph type="body" sz="half" idx="1"/>
          </p:nvPr>
        </p:nvSpPr>
        <p:spPr>
          <a:xfrm>
            <a:off x="457200" y="1600200"/>
            <a:ext cx="4043363" cy="4525963"/>
          </a:xfrm>
          <a:solidFill>
            <a:srgbClr val="FF0000"/>
          </a:solidFill>
        </p:spPr>
        <p:txBody>
          <a:bodyPr/>
          <a:lstStyle/>
          <a:p>
            <a:endParaRPr lang="en-US" sz="7200">
              <a:latin typeface="Book Antiqua" pitchFamily="18" charset="0"/>
            </a:endParaRPr>
          </a:p>
          <a:p>
            <a:r>
              <a:rPr lang="en-US" sz="7200">
                <a:latin typeface="Book Antiqua" pitchFamily="18" charset="0"/>
              </a:rPr>
              <a:t>THANK YOU</a:t>
            </a:r>
          </a:p>
        </p:txBody>
      </p:sp>
      <p:pic>
        <p:nvPicPr>
          <p:cNvPr id="234500" name="Picture 4" descr="flores"/>
          <p:cNvPicPr>
            <a:picLocks noGrp="1" noChangeAspect="1" noChangeArrowheads="1"/>
          </p:cNvPicPr>
          <p:nvPr>
            <p:ph sz="half" idx="2"/>
          </p:nvPr>
        </p:nvPicPr>
        <p:blipFill>
          <a:blip r:embed="rId2" cstate="print"/>
          <a:srcRect/>
          <a:stretch>
            <a:fillRect/>
          </a:stretch>
        </p:blipFill>
        <p:spPr>
          <a:xfrm>
            <a:off x="0" y="-533400"/>
            <a:ext cx="9583738" cy="7391400"/>
          </a:xfrm>
          <a:noFill/>
          <a:ln/>
        </p:spPr>
      </p:pic>
      <p:sp>
        <p:nvSpPr>
          <p:cNvPr id="234501" name="Rectangle 5"/>
          <p:cNvSpPr>
            <a:spLocks noChangeArrowheads="1"/>
          </p:cNvSpPr>
          <p:nvPr/>
        </p:nvSpPr>
        <p:spPr bwMode="auto">
          <a:xfrm>
            <a:off x="4706938" y="4419600"/>
            <a:ext cx="4437062" cy="831850"/>
          </a:xfrm>
          <a:prstGeom prst="rect">
            <a:avLst/>
          </a:prstGeom>
          <a:noFill/>
          <a:ln w="9525">
            <a:noFill/>
            <a:miter lim="800000"/>
            <a:headEnd/>
            <a:tailEnd/>
          </a:ln>
          <a:effectLst/>
        </p:spPr>
        <p:txBody>
          <a:bodyPr>
            <a:spAutoFit/>
          </a:bodyPr>
          <a:lstStyle/>
          <a:p>
            <a:pPr algn="l">
              <a:lnSpc>
                <a:spcPct val="90000"/>
              </a:lnSpc>
              <a:spcBef>
                <a:spcPct val="20000"/>
              </a:spcBef>
              <a:buSzPct val="85000"/>
            </a:pPr>
            <a:r>
              <a:rPr lang="en-US" sz="5400" i="0">
                <a:solidFill>
                  <a:srgbClr val="FDFEFC"/>
                </a:solidFill>
                <a:effectLst/>
                <a:latin typeface="Arial" pitchFamily="34" charset="0"/>
              </a:rPr>
              <a:t>Thank You!</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اريخ 3"/>
          <p:cNvSpPr>
            <a:spLocks noGrp="1"/>
          </p:cNvSpPr>
          <p:nvPr>
            <p:ph type="dt" sz="half" idx="10"/>
          </p:nvPr>
        </p:nvSpPr>
        <p:spPr/>
        <p:txBody>
          <a:bodyPr/>
          <a:lstStyle/>
          <a:p>
            <a:endParaRPr lang="en-US" dirty="0"/>
          </a:p>
        </p:txBody>
      </p:sp>
      <p:sp>
        <p:nvSpPr>
          <p:cNvPr id="133122" name="Rectangle 2"/>
          <p:cNvSpPr>
            <a:spLocks noGrp="1" noRot="1" noChangeArrowheads="1"/>
          </p:cNvSpPr>
          <p:nvPr>
            <p:ph type="title"/>
          </p:nvPr>
        </p:nvSpPr>
        <p:spPr/>
        <p:txBody>
          <a:bodyPr/>
          <a:lstStyle/>
          <a:p>
            <a:r>
              <a:rPr lang="en-US" sz="4000">
                <a:solidFill>
                  <a:schemeClr val="hlink"/>
                </a:solidFill>
              </a:rPr>
              <a:t>2. Endodontic Implant (Stabilizer)</a:t>
            </a:r>
          </a:p>
        </p:txBody>
      </p:sp>
      <p:sp>
        <p:nvSpPr>
          <p:cNvPr id="133123" name="Rectangle 3"/>
          <p:cNvSpPr>
            <a:spLocks noGrp="1" noChangeArrowheads="1"/>
          </p:cNvSpPr>
          <p:nvPr>
            <p:ph type="body" idx="1"/>
          </p:nvPr>
        </p:nvSpPr>
        <p:spPr/>
        <p:txBody>
          <a:bodyPr/>
          <a:lstStyle/>
          <a:p>
            <a:pPr algn="just">
              <a:buFont typeface="Wingdings" pitchFamily="2" charset="2"/>
              <a:buNone/>
            </a:pPr>
            <a:r>
              <a:rPr lang="en-US"/>
              <a:t>           </a:t>
            </a:r>
            <a:r>
              <a:rPr lang="en-US" b="1"/>
              <a:t>Endodontic implants are similar to prosthodontic implants in many respects. However, they serve another purpose—the stabilization and preservation of remaining natural teeth, not the replacement of lost teeth.</a:t>
            </a:r>
            <a:r>
              <a:rPr lang="en-US"/>
              <a:t> </a:t>
            </a:r>
          </a:p>
        </p:txBody>
      </p:sp>
      <p:pic>
        <p:nvPicPr>
          <p:cNvPr id="133124" name="Picture 4" descr="p585_Picture2"/>
          <p:cNvPicPr>
            <a:picLocks noChangeAspect="1" noChangeArrowheads="1"/>
          </p:cNvPicPr>
          <p:nvPr/>
        </p:nvPicPr>
        <p:blipFill>
          <a:blip r:embed="rId3" cstate="print"/>
          <a:srcRect/>
          <a:stretch>
            <a:fillRect/>
          </a:stretch>
        </p:blipFill>
        <p:spPr bwMode="auto">
          <a:xfrm>
            <a:off x="2971800" y="4343400"/>
            <a:ext cx="2646363" cy="1841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dissolve">
                                      <p:cBhvr>
                                        <p:cTn id="7" dur="500"/>
                                        <p:tgtEl>
                                          <p:spTgt spid="133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Text Placeholder 2"/>
          <p:cNvSpPr>
            <a:spLocks noGrp="1"/>
          </p:cNvSpPr>
          <p:nvPr>
            <p:ph type="body" sz="half" idx="1"/>
          </p:nvPr>
        </p:nvSpPr>
        <p:spPr/>
        <p:txBody>
          <a:bodyPr/>
          <a:lstStyle/>
          <a:p>
            <a:endParaRPr lang="ar-IQ" dirty="0"/>
          </a:p>
        </p:txBody>
      </p:sp>
      <p:sp>
        <p:nvSpPr>
          <p:cNvPr id="4" name="Content Placeholder 3"/>
          <p:cNvSpPr>
            <a:spLocks noGrp="1"/>
          </p:cNvSpPr>
          <p:nvPr>
            <p:ph sz="half" idx="2"/>
          </p:nvPr>
        </p:nvSpPr>
        <p:spPr/>
        <p:txBody>
          <a:bodyPr/>
          <a:lstStyle/>
          <a:p>
            <a:endParaRPr lang="ar-IQ"/>
          </a:p>
        </p:txBody>
      </p:sp>
      <p:pic>
        <p:nvPicPr>
          <p:cNvPr id="5" name="Picture 2" descr="C:\Users\sawa\Desktop\00020429.gif"/>
          <p:cNvPicPr>
            <a:picLocks noChangeAspect="1" noChangeArrowheads="1" noCrop="1"/>
          </p:cNvPicPr>
          <p:nvPr/>
        </p:nvPicPr>
        <p:blipFill>
          <a:blip r:embed="rId3" cstate="print"/>
          <a:srcRect/>
          <a:stretch>
            <a:fillRect/>
          </a:stretch>
        </p:blipFill>
        <p:spPr bwMode="auto">
          <a:xfrm>
            <a:off x="762000" y="1981200"/>
            <a:ext cx="7651800" cy="3924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4"/>
          <p:cNvSpPr>
            <a:spLocks noGrp="1" noChangeArrowheads="1"/>
          </p:cNvSpPr>
          <p:nvPr>
            <p:ph type="title" idx="4294967295"/>
          </p:nvPr>
        </p:nvSpPr>
        <p:spPr>
          <a:xfrm>
            <a:off x="0" y="342900"/>
            <a:ext cx="9144000" cy="1143000"/>
          </a:xfrm>
        </p:spPr>
        <p:txBody>
          <a:bodyPr lIns="91440" tIns="45720" rIns="91440" bIns="45720"/>
          <a:lstStyle/>
          <a:p>
            <a:pPr eaLnBrk="1" hangingPunct="1"/>
            <a:r>
              <a:rPr lang="en-US" dirty="0" smtClean="0">
                <a:solidFill>
                  <a:schemeClr val="tx2">
                    <a:lumMod val="60000"/>
                    <a:lumOff val="40000"/>
                  </a:schemeClr>
                </a:solidFill>
              </a:rPr>
              <a:t>3- </a:t>
            </a:r>
            <a:r>
              <a:rPr lang="en-US" dirty="0" err="1" smtClean="0">
                <a:solidFill>
                  <a:schemeClr val="tx2">
                    <a:lumMod val="60000"/>
                    <a:lumOff val="40000"/>
                  </a:schemeClr>
                </a:solidFill>
              </a:rPr>
              <a:t>Subperiosteal</a:t>
            </a:r>
            <a:r>
              <a:rPr lang="en-US" dirty="0" smtClean="0">
                <a:solidFill>
                  <a:schemeClr val="tx2">
                    <a:lumMod val="60000"/>
                    <a:lumOff val="40000"/>
                  </a:schemeClr>
                </a:solidFill>
              </a:rPr>
              <a:t> </a:t>
            </a:r>
            <a:r>
              <a:rPr lang="en-US" dirty="0" smtClean="0">
                <a:solidFill>
                  <a:schemeClr val="tx2">
                    <a:lumMod val="60000"/>
                    <a:lumOff val="40000"/>
                  </a:schemeClr>
                </a:solidFill>
              </a:rPr>
              <a:t>Implants </a:t>
            </a:r>
          </a:p>
        </p:txBody>
      </p:sp>
      <p:sp>
        <p:nvSpPr>
          <p:cNvPr id="1973251" name="Rectangle 5"/>
          <p:cNvSpPr>
            <a:spLocks noGrp="1" noChangeArrowheads="1"/>
          </p:cNvSpPr>
          <p:nvPr>
            <p:ph type="body" idx="4294967295"/>
          </p:nvPr>
        </p:nvSpPr>
        <p:spPr>
          <a:xfrm>
            <a:off x="1436688" y="1544638"/>
            <a:ext cx="6269037" cy="1798637"/>
          </a:xfrm>
        </p:spPr>
        <p:txBody>
          <a:bodyPr>
            <a:normAutofit fontScale="92500" lnSpcReduction="10000"/>
          </a:bodyPr>
          <a:lstStyle/>
          <a:p>
            <a:pPr marL="288925" indent="-288925" algn="justLow" eaLnBrk="1" hangingPunct="1">
              <a:lnSpc>
                <a:spcPct val="125000"/>
              </a:lnSpc>
              <a:buFont typeface="Wingdings 2" pitchFamily="18" charset="2"/>
              <a:buNone/>
            </a:pPr>
            <a:r>
              <a:rPr lang="en-US" dirty="0" smtClean="0"/>
              <a:t>With this type of implant, a metal frame is placed under the </a:t>
            </a:r>
            <a:r>
              <a:rPr lang="en-US" dirty="0" err="1" smtClean="0"/>
              <a:t>periosteum</a:t>
            </a:r>
            <a:r>
              <a:rPr lang="en-US" dirty="0" smtClean="0"/>
              <a:t> but </a:t>
            </a:r>
            <a:r>
              <a:rPr lang="en-US" i="1" dirty="0" smtClean="0"/>
              <a:t>on</a:t>
            </a:r>
            <a:r>
              <a:rPr lang="en-US" dirty="0" smtClean="0"/>
              <a:t> </a:t>
            </a:r>
            <a:r>
              <a:rPr lang="en-US" i="1" dirty="0" smtClean="0"/>
              <a:t>top</a:t>
            </a:r>
            <a:r>
              <a:rPr lang="en-US" dirty="0" smtClean="0"/>
              <a:t> of the bone.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348" name="Rectangle 4"/>
          <p:cNvSpPr>
            <a:spLocks noGrp="1" noChangeArrowheads="1"/>
          </p:cNvSpPr>
          <p:nvPr>
            <p:ph type="title"/>
          </p:nvPr>
        </p:nvSpPr>
        <p:spPr/>
        <p:txBody>
          <a:bodyPr>
            <a:normAutofit fontScale="90000"/>
          </a:bodyPr>
          <a:lstStyle/>
          <a:p>
            <a:pPr eaLnBrk="1" hangingPunct="1"/>
            <a:r>
              <a:rPr lang="en-US" smtClean="0"/>
              <a:t>Procedure Process of </a:t>
            </a:r>
            <a:br>
              <a:rPr lang="en-US" smtClean="0"/>
            </a:br>
            <a:r>
              <a:rPr lang="en-US" smtClean="0"/>
              <a:t>a Subperiosteal Implant</a:t>
            </a:r>
          </a:p>
        </p:txBody>
      </p:sp>
      <p:sp>
        <p:nvSpPr>
          <p:cNvPr id="1977349" name="Rectangle 5"/>
          <p:cNvSpPr>
            <a:spLocks noGrp="1" noChangeArrowheads="1"/>
          </p:cNvSpPr>
          <p:nvPr>
            <p:ph type="body" idx="1"/>
          </p:nvPr>
        </p:nvSpPr>
        <p:spPr/>
        <p:txBody>
          <a:bodyPr/>
          <a:lstStyle/>
          <a:p>
            <a:pPr eaLnBrk="1" hangingPunct="1"/>
            <a:r>
              <a:rPr lang="en-US" smtClean="0"/>
              <a:t>First surgery</a:t>
            </a:r>
          </a:p>
          <a:p>
            <a:pPr lvl="1" eaLnBrk="1" hangingPunct="1"/>
            <a:r>
              <a:rPr lang="en-US" smtClean="0"/>
              <a:t>The alveolar ridge is exposed and impressions are taken. </a:t>
            </a:r>
          </a:p>
          <a:p>
            <a:pPr lvl="1" eaLnBrk="1" hangingPunct="1"/>
            <a:r>
              <a:rPr lang="en-US" smtClean="0"/>
              <a:t>The tissue is repositioned over the ridge and sutured back into place.</a:t>
            </a:r>
          </a:p>
          <a:p>
            <a:pPr lvl="1" eaLnBrk="1" hangingPunct="1"/>
            <a:r>
              <a:rPr lang="en-US" smtClean="0"/>
              <a:t>The impression is sent to the laboratory, where a metal frame with posts is fabricated. </a:t>
            </a:r>
          </a:p>
          <a:p>
            <a:pPr eaLnBrk="1" hangingPunct="1">
              <a:buFont typeface="Wingdings 2" pitchFamily="18" charset="2"/>
              <a:buNone/>
            </a:pPr>
            <a:r>
              <a:rPr lang="en-US" sz="1400" i="1" smtClean="0"/>
              <a:t>	(Cont</a:t>
            </a:r>
            <a:r>
              <a:rPr lang="ja-JP" altLang="en-US" sz="1400" i="1" smtClean="0"/>
              <a:t>’</a:t>
            </a:r>
            <a:r>
              <a:rPr lang="en-US" altLang="ja-JP" sz="1400" i="1" smtClean="0"/>
              <a:t>d)</a:t>
            </a:r>
            <a:endParaRPr lang="en-US" altLang="ja-JP" smtClean="0"/>
          </a:p>
          <a:p>
            <a:pPr lvl="1" eaLnBrk="1" hangingPunct="1"/>
            <a:endParaRPr lang="en-US" smtClean="0"/>
          </a:p>
        </p:txBody>
      </p:sp>
      <p:sp>
        <p:nvSpPr>
          <p:cNvPr id="1977350" name="Text Box 6"/>
          <p:cNvSpPr txBox="1">
            <a:spLocks noChangeArrowheads="1"/>
          </p:cNvSpPr>
          <p:nvPr/>
        </p:nvSpPr>
        <p:spPr bwMode="auto">
          <a:xfrm>
            <a:off x="2376488" y="6626225"/>
            <a:ext cx="4391025"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396" name="Rectangle 4"/>
          <p:cNvSpPr>
            <a:spLocks noGrp="1" noChangeArrowheads="1"/>
          </p:cNvSpPr>
          <p:nvPr>
            <p:ph type="title"/>
          </p:nvPr>
        </p:nvSpPr>
        <p:spPr/>
        <p:txBody>
          <a:bodyPr>
            <a:normAutofit fontScale="90000"/>
          </a:bodyPr>
          <a:lstStyle/>
          <a:p>
            <a:pPr eaLnBrk="1" hangingPunct="1"/>
            <a:r>
              <a:rPr lang="en-US" smtClean="0"/>
              <a:t>Procedure Process of </a:t>
            </a:r>
            <a:br>
              <a:rPr lang="en-US" smtClean="0"/>
            </a:br>
            <a:r>
              <a:rPr lang="en-US" smtClean="0"/>
              <a:t>a Subperiosteal Implant</a:t>
            </a:r>
          </a:p>
        </p:txBody>
      </p:sp>
      <p:sp>
        <p:nvSpPr>
          <p:cNvPr id="1979397" name="Rectangle 5"/>
          <p:cNvSpPr>
            <a:spLocks noGrp="1" noChangeArrowheads="1"/>
          </p:cNvSpPr>
          <p:nvPr>
            <p:ph type="body" idx="1"/>
          </p:nvPr>
        </p:nvSpPr>
        <p:spPr/>
        <p:txBody>
          <a:bodyPr/>
          <a:lstStyle/>
          <a:p>
            <a:pPr eaLnBrk="1" hangingPunct="1">
              <a:buFont typeface="Wingdings 2" pitchFamily="18" charset="2"/>
              <a:buNone/>
            </a:pPr>
            <a:r>
              <a:rPr lang="en-US" sz="1400" i="1" dirty="0" smtClean="0"/>
              <a:t>(</a:t>
            </a:r>
            <a:endParaRPr lang="en-US" altLang="ja-JP" dirty="0" smtClean="0"/>
          </a:p>
          <a:p>
            <a:pPr eaLnBrk="1" hangingPunct="1"/>
            <a:r>
              <a:rPr lang="en-US" dirty="0" smtClean="0"/>
              <a:t>Second surgery	</a:t>
            </a:r>
          </a:p>
          <a:p>
            <a:pPr lvl="1" eaLnBrk="1" hangingPunct="1"/>
            <a:r>
              <a:rPr lang="en-US" dirty="0" smtClean="0"/>
              <a:t>The alveolar ridge is surgically exposed.</a:t>
            </a:r>
          </a:p>
          <a:p>
            <a:pPr lvl="1" eaLnBrk="1" hangingPunct="1"/>
            <a:r>
              <a:rPr lang="en-US" dirty="0" smtClean="0"/>
              <a:t>The metal frame is placed over the ridge.</a:t>
            </a:r>
          </a:p>
          <a:p>
            <a:pPr lvl="1" eaLnBrk="1" hangingPunct="1"/>
            <a:r>
              <a:rPr lang="en-US" dirty="0" smtClean="0"/>
              <a:t>With the frame in place, the tissues are repositioned and sutured into place. </a:t>
            </a:r>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5298" name="Rectangle 2"/>
          <p:cNvSpPr>
            <a:spLocks noGrp="1" noChangeArrowheads="1"/>
          </p:cNvSpPr>
          <p:nvPr>
            <p:ph type="title" idx="4294967295"/>
          </p:nvPr>
        </p:nvSpPr>
        <p:spPr/>
        <p:txBody>
          <a:bodyPr lIns="91440" tIns="45720" rIns="91440" bIns="45720"/>
          <a:lstStyle/>
          <a:p>
            <a:pPr eaLnBrk="1" hangingPunct="1"/>
            <a:r>
              <a:rPr lang="en-US" sz="2000" b="1" dirty="0" smtClean="0">
                <a:cs typeface="Times New Roman" pitchFamily="18" charset="0"/>
              </a:rPr>
              <a:t> </a:t>
            </a:r>
            <a:r>
              <a:rPr lang="en-US" sz="2000" b="1" dirty="0" err="1" smtClean="0"/>
              <a:t>Subperiosteal</a:t>
            </a:r>
            <a:r>
              <a:rPr lang="en-US" sz="2000" b="1" dirty="0" smtClean="0"/>
              <a:t> implant full-arch denture </a:t>
            </a:r>
            <a:r>
              <a:rPr lang="en-US" sz="2000" b="1" dirty="0" smtClean="0"/>
              <a:t>prosthesis. </a:t>
            </a:r>
            <a:br>
              <a:rPr lang="en-US" sz="2000" b="1" dirty="0" smtClean="0"/>
            </a:br>
            <a:r>
              <a:rPr lang="en-US" sz="1200" dirty="0" smtClean="0"/>
              <a:t> </a:t>
            </a:r>
            <a:r>
              <a:rPr lang="en-US" altLang="ja-JP" sz="1200" dirty="0" smtClean="0"/>
              <a:t> </a:t>
            </a:r>
            <a:endParaRPr lang="en-US" sz="1200" dirty="0" smtClean="0">
              <a:cs typeface="Times New Roman" pitchFamily="18" charset="0"/>
            </a:endParaRPr>
          </a:p>
        </p:txBody>
      </p:sp>
      <p:pic>
        <p:nvPicPr>
          <p:cNvPr id="34818" name="Picture 4" descr="f053-005-X4245"/>
          <p:cNvPicPr>
            <a:picLocks noChangeAspect="1" noChangeArrowheads="1"/>
          </p:cNvPicPr>
          <p:nvPr/>
        </p:nvPicPr>
        <p:blipFill>
          <a:blip r:embed="rId3"/>
          <a:srcRect/>
          <a:stretch>
            <a:fillRect/>
          </a:stretch>
        </p:blipFill>
        <p:spPr bwMode="auto">
          <a:xfrm>
            <a:off x="1173163" y="1525588"/>
            <a:ext cx="6667500" cy="3014662"/>
          </a:xfrm>
          <a:prstGeom prst="rect">
            <a:avLst/>
          </a:prstGeom>
          <a:noFill/>
          <a:ln w="9525">
            <a:noFill/>
            <a:miter lim="800000"/>
            <a:headEnd/>
            <a:tailEnd/>
          </a:ln>
        </p:spPr>
      </p:pic>
      <p:sp>
        <p:nvSpPr>
          <p:cNvPr id="1975301" name="Text Box 5"/>
          <p:cNvSpPr txBox="1">
            <a:spLocks noChangeArrowheads="1"/>
          </p:cNvSpPr>
          <p:nvPr/>
        </p:nvSpPr>
        <p:spPr bwMode="auto">
          <a:xfrm>
            <a:off x="2376488" y="6626225"/>
            <a:ext cx="4391025"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endParaRPr lang="en-US"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endParaRPr lang="en-US" dirty="0"/>
          </a:p>
        </p:txBody>
      </p:sp>
      <p:sp>
        <p:nvSpPr>
          <p:cNvPr id="134146" name="Rectangle 2"/>
          <p:cNvSpPr>
            <a:spLocks noGrp="1" noRot="1" noChangeArrowheads="1"/>
          </p:cNvSpPr>
          <p:nvPr>
            <p:ph type="title"/>
          </p:nvPr>
        </p:nvSpPr>
        <p:spPr/>
        <p:txBody>
          <a:bodyPr/>
          <a:lstStyle/>
          <a:p>
            <a:r>
              <a:rPr lang="en-US" dirty="0" smtClean="0">
                <a:solidFill>
                  <a:schemeClr val="hlink"/>
                </a:solidFill>
              </a:rPr>
              <a:t>Sub-</a:t>
            </a:r>
            <a:r>
              <a:rPr lang="en-US" dirty="0" err="1" smtClean="0">
                <a:solidFill>
                  <a:schemeClr val="hlink"/>
                </a:solidFill>
              </a:rPr>
              <a:t>periosteal</a:t>
            </a:r>
            <a:r>
              <a:rPr lang="en-US" dirty="0" smtClean="0">
                <a:solidFill>
                  <a:schemeClr val="hlink"/>
                </a:solidFill>
              </a:rPr>
              <a:t> </a:t>
            </a:r>
            <a:r>
              <a:rPr lang="en-US" dirty="0">
                <a:solidFill>
                  <a:schemeClr val="hlink"/>
                </a:solidFill>
              </a:rPr>
              <a:t>implant</a:t>
            </a:r>
          </a:p>
        </p:txBody>
      </p:sp>
      <p:sp>
        <p:nvSpPr>
          <p:cNvPr id="134147" name="Rectangle 3"/>
          <p:cNvSpPr>
            <a:spLocks noGrp="1" noChangeArrowheads="1"/>
          </p:cNvSpPr>
          <p:nvPr>
            <p:ph type="body" idx="1"/>
          </p:nvPr>
        </p:nvSpPr>
        <p:spPr>
          <a:xfrm>
            <a:off x="457200" y="1295400"/>
            <a:ext cx="8229600" cy="5105400"/>
          </a:xfrm>
        </p:spPr>
        <p:txBody>
          <a:bodyPr/>
          <a:lstStyle/>
          <a:p>
            <a:pPr algn="just" rtl="0">
              <a:lnSpc>
                <a:spcPct val="80000"/>
              </a:lnSpc>
              <a:buFont typeface="Wingdings" pitchFamily="2" charset="2"/>
              <a:buNone/>
            </a:pPr>
            <a:r>
              <a:rPr lang="en-US" sz="1600" dirty="0"/>
              <a:t>       </a:t>
            </a:r>
            <a:r>
              <a:rPr lang="en-US" sz="2400" b="1" dirty="0"/>
              <a:t> </a:t>
            </a:r>
            <a:r>
              <a:rPr lang="en-US" sz="2800" b="1" dirty="0" err="1">
                <a:solidFill>
                  <a:srgbClr val="FF3300"/>
                </a:solidFill>
              </a:rPr>
              <a:t>Subperiosteal</a:t>
            </a:r>
            <a:r>
              <a:rPr lang="en-US" sz="2800" b="1" dirty="0">
                <a:solidFill>
                  <a:srgbClr val="FF3300"/>
                </a:solidFill>
              </a:rPr>
              <a:t> Implants</a:t>
            </a:r>
            <a:r>
              <a:rPr lang="en-US" sz="2800" b="1" dirty="0"/>
              <a:t> were already introduced in the 1940s. Of all currently used devices, it is the type of implant that has had the longest period of clinical application. These implants are not anchored inside the bone, such as </a:t>
            </a:r>
            <a:r>
              <a:rPr lang="en-US" sz="2800" b="1" dirty="0" err="1">
                <a:solidFill>
                  <a:schemeClr val="accent1"/>
                </a:solidFill>
              </a:rPr>
              <a:t>Endosseous</a:t>
            </a:r>
            <a:r>
              <a:rPr lang="en-US" sz="2800" b="1" dirty="0">
                <a:solidFill>
                  <a:schemeClr val="accent1"/>
                </a:solidFill>
              </a:rPr>
              <a:t> Implants</a:t>
            </a:r>
            <a:r>
              <a:rPr lang="en-US" sz="2800" b="1" dirty="0"/>
              <a:t>, but are instead shaped to </a:t>
            </a:r>
            <a:r>
              <a:rPr lang="en-US" sz="2800" b="1" i="1" dirty="0"/>
              <a:t>ride on</a:t>
            </a:r>
            <a:r>
              <a:rPr lang="en-US" sz="2800" b="1" dirty="0"/>
              <a:t> the residual bony ridge of either the upper or lower jaw. They are usually not considered to be osseointegrated implants. </a:t>
            </a:r>
          </a:p>
          <a:p>
            <a:pPr algn="just" rtl="0">
              <a:lnSpc>
                <a:spcPct val="80000"/>
              </a:lnSpc>
              <a:buFont typeface="Wingdings" pitchFamily="2" charset="2"/>
              <a:buNone/>
            </a:pPr>
            <a:r>
              <a:rPr lang="en-US" sz="2800" b="1" dirty="0"/>
              <a:t>        </a:t>
            </a:r>
            <a:r>
              <a:rPr lang="en-US" sz="2800" b="1" dirty="0" err="1">
                <a:solidFill>
                  <a:srgbClr val="FF3300"/>
                </a:solidFill>
              </a:rPr>
              <a:t>Subperiosteal</a:t>
            </a:r>
            <a:r>
              <a:rPr lang="en-US" sz="2800" b="1" dirty="0">
                <a:solidFill>
                  <a:srgbClr val="FF3300"/>
                </a:solidFill>
              </a:rPr>
              <a:t> Implants</a:t>
            </a:r>
            <a:r>
              <a:rPr lang="en-US" sz="2800" b="1" dirty="0"/>
              <a:t> have been used in completely edentulous as well as partially edentulous upper and lower jaws. However, the best results have been achieved in treatment of the edentulous lower jaw.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Effect transition="in" filter="dissolve">
                                      <p:cBhvr>
                                        <p:cTn id="13" dur="500"/>
                                        <p:tgtEl>
                                          <p:spTgt spid="134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1690</Words>
  <Application>Microsoft Office PowerPoint</Application>
  <PresentationFormat>عرض على الشاشة (3:4)‏</PresentationFormat>
  <Paragraphs>167</Paragraphs>
  <Slides>40</Slides>
  <Notes>7</Notes>
  <HiddenSlides>0</HiddenSlides>
  <MMClips>2</MMClips>
  <ScaleCrop>false</ScaleCrop>
  <HeadingPairs>
    <vt:vector size="4" baseType="variant">
      <vt:variant>
        <vt:lpstr>سمة</vt:lpstr>
      </vt:variant>
      <vt:variant>
        <vt:i4>1</vt:i4>
      </vt:variant>
      <vt:variant>
        <vt:lpstr>عناوين الشرائح</vt:lpstr>
      </vt:variant>
      <vt:variant>
        <vt:i4>40</vt:i4>
      </vt:variant>
    </vt:vector>
  </HeadingPairs>
  <TitlesOfParts>
    <vt:vector size="41" baseType="lpstr">
      <vt:lpstr>Office Theme</vt:lpstr>
      <vt:lpstr>Lecture 2 dental implant</vt:lpstr>
      <vt:lpstr>Types of dental implant</vt:lpstr>
      <vt:lpstr> Titanium Mucosal Insert </vt:lpstr>
      <vt:lpstr>2. Endodontic Implant (Stabilizer)</vt:lpstr>
      <vt:lpstr>3- Subperiosteal Implants </vt:lpstr>
      <vt:lpstr>Procedure Process of  a Subperiosteal Implant</vt:lpstr>
      <vt:lpstr>Procedure Process of  a Subperiosteal Implant</vt:lpstr>
      <vt:lpstr> Subperiosteal implant full-arch denture prosthesis.    </vt:lpstr>
      <vt:lpstr>Sub-periosteal implant</vt:lpstr>
      <vt:lpstr>الشريحة 10</vt:lpstr>
      <vt:lpstr>4-Transosteal Implants </vt:lpstr>
      <vt:lpstr>Transosseous implant</vt:lpstr>
      <vt:lpstr>الشريحة 13</vt:lpstr>
      <vt:lpstr>5- Endosteal root-form implants</vt:lpstr>
      <vt:lpstr>الشريحة 15</vt:lpstr>
      <vt:lpstr>الشريحة 16</vt:lpstr>
      <vt:lpstr>Classification of dental implant prostheses </vt:lpstr>
      <vt:lpstr>Over denture</vt:lpstr>
      <vt:lpstr>الشريحة 19</vt:lpstr>
      <vt:lpstr>الشريحة 20</vt:lpstr>
      <vt:lpstr>Clinical photograph showing abutments immediately after removal of sutures</vt:lpstr>
      <vt:lpstr>Implants joined by over denture bar over which prosthetic restoration is to be placed</vt:lpstr>
      <vt:lpstr>Clips in denture which snap onto bar for retention and support of denture</vt:lpstr>
      <vt:lpstr>Clinical photograph showing prosthetic restoration adapted to implants</vt:lpstr>
      <vt:lpstr>Single tooth prosthesis </vt:lpstr>
      <vt:lpstr>Fixed prosthesis for the partially edentulous arch</vt:lpstr>
      <vt:lpstr>Fixed prosthesis for the completely edentulous arch</vt:lpstr>
      <vt:lpstr>الشريحة 28</vt:lpstr>
      <vt:lpstr>الشريحة 29</vt:lpstr>
      <vt:lpstr>PRE – OPERATION EVALUATIONS </vt:lpstr>
      <vt:lpstr>Bone quality (according to MISCH)</vt:lpstr>
      <vt:lpstr>PRE – SURGICAL PLANNING  Radiographic examinations </vt:lpstr>
      <vt:lpstr>Panoramic radiography</vt:lpstr>
      <vt:lpstr>Radiographic stent</vt:lpstr>
      <vt:lpstr>Intraoral radiography</vt:lpstr>
      <vt:lpstr>Prosthetic stent</vt:lpstr>
      <vt:lpstr>Surgical stent</vt:lpstr>
      <vt:lpstr>Surgical stent</vt:lpstr>
      <vt:lpstr>الشريحة 39</vt:lpstr>
      <vt:lpstr>الشريحة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dental implant</dc:title>
  <dc:creator>sawa</dc:creator>
  <cp:lastModifiedBy>HP</cp:lastModifiedBy>
  <cp:revision>23</cp:revision>
  <dcterms:created xsi:type="dcterms:W3CDTF">2006-08-16T00:00:00Z</dcterms:created>
  <dcterms:modified xsi:type="dcterms:W3CDTF">2012-03-19T07:22:20Z</dcterms:modified>
</cp:coreProperties>
</file>