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25/02/1436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25/02/1436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25/02/1436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25/02/1436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25/02/1436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25/02/1436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25/02/1436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25/02/1436</a:t>
            </a:fld>
            <a:endParaRPr lang="ar-SA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25/02/1436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25/02/1436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25/02/1436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>
                <a:solidFill>
                  <a:srgbClr val="FF0066"/>
                </a:solidFill>
              </a:rPr>
              <a:t>Operative Dentistry</a:t>
            </a:r>
            <a:r>
              <a:rPr lang="en-US" b="1"/>
              <a:t/>
            </a:r>
            <a:br>
              <a:rPr lang="en-US" b="1"/>
            </a:br>
            <a:r>
              <a:rPr lang="en-US" b="1">
                <a:solidFill>
                  <a:srgbClr val="FFFF00"/>
                </a:solidFill>
              </a:rPr>
              <a:t>Conservative Dentistry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905000"/>
            <a:ext cx="7010400" cy="1143000"/>
          </a:xfrm>
        </p:spPr>
        <p:txBody>
          <a:bodyPr/>
          <a:lstStyle/>
          <a:p>
            <a:pPr algn="ctr"/>
            <a:r>
              <a:rPr lang="en-US" sz="2200"/>
              <a:t>It’s the art and science of diagnosis, treatment and prognosis of defects of teeth. Such treatment should result in: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8600" y="3200400"/>
            <a:ext cx="8686800" cy="265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Goals</a:t>
            </a:r>
          </a:p>
          <a:p>
            <a:pPr algn="l">
              <a:spcBef>
                <a:spcPct val="50000"/>
              </a:spcBef>
            </a:pPr>
            <a:r>
              <a:rPr lang="en-US" sz="2000" b="1" dirty="0">
                <a:solidFill>
                  <a:schemeClr val="tx2"/>
                </a:solidFill>
                <a:effectLst/>
              </a:rPr>
              <a:t>Restoration of proper tooth form.</a:t>
            </a:r>
          </a:p>
          <a:p>
            <a:pPr algn="l">
              <a:spcBef>
                <a:spcPct val="50000"/>
              </a:spcBef>
            </a:pPr>
            <a:r>
              <a:rPr lang="en-US" sz="2000" b="1" dirty="0">
                <a:solidFill>
                  <a:schemeClr val="tx2"/>
                </a:solidFill>
                <a:effectLst/>
              </a:rPr>
              <a:t>Function.</a:t>
            </a:r>
          </a:p>
          <a:p>
            <a:pPr algn="l">
              <a:spcBef>
                <a:spcPct val="50000"/>
              </a:spcBef>
            </a:pPr>
            <a:r>
              <a:rPr lang="en-US" sz="2000" b="1" dirty="0">
                <a:solidFill>
                  <a:schemeClr val="tx2"/>
                </a:solidFill>
                <a:effectLst/>
              </a:rPr>
              <a:t>Esthetic.</a:t>
            </a:r>
          </a:p>
          <a:p>
            <a:pPr algn="l">
              <a:spcBef>
                <a:spcPct val="50000"/>
              </a:spcBef>
            </a:pPr>
            <a:r>
              <a:rPr lang="en-US" sz="2000" b="1" dirty="0">
                <a:solidFill>
                  <a:schemeClr val="tx2"/>
                </a:solidFill>
                <a:effectLst/>
              </a:rPr>
              <a:t>Maintain physiological integrity and harmonious relation  with surrounding tissues.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8600" y="6262688"/>
            <a:ext cx="8610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0066"/>
                </a:solidFill>
                <a:effectLst/>
              </a:rPr>
              <a:t>Dr. </a:t>
            </a:r>
            <a:r>
              <a:rPr lang="en-US" b="1" i="1">
                <a:solidFill>
                  <a:srgbClr val="FFFF00"/>
                </a:solidFill>
                <a:effectLst/>
              </a:rPr>
              <a:t>Kasim A Mohammad</a:t>
            </a:r>
            <a:r>
              <a:rPr lang="en-US" b="1" i="1">
                <a:solidFill>
                  <a:srgbClr val="FF0066"/>
                </a:solidFill>
                <a:effectLst/>
              </a:rPr>
              <a:t>.</a:t>
            </a:r>
            <a:r>
              <a:rPr lang="en-US" b="1" i="1">
                <a:effectLst/>
              </a:rPr>
              <a:t>     </a:t>
            </a:r>
            <a:r>
              <a:rPr lang="en-US" b="1" i="1">
                <a:solidFill>
                  <a:srgbClr val="FF0066"/>
                </a:solidFill>
                <a:effectLst/>
              </a:rPr>
              <a:t>B.D.S</a:t>
            </a:r>
            <a:r>
              <a:rPr lang="en-US" b="1" i="1">
                <a:effectLst/>
              </a:rPr>
              <a:t> </a:t>
            </a:r>
            <a:r>
              <a:rPr lang="en-US" b="1" i="1">
                <a:solidFill>
                  <a:srgbClr val="FF0066"/>
                </a:solidFill>
                <a:effectLst/>
              </a:rPr>
              <a:t>,</a:t>
            </a:r>
            <a:r>
              <a:rPr lang="en-US" b="1" i="1">
                <a:effectLst/>
              </a:rPr>
              <a:t> </a:t>
            </a:r>
            <a:r>
              <a:rPr lang="en-US" b="1" i="1">
                <a:solidFill>
                  <a:srgbClr val="FF0066"/>
                </a:solidFill>
                <a:effectLst/>
              </a:rPr>
              <a:t>M.Sc Conservative Dent.</a:t>
            </a:r>
            <a:r>
              <a:rPr lang="en-US" b="1" i="1">
                <a:effectLst/>
              </a:rPr>
              <a:t> 2002</a:t>
            </a:r>
            <a:r>
              <a:rPr lang="en-US" b="1" i="1">
                <a:solidFill>
                  <a:srgbClr val="FF0066"/>
                </a:solidFill>
                <a:effectLst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  <p:bldP spid="20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5562600" cy="1295400"/>
          </a:xfrm>
        </p:spPr>
        <p:txBody>
          <a:bodyPr/>
          <a:lstStyle/>
          <a:p>
            <a:pPr algn="ctr"/>
            <a:r>
              <a:rPr lang="en-US" sz="5100" b="1" u="sng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History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981200"/>
            <a:ext cx="8915400" cy="41148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FFFF00"/>
                </a:solidFill>
              </a:rPr>
              <a:t>Previously was a just a practice not based on scientific knowledge.</a:t>
            </a:r>
          </a:p>
          <a:p>
            <a:pPr>
              <a:buFont typeface="Wingdings" pitchFamily="2" charset="2"/>
              <a:buNone/>
            </a:pPr>
            <a:endParaRPr lang="en-US" b="1">
              <a:solidFill>
                <a:srgbClr val="FFFF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b="1"/>
              <a:t>Louis Pasteur (France)       Role of MO in disease.</a:t>
            </a:r>
          </a:p>
          <a:p>
            <a:pPr>
              <a:buFont typeface="Wingdings" pitchFamily="2" charset="2"/>
              <a:buNone/>
            </a:pPr>
            <a:endParaRPr lang="en-US" b="1"/>
          </a:p>
          <a:p>
            <a:pPr>
              <a:buFont typeface="Wingdings" pitchFamily="2" charset="2"/>
              <a:buNone/>
            </a:pPr>
            <a:r>
              <a:rPr lang="en-US" b="1" i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G.V Black</a:t>
            </a:r>
            <a:r>
              <a:rPr lang="en-US" b="1">
                <a:solidFill>
                  <a:srgbClr val="FF0066"/>
                </a:solidFill>
              </a:rPr>
              <a:t> (USA, 19</a:t>
            </a:r>
            <a:r>
              <a:rPr lang="en-US" b="1" baseline="30000">
                <a:solidFill>
                  <a:srgbClr val="FF0066"/>
                </a:solidFill>
              </a:rPr>
              <a:t>th</a:t>
            </a:r>
            <a:r>
              <a:rPr lang="en-US" b="1">
                <a:solidFill>
                  <a:srgbClr val="FF0066"/>
                </a:solidFill>
              </a:rPr>
              <a:t>)          related the clinical 						practice to scientific 						bases.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4191000" y="3733800"/>
            <a:ext cx="5334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4191000" y="4767263"/>
            <a:ext cx="5334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2" grpId="0" animBg="1"/>
      <p:bldP spid="717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5562600" cy="1295400"/>
          </a:xfrm>
        </p:spPr>
        <p:txBody>
          <a:bodyPr/>
          <a:lstStyle/>
          <a:p>
            <a:pPr algn="ctr"/>
            <a:r>
              <a:rPr lang="en-US" sz="4800" b="1" u="sng">
                <a:solidFill>
                  <a:srgbClr val="FF0066"/>
                </a:solidFill>
              </a:rPr>
              <a:t>Indications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458200" cy="4114800"/>
          </a:xfrm>
        </p:spPr>
        <p:txBody>
          <a:bodyPr/>
          <a:lstStyle/>
          <a:p>
            <a:pPr>
              <a:lnSpc>
                <a:spcPct val="14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66FF33"/>
                </a:solidFill>
              </a:rPr>
              <a:t>Indications are numerous, but can be categorized into the following primary needs:</a:t>
            </a:r>
          </a:p>
          <a:p>
            <a:pPr>
              <a:lnSpc>
                <a:spcPct val="140000"/>
              </a:lnSpc>
              <a:buClr>
                <a:srgbClr val="FF00FF"/>
              </a:buClr>
              <a:buFont typeface="Wingdings" pitchFamily="2" charset="2"/>
              <a:buChar char="v"/>
            </a:pPr>
            <a:r>
              <a:rPr lang="en-US" sz="2400" b="1">
                <a:solidFill>
                  <a:srgbClr val="FFFF00"/>
                </a:solidFill>
              </a:rPr>
              <a:t>Caries.</a:t>
            </a:r>
          </a:p>
          <a:p>
            <a:pPr>
              <a:lnSpc>
                <a:spcPct val="140000"/>
              </a:lnSpc>
              <a:buClr>
                <a:srgbClr val="FF00FF"/>
              </a:buClr>
              <a:buFont typeface="Wingdings" pitchFamily="2" charset="2"/>
              <a:buChar char="v"/>
            </a:pPr>
            <a:r>
              <a:rPr lang="en-US" sz="2400" b="1"/>
              <a:t>Malformed teeth.</a:t>
            </a:r>
          </a:p>
          <a:p>
            <a:pPr>
              <a:lnSpc>
                <a:spcPct val="140000"/>
              </a:lnSpc>
              <a:buClr>
                <a:srgbClr val="FF00FF"/>
              </a:buClr>
              <a:buFont typeface="Wingdings" pitchFamily="2" charset="2"/>
              <a:buChar char="v"/>
            </a:pPr>
            <a:r>
              <a:rPr lang="en-US" sz="2400" b="1">
                <a:solidFill>
                  <a:srgbClr val="FFFF00"/>
                </a:solidFill>
              </a:rPr>
              <a:t>Discolored teeth</a:t>
            </a:r>
            <a:r>
              <a:rPr lang="en-US" sz="2400" b="1"/>
              <a:t>.</a:t>
            </a:r>
          </a:p>
          <a:p>
            <a:pPr>
              <a:lnSpc>
                <a:spcPct val="140000"/>
              </a:lnSpc>
              <a:buClr>
                <a:srgbClr val="FF00FF"/>
              </a:buClr>
              <a:buFont typeface="Wingdings" pitchFamily="2" charset="2"/>
              <a:buChar char="v"/>
            </a:pPr>
            <a:r>
              <a:rPr lang="en-US" sz="2400" b="1"/>
              <a:t>Fractured teeth.</a:t>
            </a:r>
          </a:p>
          <a:p>
            <a:pPr>
              <a:lnSpc>
                <a:spcPct val="140000"/>
              </a:lnSpc>
              <a:buClr>
                <a:srgbClr val="FF00FF"/>
              </a:buClr>
              <a:buFont typeface="Wingdings" pitchFamily="2" charset="2"/>
              <a:buChar char="v"/>
            </a:pPr>
            <a:r>
              <a:rPr lang="en-US" sz="2400" b="1">
                <a:solidFill>
                  <a:srgbClr val="FFFF00"/>
                </a:solidFill>
              </a:rPr>
              <a:t>Replacement or repair of previous restorations.</a:t>
            </a:r>
            <a:r>
              <a:rPr lang="en-US" sz="2400" b="1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457200"/>
            <a:ext cx="6172200" cy="1295400"/>
          </a:xfrm>
        </p:spPr>
        <p:txBody>
          <a:bodyPr/>
          <a:lstStyle/>
          <a:p>
            <a:pPr algn="ctr"/>
            <a:r>
              <a:rPr lang="en-US" sz="4800" b="1" u="sng">
                <a:solidFill>
                  <a:srgbClr val="FF3300"/>
                </a:solidFill>
              </a:rPr>
              <a:t>Considerations</a:t>
            </a:r>
            <a:r>
              <a:rPr lang="en-US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1981200"/>
            <a:ext cx="8839200" cy="4114800"/>
          </a:xfrm>
        </p:spPr>
        <p:txBody>
          <a:bodyPr/>
          <a:lstStyle/>
          <a:p>
            <a:pPr algn="just">
              <a:lnSpc>
                <a:spcPct val="105000"/>
              </a:lnSpc>
              <a:buClr>
                <a:srgbClr val="FF0066"/>
              </a:buClr>
              <a:buFont typeface="Wingdings" pitchFamily="2" charset="2"/>
              <a:buChar char="v"/>
            </a:pPr>
            <a:r>
              <a:rPr lang="en-US" sz="2000" b="1">
                <a:solidFill>
                  <a:srgbClr val="FFFF00"/>
                </a:solidFill>
              </a:rPr>
              <a:t>Infection control.</a:t>
            </a:r>
          </a:p>
          <a:p>
            <a:pPr algn="just">
              <a:lnSpc>
                <a:spcPct val="105000"/>
              </a:lnSpc>
              <a:buClr>
                <a:srgbClr val="FF0066"/>
              </a:buClr>
              <a:buFont typeface="Wingdings" pitchFamily="2" charset="2"/>
              <a:buChar char="v"/>
            </a:pPr>
            <a:r>
              <a:rPr lang="en-US" sz="2000" b="1"/>
              <a:t>Examine oral and systemic health of pt not only the affected tooth.</a:t>
            </a:r>
          </a:p>
          <a:p>
            <a:pPr algn="just">
              <a:lnSpc>
                <a:spcPct val="105000"/>
              </a:lnSpc>
              <a:buClr>
                <a:srgbClr val="FF0066"/>
              </a:buClr>
              <a:buFont typeface="Wingdings" pitchFamily="2" charset="2"/>
              <a:buChar char="v"/>
            </a:pPr>
            <a:r>
              <a:rPr lang="en-US" sz="2000" b="1">
                <a:solidFill>
                  <a:srgbClr val="FFFF00"/>
                </a:solidFill>
              </a:rPr>
              <a:t>Oral manifestation of other diseases.</a:t>
            </a:r>
          </a:p>
          <a:p>
            <a:pPr algn="just">
              <a:lnSpc>
                <a:spcPct val="105000"/>
              </a:lnSpc>
              <a:buClr>
                <a:srgbClr val="FF0066"/>
              </a:buClr>
              <a:buFont typeface="Wingdings" pitchFamily="2" charset="2"/>
              <a:buChar char="v"/>
            </a:pPr>
            <a:r>
              <a:rPr lang="en-US" sz="2000" b="1"/>
              <a:t>Understanding of restorative material properties.</a:t>
            </a:r>
          </a:p>
          <a:p>
            <a:pPr algn="just">
              <a:lnSpc>
                <a:spcPct val="105000"/>
              </a:lnSpc>
              <a:buClr>
                <a:srgbClr val="FF0066"/>
              </a:buClr>
              <a:buFont typeface="Wingdings" pitchFamily="2" charset="2"/>
              <a:buChar char="v"/>
            </a:pPr>
            <a:r>
              <a:rPr lang="en-US" sz="2000" b="1">
                <a:solidFill>
                  <a:srgbClr val="FFFF00"/>
                </a:solidFill>
              </a:rPr>
              <a:t>Understanding of oral environment to which the restoration placed.</a:t>
            </a:r>
          </a:p>
          <a:p>
            <a:pPr algn="just">
              <a:lnSpc>
                <a:spcPct val="105000"/>
              </a:lnSpc>
              <a:buClr>
                <a:srgbClr val="FF0066"/>
              </a:buClr>
              <a:buFont typeface="Wingdings" pitchFamily="2" charset="2"/>
              <a:buChar char="v"/>
            </a:pPr>
            <a:r>
              <a:rPr lang="en-US" sz="2000" b="1"/>
              <a:t>Understanding of biological bases and function of the various tooth 	component and supporting structures.</a:t>
            </a:r>
          </a:p>
          <a:p>
            <a:pPr algn="just">
              <a:lnSpc>
                <a:spcPct val="105000"/>
              </a:lnSpc>
              <a:buClr>
                <a:srgbClr val="FF0066"/>
              </a:buClr>
              <a:buFont typeface="Wingdings" pitchFamily="2" charset="2"/>
              <a:buChar char="v"/>
            </a:pPr>
            <a:r>
              <a:rPr lang="en-US" sz="2000" b="1">
                <a:solidFill>
                  <a:srgbClr val="FFFF00"/>
                </a:solidFill>
              </a:rPr>
              <a:t>Knowledge of correct dental anatomy.</a:t>
            </a:r>
          </a:p>
          <a:p>
            <a:pPr algn="just">
              <a:lnSpc>
                <a:spcPct val="105000"/>
              </a:lnSpc>
              <a:buClr>
                <a:srgbClr val="FF0066"/>
              </a:buClr>
              <a:buFont typeface="Wingdings" pitchFamily="2" charset="2"/>
              <a:buChar char="v"/>
            </a:pPr>
            <a:r>
              <a:rPr lang="en-US" sz="2000" b="1"/>
              <a:t>Effects of operative procedures on the treatments of other 	disciplines.</a:t>
            </a:r>
          </a:p>
          <a:p>
            <a:pPr algn="just">
              <a:lnSpc>
                <a:spcPct val="105000"/>
              </a:lnSpc>
              <a:buClr>
                <a:srgbClr val="FF0066"/>
              </a:buClr>
              <a:buFont typeface="Wingdings" pitchFamily="2" charset="2"/>
              <a:buChar char="v"/>
            </a:pPr>
            <a:r>
              <a:rPr lang="en-US" sz="2000" b="1">
                <a:solidFill>
                  <a:srgbClr val="FFFF00"/>
                </a:solidFill>
              </a:rPr>
              <a:t>Treatment plane.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theme/theme1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0</TotalTime>
  <Words>175</Words>
  <PresentationFormat>عرض على الشاشة (3:4)‏</PresentationFormat>
  <Paragraphs>31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تقنية</vt:lpstr>
      <vt:lpstr>Operative Dentistry Conservative Dentistry</vt:lpstr>
      <vt:lpstr>History</vt:lpstr>
      <vt:lpstr>Indications</vt:lpstr>
      <vt:lpstr>Considerations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Operative Dentistry Conservative Dentistry</dc:title>
  <dc:creator>zahraa</dc:creator>
  <cp:lastModifiedBy>zahraa</cp:lastModifiedBy>
  <cp:revision>1</cp:revision>
  <dcterms:created xsi:type="dcterms:W3CDTF">2014-12-17T12:20:19Z</dcterms:created>
  <dcterms:modified xsi:type="dcterms:W3CDTF">2014-12-17T12:22:51Z</dcterms:modified>
</cp:coreProperties>
</file>