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1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theme/theme12.xml" ContentType="application/vnd.openxmlformats-officedocument.theme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13.xml" ContentType="application/vnd.openxmlformats-officedocument.theme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theme/theme14.xml" ContentType="application/vnd.openxmlformats-officedocument.theme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theme/theme15.xml" ContentType="application/vnd.openxmlformats-officedocument.theme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theme/theme16.xml" ContentType="application/vnd.openxmlformats-officedocument.theme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17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theme/theme18.xml" ContentType="application/vnd.openxmlformats-officedocument.theme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theme/theme19.xml" ContentType="application/vnd.openxmlformats-officedocument.theme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theme/theme20.xml" ContentType="application/vnd.openxmlformats-officedocument.theme+xml"/>
  <Override PartName="/ppt/theme/theme2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  <p:sldMasterId id="2147483712" r:id="rId6"/>
    <p:sldMasterId id="2147483725" r:id="rId7"/>
    <p:sldMasterId id="2147483738" r:id="rId8"/>
    <p:sldMasterId id="2147483751" r:id="rId9"/>
    <p:sldMasterId id="2147483764" r:id="rId10"/>
    <p:sldMasterId id="2147483777" r:id="rId11"/>
    <p:sldMasterId id="2147483794" r:id="rId12"/>
    <p:sldMasterId id="2147483811" r:id="rId13"/>
    <p:sldMasterId id="2147483828" r:id="rId14"/>
    <p:sldMasterId id="2147483845" r:id="rId15"/>
    <p:sldMasterId id="2147483862" r:id="rId16"/>
    <p:sldMasterId id="2147483879" r:id="rId17"/>
    <p:sldMasterId id="2147483896" r:id="rId18"/>
    <p:sldMasterId id="2147483913" r:id="rId19"/>
    <p:sldMasterId id="2147483930" r:id="rId20"/>
  </p:sldMasterIdLst>
  <p:notesMasterIdLst>
    <p:notesMasterId r:id="rId45"/>
  </p:notesMasterIdLst>
  <p:sldIdLst>
    <p:sldId id="256" r:id="rId21"/>
    <p:sldId id="267" r:id="rId22"/>
    <p:sldId id="277" r:id="rId23"/>
    <p:sldId id="278" r:id="rId24"/>
    <p:sldId id="279" r:id="rId25"/>
    <p:sldId id="257" r:id="rId26"/>
    <p:sldId id="258" r:id="rId27"/>
    <p:sldId id="259" r:id="rId28"/>
    <p:sldId id="260" r:id="rId29"/>
    <p:sldId id="261" r:id="rId30"/>
    <p:sldId id="262" r:id="rId31"/>
    <p:sldId id="263" r:id="rId32"/>
    <p:sldId id="264" r:id="rId33"/>
    <p:sldId id="265" r:id="rId34"/>
    <p:sldId id="268" r:id="rId35"/>
    <p:sldId id="269" r:id="rId36"/>
    <p:sldId id="270" r:id="rId37"/>
    <p:sldId id="271" r:id="rId38"/>
    <p:sldId id="272" r:id="rId39"/>
    <p:sldId id="273" r:id="rId40"/>
    <p:sldId id="276" r:id="rId41"/>
    <p:sldId id="266" r:id="rId42"/>
    <p:sldId id="274" r:id="rId43"/>
    <p:sldId id="275" r:id="rId4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6.xml"/><Relationship Id="rId39" Type="http://schemas.openxmlformats.org/officeDocument/2006/relationships/slide" Target="slides/slide19.xml"/><Relationship Id="rId21" Type="http://schemas.openxmlformats.org/officeDocument/2006/relationships/slide" Target="slides/slide1.xml"/><Relationship Id="rId34" Type="http://schemas.openxmlformats.org/officeDocument/2006/relationships/slide" Target="slides/slide14.xml"/><Relationship Id="rId42" Type="http://schemas.openxmlformats.org/officeDocument/2006/relationships/slide" Target="slides/slide22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9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4.xml"/><Relationship Id="rId32" Type="http://schemas.openxmlformats.org/officeDocument/2006/relationships/slide" Target="slides/slide12.xml"/><Relationship Id="rId37" Type="http://schemas.openxmlformats.org/officeDocument/2006/relationships/slide" Target="slides/slide17.xml"/><Relationship Id="rId40" Type="http://schemas.openxmlformats.org/officeDocument/2006/relationships/slide" Target="slides/slide20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36" Type="http://schemas.openxmlformats.org/officeDocument/2006/relationships/slide" Target="slides/slide16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1.xml"/><Relationship Id="rId44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slide" Target="slides/slide10.xml"/><Relationship Id="rId35" Type="http://schemas.openxmlformats.org/officeDocument/2006/relationships/slide" Target="slides/slide15.xml"/><Relationship Id="rId43" Type="http://schemas.openxmlformats.org/officeDocument/2006/relationships/slide" Target="slides/slide23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5.xml"/><Relationship Id="rId33" Type="http://schemas.openxmlformats.org/officeDocument/2006/relationships/slide" Target="slides/slide13.xml"/><Relationship Id="rId38" Type="http://schemas.openxmlformats.org/officeDocument/2006/relationships/slide" Target="slides/slide18.xml"/><Relationship Id="rId46" Type="http://schemas.openxmlformats.org/officeDocument/2006/relationships/presProps" Target="presProp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B4ABCF-4B6F-469E-86BB-D03BB10BE26F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9EB568-316A-4401-855C-986BBEF307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393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577" indent="-280607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2426" indent="-224485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1396" indent="-224485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20367" indent="-224485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9337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8308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7278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6248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9C4DF28-F5D3-4FE8-912C-9717BAC3FD5C}" type="slidenum">
              <a:rPr lang="en-US" sz="1000">
                <a:solidFill>
                  <a:prstClr val="black"/>
                </a:solidFill>
              </a:rPr>
              <a:pPr/>
              <a:t>13</a:t>
            </a:fld>
            <a:endParaRPr lang="en-US" sz="100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550" y="4343869"/>
            <a:ext cx="5050237" cy="4114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 epidemiology, the calculation of a rate generally involves some measure of the frequency of disease in the numerator and the population at risk in the denominator.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577" indent="-280607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2426" indent="-224485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1396" indent="-224485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20367" indent="-224485" defTabSz="921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9337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8308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7278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6248" indent="-224485" algn="l" defTabSz="9213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C6FC0CE-CD90-43CB-A451-92FBC4DB3090}" type="slidenum">
              <a:rPr lang="en-US" sz="1000">
                <a:solidFill>
                  <a:prstClr val="black"/>
                </a:solidFill>
              </a:rPr>
              <a:pPr/>
              <a:t>14</a:t>
            </a:fld>
            <a:endParaRPr lang="en-US" sz="100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550" y="4343869"/>
            <a:ext cx="5050237" cy="4114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Rates are the fundamental tool of epidemiology because they give more complete information about the importance of disease in a community.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64.xml.rels><?xml version="1.0" encoding="UTF-8" standalone="yes"?>
<Relationships xmlns="http://schemas.openxmlformats.org/package/2006/relationships"><Relationship Id="rId3" Type="http://schemas.openxmlformats.org/officeDocument/2006/relationships/image" Target="file:///J:\LINK\SHARE\LOGOS\ATSDR\ATS1.WMF" TargetMode="External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0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433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734193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1454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6686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6429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87171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2179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9880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2442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5720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91080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40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5978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8199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54085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79676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6057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9428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654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1533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377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22584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09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0880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8904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023887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02652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485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0011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5007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8524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401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50234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84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8614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48416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9976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8728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7266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3413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9397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3846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893929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20260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166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3527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5608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00898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5972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54231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45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27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73876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9754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45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42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0620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9179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89550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5735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81124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033387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4344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69539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56744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7685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51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98871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63448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5779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03591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17728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6046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289704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8382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5583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74296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5739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38964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8540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02957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8598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57335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86145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92380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47150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92727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84956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0508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3454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8641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62339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0881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50410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8324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189383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07953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38130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105335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799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6482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55982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598144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0067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6565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31736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97616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99369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88963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791367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50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6414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43771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9296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05713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08691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877646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9830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47873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10329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96007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453503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244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651910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07901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08548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31669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21219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21532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244069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414543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137348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93960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163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53616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369956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032841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450628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4234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87609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611184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125026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5604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13985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56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350299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6508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4351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276851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073291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79560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62230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880007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69193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550794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03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64017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673554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137660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872196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85443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35548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541369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09053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30961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sz="1400" smtClean="0"/>
            </a:lvl1pPr>
          </a:lstStyle>
          <a:p>
            <a:pPr>
              <a:defRPr/>
            </a:pPr>
            <a:fld id="{13A773E0-1AD0-4AFE-A635-85D344CC7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94758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168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723594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8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43D61-1EB1-496D-85B9-BDA755F8CA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17396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7C0B-EEFD-40D6-8121-3E7CD11E5F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344293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39D44-6603-4FC7-9CA9-91099124DE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14086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6D77-A38C-4EB3-8222-9573688E9C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37593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FE16-C1C3-4210-9896-0CF534A3BC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93578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03F1-9A6D-4BEA-BDFF-762B1667E2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85278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8145C-B2BF-4AA2-B4F0-E18E58B14F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489039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D-A832-41AB-BFB7-2234FBAFC7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915572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3BC6-E193-49EF-B625-0B6AAAFED1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94559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A301-F246-4E61-A25F-49DFF5C0DC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20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27681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2DC8A-66E0-470B-B779-D24EA709C3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63379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F1FE-6E51-4FD5-BADA-7356DD7FC3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145167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4975B-F7D9-468A-A9AC-726D85489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905856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0E90-1566-448C-B910-AF6C4DD649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9502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514" y="1712461"/>
            <a:ext cx="7772977" cy="114327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43011" name="Picture 3" descr="J:\LINK\SHARE\LOGOS\ATSDR\ATS1.WM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545" y="6027863"/>
            <a:ext cx="854364" cy="30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158028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9565290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7" y="4406736"/>
            <a:ext cx="7771534" cy="136181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7" y="2906291"/>
            <a:ext cx="7771534" cy="150044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0458776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3" y="2056587"/>
            <a:ext cx="3664239" cy="34298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8785" y="2056587"/>
            <a:ext cx="3664238" cy="34298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2632190"/>
      </p:ext>
    </p:extLst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1" y="273994"/>
            <a:ext cx="8229023" cy="114327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89" y="1534695"/>
            <a:ext cx="4039465" cy="6409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89" y="2175644"/>
            <a:ext cx="4039465" cy="39500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5" y="1534695"/>
            <a:ext cx="4040909" cy="6409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5" y="2175644"/>
            <a:ext cx="4040909" cy="39500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4168147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50861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77132"/>
      </p:ext>
    </p:extLst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924783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1" y="272364"/>
            <a:ext cx="3007591" cy="1162842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2" y="272366"/>
            <a:ext cx="5111750" cy="58533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91" y="1435208"/>
            <a:ext cx="3007591" cy="46905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743093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4" y="4801418"/>
            <a:ext cx="5486977" cy="56592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4" y="613227"/>
            <a:ext cx="548697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4" y="5367346"/>
            <a:ext cx="5486977" cy="8056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941516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6487613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4523" y="533310"/>
            <a:ext cx="1968500" cy="495309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025" y="533310"/>
            <a:ext cx="5766955" cy="49530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9848895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025" y="533313"/>
            <a:ext cx="7696489" cy="11432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16002" y="2056587"/>
            <a:ext cx="7467023" cy="3429815"/>
          </a:xfrm>
        </p:spPr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0251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44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3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43525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774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630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597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090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0691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979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330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66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24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340224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92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960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7841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502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664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4337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206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7384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0676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1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06840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524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407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6145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1849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89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9372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377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441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6356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0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2322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19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7941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739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28772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3398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8828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936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1979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5288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16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740092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342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56063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30557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9747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4059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377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2288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94338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32152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8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815787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823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3121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264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7312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7817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0197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2077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4187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1C3B-F1D0-40B0-BBEE-DBE098224F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9436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84D8-0F2D-4E1A-833E-0CBD2E359F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44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158271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E600-C097-415A-BD82-4547861323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1579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2675-1FA6-4154-A9C5-B1E2915B57A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86586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2F14-F84A-4040-A583-81EFEEED20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6312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BDC-3ECB-4F2A-B498-7F36B0F8D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4086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5DDE-D801-43CD-971B-5256BFF9B6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09698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B6E0-C546-4F5C-81EB-152EE4C17F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5212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A6C3-77F3-43A7-B6B4-D7DD4BBA1F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33873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CDD2-D5D3-40F4-B3E6-FA32DAB4A0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68502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C08-CA50-402E-968D-08E64573E9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48111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2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9E5E-AEC0-4F49-A64E-8FCE57A5E8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1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13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slideLayout" Target="../slideLayouts/slideLayout131.xml"/><Relationship Id="rId17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16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5" Type="http://schemas.openxmlformats.org/officeDocument/2006/relationships/slideLayout" Target="../slideLayouts/slideLayout13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Relationship Id="rId14" Type="http://schemas.openxmlformats.org/officeDocument/2006/relationships/slideLayout" Target="../slideLayouts/slideLayout133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8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7.xml"/><Relationship Id="rId17" Type="http://schemas.openxmlformats.org/officeDocument/2006/relationships/theme" Target="../theme/theme12.xml"/><Relationship Id="rId2" Type="http://schemas.openxmlformats.org/officeDocument/2006/relationships/slideLayout" Target="../slideLayouts/slideLayout137.xml"/><Relationship Id="rId16" Type="http://schemas.openxmlformats.org/officeDocument/2006/relationships/slideLayout" Target="../slideLayouts/slideLayout151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6.xml"/><Relationship Id="rId5" Type="http://schemas.openxmlformats.org/officeDocument/2006/relationships/slideLayout" Target="../slideLayouts/slideLayout140.xml"/><Relationship Id="rId1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Relationship Id="rId14" Type="http://schemas.openxmlformats.org/officeDocument/2006/relationships/slideLayout" Target="../slideLayouts/slideLayout149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9.xml"/><Relationship Id="rId13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4.xml"/><Relationship Id="rId7" Type="http://schemas.openxmlformats.org/officeDocument/2006/relationships/slideLayout" Target="../slideLayouts/slideLayout158.xml"/><Relationship Id="rId12" Type="http://schemas.openxmlformats.org/officeDocument/2006/relationships/slideLayout" Target="../slideLayouts/slideLayout163.xml"/><Relationship Id="rId17" Type="http://schemas.openxmlformats.org/officeDocument/2006/relationships/theme" Target="../theme/theme13.xml"/><Relationship Id="rId2" Type="http://schemas.openxmlformats.org/officeDocument/2006/relationships/slideLayout" Target="../slideLayouts/slideLayout153.xml"/><Relationship Id="rId16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52.xml"/><Relationship Id="rId6" Type="http://schemas.openxmlformats.org/officeDocument/2006/relationships/slideLayout" Target="../slideLayouts/slideLayout157.xml"/><Relationship Id="rId11" Type="http://schemas.openxmlformats.org/officeDocument/2006/relationships/slideLayout" Target="../slideLayouts/slideLayout162.xml"/><Relationship Id="rId5" Type="http://schemas.openxmlformats.org/officeDocument/2006/relationships/slideLayout" Target="../slideLayouts/slideLayout156.xml"/><Relationship Id="rId15" Type="http://schemas.openxmlformats.org/officeDocument/2006/relationships/slideLayout" Target="../slideLayouts/slideLayout166.xml"/><Relationship Id="rId10" Type="http://schemas.openxmlformats.org/officeDocument/2006/relationships/slideLayout" Target="../slideLayouts/slideLayout161.xml"/><Relationship Id="rId4" Type="http://schemas.openxmlformats.org/officeDocument/2006/relationships/slideLayout" Target="../slideLayouts/slideLayout155.xml"/><Relationship Id="rId9" Type="http://schemas.openxmlformats.org/officeDocument/2006/relationships/slideLayout" Target="../slideLayouts/slideLayout160.xml"/><Relationship Id="rId14" Type="http://schemas.openxmlformats.org/officeDocument/2006/relationships/slideLayout" Target="../slideLayouts/slideLayout165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5.xml"/><Relationship Id="rId13" Type="http://schemas.openxmlformats.org/officeDocument/2006/relationships/slideLayout" Target="../slideLayouts/slideLayout180.xml"/><Relationship Id="rId3" Type="http://schemas.openxmlformats.org/officeDocument/2006/relationships/slideLayout" Target="../slideLayouts/slideLayout170.xml"/><Relationship Id="rId7" Type="http://schemas.openxmlformats.org/officeDocument/2006/relationships/slideLayout" Target="../slideLayouts/slideLayout174.xml"/><Relationship Id="rId12" Type="http://schemas.openxmlformats.org/officeDocument/2006/relationships/slideLayout" Target="../slideLayouts/slideLayout179.xml"/><Relationship Id="rId17" Type="http://schemas.openxmlformats.org/officeDocument/2006/relationships/theme" Target="../theme/theme14.xml"/><Relationship Id="rId2" Type="http://schemas.openxmlformats.org/officeDocument/2006/relationships/slideLayout" Target="../slideLayouts/slideLayout169.xml"/><Relationship Id="rId16" Type="http://schemas.openxmlformats.org/officeDocument/2006/relationships/slideLayout" Target="../slideLayouts/slideLayout183.xml"/><Relationship Id="rId1" Type="http://schemas.openxmlformats.org/officeDocument/2006/relationships/slideLayout" Target="../slideLayouts/slideLayout168.xml"/><Relationship Id="rId6" Type="http://schemas.openxmlformats.org/officeDocument/2006/relationships/slideLayout" Target="../slideLayouts/slideLayout173.xml"/><Relationship Id="rId11" Type="http://schemas.openxmlformats.org/officeDocument/2006/relationships/slideLayout" Target="../slideLayouts/slideLayout178.xml"/><Relationship Id="rId5" Type="http://schemas.openxmlformats.org/officeDocument/2006/relationships/slideLayout" Target="../slideLayouts/slideLayout172.xml"/><Relationship Id="rId15" Type="http://schemas.openxmlformats.org/officeDocument/2006/relationships/slideLayout" Target="../slideLayouts/slideLayout182.xml"/><Relationship Id="rId10" Type="http://schemas.openxmlformats.org/officeDocument/2006/relationships/slideLayout" Target="../slideLayouts/slideLayout177.xml"/><Relationship Id="rId4" Type="http://schemas.openxmlformats.org/officeDocument/2006/relationships/slideLayout" Target="../slideLayouts/slideLayout171.xml"/><Relationship Id="rId9" Type="http://schemas.openxmlformats.org/officeDocument/2006/relationships/slideLayout" Target="../slideLayouts/slideLayout176.xml"/><Relationship Id="rId14" Type="http://schemas.openxmlformats.org/officeDocument/2006/relationships/slideLayout" Target="../slideLayouts/slideLayout18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1.xml"/><Relationship Id="rId13" Type="http://schemas.openxmlformats.org/officeDocument/2006/relationships/slideLayout" Target="../slideLayouts/slideLayout196.xml"/><Relationship Id="rId3" Type="http://schemas.openxmlformats.org/officeDocument/2006/relationships/slideLayout" Target="../slideLayouts/slideLayout186.xml"/><Relationship Id="rId7" Type="http://schemas.openxmlformats.org/officeDocument/2006/relationships/slideLayout" Target="../slideLayouts/slideLayout190.xml"/><Relationship Id="rId12" Type="http://schemas.openxmlformats.org/officeDocument/2006/relationships/slideLayout" Target="../slideLayouts/slideLayout195.xml"/><Relationship Id="rId17" Type="http://schemas.openxmlformats.org/officeDocument/2006/relationships/theme" Target="../theme/theme15.xml"/><Relationship Id="rId2" Type="http://schemas.openxmlformats.org/officeDocument/2006/relationships/slideLayout" Target="../slideLayouts/slideLayout185.xml"/><Relationship Id="rId16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84.xml"/><Relationship Id="rId6" Type="http://schemas.openxmlformats.org/officeDocument/2006/relationships/slideLayout" Target="../slideLayouts/slideLayout189.xml"/><Relationship Id="rId11" Type="http://schemas.openxmlformats.org/officeDocument/2006/relationships/slideLayout" Target="../slideLayouts/slideLayout194.xml"/><Relationship Id="rId5" Type="http://schemas.openxmlformats.org/officeDocument/2006/relationships/slideLayout" Target="../slideLayouts/slideLayout188.xml"/><Relationship Id="rId15" Type="http://schemas.openxmlformats.org/officeDocument/2006/relationships/slideLayout" Target="../slideLayouts/slideLayout198.xml"/><Relationship Id="rId10" Type="http://schemas.openxmlformats.org/officeDocument/2006/relationships/slideLayout" Target="../slideLayouts/slideLayout193.xml"/><Relationship Id="rId4" Type="http://schemas.openxmlformats.org/officeDocument/2006/relationships/slideLayout" Target="../slideLayouts/slideLayout187.xml"/><Relationship Id="rId9" Type="http://schemas.openxmlformats.org/officeDocument/2006/relationships/slideLayout" Target="../slideLayouts/slideLayout192.xml"/><Relationship Id="rId14" Type="http://schemas.openxmlformats.org/officeDocument/2006/relationships/slideLayout" Target="../slideLayouts/slideLayout197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7.xml"/><Relationship Id="rId13" Type="http://schemas.openxmlformats.org/officeDocument/2006/relationships/slideLayout" Target="../slideLayouts/slideLayout212.xml"/><Relationship Id="rId3" Type="http://schemas.openxmlformats.org/officeDocument/2006/relationships/slideLayout" Target="../slideLayouts/slideLayout202.xml"/><Relationship Id="rId7" Type="http://schemas.openxmlformats.org/officeDocument/2006/relationships/slideLayout" Target="../slideLayouts/slideLayout206.xml"/><Relationship Id="rId12" Type="http://schemas.openxmlformats.org/officeDocument/2006/relationships/slideLayout" Target="../slideLayouts/slideLayout211.xml"/><Relationship Id="rId17" Type="http://schemas.openxmlformats.org/officeDocument/2006/relationships/theme" Target="../theme/theme16.xml"/><Relationship Id="rId2" Type="http://schemas.openxmlformats.org/officeDocument/2006/relationships/slideLayout" Target="../slideLayouts/slideLayout201.xml"/><Relationship Id="rId16" Type="http://schemas.openxmlformats.org/officeDocument/2006/relationships/slideLayout" Target="../slideLayouts/slideLayout215.xml"/><Relationship Id="rId1" Type="http://schemas.openxmlformats.org/officeDocument/2006/relationships/slideLayout" Target="../slideLayouts/slideLayout200.xml"/><Relationship Id="rId6" Type="http://schemas.openxmlformats.org/officeDocument/2006/relationships/slideLayout" Target="../slideLayouts/slideLayout205.xml"/><Relationship Id="rId11" Type="http://schemas.openxmlformats.org/officeDocument/2006/relationships/slideLayout" Target="../slideLayouts/slideLayout210.xml"/><Relationship Id="rId5" Type="http://schemas.openxmlformats.org/officeDocument/2006/relationships/slideLayout" Target="../slideLayouts/slideLayout204.xml"/><Relationship Id="rId1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09.xml"/><Relationship Id="rId4" Type="http://schemas.openxmlformats.org/officeDocument/2006/relationships/slideLayout" Target="../slideLayouts/slideLayout203.xml"/><Relationship Id="rId9" Type="http://schemas.openxmlformats.org/officeDocument/2006/relationships/slideLayout" Target="../slideLayouts/slideLayout208.xml"/><Relationship Id="rId14" Type="http://schemas.openxmlformats.org/officeDocument/2006/relationships/slideLayout" Target="../slideLayouts/slideLayout21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3.xml"/><Relationship Id="rId13" Type="http://schemas.openxmlformats.org/officeDocument/2006/relationships/slideLayout" Target="../slideLayouts/slideLayout228.xml"/><Relationship Id="rId3" Type="http://schemas.openxmlformats.org/officeDocument/2006/relationships/slideLayout" Target="../slideLayouts/slideLayout218.xml"/><Relationship Id="rId7" Type="http://schemas.openxmlformats.org/officeDocument/2006/relationships/slideLayout" Target="../slideLayouts/slideLayout222.xml"/><Relationship Id="rId12" Type="http://schemas.openxmlformats.org/officeDocument/2006/relationships/slideLayout" Target="../slideLayouts/slideLayout227.xml"/><Relationship Id="rId17" Type="http://schemas.openxmlformats.org/officeDocument/2006/relationships/theme" Target="../theme/theme17.xml"/><Relationship Id="rId2" Type="http://schemas.openxmlformats.org/officeDocument/2006/relationships/slideLayout" Target="../slideLayouts/slideLayout217.xml"/><Relationship Id="rId16" Type="http://schemas.openxmlformats.org/officeDocument/2006/relationships/slideLayout" Target="../slideLayouts/slideLayout231.xml"/><Relationship Id="rId1" Type="http://schemas.openxmlformats.org/officeDocument/2006/relationships/slideLayout" Target="../slideLayouts/slideLayout216.xml"/><Relationship Id="rId6" Type="http://schemas.openxmlformats.org/officeDocument/2006/relationships/slideLayout" Target="../slideLayouts/slideLayout221.xml"/><Relationship Id="rId11" Type="http://schemas.openxmlformats.org/officeDocument/2006/relationships/slideLayout" Target="../slideLayouts/slideLayout226.xml"/><Relationship Id="rId5" Type="http://schemas.openxmlformats.org/officeDocument/2006/relationships/slideLayout" Target="../slideLayouts/slideLayout220.xml"/><Relationship Id="rId15" Type="http://schemas.openxmlformats.org/officeDocument/2006/relationships/slideLayout" Target="../slideLayouts/slideLayout230.xml"/><Relationship Id="rId10" Type="http://schemas.openxmlformats.org/officeDocument/2006/relationships/slideLayout" Target="../slideLayouts/slideLayout225.xml"/><Relationship Id="rId4" Type="http://schemas.openxmlformats.org/officeDocument/2006/relationships/slideLayout" Target="../slideLayouts/slideLayout219.xml"/><Relationship Id="rId9" Type="http://schemas.openxmlformats.org/officeDocument/2006/relationships/slideLayout" Target="../slideLayouts/slideLayout224.xml"/><Relationship Id="rId14" Type="http://schemas.openxmlformats.org/officeDocument/2006/relationships/slideLayout" Target="../slideLayouts/slideLayout229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13" Type="http://schemas.openxmlformats.org/officeDocument/2006/relationships/slideLayout" Target="../slideLayouts/slideLayout244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slideLayout" Target="../slideLayouts/slideLayout243.xml"/><Relationship Id="rId17" Type="http://schemas.openxmlformats.org/officeDocument/2006/relationships/theme" Target="../theme/theme18.xml"/><Relationship Id="rId2" Type="http://schemas.openxmlformats.org/officeDocument/2006/relationships/slideLayout" Target="../slideLayouts/slideLayout233.xml"/><Relationship Id="rId16" Type="http://schemas.openxmlformats.org/officeDocument/2006/relationships/slideLayout" Target="../slideLayouts/slideLayout247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5" Type="http://schemas.openxmlformats.org/officeDocument/2006/relationships/slideLayout" Target="../slideLayouts/slideLayout24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Relationship Id="rId14" Type="http://schemas.openxmlformats.org/officeDocument/2006/relationships/slideLayout" Target="../slideLayouts/slideLayout24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5.xml"/><Relationship Id="rId13" Type="http://schemas.openxmlformats.org/officeDocument/2006/relationships/slideLayout" Target="../slideLayouts/slideLayout260.xml"/><Relationship Id="rId3" Type="http://schemas.openxmlformats.org/officeDocument/2006/relationships/slideLayout" Target="../slideLayouts/slideLayout250.xml"/><Relationship Id="rId7" Type="http://schemas.openxmlformats.org/officeDocument/2006/relationships/slideLayout" Target="../slideLayouts/slideLayout254.xml"/><Relationship Id="rId12" Type="http://schemas.openxmlformats.org/officeDocument/2006/relationships/slideLayout" Target="../slideLayouts/slideLayout259.xml"/><Relationship Id="rId17" Type="http://schemas.openxmlformats.org/officeDocument/2006/relationships/theme" Target="../theme/theme19.xml"/><Relationship Id="rId2" Type="http://schemas.openxmlformats.org/officeDocument/2006/relationships/slideLayout" Target="../slideLayouts/slideLayout249.xml"/><Relationship Id="rId16" Type="http://schemas.openxmlformats.org/officeDocument/2006/relationships/slideLayout" Target="../slideLayouts/slideLayout263.xml"/><Relationship Id="rId1" Type="http://schemas.openxmlformats.org/officeDocument/2006/relationships/slideLayout" Target="../slideLayouts/slideLayout248.xml"/><Relationship Id="rId6" Type="http://schemas.openxmlformats.org/officeDocument/2006/relationships/slideLayout" Target="../slideLayouts/slideLayout253.xml"/><Relationship Id="rId11" Type="http://schemas.openxmlformats.org/officeDocument/2006/relationships/slideLayout" Target="../slideLayouts/slideLayout258.xml"/><Relationship Id="rId5" Type="http://schemas.openxmlformats.org/officeDocument/2006/relationships/slideLayout" Target="../slideLayouts/slideLayout252.xml"/><Relationship Id="rId15" Type="http://schemas.openxmlformats.org/officeDocument/2006/relationships/slideLayout" Target="../slideLayouts/slideLayout262.xml"/><Relationship Id="rId10" Type="http://schemas.openxmlformats.org/officeDocument/2006/relationships/slideLayout" Target="../slideLayouts/slideLayout257.xml"/><Relationship Id="rId4" Type="http://schemas.openxmlformats.org/officeDocument/2006/relationships/slideLayout" Target="../slideLayouts/slideLayout251.xml"/><Relationship Id="rId9" Type="http://schemas.openxmlformats.org/officeDocument/2006/relationships/slideLayout" Target="../slideLayouts/slideLayout256.xml"/><Relationship Id="rId14" Type="http://schemas.openxmlformats.org/officeDocument/2006/relationships/slideLayout" Target="../slideLayouts/slideLayout26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1.xml"/><Relationship Id="rId13" Type="http://schemas.openxmlformats.org/officeDocument/2006/relationships/theme" Target="../theme/theme20.xml"/><Relationship Id="rId3" Type="http://schemas.openxmlformats.org/officeDocument/2006/relationships/slideLayout" Target="../slideLayouts/slideLayout266.xml"/><Relationship Id="rId7" Type="http://schemas.openxmlformats.org/officeDocument/2006/relationships/slideLayout" Target="../slideLayouts/slideLayout270.xml"/><Relationship Id="rId12" Type="http://schemas.openxmlformats.org/officeDocument/2006/relationships/slideLayout" Target="../slideLayouts/slideLayout275.xml"/><Relationship Id="rId2" Type="http://schemas.openxmlformats.org/officeDocument/2006/relationships/slideLayout" Target="../slideLayouts/slideLayout265.xml"/><Relationship Id="rId1" Type="http://schemas.openxmlformats.org/officeDocument/2006/relationships/slideLayout" Target="../slideLayouts/slideLayout264.xml"/><Relationship Id="rId6" Type="http://schemas.openxmlformats.org/officeDocument/2006/relationships/slideLayout" Target="../slideLayouts/slideLayout269.xml"/><Relationship Id="rId11" Type="http://schemas.openxmlformats.org/officeDocument/2006/relationships/slideLayout" Target="../slideLayouts/slideLayout274.xml"/><Relationship Id="rId5" Type="http://schemas.openxmlformats.org/officeDocument/2006/relationships/slideLayout" Target="../slideLayouts/slideLayout268.xml"/><Relationship Id="rId15" Type="http://schemas.openxmlformats.org/officeDocument/2006/relationships/image" Target="file:///J:\LINK\SHARE\LOGOS\ATSDR\ATS1.WMF" TargetMode="External"/><Relationship Id="rId10" Type="http://schemas.openxmlformats.org/officeDocument/2006/relationships/slideLayout" Target="../slideLayouts/slideLayout273.xml"/><Relationship Id="rId4" Type="http://schemas.openxmlformats.org/officeDocument/2006/relationships/slideLayout" Target="../slideLayouts/slideLayout267.xml"/><Relationship Id="rId9" Type="http://schemas.openxmlformats.org/officeDocument/2006/relationships/slideLayout" Target="../slideLayouts/slideLayout272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5FB0-82DE-4DA0-B1E8-C9BC2A685E44}" type="datetimeFigureOut">
              <a:rPr lang="ar-IQ" smtClean="0"/>
              <a:t>4/23/1436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30799-1A3C-42C4-9FA0-01AEF55EFE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636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34576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69133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99040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355522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  <p:sldLayoutId id="2147483824" r:id="rId13"/>
    <p:sldLayoutId id="2147483825" r:id="rId14"/>
    <p:sldLayoutId id="2147483826" r:id="rId15"/>
    <p:sldLayoutId id="2147483827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4116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79563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055098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858362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  <p:sldLayoutId id="2147483894" r:id="rId15"/>
    <p:sldLayoutId id="2147483895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71730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C2EF7B2-9CCA-4ACD-9563-1577FD4A43F6}" type="slidenum">
              <a:rPr lang="en-US">
                <a:solidFill>
                  <a:srgbClr val="FFFFFF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2"/>
            <a:ext cx="9140825" cy="6850063"/>
            <a:chOff x="0" y="0"/>
            <a:chExt cx="5758" cy="4315"/>
          </a:xfrm>
        </p:grpSpPr>
        <p:grpSp>
          <p:nvGrpSpPr>
            <p:cNvPr id="615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i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7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  <p:sp>
          <p:nvSpPr>
            <p:cNvPr id="307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>
                <a:solidFill>
                  <a:srgbClr val="FFFFFF"/>
                </a:solidFill>
              </a:endParaRPr>
            </a:p>
          </p:txBody>
        </p:sp>
      </p:grpSp>
      <p:sp>
        <p:nvSpPr>
          <p:cNvPr id="307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 smtClean="0"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741454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363243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025" y="533313"/>
            <a:ext cx="7696489" cy="1143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(upper and lower case, </a:t>
            </a:r>
            <a:br>
              <a:rPr lang="en-US" smtClean="0"/>
            </a:br>
            <a:r>
              <a:rPr lang="en-US" smtClean="0"/>
              <a:t>serif, bold, italic)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2" y="2056587"/>
            <a:ext cx="7467023" cy="3429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41988" name="Picture 4" descr="J:\LINK\SHARE\LOGOS\ATSDR\ATS1.WMF"/>
          <p:cNvPicPr>
            <a:picLocks noChangeAspect="1" noChangeArrowheads="1"/>
          </p:cNvPicPr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545" y="6027863"/>
            <a:ext cx="854364" cy="30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82978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800" b="1" i="1">
          <a:solidFill>
            <a:srgbClr val="FFCC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5000"/>
        <a:buChar char="•"/>
        <a:defRPr kumimoji="1" sz="4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–"/>
        <a:defRPr kumimoji="1" sz="32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70000"/>
        <a:buChar char="–"/>
        <a:defRPr kumimoji="1" sz="28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99"/>
        </a:buClr>
        <a:buSzPct val="75000"/>
        <a:buFont typeface="Monotype Sorts" pitchFamily="2" charset="2"/>
        <a:buChar char="6"/>
        <a:defRPr kumimoji="1" sz="3600">
          <a:solidFill>
            <a:schemeClr val="tx1"/>
          </a:solidFill>
          <a:latin typeface="Garamond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75000"/>
        <a:buFont typeface="Monotype Sorts" pitchFamily="2" charset="2"/>
        <a:buChar char="y"/>
        <a:defRPr kumimoji="1" sz="3600">
          <a:solidFill>
            <a:schemeClr val="tx1"/>
          </a:solidFill>
          <a:latin typeface="Garamond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75000"/>
        <a:buFont typeface="Monotype Sorts" pitchFamily="2" charset="2"/>
        <a:buChar char="y"/>
        <a:defRPr kumimoji="1" sz="3600">
          <a:solidFill>
            <a:schemeClr val="tx1"/>
          </a:solidFill>
          <a:latin typeface="Garamond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75000"/>
        <a:buFont typeface="Monotype Sorts" pitchFamily="2" charset="2"/>
        <a:buChar char="y"/>
        <a:defRPr kumimoji="1" sz="3600">
          <a:solidFill>
            <a:schemeClr val="tx1"/>
          </a:solidFill>
          <a:latin typeface="Garamond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75000"/>
        <a:buFont typeface="Monotype Sorts" pitchFamily="2" charset="2"/>
        <a:buChar char="y"/>
        <a:defRPr kumimoji="1" sz="3600">
          <a:solidFill>
            <a:schemeClr val="tx1"/>
          </a:solidFill>
          <a:latin typeface="Garamond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75000"/>
        <a:buFont typeface="Monotype Sorts" pitchFamily="2" charset="2"/>
        <a:buChar char="y"/>
        <a:defRPr kumimoji="1" sz="3600">
          <a:solidFill>
            <a:schemeClr val="tx1"/>
          </a:solidFill>
          <a:latin typeface="Garamond" pitchFamily="18" charset="0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71990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657542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64821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17927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2983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29968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5E"/>
            </a:gs>
            <a:gs pos="50000">
              <a:srgbClr val="0033CC"/>
            </a:gs>
            <a:gs pos="100000">
              <a:srgbClr val="00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B52000-35C0-4903-915C-4DEB36024279}" type="slidenum">
              <a:rPr lang="en-US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521590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Epidemiological </a:t>
            </a:r>
            <a:r>
              <a:rPr lang="en-US" dirty="0" err="1" smtClean="0"/>
              <a:t>measureas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2742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908614" y="228602"/>
            <a:ext cx="52934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FAFD00"/>
                </a:solidFill>
              </a:rPr>
              <a:t>Proportions - Example</a:t>
            </a:r>
          </a:p>
        </p:txBody>
      </p:sp>
      <p:graphicFrame>
        <p:nvGraphicFramePr>
          <p:cNvPr id="562179" name="Group 3"/>
          <p:cNvGraphicFramePr>
            <a:graphicFrameLocks noGrp="1"/>
          </p:cNvGraphicFramePr>
          <p:nvPr/>
        </p:nvGraphicFramePr>
        <p:xfrm>
          <a:off x="457200" y="1441452"/>
          <a:ext cx="8305800" cy="3751263"/>
        </p:xfrm>
        <a:graphic>
          <a:graphicData uri="http://schemas.openxmlformats.org/drawingml/2006/table">
            <a:tbl>
              <a:tblPr/>
              <a:tblGrid>
                <a:gridCol w="2768600"/>
                <a:gridCol w="2768600"/>
                <a:gridCol w="2768600"/>
              </a:tblGrid>
              <a:tr h="10320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 (A + B)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7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 persons with hypertension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 persons without hypertension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 study population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45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1,400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9,650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11,050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01" name="Text Box 25"/>
          <p:cNvSpPr txBox="1">
            <a:spLocks noChangeArrowheads="1"/>
          </p:cNvSpPr>
          <p:nvPr/>
        </p:nvSpPr>
        <p:spPr bwMode="auto">
          <a:xfrm>
            <a:off x="838202" y="5592765"/>
            <a:ext cx="70833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00FFFF"/>
                </a:solidFill>
              </a:rPr>
              <a:t>P = A / (A + B) = (1,400 / 11,050) = 0.127</a:t>
            </a:r>
          </a:p>
        </p:txBody>
      </p:sp>
      <p:sp>
        <p:nvSpPr>
          <p:cNvPr id="37902" name="Text Box 26"/>
          <p:cNvSpPr txBox="1">
            <a:spLocks noChangeArrowheads="1"/>
          </p:cNvSpPr>
          <p:nvPr/>
        </p:nvSpPr>
        <p:spPr bwMode="auto">
          <a:xfrm>
            <a:off x="8685798" y="6289676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A7EA9020-2D6B-45EB-B5A1-A66421962B6D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3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82050" cy="4343400"/>
          </a:xfrm>
          <a:noFill/>
        </p:spPr>
        <p:txBody>
          <a:bodyPr/>
          <a:lstStyle/>
          <a:p>
            <a:pPr>
              <a:buClr>
                <a:srgbClr val="FF9900"/>
              </a:buClr>
            </a:pPr>
            <a:r>
              <a:rPr lang="en-US" smtClean="0"/>
              <a:t>Like a proportion, is a fraction, </a:t>
            </a:r>
            <a:r>
              <a:rPr lang="en-US" smtClean="0">
                <a:solidFill>
                  <a:schemeClr val="accent1"/>
                </a:solidFill>
              </a:rPr>
              <a:t>BUT</a:t>
            </a:r>
            <a:r>
              <a:rPr lang="en-US" smtClean="0"/>
              <a:t> </a:t>
            </a:r>
            <a:r>
              <a:rPr lang="en-US" u="sng" smtClean="0"/>
              <a:t>without</a:t>
            </a:r>
            <a:r>
              <a:rPr lang="en-US" smtClean="0"/>
              <a:t> a specified relationship between the numerator and denominator</a:t>
            </a:r>
          </a:p>
          <a:p>
            <a:pPr>
              <a:buClr>
                <a:srgbClr val="FF9900"/>
              </a:buClr>
            </a:pPr>
            <a:endParaRPr lang="en-US" sz="2400" smtClean="0"/>
          </a:p>
          <a:p>
            <a:pPr>
              <a:buClr>
                <a:srgbClr val="FF9900"/>
              </a:buClr>
            </a:pPr>
            <a:r>
              <a:rPr lang="en-US" smtClean="0"/>
              <a:t>Example:  Occurrence of Major Depression</a:t>
            </a:r>
          </a:p>
          <a:p>
            <a:pPr>
              <a:buClr>
                <a:srgbClr val="FF9900"/>
              </a:buClr>
            </a:pPr>
            <a:endParaRPr lang="en-US" sz="2400" smtClean="0"/>
          </a:p>
          <a:p>
            <a:pPr>
              <a:buClr>
                <a:srgbClr val="FF9900"/>
              </a:buClr>
              <a:buFontTx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00FFFF"/>
                </a:solidFill>
              </a:rPr>
              <a:t>Female cases = 240		240</a:t>
            </a:r>
          </a:p>
          <a:p>
            <a:pPr>
              <a:buClr>
                <a:srgbClr val="FF9900"/>
              </a:buClr>
              <a:buFontTx/>
              <a:buNone/>
            </a:pPr>
            <a:r>
              <a:rPr lang="en-US" smtClean="0">
                <a:solidFill>
                  <a:srgbClr val="00FFFF"/>
                </a:solidFill>
              </a:rPr>
              <a:t>	------------------------	    =	----	2:1 female to male</a:t>
            </a:r>
          </a:p>
          <a:p>
            <a:pPr>
              <a:buClr>
                <a:srgbClr val="FF9900"/>
              </a:buClr>
              <a:buFontTx/>
              <a:buNone/>
            </a:pPr>
            <a:r>
              <a:rPr lang="en-US" smtClean="0">
                <a:solidFill>
                  <a:srgbClr val="00FFFF"/>
                </a:solidFill>
              </a:rPr>
              <a:t>	  Male cases  = 120		120</a:t>
            </a:r>
          </a:p>
          <a:p>
            <a:pPr>
              <a:buClr>
                <a:srgbClr val="FF9900"/>
              </a:buClr>
            </a:pPr>
            <a:endParaRPr lang="en-US" smtClean="0">
              <a:solidFill>
                <a:srgbClr val="00FFFF"/>
              </a:solidFill>
            </a:endParaRPr>
          </a:p>
          <a:p>
            <a:pPr>
              <a:buClr>
                <a:srgbClr val="FF9900"/>
              </a:buClr>
            </a:pPr>
            <a:endParaRPr lang="en-US" sz="3300" baseline="30000" smtClean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742442" y="209552"/>
            <a:ext cx="162736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FAFD00"/>
                </a:solidFill>
              </a:rPr>
              <a:t>Ratios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608855" y="6289676"/>
            <a:ext cx="4924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B3284D8E-F528-4EC5-A131-F52995D9A3B5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72000"/>
          </a:xfrm>
          <a:noFill/>
        </p:spPr>
        <p:txBody>
          <a:bodyPr/>
          <a:lstStyle/>
          <a:p>
            <a:pPr>
              <a:buClr>
                <a:srgbClr val="FF9900"/>
              </a:buClr>
            </a:pPr>
            <a:r>
              <a:rPr lang="en-US" smtClean="0"/>
              <a:t>A ratio in which </a:t>
            </a:r>
            <a:r>
              <a:rPr lang="en-US" u="sng" smtClean="0">
                <a:solidFill>
                  <a:schemeClr val="accent1"/>
                </a:solidFill>
              </a:rPr>
              <a:t>TIME</a:t>
            </a:r>
            <a:r>
              <a:rPr lang="en-US" smtClean="0">
                <a:solidFill>
                  <a:schemeClr val="accent1"/>
                </a:solidFill>
              </a:rPr>
              <a:t> </a:t>
            </a:r>
            <a:r>
              <a:rPr lang="en-US" smtClean="0"/>
              <a:t>forms part of the denominator</a:t>
            </a:r>
          </a:p>
          <a:p>
            <a:pPr>
              <a:buClr>
                <a:srgbClr val="FF9900"/>
              </a:buClr>
            </a:pPr>
            <a:endParaRPr lang="en-US" sz="2400" smtClean="0"/>
          </a:p>
          <a:p>
            <a:pPr>
              <a:buClr>
                <a:srgbClr val="FF9900"/>
              </a:buClr>
            </a:pPr>
            <a:r>
              <a:rPr lang="en-US" smtClean="0"/>
              <a:t>Epidemiologic rates contain the following elements:</a:t>
            </a:r>
          </a:p>
          <a:p>
            <a:pPr>
              <a:buClr>
                <a:srgbClr val="FF9900"/>
              </a:buClr>
              <a:buFontTx/>
              <a:buNone/>
            </a:pPr>
            <a:endParaRPr lang="en-US" sz="2000" smtClean="0"/>
          </a:p>
          <a:p>
            <a:pPr>
              <a:buClr>
                <a:srgbClr val="FF9900"/>
              </a:buClr>
              <a:buFontTx/>
              <a:buNone/>
            </a:pPr>
            <a:r>
              <a:rPr lang="en-US" smtClean="0"/>
              <a:t>	</a:t>
            </a:r>
            <a:r>
              <a:rPr lang="en-US" smtClean="0">
                <a:cs typeface="Times New Roman" pitchFamily="18" charset="0"/>
              </a:rPr>
              <a:t>•	health issue frequency (in the numerator)</a:t>
            </a:r>
          </a:p>
          <a:p>
            <a:pPr>
              <a:buClr>
                <a:srgbClr val="FF9900"/>
              </a:buClr>
              <a:buFontTx/>
              <a:buNone/>
            </a:pPr>
            <a:r>
              <a:rPr lang="en-US" smtClean="0">
                <a:cs typeface="Times New Roman" pitchFamily="18" charset="0"/>
              </a:rPr>
              <a:t>	•	unit size of population</a:t>
            </a:r>
          </a:p>
          <a:p>
            <a:pPr>
              <a:buClr>
                <a:srgbClr val="FF9900"/>
              </a:buClr>
              <a:buFontTx/>
              <a:buNone/>
            </a:pPr>
            <a:r>
              <a:rPr lang="en-US" smtClean="0">
                <a:cs typeface="Times New Roman" pitchFamily="18" charset="0"/>
              </a:rPr>
              <a:t>	•	time period during which an event occurs</a:t>
            </a:r>
            <a:endParaRPr lang="en-US" smtClean="0"/>
          </a:p>
          <a:p>
            <a:pPr>
              <a:buClr>
                <a:srgbClr val="FF9900"/>
              </a:buClr>
            </a:pPr>
            <a:endParaRPr lang="en-US" sz="3300" baseline="30000" smtClean="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06855" y="285751"/>
            <a:ext cx="14382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FAFD00"/>
                </a:solidFill>
              </a:rPr>
              <a:t>Rates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614562" y="6289676"/>
            <a:ext cx="481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62CADCB3-8F94-43BA-BA94-B7ED25CD1A8A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57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486400"/>
          </a:xfrm>
        </p:spPr>
        <p:txBody>
          <a:bodyPr/>
          <a:lstStyle/>
          <a:p>
            <a:r>
              <a:rPr lang="en-US" sz="4000" smtClean="0">
                <a:solidFill>
                  <a:srgbClr val="00FFFF"/>
                </a:solidFill>
              </a:rPr>
              <a:t>Rate</a:t>
            </a:r>
            <a:r>
              <a:rPr lang="en-US" sz="4000" smtClean="0"/>
              <a:t>:  a measure of the occurrence of a health event in a population group at a specified time period</a:t>
            </a: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4625975" y="4632325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2400">
              <a:solidFill>
                <a:srgbClr val="FFFFFF"/>
              </a:solidFill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1288" y="3152778"/>
            <a:ext cx="4054315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FE9B03"/>
                </a:solidFill>
              </a:rPr>
              <a:t>Number of events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FE9B03"/>
                </a:solidFill>
              </a:rPr>
              <a:t>in time period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012429" y="4784728"/>
            <a:ext cx="5051383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FE9B03"/>
                </a:solidFill>
              </a:rPr>
              <a:t>Number at risk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FE9B03"/>
                </a:solidFill>
              </a:rPr>
              <a:t>for the event in period</a:t>
            </a:r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744538" y="4633913"/>
            <a:ext cx="2590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IQ" sz="2400">
              <a:solidFill>
                <a:srgbClr val="FFFFFF"/>
              </a:solidFill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500064" y="3733801"/>
            <a:ext cx="3023264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>
                <a:solidFill>
                  <a:srgbClr val="FE9B03"/>
                </a:solidFill>
              </a:rPr>
              <a:t>numerator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47665" y="4648202"/>
            <a:ext cx="3573094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>
                <a:solidFill>
                  <a:srgbClr val="FE9B03"/>
                </a:solidFill>
              </a:rPr>
              <a:t>denominator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946525" y="4138615"/>
            <a:ext cx="34176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FFFFFF"/>
                </a:solidFill>
              </a:rPr>
              <a:t>: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8500905" y="6248402"/>
            <a:ext cx="4924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BC222A56-9114-4405-B7EA-443FAC152FD9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34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 smtClean="0">
                <a:solidFill>
                  <a:srgbClr val="00FFFF"/>
                </a:solidFill>
              </a:rPr>
              <a:t>Rates are the basic tool of epidemiologic practice</a:t>
            </a:r>
            <a:endParaRPr lang="en-US" sz="4400" smtClean="0"/>
          </a:p>
          <a:p>
            <a:endParaRPr lang="en-US" sz="4400" smtClean="0"/>
          </a:p>
          <a:p>
            <a:r>
              <a:rPr lang="en-US" sz="3600" smtClean="0">
                <a:solidFill>
                  <a:srgbClr val="FDE3BA"/>
                </a:solidFill>
              </a:rPr>
              <a:t>Why are rates important?</a:t>
            </a:r>
          </a:p>
          <a:p>
            <a:endParaRPr lang="en-US" sz="3600" smtClean="0">
              <a:solidFill>
                <a:srgbClr val="FDE3BA"/>
              </a:solidFill>
            </a:endParaRPr>
          </a:p>
          <a:p>
            <a:r>
              <a:rPr lang="en-US" sz="3600" smtClean="0"/>
              <a:t>because they provide more complete information to describe or assess the impact of a health issue in a community or population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500906" y="6248402"/>
            <a:ext cx="4924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8ECC356E-0FE7-4759-B9F6-28E8E553DC57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FFFFCC"/>
              </a:buClr>
              <a:buSzPct val="70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</a:rPr>
              <a:t>Rates allow comparisons between two or more populations of different sizes or of a population over time</a:t>
            </a:r>
          </a:p>
        </p:txBody>
      </p:sp>
    </p:spTree>
    <p:extLst>
      <p:ext uri="{BB962C8B-B14F-4D97-AF65-F5344CB8AC3E}">
        <p14:creationId xmlns:p14="http://schemas.microsoft.com/office/powerpoint/2010/main" val="2730128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Compute Disease Rate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Number of persons at risk = 5,595,211 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Number of persons with disease =  17,382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Rate = </a:t>
            </a:r>
            <a:r>
              <a:rPr lang="en-US" u="sng" smtClean="0"/>
              <a:t>17,382 persons with heart disease</a:t>
            </a:r>
            <a:r>
              <a:rPr lang="en-US" smtClean="0"/>
              <a:t>			</a:t>
            </a:r>
            <a:r>
              <a:rPr lang="en-US" i="1" smtClean="0"/>
              <a:t>5,595,211 persons</a:t>
            </a: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=</a:t>
            </a:r>
            <a:r>
              <a:rPr lang="en-US" i="1" smtClean="0"/>
              <a:t> .</a:t>
            </a:r>
            <a:r>
              <a:rPr lang="en-US" smtClean="0"/>
              <a:t>003107 heart disease / resident / year</a:t>
            </a:r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513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Prevalence </a:t>
            </a:r>
            <a:r>
              <a:rPr lang="en-US" u="sng" smtClean="0"/>
              <a:t>vs</a:t>
            </a:r>
            <a:r>
              <a:rPr lang="en-US" smtClean="0"/>
              <a:t>. Incidence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Prevalence is the number of  </a:t>
            </a:r>
            <a:r>
              <a:rPr lang="en-US" b="1" i="1" u="sng" smtClean="0">
                <a:solidFill>
                  <a:schemeClr val="accent1"/>
                </a:solidFill>
              </a:rPr>
              <a:t>existing</a:t>
            </a:r>
            <a:r>
              <a:rPr lang="en-US" smtClean="0">
                <a:solidFill>
                  <a:schemeClr val="tx2"/>
                </a:solidFill>
              </a:rPr>
              <a:t>  </a:t>
            </a:r>
            <a:r>
              <a:rPr lang="en-US" smtClean="0"/>
              <a:t>cases of disease in the population during a defined period.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Incidence is the number of  </a:t>
            </a:r>
            <a:r>
              <a:rPr lang="en-US" b="1" i="1" u="sng" smtClean="0">
                <a:solidFill>
                  <a:schemeClr val="accent1"/>
                </a:solidFill>
              </a:rPr>
              <a:t>new</a:t>
            </a:r>
            <a:r>
              <a:rPr lang="en-US" smtClean="0"/>
              <a:t>  cases of disease that develop in the population during a defined period.</a:t>
            </a:r>
          </a:p>
        </p:txBody>
      </p:sp>
    </p:spTree>
    <p:extLst>
      <p:ext uri="{BB962C8B-B14F-4D97-AF65-F5344CB8AC3E}">
        <p14:creationId xmlns:p14="http://schemas.microsoft.com/office/powerpoint/2010/main" val="2867336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Incidence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9952"/>
            <a:ext cx="8229600" cy="398621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Incidence rate is a measure of the probability of the event among persons at risk.</a:t>
            </a:r>
          </a:p>
          <a:p>
            <a:pPr eaLnBrk="1" hangingPunct="1">
              <a:defRPr/>
            </a:pPr>
            <a:endParaRPr lang="en-US" sz="3600" smtClean="0"/>
          </a:p>
        </p:txBody>
      </p:sp>
    </p:spTree>
    <p:extLst>
      <p:ext uri="{BB962C8B-B14F-4D97-AF65-F5344CB8AC3E}">
        <p14:creationId xmlns:p14="http://schemas.microsoft.com/office/powerpoint/2010/main" val="329665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Incidence Rates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Population denominator: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lvl="0">
              <a:buClr>
                <a:srgbClr val="FFCC00"/>
              </a:buClr>
              <a:buSzPct val="125000"/>
              <a:buNone/>
            </a:pPr>
            <a:r>
              <a:rPr kumimoji="1" lang="en-US" sz="5400" dirty="0">
                <a:solidFill>
                  <a:srgbClr val="FFFFFF"/>
                </a:solidFill>
                <a:effectLst/>
                <a:latin typeface="Times New Roman"/>
              </a:rPr>
              <a:t>I</a:t>
            </a:r>
            <a:r>
              <a:rPr kumimoji="1" lang="en-US" sz="4000" dirty="0">
                <a:solidFill>
                  <a:srgbClr val="FFFFFF"/>
                </a:solidFill>
                <a:effectLst/>
                <a:latin typeface="Times New Roman"/>
              </a:rPr>
              <a:t> =  </a:t>
            </a:r>
            <a:r>
              <a:rPr kumimoji="1" lang="en-US" sz="2800" u="sng" dirty="0">
                <a:solidFill>
                  <a:srgbClr val="FFFFFF"/>
                </a:solidFill>
                <a:effectLst/>
                <a:latin typeface="Times New Roman"/>
              </a:rPr>
              <a:t>number of new events during a period of time</a:t>
            </a:r>
          </a:p>
          <a:p>
            <a:pPr lvl="0">
              <a:buClr>
                <a:srgbClr val="FFCC00"/>
              </a:buClr>
              <a:buSzPct val="125000"/>
              <a:buNone/>
            </a:pPr>
            <a:r>
              <a:rPr kumimoji="1" lang="en-US" sz="2800" dirty="0">
                <a:solidFill>
                  <a:srgbClr val="FFFFFF"/>
                </a:solidFill>
                <a:effectLst/>
                <a:latin typeface="Times New Roman"/>
              </a:rPr>
              <a:t>		number of persons at risk during this time period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133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 fontAlgn="base">
              <a:lnSpc>
                <a:spcPct val="90000"/>
              </a:lnSpc>
              <a:spcAft>
                <a:spcPct val="0"/>
              </a:spcAft>
              <a:buClr>
                <a:srgbClr val="FFFFCC"/>
              </a:buClr>
              <a:buSzPct val="70000"/>
              <a:buNone/>
              <a:defRPr/>
            </a:pPr>
            <a:r>
              <a:rPr lang="en-US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</a:rPr>
              <a:t>How do we determine disease frequency for a population?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44096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Example (Incidence Rate)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2" y="1600200"/>
            <a:ext cx="8234363" cy="30686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During a six-month time period, a total of 53 nosocomial infections were recorded by an infection control nurse at a community hospital.  During this time, there were 832 patients with a total of 1,290 patient days.  What is the rate of nosocomial infections per 100 patient days?</a:t>
            </a:r>
          </a:p>
          <a:p>
            <a:pPr eaLnBrk="1" hangingPunct="1">
              <a:defRPr/>
            </a:pPr>
            <a:endParaRPr lang="en-US" sz="2800" smtClean="0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74700" y="4429126"/>
          <a:ext cx="7366000" cy="981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3" imgW="5636935" imgH="750252" progId="Word.Document.8">
                  <p:embed/>
                </p:oleObj>
              </mc:Choice>
              <mc:Fallback>
                <p:oleObj name="Document" r:id="rId3" imgW="5636935" imgH="7502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4429126"/>
                        <a:ext cx="7366000" cy="98107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0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Prevalence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Prevalence: The number of existing cases in the population during a given time period.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PR 	=	</a:t>
            </a:r>
            <a:r>
              <a:rPr lang="en-US" sz="2800" u="sng" smtClean="0"/>
              <a:t># existing cases during time period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			population at same point in time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Prevalence rates are often expressed as a percentage.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defRPr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3106180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Measures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Morbidity:  Refers to the presence of disease in a population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Mortality: Refers to the occurrence of death in a population</a:t>
            </a:r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205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Mortality Rates: Examples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solidFill>
                  <a:srgbClr val="FF66FF"/>
                </a:solidFill>
              </a:rPr>
              <a:t>Maternal mortality</a:t>
            </a:r>
            <a:r>
              <a:rPr lang="en-US" dirty="0" smtClean="0"/>
              <a:t>: Ratio of death from childbearing for a given time period per number of live births during same time period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8113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Mortality Rates: Examples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66FF"/>
                </a:solidFill>
              </a:rPr>
              <a:t>Infant mortality</a:t>
            </a:r>
            <a:r>
              <a:rPr lang="en-US" smtClean="0"/>
              <a:t>: Rate of death for children less than 1 year per number of live births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>
                <a:solidFill>
                  <a:srgbClr val="FF66FF"/>
                </a:solidFill>
              </a:rPr>
              <a:t>Neonatal mortality</a:t>
            </a:r>
            <a:r>
              <a:rPr lang="en-US" smtClean="0"/>
              <a:t>: Rate of death for children less than 28 days of age per number of live births</a:t>
            </a:r>
          </a:p>
        </p:txBody>
      </p:sp>
    </p:spTree>
    <p:extLst>
      <p:ext uri="{BB962C8B-B14F-4D97-AF65-F5344CB8AC3E}">
        <p14:creationId xmlns:p14="http://schemas.microsoft.com/office/powerpoint/2010/main" val="237618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Measures of </a:t>
            </a:r>
            <a:br>
              <a:rPr lang="en-US"/>
            </a:br>
            <a:r>
              <a:rPr lang="en-US"/>
              <a:t>Disease Frequency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909" y="2661654"/>
            <a:ext cx="8382000" cy="3679345"/>
          </a:xfrm>
        </p:spPr>
        <p:txBody>
          <a:bodyPr/>
          <a:lstStyle/>
          <a:p>
            <a:pPr>
              <a:buFontTx/>
              <a:buNone/>
            </a:pPr>
            <a:r>
              <a:rPr lang="en-US" sz="3600"/>
              <a:t>The most basic measure of disease frequency is a simple count of affected individuals.</a:t>
            </a:r>
          </a:p>
          <a:p>
            <a:pPr>
              <a:buFontTx/>
              <a:buNone/>
            </a:pPr>
            <a:r>
              <a:rPr lang="en-US" sz="3600"/>
              <a:t>		</a:t>
            </a:r>
          </a:p>
          <a:p>
            <a:pPr>
              <a:buFontTx/>
              <a:buNone/>
            </a:pPr>
            <a:r>
              <a:rPr lang="en-US" sz="3600"/>
              <a:t>	However, counting is not enough!</a:t>
            </a:r>
          </a:p>
          <a:p>
            <a:pPr>
              <a:buFontTx/>
              <a:buNone/>
            </a:pPr>
            <a:endParaRPr lang="en-US" sz="3600"/>
          </a:p>
          <a:p>
            <a:pPr lvl="1">
              <a:buFontTx/>
              <a:buNone/>
            </a:pP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948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7408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016001" y="2056586"/>
            <a:ext cx="7467023" cy="389299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Why is a simple count not enough?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3 cases of cancer per year from a city of 1,000 people is very different than 3 cases per year from a city of 100,000 people</a:t>
            </a:r>
          </a:p>
        </p:txBody>
      </p:sp>
    </p:spTree>
    <p:extLst>
      <p:ext uri="{BB962C8B-B14F-4D97-AF65-F5344CB8AC3E}">
        <p14:creationId xmlns:p14="http://schemas.microsoft.com/office/powerpoint/2010/main" val="28821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273" y="2035382"/>
            <a:ext cx="7605568" cy="4383901"/>
          </a:xfrm>
        </p:spPr>
        <p:txBody>
          <a:bodyPr/>
          <a:lstStyle/>
          <a:p>
            <a:pPr lvl="1">
              <a:buFontTx/>
              <a:buNone/>
            </a:pPr>
            <a:r>
              <a:rPr lang="en-US" sz="4000"/>
              <a:t>So, in epidemiology we must know:</a:t>
            </a:r>
          </a:p>
          <a:p>
            <a:pPr lvl="1">
              <a:buFontTx/>
              <a:buNone/>
            </a:pPr>
            <a:r>
              <a:rPr lang="en-US" sz="2800"/>
              <a:t> </a:t>
            </a:r>
          </a:p>
          <a:p>
            <a:pPr lvl="1">
              <a:buFontTx/>
              <a:buChar char="•"/>
            </a:pPr>
            <a:r>
              <a:rPr lang="en-US" sz="3600"/>
              <a:t>the size of the population from which the affected individuals come, and</a:t>
            </a:r>
          </a:p>
          <a:p>
            <a:pPr lvl="1">
              <a:buFontTx/>
              <a:buChar char="•"/>
            </a:pPr>
            <a:r>
              <a:rPr lang="en-US" sz="3600"/>
              <a:t>the time period the information was collected.</a:t>
            </a:r>
          </a:p>
        </p:txBody>
      </p:sp>
    </p:spTree>
    <p:extLst>
      <p:ext uri="{BB962C8B-B14F-4D97-AF65-F5344CB8AC3E}">
        <p14:creationId xmlns:p14="http://schemas.microsoft.com/office/powerpoint/2010/main" val="33860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371600" y="2006600"/>
            <a:ext cx="7162800" cy="407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FFFFFF"/>
                </a:solidFill>
                <a:cs typeface="Times New Roman" pitchFamily="18" charset="0"/>
              </a:rPr>
              <a:t>•	</a:t>
            </a:r>
            <a:r>
              <a:rPr lang="en-US" sz="3600">
                <a:solidFill>
                  <a:srgbClr val="FFFFFF"/>
                </a:solidFill>
              </a:rPr>
              <a:t>Counts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FFFFFF"/>
              </a:solidFill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FFFFFF"/>
                </a:solidFill>
                <a:cs typeface="Times New Roman" pitchFamily="18" charset="0"/>
              </a:rPr>
              <a:t>•	Proportions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FFFFFF"/>
              </a:solidFill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FFFFFF"/>
                </a:solidFill>
                <a:cs typeface="Times New Roman" pitchFamily="18" charset="0"/>
              </a:rPr>
              <a:t>•	Ratios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FFFFFF"/>
              </a:solidFill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FFFFFF"/>
                </a:solidFill>
                <a:cs typeface="Times New Roman" pitchFamily="18" charset="0"/>
              </a:rPr>
              <a:t>•	Rates</a:t>
            </a: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1939419" y="481014"/>
            <a:ext cx="52524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FAFD00"/>
                </a:solidFill>
              </a:rPr>
              <a:t>Tools of Measurement</a:t>
            </a:r>
          </a:p>
        </p:txBody>
      </p:sp>
      <p:graphicFrame>
        <p:nvGraphicFramePr>
          <p:cNvPr id="3074" name="Object 4"/>
          <p:cNvGraphicFramePr>
            <a:graphicFrameLocks/>
          </p:cNvGraphicFramePr>
          <p:nvPr/>
        </p:nvGraphicFramePr>
        <p:xfrm>
          <a:off x="4343400" y="3429000"/>
          <a:ext cx="3124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Clip" r:id="rId3" imgW="1278754" imgH="574879" progId="MS_ClipArt_Gallery.2">
                  <p:embed/>
                </p:oleObj>
              </mc:Choice>
              <mc:Fallback>
                <p:oleObj name="Clip" r:id="rId3" imgW="1278754" imgH="574879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429000"/>
                        <a:ext cx="3124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8685798" y="6289676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3779BAE8-D895-4FDC-970D-1611EA586495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3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800" smtClean="0"/>
              <a:t>Case Counts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2"/>
            <a:ext cx="5638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Measuring disease or health or health care frequency </a:t>
            </a:r>
            <a:r>
              <a:rPr lang="en-US" b="1" i="1" smtClean="0"/>
              <a:t>starts</a:t>
            </a:r>
            <a:r>
              <a:rPr lang="en-US" i="1" smtClean="0"/>
              <a:t> </a:t>
            </a:r>
            <a:r>
              <a:rPr lang="en-US" smtClean="0"/>
              <a:t>with counting cases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 Simplest and most frequently gathered measure in epidemiology</a:t>
            </a:r>
          </a:p>
          <a:p>
            <a:pPr>
              <a:lnSpc>
                <a:spcPct val="90000"/>
              </a:lnSpc>
            </a:pPr>
            <a:endParaRPr lang="en-US" sz="4000" smtClean="0"/>
          </a:p>
          <a:p>
            <a:pPr>
              <a:lnSpc>
                <a:spcPct val="90000"/>
              </a:lnSpc>
            </a:pPr>
            <a:endParaRPr lang="en-US" sz="3600" smtClean="0"/>
          </a:p>
        </p:txBody>
      </p:sp>
      <p:pic>
        <p:nvPicPr>
          <p:cNvPr id="33796" name="Picture 4" descr="cubeAxisFac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64289" y="1981200"/>
            <a:ext cx="2398712" cy="3048000"/>
          </a:xfrm>
          <a:noFill/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685798" y="6289676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C1A62DA0-289F-4C2A-82C0-0F3FDEF1BC4B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81000" y="1525588"/>
            <a:ext cx="8458200" cy="474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>
              <a:solidFill>
                <a:srgbClr val="FFFFFF"/>
              </a:solidFill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FFFF"/>
                </a:solidFill>
                <a:cs typeface="Times New Roman" pitchFamily="18" charset="0"/>
              </a:rPr>
              <a:t>•	Refers to the number of cases of a disease or 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FFFF"/>
                </a:solidFill>
                <a:cs typeface="Times New Roman" pitchFamily="18" charset="0"/>
              </a:rPr>
              <a:t>	other health phenomenon being studied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>
              <a:solidFill>
                <a:srgbClr val="FFFFFF"/>
              </a:solidFill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DE3BA"/>
                </a:solidFill>
                <a:cs typeface="Times New Roman" pitchFamily="18" charset="0"/>
              </a:rPr>
              <a:t>	</a:t>
            </a:r>
            <a:r>
              <a:rPr lang="en-US" sz="3200">
                <a:solidFill>
                  <a:srgbClr val="F987EE"/>
                </a:solidFill>
                <a:cs typeface="Times New Roman" pitchFamily="18" charset="0"/>
              </a:rPr>
              <a:t>i.e.	Number of cases of influenza in 				Astana in January 2012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>
              <a:solidFill>
                <a:srgbClr val="F987EE"/>
              </a:solidFill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FFFF"/>
                </a:solidFill>
                <a:cs typeface="Times New Roman" pitchFamily="18" charset="0"/>
              </a:rPr>
              <a:t>•	Can be useful for allocation of health resources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>
              <a:solidFill>
                <a:srgbClr val="FFFFFF"/>
              </a:solidFill>
              <a:cs typeface="Times New Roman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FFFF"/>
                </a:solidFill>
                <a:cs typeface="Times New Roman" pitchFamily="18" charset="0"/>
              </a:rPr>
              <a:t>•	Limited usefulness for epidemiologic purposes without knowing size of the source population</a:t>
            </a:r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646433" y="228602"/>
            <a:ext cx="178446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FAFD00"/>
                </a:solidFill>
              </a:rPr>
              <a:t>Counts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685798" y="6289676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465A4F57-AD4B-4333-BE8A-6DE8FE9931B5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2"/>
            <a:ext cx="8153400" cy="4724400"/>
          </a:xfrm>
          <a:noFill/>
        </p:spPr>
        <p:txBody>
          <a:bodyPr/>
          <a:lstStyle/>
          <a:p>
            <a:pPr>
              <a:buClr>
                <a:srgbClr val="FF9900"/>
              </a:buClr>
            </a:pPr>
            <a:r>
              <a:rPr lang="en-US" smtClean="0"/>
              <a:t>Persons included in the numerator are </a:t>
            </a:r>
            <a:r>
              <a:rPr lang="en-US" u="sng" smtClean="0">
                <a:solidFill>
                  <a:srgbClr val="00FFFF"/>
                </a:solidFill>
              </a:rPr>
              <a:t>always included</a:t>
            </a:r>
            <a:r>
              <a:rPr lang="en-US" smtClean="0"/>
              <a:t> in the denominator:    </a:t>
            </a:r>
          </a:p>
          <a:p>
            <a:pPr>
              <a:buClr>
                <a:srgbClr val="FF9900"/>
              </a:buClr>
              <a:buFontTx/>
              <a:buNone/>
            </a:pPr>
            <a:endParaRPr lang="en-US" sz="1000" smtClean="0"/>
          </a:p>
          <a:p>
            <a:pPr>
              <a:lnSpc>
                <a:spcPct val="75000"/>
              </a:lnSpc>
              <a:buClr>
                <a:srgbClr val="FF9900"/>
              </a:buClr>
              <a:buFontTx/>
              <a:buNone/>
            </a:pPr>
            <a:r>
              <a:rPr lang="en-US" smtClean="0"/>
              <a:t>				   A</a:t>
            </a:r>
          </a:p>
          <a:p>
            <a:pPr>
              <a:lnSpc>
                <a:spcPct val="75000"/>
              </a:lnSpc>
              <a:buClr>
                <a:srgbClr val="FF9900"/>
              </a:buClr>
              <a:buFontTx/>
              <a:buNone/>
            </a:pPr>
            <a:r>
              <a:rPr lang="en-US" smtClean="0"/>
              <a:t>	Proportion:	--------</a:t>
            </a:r>
          </a:p>
          <a:p>
            <a:pPr>
              <a:lnSpc>
                <a:spcPct val="75000"/>
              </a:lnSpc>
              <a:buClr>
                <a:srgbClr val="FF9900"/>
              </a:buClr>
              <a:buFontTx/>
              <a:buNone/>
            </a:pPr>
            <a:r>
              <a:rPr lang="en-US" smtClean="0"/>
              <a:t>				A + B</a:t>
            </a:r>
          </a:p>
          <a:p>
            <a:pPr>
              <a:buClr>
                <a:srgbClr val="FF9900"/>
              </a:buClr>
            </a:pPr>
            <a:endParaRPr lang="en-US" smtClean="0"/>
          </a:p>
          <a:p>
            <a:pPr>
              <a:buClr>
                <a:srgbClr val="FF9900"/>
              </a:buClr>
            </a:pPr>
            <a:r>
              <a:rPr lang="en-US" smtClean="0"/>
              <a:t>Indicates the magnitude of a part, related to the total.  In epidemiology, tells us the fraction of the population that is affected.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27495" y="279402"/>
            <a:ext cx="30588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FAFD00"/>
                </a:solidFill>
              </a:rPr>
              <a:t>Proportions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685798" y="6289676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fld id="{06373812-3DD4-4E9F-8ED3-6D0B386FB2ED}" type="slidenum">
              <a:rPr lang="en-US">
                <a:solidFill>
                  <a:srgbClr val="FFFFFF"/>
                </a:solidFill>
              </a:rPr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3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4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5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6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7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8_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atsdr2000">
  <a:themeElements>
    <a:clrScheme name="atsdr2000 7">
      <a:dk1>
        <a:srgbClr val="0000CC"/>
      </a:dk1>
      <a:lt1>
        <a:srgbClr val="FFFFFF"/>
      </a:lt1>
      <a:dk2>
        <a:srgbClr val="000000"/>
      </a:dk2>
      <a:lt2>
        <a:srgbClr val="FFFFFF"/>
      </a:lt2>
      <a:accent1>
        <a:srgbClr val="3366FF"/>
      </a:accent1>
      <a:accent2>
        <a:srgbClr val="000066"/>
      </a:accent2>
      <a:accent3>
        <a:srgbClr val="AAAAAA"/>
      </a:accent3>
      <a:accent4>
        <a:srgbClr val="DADADA"/>
      </a:accent4>
      <a:accent5>
        <a:srgbClr val="ADB8FF"/>
      </a:accent5>
      <a:accent6>
        <a:srgbClr val="00005C"/>
      </a:accent6>
      <a:hlink>
        <a:srgbClr val="333399"/>
      </a:hlink>
      <a:folHlink>
        <a:srgbClr val="99CCFF"/>
      </a:folHlink>
    </a:clrScheme>
    <a:fontScheme name="atsdr200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5000"/>
          <a:buFont typeface="ZapfDingbats BT" pitchFamily="2" charset="2"/>
          <a:buChar char="l"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5000"/>
          <a:buFont typeface="ZapfDingbats BT" pitchFamily="2" charset="2"/>
          <a:buChar char="l"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pitchFamily="18" charset="0"/>
          </a:defRPr>
        </a:defPPr>
      </a:lstStyle>
    </a:lnDef>
  </a:objectDefaults>
  <a:extraClrSchemeLst>
    <a:extraClrScheme>
      <a:clrScheme name="atsdr2000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sdr2000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C3399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ADCA"/>
        </a:accent5>
        <a:accent6>
          <a:srgbClr val="00005C"/>
        </a:accent6>
        <a:hlink>
          <a:srgbClr val="CC66F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sdr2000 3">
        <a:dk1>
          <a:srgbClr val="000000"/>
        </a:dk1>
        <a:lt1>
          <a:srgbClr val="FFFFFF"/>
        </a:lt1>
        <a:dk2>
          <a:srgbClr val="F8F8F8"/>
        </a:dk2>
        <a:lt2>
          <a:srgbClr val="336699"/>
        </a:lt2>
        <a:accent1>
          <a:srgbClr val="0099FF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B9"/>
        </a:accent6>
        <a:hlink>
          <a:srgbClr val="CC00CC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sdr2000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0000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007300"/>
        </a:accent6>
        <a:hlink>
          <a:srgbClr val="FFFFFF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sdr2000 5">
        <a:dk1>
          <a:srgbClr val="000000"/>
        </a:dk1>
        <a:lt1>
          <a:srgbClr val="FFFFCC"/>
        </a:lt1>
        <a:dk2>
          <a:srgbClr val="FFFFFF"/>
        </a:dk2>
        <a:lt2>
          <a:srgbClr val="C58051"/>
        </a:lt2>
        <a:accent1>
          <a:srgbClr val="99CC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CAE2AA"/>
        </a:accent5>
        <a:accent6>
          <a:srgbClr val="730000"/>
        </a:accent6>
        <a:hlink>
          <a:srgbClr val="FF00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sdr2000 6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8F8F8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E7"/>
        </a:accent6>
        <a:hlink>
          <a:srgbClr val="FF0033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sdr2000 7">
        <a:dk1>
          <a:srgbClr val="0000CC"/>
        </a:dk1>
        <a:lt1>
          <a:srgbClr val="FFFF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0066"/>
        </a:accent2>
        <a:accent3>
          <a:srgbClr val="AAAAAA"/>
        </a:accent3>
        <a:accent4>
          <a:srgbClr val="DADADA"/>
        </a:accent4>
        <a:accent5>
          <a:srgbClr val="ADB8FF"/>
        </a:accent5>
        <a:accent6>
          <a:srgbClr val="00005C"/>
        </a:accent6>
        <a:hlink>
          <a:srgbClr val="333399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sdr2000 8">
        <a:dk1>
          <a:srgbClr val="000000"/>
        </a:dk1>
        <a:lt1>
          <a:srgbClr val="FF9900"/>
        </a:lt1>
        <a:dk2>
          <a:srgbClr val="FFFFFF"/>
        </a:dk2>
        <a:lt2>
          <a:srgbClr val="000000"/>
        </a:lt2>
        <a:accent1>
          <a:srgbClr val="FF0000"/>
        </a:accent1>
        <a:accent2>
          <a:srgbClr val="800080"/>
        </a:accent2>
        <a:accent3>
          <a:srgbClr val="FFCAAA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sdr2000 9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FF000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default">
  <a:themeElements>
    <a:clrScheme name="default.ppt 9">
      <a:dk1>
        <a:srgbClr val="919191"/>
      </a:dk1>
      <a:lt1>
        <a:srgbClr val="FFFFFF"/>
      </a:lt1>
      <a:dk2>
        <a:srgbClr val="006B61"/>
      </a:dk2>
      <a:lt2>
        <a:srgbClr val="FAFD00"/>
      </a:lt2>
      <a:accent1>
        <a:srgbClr val="F95AB7"/>
      </a:accent1>
      <a:accent2>
        <a:srgbClr val="51DC00"/>
      </a:accent2>
      <a:accent3>
        <a:srgbClr val="AABAB7"/>
      </a:accent3>
      <a:accent4>
        <a:srgbClr val="DADADA"/>
      </a:accent4>
      <a:accent5>
        <a:srgbClr val="FBB5D8"/>
      </a:accent5>
      <a:accent6>
        <a:srgbClr val="49C700"/>
      </a:accent6>
      <a:hlink>
        <a:srgbClr val="F987EE"/>
      </a:hlink>
      <a:folHlink>
        <a:srgbClr val="FE9B03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8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10DDB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9">
        <a:dk1>
          <a:srgbClr val="919191"/>
        </a:dk1>
        <a:lt1>
          <a:srgbClr val="FFFFFF"/>
        </a:lt1>
        <a:dk2>
          <a:srgbClr val="006B61"/>
        </a:dk2>
        <a:lt2>
          <a:srgbClr val="FAFD00"/>
        </a:lt2>
        <a:accent1>
          <a:srgbClr val="F95AB7"/>
        </a:accent1>
        <a:accent2>
          <a:srgbClr val="51DC00"/>
        </a:accent2>
        <a:accent3>
          <a:srgbClr val="AABAB7"/>
        </a:accent3>
        <a:accent4>
          <a:srgbClr val="DADADA"/>
        </a:accent4>
        <a:accent5>
          <a:srgbClr val="FBB5D8"/>
        </a:accent5>
        <a:accent6>
          <a:srgbClr val="49C700"/>
        </a:accent6>
        <a:hlink>
          <a:srgbClr val="F987EE"/>
        </a:hlink>
        <a:folHlink>
          <a:srgbClr val="FE9B0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631</Words>
  <Application>Microsoft Office PowerPoint</Application>
  <PresentationFormat>On-screen Show (4:3)</PresentationFormat>
  <Paragraphs>141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20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46" baseType="lpstr">
      <vt:lpstr>Office Theme</vt:lpstr>
      <vt:lpstr>default</vt:lpstr>
      <vt:lpstr>1_default</vt:lpstr>
      <vt:lpstr>2_default</vt:lpstr>
      <vt:lpstr>3_default</vt:lpstr>
      <vt:lpstr>4_default</vt:lpstr>
      <vt:lpstr>5_default</vt:lpstr>
      <vt:lpstr>6_default</vt:lpstr>
      <vt:lpstr>7_default</vt:lpstr>
      <vt:lpstr>8_default</vt:lpstr>
      <vt:lpstr>Stream</vt:lpstr>
      <vt:lpstr>1_Stream</vt:lpstr>
      <vt:lpstr>2_Stream</vt:lpstr>
      <vt:lpstr>3_Stream</vt:lpstr>
      <vt:lpstr>4_Stream</vt:lpstr>
      <vt:lpstr>5_Stream</vt:lpstr>
      <vt:lpstr>6_Stream</vt:lpstr>
      <vt:lpstr>7_Stream</vt:lpstr>
      <vt:lpstr>8_Stream</vt:lpstr>
      <vt:lpstr>atsdr2000</vt:lpstr>
      <vt:lpstr>Clip</vt:lpstr>
      <vt:lpstr>Document</vt:lpstr>
      <vt:lpstr>Epidemiological measureas</vt:lpstr>
      <vt:lpstr>PowerPoint Presentation</vt:lpstr>
      <vt:lpstr>Measures of  Disease Frequency</vt:lpstr>
      <vt:lpstr>PowerPoint Presentation</vt:lpstr>
      <vt:lpstr>PowerPoint Presentation</vt:lpstr>
      <vt:lpstr>PowerPoint Presentation</vt:lpstr>
      <vt:lpstr>Case Counts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Compute Disease Rate</vt:lpstr>
      <vt:lpstr>Prevalence vs. Incidence</vt:lpstr>
      <vt:lpstr>Incidence</vt:lpstr>
      <vt:lpstr>Incidence Rates</vt:lpstr>
      <vt:lpstr>Example (Incidence Rate)</vt:lpstr>
      <vt:lpstr>Prevalence</vt:lpstr>
      <vt:lpstr>Measures</vt:lpstr>
      <vt:lpstr>Mortality Rates: Examples</vt:lpstr>
      <vt:lpstr>Mortality Rates: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Epidemiological measureas</dc:title>
  <dc:creator>MMN</dc:creator>
  <cp:lastModifiedBy>MMN</cp:lastModifiedBy>
  <cp:revision>26</cp:revision>
  <dcterms:created xsi:type="dcterms:W3CDTF">2015-02-12T12:01:32Z</dcterms:created>
  <dcterms:modified xsi:type="dcterms:W3CDTF">2015-02-12T20:44:17Z</dcterms:modified>
</cp:coreProperties>
</file>