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30"/>
  </p:notes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09" autoAdjust="0"/>
    <p:restoredTop sz="94576" autoAdjust="0"/>
  </p:normalViewPr>
  <p:slideViewPr>
    <p:cSldViewPr>
      <p:cViewPr>
        <p:scale>
          <a:sx n="80" d="100"/>
          <a:sy n="80" d="100"/>
        </p:scale>
        <p:origin x="-858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1A8BE2B-3364-46F6-9622-D236D8FD89D1}" type="datetimeFigureOut">
              <a:rPr lang="ar-SA" smtClean="0"/>
              <a:pPr/>
              <a:t>11/11/1434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57D72B-EF6D-4967-A9CE-623E9F20E66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24</a:t>
            </a:fld>
            <a:endParaRPr lang="ar-S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25</a:t>
            </a:fld>
            <a:endParaRPr lang="ar-S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27</a:t>
            </a:fld>
            <a:endParaRPr lang="ar-S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28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D72B-EF6D-4967-A9CE-623E9F20E66A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3C0-4D93-45C8-A11F-95A4FF56B8CC}" type="datetimeFigureOut">
              <a:rPr lang="ar-SA" smtClean="0"/>
              <a:pPr/>
              <a:t>11/11/1434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31-7362-414A-BB02-7C35D4BFE5B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3C0-4D93-45C8-A11F-95A4FF56B8CC}" type="datetimeFigureOut">
              <a:rPr lang="ar-SA" smtClean="0"/>
              <a:pPr/>
              <a:t>11/11/1434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31-7362-414A-BB02-7C35D4BFE5B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3C0-4D93-45C8-A11F-95A4FF56B8CC}" type="datetimeFigureOut">
              <a:rPr lang="ar-SA" smtClean="0"/>
              <a:pPr/>
              <a:t>11/11/1434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31-7362-414A-BB02-7C35D4BFE5B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3C0-4D93-45C8-A11F-95A4FF56B8CC}" type="datetimeFigureOut">
              <a:rPr lang="ar-SA" smtClean="0"/>
              <a:pPr/>
              <a:t>11/11/1434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31-7362-414A-BB02-7C35D4BFE5B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3C0-4D93-45C8-A11F-95A4FF56B8CC}" type="datetimeFigureOut">
              <a:rPr lang="ar-SA" smtClean="0"/>
              <a:pPr/>
              <a:t>11/11/1434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31-7362-414A-BB02-7C35D4BFE5B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3C0-4D93-45C8-A11F-95A4FF56B8CC}" type="datetimeFigureOut">
              <a:rPr lang="ar-SA" smtClean="0"/>
              <a:pPr/>
              <a:t>11/11/1434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31-7362-414A-BB02-7C35D4BFE5B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3C0-4D93-45C8-A11F-95A4FF56B8CC}" type="datetimeFigureOut">
              <a:rPr lang="ar-SA" smtClean="0"/>
              <a:pPr/>
              <a:t>11/11/1434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31-7362-414A-BB02-7C35D4BFE5B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3C0-4D93-45C8-A11F-95A4FF56B8CC}" type="datetimeFigureOut">
              <a:rPr lang="ar-SA" smtClean="0"/>
              <a:pPr/>
              <a:t>11/11/1434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31-7362-414A-BB02-7C35D4BFE5B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3C0-4D93-45C8-A11F-95A4FF56B8CC}" type="datetimeFigureOut">
              <a:rPr lang="ar-SA" smtClean="0"/>
              <a:pPr/>
              <a:t>11/11/1434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31-7362-414A-BB02-7C35D4BFE5B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3C0-4D93-45C8-A11F-95A4FF56B8CC}" type="datetimeFigureOut">
              <a:rPr lang="ar-SA" smtClean="0"/>
              <a:pPr/>
              <a:t>11/11/1434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31-7362-414A-BB02-7C35D4BFE5B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3C0-4D93-45C8-A11F-95A4FF56B8CC}" type="datetimeFigureOut">
              <a:rPr lang="ar-SA" smtClean="0"/>
              <a:pPr/>
              <a:t>11/11/1434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20131-7362-414A-BB02-7C35D4BFE5B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6E3C0-4D93-45C8-A11F-95A4FF56B8CC}" type="datetimeFigureOut">
              <a:rPr lang="ar-SA" smtClean="0"/>
              <a:pPr/>
              <a:t>11/11/1434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20131-7362-414A-BB02-7C35D4BFE5B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Asthma: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 algn="l" rtl="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Chronic </a:t>
            </a:r>
            <a:r>
              <a:rPr lang="en-US" sz="2400" dirty="0" smtClean="0">
                <a:solidFill>
                  <a:schemeClr val="tx1"/>
                </a:solidFill>
              </a:rPr>
              <a:t>airway inflammation and increased airway hyper-responsiveness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  <a:buFontTx/>
              <a:buChar char="-"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These </a:t>
            </a:r>
            <a:r>
              <a:rPr lang="en-US" sz="2400" dirty="0" smtClean="0">
                <a:solidFill>
                  <a:schemeClr val="tx1"/>
                </a:solidFill>
              </a:rPr>
              <a:t>leads to airflow obstruction which is variable with time either spontaneously or in response to treatment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  <a:buFontTx/>
              <a:buChar char="-"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The </a:t>
            </a:r>
            <a:r>
              <a:rPr lang="en-US" sz="2400" dirty="0" smtClean="0">
                <a:solidFill>
                  <a:schemeClr val="tx1"/>
                </a:solidFill>
              </a:rPr>
              <a:t>common symptoms are wheeze, cough, chest tightness and </a:t>
            </a:r>
            <a:r>
              <a:rPr lang="en-US" sz="2400" dirty="0" err="1" smtClean="0">
                <a:solidFill>
                  <a:schemeClr val="tx1"/>
                </a:solidFill>
              </a:rPr>
              <a:t>dyspnea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324600"/>
          </a:xfrm>
        </p:spPr>
        <p:txBody>
          <a:bodyPr>
            <a:normAutofit/>
          </a:bodyPr>
          <a:lstStyle/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4- Asthma </a:t>
            </a:r>
            <a:r>
              <a:rPr lang="en-US" sz="2400" dirty="0" smtClean="0">
                <a:solidFill>
                  <a:schemeClr val="tx1"/>
                </a:solidFill>
              </a:rPr>
              <a:t>characterize by a diurnal pattern, with symptoms worse in the early morning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5- Cough </a:t>
            </a:r>
            <a:r>
              <a:rPr lang="en-US" sz="2400" dirty="0" smtClean="0">
                <a:solidFill>
                  <a:schemeClr val="tx1"/>
                </a:solidFill>
              </a:rPr>
              <a:t>may be the dominant symptoms in some patients and the lack of wheeze or breathlessness may lead to a delay in reaching the diagnosis of so called "cough variant asthma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lvl="0" algn="l">
              <a:lnSpc>
                <a:spcPct val="150000"/>
              </a:lnSpc>
            </a:pPr>
            <a:endParaRPr lang="en-US" sz="2400" dirty="0" smtClean="0"/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6-Bronchospasim induced by medications. Beta-blocker even when administered topically as eye drops may induce </a:t>
            </a:r>
            <a:r>
              <a:rPr lang="en-US" sz="2400" dirty="0" err="1" smtClean="0">
                <a:solidFill>
                  <a:schemeClr val="tx1"/>
                </a:solidFill>
              </a:rPr>
              <a:t>bronchospasm</a:t>
            </a:r>
            <a:r>
              <a:rPr lang="en-US" sz="2400" dirty="0" smtClean="0">
                <a:solidFill>
                  <a:schemeClr val="tx1"/>
                </a:solidFill>
              </a:rPr>
              <a:t>. Aspirin and NSAID are associated with asthma in about 10% of patients.</a:t>
            </a:r>
          </a:p>
          <a:p>
            <a:pPr lvl="0" algn="l">
              <a:lnSpc>
                <a:spcPct val="150000"/>
              </a:lnSpc>
            </a:pPr>
            <a:endParaRPr lang="en-US" sz="2400" dirty="0" smtClean="0"/>
          </a:p>
          <a:p>
            <a:pPr lvl="0"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7-Occupational </a:t>
            </a:r>
            <a:r>
              <a:rPr lang="en-US" sz="2400" dirty="0" smtClean="0">
                <a:solidFill>
                  <a:schemeClr val="tx1"/>
                </a:solidFill>
              </a:rPr>
              <a:t>asthma: about 5% of all adult-onset asthma</a:t>
            </a:r>
            <a:r>
              <a:rPr lang="en-US" sz="2400" dirty="0" smtClean="0"/>
              <a:t>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152400"/>
            <a:ext cx="8458200" cy="69342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Investigation:</a:t>
            </a:r>
            <a:endParaRPr lang="en-US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diagnosis of asthma is made on the basis of a compatible clinical history combined with the demonstration of variable airflow obstruction. </a:t>
            </a:r>
          </a:p>
          <a:p>
            <a:pPr lvl="0" algn="l" rtl="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FEV1 </a:t>
            </a:r>
            <a:r>
              <a:rPr lang="en-US" sz="2400" dirty="0" smtClean="0">
                <a:solidFill>
                  <a:schemeClr val="tx1"/>
                </a:solidFill>
              </a:rPr>
              <a:t>≥ 15% (and 200 ml) increase following administration of a bronchodilator OR trial of corticosteroids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 - &gt; </a:t>
            </a:r>
            <a:r>
              <a:rPr lang="en-US" sz="2400" dirty="0" smtClean="0">
                <a:solidFill>
                  <a:schemeClr val="tx1"/>
                </a:solidFill>
              </a:rPr>
              <a:t>20% diurnal variation on ≥ 3 days in a week for 2 weeks on PEF diary.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FEV1 </a:t>
            </a:r>
            <a:r>
              <a:rPr lang="en-US" sz="2400" dirty="0" smtClean="0">
                <a:solidFill>
                  <a:schemeClr val="tx1"/>
                </a:solidFill>
              </a:rPr>
              <a:t>≥ 15% decrease after 6 minutes of exercise.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76200"/>
            <a:ext cx="8458200" cy="67818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1-</a:t>
            </a:r>
            <a:r>
              <a:rPr lang="en-US" sz="2400" dirty="0" smtClean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Pulmonary </a:t>
            </a:r>
            <a:r>
              <a:rPr lang="en-US" sz="2400" dirty="0" smtClean="0">
                <a:solidFill>
                  <a:schemeClr val="tx1"/>
                </a:solidFill>
              </a:rPr>
              <a:t>function tests: peak flow meters, a trial of corticosteroids </a:t>
            </a:r>
            <a:r>
              <a:rPr lang="en-US" sz="2400" dirty="0" err="1" smtClean="0">
                <a:solidFill>
                  <a:schemeClr val="tx1"/>
                </a:solidFill>
              </a:rPr>
              <a:t>e.g</a:t>
            </a:r>
            <a:r>
              <a:rPr lang="en-US" sz="2400" dirty="0" smtClean="0">
                <a:solidFill>
                  <a:schemeClr val="tx1"/>
                </a:solidFill>
              </a:rPr>
              <a:t>: 30 mg/d  for 2 weeks may be useful in documenting the improvement in PEF.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"diurnal variation in PEF &gt; 20% of the morning". While the </a:t>
            </a:r>
            <a:r>
              <a:rPr lang="en-US" sz="2400" dirty="0" smtClean="0">
                <a:solidFill>
                  <a:schemeClr val="tx1"/>
                </a:solidFill>
              </a:rPr>
              <a:t>measurement </a:t>
            </a:r>
            <a:r>
              <a:rPr lang="en-US" sz="2400" dirty="0" smtClean="0">
                <a:solidFill>
                  <a:schemeClr val="tx1"/>
                </a:solidFill>
              </a:rPr>
              <a:t>of FEV1 and VC done by </a:t>
            </a:r>
            <a:r>
              <a:rPr lang="en-US" sz="2400" dirty="0" err="1" smtClean="0">
                <a:solidFill>
                  <a:schemeClr val="tx1"/>
                </a:solidFill>
              </a:rPr>
              <a:t>spirometry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2-Radiological </a:t>
            </a:r>
            <a:r>
              <a:rPr lang="en-US" sz="2400" dirty="0" smtClean="0">
                <a:solidFill>
                  <a:schemeClr val="tx1"/>
                </a:solidFill>
              </a:rPr>
              <a:t>exam unhelpful in establishing the diagnosis of asthma but may exclude alternative diagnosis.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Acute asthma is accompanied by hyperinflation, and </a:t>
            </a:r>
            <a:r>
              <a:rPr lang="en-US" sz="2400" dirty="0" err="1" smtClean="0">
                <a:solidFill>
                  <a:schemeClr val="tx1"/>
                </a:solidFill>
              </a:rPr>
              <a:t>lober</a:t>
            </a:r>
            <a:r>
              <a:rPr lang="en-US" sz="2400" dirty="0" smtClean="0">
                <a:solidFill>
                  <a:schemeClr val="tx1"/>
                </a:solidFill>
              </a:rPr>
              <a:t> collapse. Filling infiltrates </a:t>
            </a:r>
            <a:r>
              <a:rPr lang="en-US" sz="2400" dirty="0" err="1" smtClean="0">
                <a:solidFill>
                  <a:schemeClr val="tx1"/>
                </a:solidFill>
              </a:rPr>
              <a:t>acompanied</a:t>
            </a:r>
            <a:r>
              <a:rPr lang="en-US" sz="2400" dirty="0" smtClean="0">
                <a:solidFill>
                  <a:schemeClr val="tx1"/>
                </a:solidFill>
              </a:rPr>
              <a:t> by </a:t>
            </a:r>
            <a:r>
              <a:rPr lang="en-US" sz="2400" dirty="0" err="1" smtClean="0">
                <a:solidFill>
                  <a:schemeClr val="tx1"/>
                </a:solidFill>
              </a:rPr>
              <a:t>lober</a:t>
            </a:r>
            <a:r>
              <a:rPr lang="en-US" sz="2400" dirty="0" smtClean="0">
                <a:solidFill>
                  <a:schemeClr val="tx1"/>
                </a:solidFill>
              </a:rPr>
              <a:t> collapse suggest asthma complicated by allergic </a:t>
            </a:r>
            <a:r>
              <a:rPr lang="en-US" sz="2400" dirty="0" err="1" smtClean="0">
                <a:solidFill>
                  <a:schemeClr val="tx1"/>
                </a:solidFill>
              </a:rPr>
              <a:t>bronchopulmonary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aspergillosis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3- Measurement </a:t>
            </a:r>
            <a:r>
              <a:rPr lang="en-US" sz="2400" dirty="0" smtClean="0">
                <a:solidFill>
                  <a:schemeClr val="tx1"/>
                </a:solidFill>
              </a:rPr>
              <a:t>of allergic status: An elevated sputum or peripheral blood </a:t>
            </a:r>
            <a:r>
              <a:rPr lang="en-US" sz="2400" dirty="0" err="1" smtClean="0">
                <a:solidFill>
                  <a:schemeClr val="tx1"/>
                </a:solidFill>
              </a:rPr>
              <a:t>eosinophil</a:t>
            </a:r>
            <a:r>
              <a:rPr lang="en-US" sz="2400" dirty="0" smtClean="0">
                <a:solidFill>
                  <a:schemeClr val="tx1"/>
                </a:solidFill>
              </a:rPr>
              <a:t> count may be observed and the serum total </a:t>
            </a:r>
            <a:r>
              <a:rPr lang="en-US" sz="2400" dirty="0" err="1" smtClean="0">
                <a:solidFill>
                  <a:schemeClr val="tx1"/>
                </a:solidFill>
              </a:rPr>
              <a:t>IgE</a:t>
            </a:r>
            <a:r>
              <a:rPr lang="en-US" sz="2400" dirty="0" smtClean="0">
                <a:solidFill>
                  <a:schemeClr val="tx1"/>
                </a:solidFill>
              </a:rPr>
              <a:t> is typically elevated in atopic asthma.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Skin prick tests are simple and provide a rapid assessment of </a:t>
            </a:r>
            <a:r>
              <a:rPr lang="en-US" sz="2400" dirty="0" err="1" smtClean="0">
                <a:solidFill>
                  <a:schemeClr val="tx1"/>
                </a:solidFill>
              </a:rPr>
              <a:t>atopy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4- Assessment </a:t>
            </a:r>
            <a:r>
              <a:rPr lang="en-US" sz="2400" dirty="0" smtClean="0">
                <a:solidFill>
                  <a:schemeClr val="tx1"/>
                </a:solidFill>
              </a:rPr>
              <a:t>of airway inflammation: induced sputum and exhaled breath allow assessment of airway inflammation.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Management:</a:t>
            </a:r>
            <a:endParaRPr lang="en-US" dirty="0" smtClean="0">
              <a:solidFill>
                <a:srgbClr val="FF0000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1- Patient </a:t>
            </a:r>
            <a:r>
              <a:rPr lang="en-US" sz="2400" dirty="0" smtClean="0">
                <a:solidFill>
                  <a:schemeClr val="tx1"/>
                </a:solidFill>
              </a:rPr>
              <a:t>education.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2-Avoidance </a:t>
            </a:r>
            <a:r>
              <a:rPr lang="en-US" sz="2400" dirty="0" smtClean="0">
                <a:solidFill>
                  <a:schemeClr val="tx1"/>
                </a:solidFill>
              </a:rPr>
              <a:t>of aggravating factors: occupational, household antigens (pets, house dust mites).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3-A </a:t>
            </a:r>
            <a:r>
              <a:rPr lang="en-US" sz="2400" dirty="0" smtClean="0">
                <a:solidFill>
                  <a:schemeClr val="tx1"/>
                </a:solidFill>
              </a:rPr>
              <a:t>stepwise approach to the management of asthma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Step 1</a:t>
            </a:r>
            <a:r>
              <a:rPr lang="en-US" sz="2400" dirty="0" smtClean="0">
                <a:solidFill>
                  <a:schemeClr val="tx1"/>
                </a:solidFill>
              </a:rPr>
              <a:t>: occasional use of inhaled short-acting B2 – </a:t>
            </a:r>
            <a:r>
              <a:rPr lang="en-US" sz="2400" dirty="0" err="1" smtClean="0">
                <a:solidFill>
                  <a:schemeClr val="tx1"/>
                </a:solidFill>
              </a:rPr>
              <a:t>adrenocepter</a:t>
            </a:r>
            <a:r>
              <a:rPr lang="en-US" sz="2400" dirty="0" smtClean="0">
                <a:solidFill>
                  <a:schemeClr val="tx1"/>
                </a:solidFill>
              </a:rPr>
              <a:t> agonist bronchodilator: (&lt; once/ week for 3month and &lt; 2 nocturnal episodes/ month).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458200" cy="63246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Step 2</a:t>
            </a:r>
            <a:r>
              <a:rPr lang="en-US" sz="2400" dirty="0" smtClean="0">
                <a:solidFill>
                  <a:schemeClr val="tx1"/>
                </a:solidFill>
              </a:rPr>
              <a:t>: introduction of regular preventer therapy: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Regular anti-inflammatory therapy (preferably inhaled corticosteroid) in addition to inhaled B2- agonists taken on as required basis in any patient who: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Has </a:t>
            </a:r>
            <a:r>
              <a:rPr lang="en-US" sz="2400" dirty="0" smtClean="0">
                <a:solidFill>
                  <a:schemeClr val="tx1"/>
                </a:solidFill>
              </a:rPr>
              <a:t>experienced an exacerbation of asthma in the last 2 years.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Uses </a:t>
            </a:r>
            <a:r>
              <a:rPr lang="en-US" sz="2400" dirty="0" smtClean="0">
                <a:solidFill>
                  <a:schemeClr val="tx1"/>
                </a:solidFill>
              </a:rPr>
              <a:t>inhaled B2- agonist ≥ 3 times a week.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Reports </a:t>
            </a:r>
            <a:r>
              <a:rPr lang="en-US" sz="2400" dirty="0" smtClean="0">
                <a:solidFill>
                  <a:schemeClr val="tx1"/>
                </a:solidFill>
              </a:rPr>
              <a:t>symptoms ≥ 3 times a week.</a:t>
            </a:r>
          </a:p>
          <a:p>
            <a:pPr lvl="0" algn="l" rtl="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Is </a:t>
            </a:r>
            <a:r>
              <a:rPr lang="en-US" sz="2400" dirty="0" smtClean="0">
                <a:solidFill>
                  <a:schemeClr val="tx1"/>
                </a:solidFill>
              </a:rPr>
              <a:t>awakened by asthma one night per week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  <a:buFontTx/>
              <a:buChar char="-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A  reasonable </a:t>
            </a:r>
            <a:r>
              <a:rPr lang="en-US" sz="2400" dirty="0" smtClean="0">
                <a:solidFill>
                  <a:schemeClr val="tx1"/>
                </a:solidFill>
              </a:rPr>
              <a:t>starting dose is 400 Mg </a:t>
            </a:r>
            <a:r>
              <a:rPr lang="en-US" sz="2400" dirty="0" err="1" smtClean="0">
                <a:solidFill>
                  <a:schemeClr val="tx1"/>
                </a:solidFill>
              </a:rPr>
              <a:t>beclometasone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dipropionate</a:t>
            </a:r>
            <a:r>
              <a:rPr lang="en-US" sz="2400" dirty="0" smtClean="0">
                <a:solidFill>
                  <a:schemeClr val="tx1"/>
                </a:solidFill>
              </a:rPr>
              <a:t> or equivalent such as </a:t>
            </a:r>
            <a:r>
              <a:rPr lang="en-US" sz="2400" dirty="0" err="1" smtClean="0">
                <a:solidFill>
                  <a:schemeClr val="tx1"/>
                </a:solidFill>
              </a:rPr>
              <a:t>budesonide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 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0"/>
            <a:ext cx="8458200" cy="68580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Step 3</a:t>
            </a:r>
            <a:r>
              <a:rPr lang="en-US" sz="2400" dirty="0" smtClean="0">
                <a:solidFill>
                  <a:schemeClr val="tx1"/>
                </a:solidFill>
              </a:rPr>
              <a:t>:  add – on  therapy: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 - A </a:t>
            </a:r>
            <a:r>
              <a:rPr lang="en-US" sz="2400" dirty="0" smtClean="0">
                <a:solidFill>
                  <a:schemeClr val="tx1"/>
                </a:solidFill>
              </a:rPr>
              <a:t>further increase in the dose of inhaled CS may benefit some patients but in general, add – on therapy should be considered beyond an inhaled CS dose of 800 Mg/day BDP (or equivalent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Long-acting </a:t>
            </a:r>
            <a:r>
              <a:rPr lang="en-US" sz="2400" dirty="0" smtClean="0">
                <a:solidFill>
                  <a:schemeClr val="tx1"/>
                </a:solidFill>
              </a:rPr>
              <a:t>B2- agonist, such as </a:t>
            </a:r>
            <a:r>
              <a:rPr lang="en-US" sz="2400" dirty="0" err="1" smtClean="0">
                <a:solidFill>
                  <a:schemeClr val="tx1"/>
                </a:solidFill>
              </a:rPr>
              <a:t>salmeterol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sz="2400" dirty="0" err="1" smtClean="0">
                <a:solidFill>
                  <a:schemeClr val="tx1"/>
                </a:solidFill>
              </a:rPr>
              <a:t>formoterol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(fixed combination inhalers of ICS and LABAs have been developed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</a:rPr>
              <a:t>Leukotriene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receptor antagonists (e.g. </a:t>
            </a:r>
            <a:r>
              <a:rPr lang="en-US" sz="2400" dirty="0" err="1" smtClean="0">
                <a:solidFill>
                  <a:schemeClr val="tx1"/>
                </a:solidFill>
              </a:rPr>
              <a:t>Montelukast</a:t>
            </a:r>
            <a:r>
              <a:rPr lang="en-US" sz="2400" dirty="0" smtClean="0">
                <a:solidFill>
                  <a:schemeClr val="tx1"/>
                </a:solidFill>
              </a:rPr>
              <a:t> 10 mg daily)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</a:rPr>
              <a:t>Theophylines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may useful.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609600"/>
            <a:ext cx="8458200" cy="64770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Step 4</a:t>
            </a:r>
            <a:r>
              <a:rPr lang="en-US" sz="2400" dirty="0" smtClean="0">
                <a:solidFill>
                  <a:schemeClr val="tx1"/>
                </a:solidFill>
              </a:rPr>
              <a:t>: addition of a fourth drug: in addition to ICS to 2000 Mg BDP/ BUD daily. (nasal CS, oral </a:t>
            </a:r>
            <a:r>
              <a:rPr lang="en-US" sz="2400" dirty="0" err="1" smtClean="0">
                <a:solidFill>
                  <a:schemeClr val="tx1"/>
                </a:solidFill>
              </a:rPr>
              <a:t>leukotriene</a:t>
            </a:r>
            <a:r>
              <a:rPr lang="en-US" sz="2400" dirty="0" smtClean="0">
                <a:solidFill>
                  <a:schemeClr val="tx1"/>
                </a:solidFill>
              </a:rPr>
              <a:t> receptor antagonists, </a:t>
            </a:r>
            <a:r>
              <a:rPr lang="en-US" sz="2400" dirty="0" err="1" smtClean="0">
                <a:solidFill>
                  <a:schemeClr val="tx1"/>
                </a:solidFill>
              </a:rPr>
              <a:t>theophylines</a:t>
            </a:r>
            <a:r>
              <a:rPr lang="en-US" sz="2400" dirty="0" smtClean="0">
                <a:solidFill>
                  <a:schemeClr val="tx1"/>
                </a:solidFill>
              </a:rPr>
              <a:t> or slow release B2-agonists).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Monoclonal nobodies directed against </a:t>
            </a:r>
            <a:r>
              <a:rPr lang="en-US" sz="2400" dirty="0" err="1" smtClean="0">
                <a:solidFill>
                  <a:schemeClr val="tx1"/>
                </a:solidFill>
              </a:rPr>
              <a:t>IgE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Itraconazole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 </a:t>
            </a:r>
          </a:p>
          <a:p>
            <a:pPr algn="l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Epidemiology:</a:t>
            </a:r>
            <a:endParaRPr lang="en-US" dirty="0" smtClean="0">
              <a:solidFill>
                <a:srgbClr val="FF0000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1- Prevalence </a:t>
            </a:r>
            <a:r>
              <a:rPr lang="en-US" sz="2400" dirty="0" smtClean="0">
                <a:solidFill>
                  <a:schemeClr val="tx1"/>
                </a:solidFill>
              </a:rPr>
              <a:t>increase both in developed and developing countries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2- In </a:t>
            </a:r>
            <a:r>
              <a:rPr lang="en-US" sz="2400" dirty="0" smtClean="0">
                <a:solidFill>
                  <a:schemeClr val="tx1"/>
                </a:solidFill>
              </a:rPr>
              <a:t>childhood it is more common in boys, but following puberty females are more frequently affected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3- The </a:t>
            </a:r>
            <a:r>
              <a:rPr lang="en-US" sz="2400" dirty="0" smtClean="0">
                <a:solidFill>
                  <a:schemeClr val="tx1"/>
                </a:solidFill>
              </a:rPr>
              <a:t>impact of socioeconomic state on asthma is enormous.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Step 5</a:t>
            </a:r>
            <a:r>
              <a:rPr lang="en-US" sz="2400" dirty="0" smtClean="0">
                <a:solidFill>
                  <a:schemeClr val="tx1"/>
                </a:solidFill>
              </a:rPr>
              <a:t>: addition of continuous or frequent oral steroids (</a:t>
            </a:r>
            <a:r>
              <a:rPr lang="en-US" sz="2400" dirty="0" err="1" smtClean="0">
                <a:solidFill>
                  <a:schemeClr val="tx1"/>
                </a:solidFill>
              </a:rPr>
              <a:t>sually</a:t>
            </a:r>
            <a:r>
              <a:rPr lang="en-US" sz="2400" dirty="0" smtClean="0">
                <a:solidFill>
                  <a:schemeClr val="tx1"/>
                </a:solidFill>
              </a:rPr>
              <a:t> administered as a single daily dose in the morning).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(Risk of side effect increase in patients on long-term CS tablets (&gt; 3 months) or receiving more than 3-4 courses per year).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Steroid sparing therapies such as </a:t>
            </a:r>
            <a:r>
              <a:rPr lang="en-US" sz="2400" dirty="0" err="1" smtClean="0">
                <a:solidFill>
                  <a:schemeClr val="tx1"/>
                </a:solidFill>
              </a:rPr>
              <a:t>methotrexate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ciclosporin</a:t>
            </a:r>
            <a:r>
              <a:rPr lang="en-US" sz="2400" dirty="0" smtClean="0">
                <a:solidFill>
                  <a:schemeClr val="tx1"/>
                </a:solidFill>
              </a:rPr>
              <a:t> or oral gold may be considered.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Step- down therapy: once asthma control is established, the dose of inhaled (or oral) CS should be titrated to the lowest dose at which effective control of asthma is maintained.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 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Management of mild –moderate exacerbations: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(Short courses of oral CS (</a:t>
            </a:r>
            <a:r>
              <a:rPr lang="en-US" sz="2400" dirty="0" err="1" smtClean="0">
                <a:solidFill>
                  <a:schemeClr val="tx1"/>
                </a:solidFill>
              </a:rPr>
              <a:t>prednisolon</a:t>
            </a:r>
            <a:r>
              <a:rPr lang="en-US" sz="2400" dirty="0" smtClean="0">
                <a:solidFill>
                  <a:schemeClr val="tx1"/>
                </a:solidFill>
              </a:rPr>
              <a:t> 30-60 mg daily) are required to regain control of symptoms).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(Tapering of the dose to withdraw treatment is not necessary unless given for more than 3 weeks).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Indication </a:t>
            </a:r>
            <a:r>
              <a:rPr lang="en-US" b="1" dirty="0" smtClean="0">
                <a:solidFill>
                  <a:srgbClr val="FF0000"/>
                </a:solidFill>
              </a:rPr>
              <a:t>for short courses include:</a:t>
            </a:r>
            <a:endParaRPr lang="en-US" dirty="0" smtClean="0">
              <a:solidFill>
                <a:srgbClr val="FF0000"/>
              </a:solidFill>
            </a:endParaRP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1- Progressive </a:t>
            </a:r>
            <a:r>
              <a:rPr lang="en-US" sz="2400" dirty="0" smtClean="0">
                <a:solidFill>
                  <a:schemeClr val="tx1"/>
                </a:solidFill>
              </a:rPr>
              <a:t>worsening of symptoms and PEF day by day.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2- Fall </a:t>
            </a:r>
            <a:r>
              <a:rPr lang="en-US" sz="2400" dirty="0" smtClean="0">
                <a:solidFill>
                  <a:schemeClr val="tx1"/>
                </a:solidFill>
              </a:rPr>
              <a:t>of PEF below 60% of the patient personal best recording.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3- Onset </a:t>
            </a:r>
            <a:r>
              <a:rPr lang="en-US" sz="2400" dirty="0" smtClean="0">
                <a:solidFill>
                  <a:schemeClr val="tx1"/>
                </a:solidFill>
              </a:rPr>
              <a:t>or worsening of sleep disturbance by asthma.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4- Persistence </a:t>
            </a:r>
            <a:r>
              <a:rPr lang="en-US" sz="2400" dirty="0" smtClean="0">
                <a:solidFill>
                  <a:schemeClr val="tx1"/>
                </a:solidFill>
              </a:rPr>
              <a:t>of morning symptoms until midday.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5- Progressively </a:t>
            </a:r>
            <a:r>
              <a:rPr lang="en-US" sz="2400" dirty="0" smtClean="0">
                <a:solidFill>
                  <a:schemeClr val="tx1"/>
                </a:solidFill>
              </a:rPr>
              <a:t>diminishing response to an inhaled bronchodilator.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6- Symptoms </a:t>
            </a:r>
            <a:r>
              <a:rPr lang="en-US" sz="2400" dirty="0" smtClean="0">
                <a:solidFill>
                  <a:schemeClr val="tx1"/>
                </a:solidFill>
              </a:rPr>
              <a:t>sever enough to require treatment with </a:t>
            </a:r>
            <a:r>
              <a:rPr lang="en-US" sz="2400" dirty="0" err="1" smtClean="0">
                <a:solidFill>
                  <a:schemeClr val="tx1"/>
                </a:solidFill>
              </a:rPr>
              <a:t>nebulised</a:t>
            </a:r>
            <a:r>
              <a:rPr lang="en-US" sz="2400" dirty="0" smtClean="0">
                <a:solidFill>
                  <a:schemeClr val="tx1"/>
                </a:solidFill>
              </a:rPr>
              <a:t> or injected bronchodilator.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Management of acute severe asthma:</a:t>
            </a:r>
            <a:endParaRPr lang="en-US" dirty="0" smtClean="0">
              <a:solidFill>
                <a:srgbClr val="FF0000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1-   Initial </a:t>
            </a:r>
            <a:r>
              <a:rPr lang="en-US" sz="2400" dirty="0" smtClean="0">
                <a:solidFill>
                  <a:schemeClr val="tx1"/>
                </a:solidFill>
              </a:rPr>
              <a:t>assessment:-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  a - Acute </a:t>
            </a:r>
            <a:r>
              <a:rPr lang="en-US" sz="2400" dirty="0" smtClean="0">
                <a:solidFill>
                  <a:schemeClr val="tx1"/>
                </a:solidFill>
              </a:rPr>
              <a:t>severe asthma: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PEF </a:t>
            </a:r>
            <a:r>
              <a:rPr lang="en-US" sz="2400" dirty="0" smtClean="0">
                <a:solidFill>
                  <a:schemeClr val="tx1"/>
                </a:solidFill>
              </a:rPr>
              <a:t>33-50% predicted (&lt; 2001/min).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R.R </a:t>
            </a:r>
            <a:r>
              <a:rPr lang="en-US" sz="2400" dirty="0" smtClean="0">
                <a:solidFill>
                  <a:schemeClr val="tx1"/>
                </a:solidFill>
              </a:rPr>
              <a:t>≥ 25/min.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 - H.R </a:t>
            </a:r>
            <a:r>
              <a:rPr lang="en-US" sz="2400" dirty="0" smtClean="0">
                <a:solidFill>
                  <a:schemeClr val="tx1"/>
                </a:solidFill>
              </a:rPr>
              <a:t>≥ 110/min.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Inability </a:t>
            </a:r>
            <a:r>
              <a:rPr lang="en-US" sz="2400" dirty="0" smtClean="0">
                <a:solidFill>
                  <a:schemeClr val="tx1"/>
                </a:solidFill>
              </a:rPr>
              <a:t>to complete sentence in one breath.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b- Life </a:t>
            </a:r>
            <a:r>
              <a:rPr lang="en-US" sz="2400" dirty="0" smtClean="0">
                <a:solidFill>
                  <a:schemeClr val="tx1"/>
                </a:solidFill>
              </a:rPr>
              <a:t>– threatening features: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PEF </a:t>
            </a:r>
            <a:r>
              <a:rPr lang="en-US" sz="2400" dirty="0" smtClean="0">
                <a:solidFill>
                  <a:schemeClr val="tx1"/>
                </a:solidFill>
              </a:rPr>
              <a:t>33-50% predicted (&lt; 100 1/min).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SpO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&lt; 92% or PaO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&lt; 8 </a:t>
            </a:r>
            <a:r>
              <a:rPr lang="en-US" sz="2400" dirty="0" err="1" smtClean="0">
                <a:solidFill>
                  <a:schemeClr val="tx1"/>
                </a:solidFill>
              </a:rPr>
              <a:t>kpa</a:t>
            </a:r>
            <a:r>
              <a:rPr lang="en-US" sz="2400" dirty="0" smtClean="0">
                <a:solidFill>
                  <a:schemeClr val="tx1"/>
                </a:solidFill>
              </a:rPr>
              <a:t> (60 mm Hg).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Normal </a:t>
            </a:r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chest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Cyanosis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Feeble </a:t>
            </a:r>
            <a:r>
              <a:rPr lang="en-US" sz="2400" dirty="0" smtClean="0">
                <a:solidFill>
                  <a:schemeClr val="tx1"/>
                </a:solidFill>
              </a:rPr>
              <a:t>respiratory effort.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</a:rPr>
              <a:t>Bradycardia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- Hypotension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Exhaustion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Confusion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coma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 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400800"/>
          </a:xfrm>
        </p:spPr>
        <p:txBody>
          <a:bodyPr>
            <a:normAutofit/>
          </a:bodyPr>
          <a:lstStyle/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 c - Near-fatal </a:t>
            </a:r>
            <a:r>
              <a:rPr lang="en-US" sz="2400" dirty="0" smtClean="0">
                <a:solidFill>
                  <a:schemeClr val="tx1"/>
                </a:solidFill>
              </a:rPr>
              <a:t>asthma: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(raised P</a:t>
            </a:r>
            <a:r>
              <a:rPr lang="en-US" sz="2400" baseline="-25000" dirty="0" smtClean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and/ or requiring mechanical Ventilation with raised inflation pressures).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 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O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: High conc. to maintain O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saturation above 92% .Increase P</a:t>
            </a:r>
            <a:r>
              <a:rPr lang="en-US" sz="2400" baseline="-25000" dirty="0" smtClean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is not indicator to reduce O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conc. but is a warning sign of a severe or life threatening attack.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High </a:t>
            </a:r>
            <a:r>
              <a:rPr lang="en-US" sz="2400" dirty="0" smtClean="0">
                <a:solidFill>
                  <a:schemeClr val="tx1"/>
                </a:solidFill>
              </a:rPr>
              <a:t>doses of inhaled bronchodilator.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Systemic </a:t>
            </a:r>
            <a:r>
              <a:rPr lang="en-US" sz="2400" dirty="0" smtClean="0">
                <a:solidFill>
                  <a:schemeClr val="tx1"/>
                </a:solidFill>
              </a:rPr>
              <a:t>CS.: oral pred. 30-60 mg or I.V hydrocortisone 200 mg.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 - I.V </a:t>
            </a:r>
            <a:r>
              <a:rPr lang="en-US" sz="2400" dirty="0" smtClean="0">
                <a:solidFill>
                  <a:schemeClr val="tx1"/>
                </a:solidFill>
              </a:rPr>
              <a:t>fluid.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0"/>
            <a:ext cx="8458200" cy="6248400"/>
          </a:xfrm>
        </p:spPr>
        <p:txBody>
          <a:bodyPr>
            <a:normAutofit/>
          </a:bodyPr>
          <a:lstStyle/>
          <a:p>
            <a:pPr lvl="0"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 2 - Subsequent </a:t>
            </a:r>
            <a:r>
              <a:rPr lang="en-US" sz="2400" dirty="0" smtClean="0">
                <a:solidFill>
                  <a:schemeClr val="tx1"/>
                </a:solidFill>
              </a:rPr>
              <a:t>management: if patients fail to </a:t>
            </a:r>
            <a:r>
              <a:rPr lang="en-US" sz="2400" dirty="0" err="1" smtClean="0">
                <a:solidFill>
                  <a:schemeClr val="tx1"/>
                </a:solidFill>
              </a:rPr>
              <a:t>improve,add</a:t>
            </a:r>
            <a:r>
              <a:rPr lang="en-US" sz="2400" dirty="0" smtClean="0">
                <a:solidFill>
                  <a:schemeClr val="tx1"/>
                </a:solidFill>
              </a:rPr>
              <a:t> I.V magnesium, I.V </a:t>
            </a:r>
            <a:r>
              <a:rPr lang="en-US" sz="2400" dirty="0" err="1" smtClean="0">
                <a:solidFill>
                  <a:schemeClr val="tx1"/>
                </a:solidFill>
              </a:rPr>
              <a:t>aminophyline</a:t>
            </a:r>
            <a:r>
              <a:rPr lang="en-US" sz="2400" dirty="0" smtClean="0">
                <a:solidFill>
                  <a:schemeClr val="tx1"/>
                </a:solidFill>
              </a:rPr>
              <a:t>, I.V </a:t>
            </a:r>
            <a:r>
              <a:rPr lang="en-US" sz="2400" dirty="0" err="1" smtClean="0">
                <a:solidFill>
                  <a:schemeClr val="tx1"/>
                </a:solidFill>
              </a:rPr>
              <a:t>leukotriene</a:t>
            </a:r>
            <a:r>
              <a:rPr lang="en-US" sz="2400" dirty="0" smtClean="0">
                <a:solidFill>
                  <a:schemeClr val="tx1"/>
                </a:solidFill>
              </a:rPr>
              <a:t> receptor antagonists.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3- Monitoring </a:t>
            </a:r>
            <a:r>
              <a:rPr lang="en-US" sz="2400" dirty="0" smtClean="0">
                <a:solidFill>
                  <a:schemeClr val="tx1"/>
                </a:solidFill>
              </a:rPr>
              <a:t>of treatment: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PEF </a:t>
            </a:r>
            <a:r>
              <a:rPr lang="en-US" sz="2400" dirty="0" smtClean="0">
                <a:solidFill>
                  <a:schemeClr val="tx1"/>
                </a:solidFill>
              </a:rPr>
              <a:t>recorded every 15-30 minutes then every 4-6 h.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Pulse </a:t>
            </a:r>
            <a:r>
              <a:rPr lang="en-US" sz="2400" dirty="0" err="1" smtClean="0">
                <a:solidFill>
                  <a:schemeClr val="tx1"/>
                </a:solidFill>
              </a:rPr>
              <a:t>oximetry</a:t>
            </a:r>
            <a:r>
              <a:rPr lang="en-US" sz="2400" dirty="0" smtClean="0">
                <a:solidFill>
                  <a:schemeClr val="tx1"/>
                </a:solidFill>
              </a:rPr>
              <a:t> should ensure that SaO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remains &gt; 92%.</a:t>
            </a:r>
          </a:p>
          <a:p>
            <a:pPr lvl="0" algn="l" rtl="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Repeat </a:t>
            </a:r>
            <a:r>
              <a:rPr lang="en-US" sz="2400" dirty="0" smtClean="0">
                <a:solidFill>
                  <a:schemeClr val="tx1"/>
                </a:solidFill>
              </a:rPr>
              <a:t>arterial blood gases are necessary if:</a:t>
            </a:r>
          </a:p>
          <a:p>
            <a:pPr algn="l">
              <a:lnSpc>
                <a:spcPct val="150000"/>
              </a:lnSpc>
              <a:buFontTx/>
              <a:buChar char="-"/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 fontScale="92500"/>
          </a:bodyPr>
          <a:lstStyle/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1- Initial </a:t>
            </a:r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measurements were normal or raised.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2- The </a:t>
            </a:r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O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was &lt; 8 </a:t>
            </a:r>
            <a:r>
              <a:rPr lang="en-US" sz="2400" dirty="0" err="1" smtClean="0">
                <a:solidFill>
                  <a:schemeClr val="tx1"/>
                </a:solidFill>
              </a:rPr>
              <a:t>Kpa</a:t>
            </a:r>
            <a:r>
              <a:rPr lang="en-US" sz="2400" dirty="0" smtClean="0">
                <a:solidFill>
                  <a:schemeClr val="tx1"/>
                </a:solidFill>
              </a:rPr>
              <a:t> (60 mmHg), or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3- The </a:t>
            </a:r>
            <a:r>
              <a:rPr lang="en-US" sz="2400" dirty="0" smtClean="0">
                <a:solidFill>
                  <a:schemeClr val="tx1"/>
                </a:solidFill>
              </a:rPr>
              <a:t>patient deteriorates.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 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* Indications </a:t>
            </a:r>
            <a:r>
              <a:rPr lang="en-US" sz="2400" dirty="0" smtClean="0">
                <a:solidFill>
                  <a:schemeClr val="tx1"/>
                </a:solidFill>
              </a:rPr>
              <a:t>for assisted ventilation in acute severe asthma: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Coma.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Respiratory </a:t>
            </a:r>
            <a:r>
              <a:rPr lang="en-US" sz="2400" dirty="0" smtClean="0">
                <a:solidFill>
                  <a:schemeClr val="tx1"/>
                </a:solidFill>
              </a:rPr>
              <a:t>arrest.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- Deterioration </a:t>
            </a:r>
            <a:r>
              <a:rPr lang="en-US" sz="2400" dirty="0" smtClean="0">
                <a:solidFill>
                  <a:schemeClr val="tx1"/>
                </a:solidFill>
              </a:rPr>
              <a:t>of arterial blood gas tension despite optimal therapy  {P</a:t>
            </a:r>
            <a:r>
              <a:rPr lang="en-US" sz="2400" baseline="-25000" dirty="0" smtClean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O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&lt;8 </a:t>
            </a:r>
            <a:r>
              <a:rPr lang="en-US" sz="2400" dirty="0" err="1" smtClean="0">
                <a:solidFill>
                  <a:schemeClr val="tx1"/>
                </a:solidFill>
              </a:rPr>
              <a:t>Kpa</a:t>
            </a:r>
            <a:r>
              <a:rPr lang="en-US" sz="2400" dirty="0" smtClean="0">
                <a:solidFill>
                  <a:schemeClr val="tx1"/>
                </a:solidFill>
              </a:rPr>
              <a:t> (60 mmHg) and falling}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               {P</a:t>
            </a:r>
            <a:r>
              <a:rPr lang="en-US" sz="2400" baseline="-25000" dirty="0" smtClean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O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&gt; 6 </a:t>
            </a:r>
            <a:r>
              <a:rPr lang="en-US" sz="2400" dirty="0" err="1" smtClean="0">
                <a:solidFill>
                  <a:schemeClr val="tx1"/>
                </a:solidFill>
              </a:rPr>
              <a:t>Kpa</a:t>
            </a:r>
            <a:r>
              <a:rPr lang="en-US" sz="2400" dirty="0" smtClean="0">
                <a:solidFill>
                  <a:schemeClr val="tx1"/>
                </a:solidFill>
              </a:rPr>
              <a:t> (45 mmHg) and rising}</a:t>
            </a:r>
          </a:p>
          <a:p>
            <a:pPr lvl="0" algn="l" rtl="0">
              <a:lnSpc>
                <a:spcPct val="150000"/>
              </a:lnSpc>
            </a:pPr>
            <a:r>
              <a:rPr lang="en-US" sz="2400" smtClean="0">
                <a:solidFill>
                  <a:schemeClr val="tx1"/>
                </a:solidFill>
              </a:rPr>
              <a:t>- Exhaustion</a:t>
            </a:r>
            <a:r>
              <a:rPr lang="en-US" sz="2400" dirty="0" smtClean="0">
                <a:solidFill>
                  <a:schemeClr val="tx1"/>
                </a:solidFill>
              </a:rPr>
              <a:t>, confusion, drowsiness.  </a:t>
            </a:r>
          </a:p>
          <a:p>
            <a:r>
              <a:rPr lang="en-US" sz="2400" dirty="0" smtClean="0"/>
              <a:t> </a:t>
            </a:r>
          </a:p>
          <a:p>
            <a:pPr lvl="0" algn="l" rtl="0"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b="1" dirty="0" err="1" smtClean="0">
                <a:solidFill>
                  <a:srgbClr val="FF0000"/>
                </a:solidFill>
              </a:rPr>
              <a:t>Aetiology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1- Both </a:t>
            </a:r>
            <a:r>
              <a:rPr lang="en-US" sz="2400" dirty="0" smtClean="0">
                <a:solidFill>
                  <a:schemeClr val="tx1"/>
                </a:solidFill>
              </a:rPr>
              <a:t>environmental and genetic factors are implicated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2- The </a:t>
            </a:r>
            <a:r>
              <a:rPr lang="en-US" sz="2400" dirty="0" smtClean="0">
                <a:solidFill>
                  <a:schemeClr val="tx1"/>
                </a:solidFill>
              </a:rPr>
              <a:t>hygiene hypothesis proposes that decreased infection in early life bias the immune system towards an allergic phenotype.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However infection with respiratory </a:t>
            </a:r>
            <a:r>
              <a:rPr lang="en-US" sz="2400" dirty="0" err="1" smtClean="0">
                <a:solidFill>
                  <a:schemeClr val="tx1"/>
                </a:solidFill>
              </a:rPr>
              <a:t>syncytial</a:t>
            </a:r>
            <a:r>
              <a:rPr lang="en-US" sz="2400" dirty="0" smtClean="0">
                <a:solidFill>
                  <a:schemeClr val="tx1"/>
                </a:solidFill>
              </a:rPr>
              <a:t> virus, appear to increase the risk of asthma.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3- </a:t>
            </a:r>
            <a:r>
              <a:rPr lang="en-US" sz="2400" dirty="0" err="1" smtClean="0">
                <a:solidFill>
                  <a:schemeClr val="tx1"/>
                </a:solidFill>
              </a:rPr>
              <a:t>Sensitisation</a:t>
            </a:r>
            <a:r>
              <a:rPr lang="en-US" sz="2400" dirty="0" smtClean="0">
                <a:solidFill>
                  <a:schemeClr val="tx1"/>
                </a:solidFill>
              </a:rPr>
              <a:t> and exposure to allergens is an important risk factor (House dust mite, pets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4- Dietary </a:t>
            </a:r>
            <a:r>
              <a:rPr lang="en-US" sz="2400" dirty="0" smtClean="0">
                <a:solidFill>
                  <a:schemeClr val="tx1"/>
                </a:solidFill>
              </a:rPr>
              <a:t>intake may be important (Milk, fat, and antioxidant such as vitamin E and selenium may protect against the development of asthma in children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5- Obesity </a:t>
            </a:r>
            <a:r>
              <a:rPr lang="en-US" sz="2400" dirty="0" smtClean="0">
                <a:solidFill>
                  <a:schemeClr val="tx1"/>
                </a:solidFill>
              </a:rPr>
              <a:t>may also linked to asthma.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b="1" dirty="0" err="1" smtClean="0">
                <a:solidFill>
                  <a:srgbClr val="FF0000"/>
                </a:solidFill>
              </a:rPr>
              <a:t>Pathophysiology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  <p:pic>
        <p:nvPicPr>
          <p:cNvPr id="5" name="صورة 4" descr="F:\صور طب\6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066800"/>
            <a:ext cx="7315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inhalation of an allergen in a sensitized atopic asthmatic </a:t>
            </a:r>
            <a:r>
              <a:rPr lang="en-US" sz="2400" dirty="0" smtClean="0">
                <a:solidFill>
                  <a:schemeClr val="tx1"/>
                </a:solidFill>
              </a:rPr>
              <a:t>patient </a:t>
            </a:r>
            <a:r>
              <a:rPr lang="en-US" sz="2400" dirty="0" smtClean="0">
                <a:solidFill>
                  <a:schemeClr val="tx1"/>
                </a:solidFill>
              </a:rPr>
              <a:t>results in a two-phase </a:t>
            </a:r>
            <a:r>
              <a:rPr lang="en-US" sz="2400" dirty="0" err="1" smtClean="0">
                <a:solidFill>
                  <a:schemeClr val="tx1"/>
                </a:solidFill>
              </a:rPr>
              <a:t>bronchoconstrictor</a:t>
            </a:r>
            <a:r>
              <a:rPr lang="en-US" sz="2400" dirty="0" smtClean="0">
                <a:solidFill>
                  <a:schemeClr val="tx1"/>
                </a:solidFill>
              </a:rPr>
              <a:t> response.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1- Early </a:t>
            </a:r>
            <a:r>
              <a:rPr lang="en-US" sz="2400" dirty="0" smtClean="0">
                <a:solidFill>
                  <a:schemeClr val="tx1"/>
                </a:solidFill>
              </a:rPr>
              <a:t>reaction (type I): the inhaled allergen rapidly interacts with mucosal mast cells via an </a:t>
            </a:r>
            <a:r>
              <a:rPr lang="en-US" sz="2400" dirty="0" err="1" smtClean="0">
                <a:solidFill>
                  <a:schemeClr val="tx1"/>
                </a:solidFill>
              </a:rPr>
              <a:t>IgE</a:t>
            </a:r>
            <a:r>
              <a:rPr lang="en-US" sz="2400" dirty="0" smtClean="0">
                <a:solidFill>
                  <a:schemeClr val="tx1"/>
                </a:solidFill>
              </a:rPr>
              <a:t> – dependent mechanism, leading to release of pre-formed mediators such as histamine and the </a:t>
            </a:r>
            <a:r>
              <a:rPr lang="en-US" sz="2400" dirty="0" err="1" smtClean="0">
                <a:solidFill>
                  <a:schemeClr val="tx1"/>
                </a:solidFill>
              </a:rPr>
              <a:t>cysteinyl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leukotrienes</a:t>
            </a:r>
            <a:r>
              <a:rPr lang="en-US" sz="2400" dirty="0" smtClean="0">
                <a:solidFill>
                  <a:schemeClr val="tx1"/>
                </a:solidFill>
              </a:rPr>
              <a:t> with resulting </a:t>
            </a:r>
            <a:r>
              <a:rPr lang="en-US" sz="2400" dirty="0" err="1" smtClean="0">
                <a:solidFill>
                  <a:schemeClr val="tx1"/>
                </a:solidFill>
              </a:rPr>
              <a:t>bronchoconstriction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133600" y="2362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458200" cy="6781800"/>
          </a:xfrm>
        </p:spPr>
        <p:txBody>
          <a:bodyPr>
            <a:normAutofit/>
          </a:bodyPr>
          <a:lstStyle/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2-Late </a:t>
            </a:r>
            <a:r>
              <a:rPr lang="en-US" sz="2400" dirty="0" smtClean="0">
                <a:solidFill>
                  <a:schemeClr val="tx1"/>
                </a:solidFill>
              </a:rPr>
              <a:t>reaction (type II): characterize by complex inflammatory response (numerous inflammatory cells, transformation and participation of airway structural cells, and the secretion of an array of cytokines, </a:t>
            </a:r>
            <a:r>
              <a:rPr lang="en-US" sz="2400" dirty="0" err="1" smtClean="0">
                <a:solidFill>
                  <a:schemeClr val="tx1"/>
                </a:solidFill>
              </a:rPr>
              <a:t>chemokines</a:t>
            </a:r>
            <a:r>
              <a:rPr lang="en-US" sz="2400" dirty="0" smtClean="0">
                <a:solidFill>
                  <a:schemeClr val="tx1"/>
                </a:solidFill>
              </a:rPr>
              <a:t> and growth factors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3-Other </a:t>
            </a:r>
            <a:r>
              <a:rPr lang="en-US" sz="2400" dirty="0" smtClean="0">
                <a:solidFill>
                  <a:schemeClr val="tx1"/>
                </a:solidFill>
              </a:rPr>
              <a:t>factors that may influence airway – hyper reactivity such as </a:t>
            </a:r>
            <a:r>
              <a:rPr lang="en-US" sz="2400" dirty="0" err="1" smtClean="0">
                <a:solidFill>
                  <a:schemeClr val="tx1"/>
                </a:solidFill>
              </a:rPr>
              <a:t>neurogenic</a:t>
            </a:r>
            <a:r>
              <a:rPr lang="en-US" sz="2400" dirty="0" smtClean="0">
                <a:solidFill>
                  <a:schemeClr val="tx1"/>
                </a:solidFill>
              </a:rPr>
              <a:t> mechanism, smooth muscle behavior.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4- With </a:t>
            </a:r>
            <a:r>
              <a:rPr lang="en-US" sz="2400" dirty="0" smtClean="0">
                <a:solidFill>
                  <a:schemeClr val="tx1"/>
                </a:solidFill>
              </a:rPr>
              <a:t>increasing severity and </a:t>
            </a:r>
            <a:r>
              <a:rPr lang="en-US" sz="2400" dirty="0" err="1" smtClean="0">
                <a:solidFill>
                  <a:schemeClr val="tx1"/>
                </a:solidFill>
              </a:rPr>
              <a:t>chronicity</a:t>
            </a:r>
            <a:r>
              <a:rPr lang="en-US" sz="2400" dirty="0" smtClean="0">
                <a:solidFill>
                  <a:schemeClr val="tx1"/>
                </a:solidFill>
              </a:rPr>
              <a:t> of the disease remodeling of the airway occurs leading to fibrosis, fixed narrowing and reduced response to bronchodilator medication.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So the cardinal </a:t>
            </a:r>
            <a:r>
              <a:rPr lang="en-US" sz="2400" dirty="0" err="1" smtClean="0">
                <a:solidFill>
                  <a:schemeClr val="tx1"/>
                </a:solidFill>
              </a:rPr>
              <a:t>pathophysiological</a:t>
            </a:r>
            <a:r>
              <a:rPr lang="en-US" sz="2400" dirty="0" smtClean="0">
                <a:solidFill>
                  <a:schemeClr val="tx1"/>
                </a:solidFill>
              </a:rPr>
              <a:t> features of asthma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1- Airflow </a:t>
            </a:r>
            <a:r>
              <a:rPr lang="en-US" sz="2400" dirty="0" smtClean="0">
                <a:solidFill>
                  <a:schemeClr val="tx1"/>
                </a:solidFill>
              </a:rPr>
              <a:t>limitation.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B- Airway </a:t>
            </a:r>
            <a:r>
              <a:rPr lang="en-US" sz="2400" dirty="0" smtClean="0">
                <a:solidFill>
                  <a:schemeClr val="tx1"/>
                </a:solidFill>
              </a:rPr>
              <a:t>hyper-reactivity.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C- Airway </a:t>
            </a:r>
            <a:r>
              <a:rPr lang="en-US" sz="2400" dirty="0" smtClean="0">
                <a:solidFill>
                  <a:schemeClr val="tx1"/>
                </a:solidFill>
              </a:rPr>
              <a:t>inflammation.</a:t>
            </a: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"</a:t>
            </a:r>
            <a:r>
              <a:rPr lang="en-US" sz="2400" dirty="0" err="1" smtClean="0">
                <a:solidFill>
                  <a:schemeClr val="tx1"/>
                </a:solidFill>
              </a:rPr>
              <a:t>Eosinophils</a:t>
            </a:r>
            <a:r>
              <a:rPr lang="en-US" sz="2400" dirty="0" smtClean="0">
                <a:solidFill>
                  <a:schemeClr val="tx1"/>
                </a:solidFill>
              </a:rPr>
              <a:t>, Lymphocytes, mast cells, </a:t>
            </a:r>
            <a:r>
              <a:rPr lang="en-US" sz="2400" dirty="0" err="1" smtClean="0">
                <a:solidFill>
                  <a:schemeClr val="tx1"/>
                </a:solidFill>
              </a:rPr>
              <a:t>neutrophils</a:t>
            </a:r>
            <a:r>
              <a:rPr lang="en-US" sz="2400" dirty="0" smtClean="0">
                <a:solidFill>
                  <a:schemeClr val="tx1"/>
                </a:solidFill>
              </a:rPr>
              <a:t> lead to  </a:t>
            </a:r>
            <a:r>
              <a:rPr lang="en-US" sz="2400" dirty="0" err="1" smtClean="0">
                <a:solidFill>
                  <a:schemeClr val="tx1"/>
                </a:solidFill>
              </a:rPr>
              <a:t>odema</a:t>
            </a:r>
            <a:r>
              <a:rPr lang="en-US" sz="2400" dirty="0" smtClean="0">
                <a:solidFill>
                  <a:schemeClr val="tx1"/>
                </a:solidFill>
              </a:rPr>
              <a:t>, Smooth m. hypertrophy and hyperplasia, thickening of basement membrane, mucous plugging and epithelial damage".</a:t>
            </a:r>
          </a:p>
          <a:p>
            <a:r>
              <a:rPr lang="en-US" sz="2400" dirty="0" smtClean="0"/>
              <a:t> 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458200" cy="6781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Clinical features: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1- Recurrent </a:t>
            </a:r>
            <a:r>
              <a:rPr lang="en-US" sz="2400" dirty="0" smtClean="0">
                <a:solidFill>
                  <a:schemeClr val="tx1"/>
                </a:solidFill>
              </a:rPr>
              <a:t>episodes of wheezing, chest tightness, breathlessness and cough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2- Common </a:t>
            </a:r>
            <a:r>
              <a:rPr lang="en-US" sz="2400" dirty="0" smtClean="0">
                <a:solidFill>
                  <a:schemeClr val="tx1"/>
                </a:solidFill>
              </a:rPr>
              <a:t>precipitant include exercise, airborne allergens or pollutants, and viral upper respiratory tract infections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0" algn="l" rtl="0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3- Patient </a:t>
            </a:r>
            <a:r>
              <a:rPr lang="en-US" sz="2400" dirty="0" smtClean="0">
                <a:solidFill>
                  <a:schemeClr val="tx1"/>
                </a:solidFill>
              </a:rPr>
              <a:t>may be asymptomatic between exacerbation while in chronic (</a:t>
            </a:r>
            <a:r>
              <a:rPr lang="en-US" sz="2400" dirty="0" err="1" smtClean="0">
                <a:solidFill>
                  <a:schemeClr val="tx1"/>
                </a:solidFill>
              </a:rPr>
              <a:t>persistant</a:t>
            </a:r>
            <a:r>
              <a:rPr lang="en-US" sz="2400" dirty="0" smtClean="0">
                <a:solidFill>
                  <a:schemeClr val="tx1"/>
                </a:solidFill>
              </a:rPr>
              <a:t> asthma) the pattern is chronic wheeze and breathlessness.</a:t>
            </a:r>
          </a:p>
          <a:p>
            <a:pPr algn="l">
              <a:lnSpc>
                <a:spcPct val="150000"/>
              </a:lnSpc>
            </a:pP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1307</Words>
  <Application>Microsoft Office PowerPoint</Application>
  <PresentationFormat>عرض على الشاشة (3:4)‏</PresentationFormat>
  <Paragraphs>208</Paragraphs>
  <Slides>28</Slides>
  <Notes>28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سمة Office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</dc:title>
  <dc:creator>yassir</dc:creator>
  <cp:lastModifiedBy>yassir</cp:lastModifiedBy>
  <cp:revision>12</cp:revision>
  <dcterms:created xsi:type="dcterms:W3CDTF">2013-09-14T10:22:57Z</dcterms:created>
  <dcterms:modified xsi:type="dcterms:W3CDTF">2013-09-15T10:06:36Z</dcterms:modified>
</cp:coreProperties>
</file>