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08" r:id="rId1"/>
  </p:sldMasterIdLst>
  <p:notesMasterIdLst>
    <p:notesMasterId r:id="rId30"/>
  </p:notesMasterIdLst>
  <p:sldIdLst>
    <p:sldId id="312" r:id="rId2"/>
    <p:sldId id="313" r:id="rId3"/>
    <p:sldId id="314" r:id="rId4"/>
    <p:sldId id="315" r:id="rId5"/>
    <p:sldId id="316" r:id="rId6"/>
    <p:sldId id="317" r:id="rId7"/>
    <p:sldId id="318" r:id="rId8"/>
    <p:sldId id="319" r:id="rId9"/>
    <p:sldId id="320" r:id="rId10"/>
    <p:sldId id="321" r:id="rId11"/>
    <p:sldId id="322" r:id="rId12"/>
    <p:sldId id="323" r:id="rId13"/>
    <p:sldId id="324" r:id="rId14"/>
    <p:sldId id="325" r:id="rId15"/>
    <p:sldId id="326" r:id="rId16"/>
    <p:sldId id="327" r:id="rId17"/>
    <p:sldId id="328" r:id="rId18"/>
    <p:sldId id="329" r:id="rId19"/>
    <p:sldId id="330" r:id="rId20"/>
    <p:sldId id="331" r:id="rId21"/>
    <p:sldId id="332" r:id="rId22"/>
    <p:sldId id="333" r:id="rId23"/>
    <p:sldId id="334" r:id="rId24"/>
    <p:sldId id="335" r:id="rId25"/>
    <p:sldId id="336" r:id="rId26"/>
    <p:sldId id="337" r:id="rId27"/>
    <p:sldId id="338" r:id="rId28"/>
    <p:sldId id="339" r:id="rId29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409" autoAdjust="0"/>
    <p:restoredTop sz="94576" autoAdjust="0"/>
  </p:normalViewPr>
  <p:slideViewPr>
    <p:cSldViewPr>
      <p:cViewPr>
        <p:scale>
          <a:sx n="80" d="100"/>
          <a:sy n="80" d="100"/>
        </p:scale>
        <p:origin x="-858" y="2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81A8BE2B-3364-46F6-9622-D236D8FD89D1}" type="datetimeFigureOut">
              <a:rPr lang="ar-SA" smtClean="0"/>
              <a:pPr/>
              <a:t>11/11/1434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057D72B-EF6D-4967-A9CE-623E9F20E66A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7D72B-EF6D-4967-A9CE-623E9F20E66A}" type="slidenum">
              <a:rPr lang="ar-SA" smtClean="0"/>
              <a:pPr/>
              <a:t>1</a:t>
            </a:fld>
            <a:endParaRPr lang="ar-SA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7D72B-EF6D-4967-A9CE-623E9F20E66A}" type="slidenum">
              <a:rPr lang="ar-SA" smtClean="0"/>
              <a:pPr/>
              <a:t>10</a:t>
            </a:fld>
            <a:endParaRPr lang="ar-SA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7D72B-EF6D-4967-A9CE-623E9F20E66A}" type="slidenum">
              <a:rPr lang="ar-SA" smtClean="0"/>
              <a:pPr/>
              <a:t>11</a:t>
            </a:fld>
            <a:endParaRPr lang="ar-SA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7D72B-EF6D-4967-A9CE-623E9F20E66A}" type="slidenum">
              <a:rPr lang="ar-SA" smtClean="0"/>
              <a:pPr/>
              <a:t>12</a:t>
            </a:fld>
            <a:endParaRPr lang="ar-SA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7D72B-EF6D-4967-A9CE-623E9F20E66A}" type="slidenum">
              <a:rPr lang="ar-SA" smtClean="0"/>
              <a:pPr/>
              <a:t>13</a:t>
            </a:fld>
            <a:endParaRPr lang="ar-SA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7D72B-EF6D-4967-A9CE-623E9F20E66A}" type="slidenum">
              <a:rPr lang="ar-SA" smtClean="0"/>
              <a:pPr/>
              <a:t>14</a:t>
            </a:fld>
            <a:endParaRPr lang="ar-SA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7D72B-EF6D-4967-A9CE-623E9F20E66A}" type="slidenum">
              <a:rPr lang="ar-SA" smtClean="0"/>
              <a:pPr/>
              <a:t>15</a:t>
            </a:fld>
            <a:endParaRPr lang="ar-SA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7D72B-EF6D-4967-A9CE-623E9F20E66A}" type="slidenum">
              <a:rPr lang="ar-SA" smtClean="0"/>
              <a:pPr/>
              <a:t>16</a:t>
            </a:fld>
            <a:endParaRPr lang="ar-SA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7D72B-EF6D-4967-A9CE-623E9F20E66A}" type="slidenum">
              <a:rPr lang="ar-SA" smtClean="0"/>
              <a:pPr/>
              <a:t>17</a:t>
            </a:fld>
            <a:endParaRPr lang="ar-SA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7D72B-EF6D-4967-A9CE-623E9F20E66A}" type="slidenum">
              <a:rPr lang="ar-SA" smtClean="0"/>
              <a:pPr/>
              <a:t>18</a:t>
            </a:fld>
            <a:endParaRPr lang="ar-SA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7D72B-EF6D-4967-A9CE-623E9F20E66A}" type="slidenum">
              <a:rPr lang="ar-SA" smtClean="0"/>
              <a:pPr/>
              <a:t>19</a:t>
            </a:fld>
            <a:endParaRPr lang="ar-S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7D72B-EF6D-4967-A9CE-623E9F20E66A}" type="slidenum">
              <a:rPr lang="ar-SA" smtClean="0"/>
              <a:pPr/>
              <a:t>2</a:t>
            </a:fld>
            <a:endParaRPr lang="ar-SA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7D72B-EF6D-4967-A9CE-623E9F20E66A}" type="slidenum">
              <a:rPr lang="ar-SA" smtClean="0"/>
              <a:pPr/>
              <a:t>20</a:t>
            </a:fld>
            <a:endParaRPr lang="ar-SA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7D72B-EF6D-4967-A9CE-623E9F20E66A}" type="slidenum">
              <a:rPr lang="ar-SA" smtClean="0"/>
              <a:pPr/>
              <a:t>21</a:t>
            </a:fld>
            <a:endParaRPr lang="ar-SA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7D72B-EF6D-4967-A9CE-623E9F20E66A}" type="slidenum">
              <a:rPr lang="ar-SA" smtClean="0"/>
              <a:pPr/>
              <a:t>22</a:t>
            </a:fld>
            <a:endParaRPr lang="ar-SA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7D72B-EF6D-4967-A9CE-623E9F20E66A}" type="slidenum">
              <a:rPr lang="ar-SA" smtClean="0"/>
              <a:pPr/>
              <a:t>23</a:t>
            </a:fld>
            <a:endParaRPr lang="ar-SA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7D72B-EF6D-4967-A9CE-623E9F20E66A}" type="slidenum">
              <a:rPr lang="ar-SA" smtClean="0"/>
              <a:pPr/>
              <a:t>24</a:t>
            </a:fld>
            <a:endParaRPr lang="ar-SA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7D72B-EF6D-4967-A9CE-623E9F20E66A}" type="slidenum">
              <a:rPr lang="ar-SA" smtClean="0"/>
              <a:pPr/>
              <a:t>25</a:t>
            </a:fld>
            <a:endParaRPr lang="ar-SA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7D72B-EF6D-4967-A9CE-623E9F20E66A}" type="slidenum">
              <a:rPr lang="ar-SA" smtClean="0"/>
              <a:pPr/>
              <a:t>26</a:t>
            </a:fld>
            <a:endParaRPr lang="ar-SA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7D72B-EF6D-4967-A9CE-623E9F20E66A}" type="slidenum">
              <a:rPr lang="ar-SA" smtClean="0"/>
              <a:pPr/>
              <a:t>27</a:t>
            </a:fld>
            <a:endParaRPr lang="ar-SA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7D72B-EF6D-4967-A9CE-623E9F20E66A}" type="slidenum">
              <a:rPr lang="ar-SA" smtClean="0"/>
              <a:pPr/>
              <a:t>28</a:t>
            </a:fld>
            <a:endParaRPr lang="ar-S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7D72B-EF6D-4967-A9CE-623E9F20E66A}" type="slidenum">
              <a:rPr lang="ar-SA" smtClean="0"/>
              <a:pPr/>
              <a:t>3</a:t>
            </a:fld>
            <a:endParaRPr lang="ar-SA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7D72B-EF6D-4967-A9CE-623E9F20E66A}" type="slidenum">
              <a:rPr lang="ar-SA" smtClean="0"/>
              <a:pPr/>
              <a:t>4</a:t>
            </a:fld>
            <a:endParaRPr lang="ar-SA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7D72B-EF6D-4967-A9CE-623E9F20E66A}" type="slidenum">
              <a:rPr lang="ar-SA" smtClean="0"/>
              <a:pPr/>
              <a:t>5</a:t>
            </a:fld>
            <a:endParaRPr lang="ar-SA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7D72B-EF6D-4967-A9CE-623E9F20E66A}" type="slidenum">
              <a:rPr lang="ar-SA" smtClean="0"/>
              <a:pPr/>
              <a:t>6</a:t>
            </a:fld>
            <a:endParaRPr lang="ar-SA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7D72B-EF6D-4967-A9CE-623E9F20E66A}" type="slidenum">
              <a:rPr lang="ar-SA" smtClean="0"/>
              <a:pPr/>
              <a:t>7</a:t>
            </a:fld>
            <a:endParaRPr lang="ar-SA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7D72B-EF6D-4967-A9CE-623E9F20E66A}" type="slidenum">
              <a:rPr lang="ar-SA" smtClean="0"/>
              <a:pPr/>
              <a:t>8</a:t>
            </a:fld>
            <a:endParaRPr lang="ar-SA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7D72B-EF6D-4967-A9CE-623E9F20E66A}" type="slidenum">
              <a:rPr lang="ar-SA" smtClean="0"/>
              <a:pPr/>
              <a:t>9</a:t>
            </a:fld>
            <a:endParaRPr lang="ar-S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6E3C0-4D93-45C8-A11F-95A4FF56B8CC}" type="datetimeFigureOut">
              <a:rPr lang="ar-SA" smtClean="0"/>
              <a:pPr/>
              <a:t>11/11/1434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20131-7362-414A-BB02-7C35D4BFE5B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6E3C0-4D93-45C8-A11F-95A4FF56B8CC}" type="datetimeFigureOut">
              <a:rPr lang="ar-SA" smtClean="0"/>
              <a:pPr/>
              <a:t>11/11/1434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20131-7362-414A-BB02-7C35D4BFE5B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6E3C0-4D93-45C8-A11F-95A4FF56B8CC}" type="datetimeFigureOut">
              <a:rPr lang="ar-SA" smtClean="0"/>
              <a:pPr/>
              <a:t>11/11/1434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20131-7362-414A-BB02-7C35D4BFE5B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6E3C0-4D93-45C8-A11F-95A4FF56B8CC}" type="datetimeFigureOut">
              <a:rPr lang="ar-SA" smtClean="0"/>
              <a:pPr/>
              <a:t>11/11/1434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20131-7362-414A-BB02-7C35D4BFE5B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6E3C0-4D93-45C8-A11F-95A4FF56B8CC}" type="datetimeFigureOut">
              <a:rPr lang="ar-SA" smtClean="0"/>
              <a:pPr/>
              <a:t>11/11/1434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20131-7362-414A-BB02-7C35D4BFE5B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6E3C0-4D93-45C8-A11F-95A4FF56B8CC}" type="datetimeFigureOut">
              <a:rPr lang="ar-SA" smtClean="0"/>
              <a:pPr/>
              <a:t>11/11/1434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20131-7362-414A-BB02-7C35D4BFE5B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6E3C0-4D93-45C8-A11F-95A4FF56B8CC}" type="datetimeFigureOut">
              <a:rPr lang="ar-SA" smtClean="0"/>
              <a:pPr/>
              <a:t>11/11/1434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20131-7362-414A-BB02-7C35D4BFE5B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6E3C0-4D93-45C8-A11F-95A4FF56B8CC}" type="datetimeFigureOut">
              <a:rPr lang="ar-SA" smtClean="0"/>
              <a:pPr/>
              <a:t>11/11/1434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20131-7362-414A-BB02-7C35D4BFE5B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6E3C0-4D93-45C8-A11F-95A4FF56B8CC}" type="datetimeFigureOut">
              <a:rPr lang="ar-SA" smtClean="0"/>
              <a:pPr/>
              <a:t>11/11/1434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20131-7362-414A-BB02-7C35D4BFE5B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6E3C0-4D93-45C8-A11F-95A4FF56B8CC}" type="datetimeFigureOut">
              <a:rPr lang="ar-SA" smtClean="0"/>
              <a:pPr/>
              <a:t>11/11/1434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20131-7362-414A-BB02-7C35D4BFE5B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6E3C0-4D93-45C8-A11F-95A4FF56B8CC}" type="datetimeFigureOut">
              <a:rPr lang="ar-SA" smtClean="0"/>
              <a:pPr/>
              <a:t>11/11/1434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20131-7362-414A-BB02-7C35D4BFE5B5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16E3C0-4D93-45C8-A11F-95A4FF56B8CC}" type="datetimeFigureOut">
              <a:rPr lang="ar-SA" smtClean="0"/>
              <a:pPr/>
              <a:t>11/11/1434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920131-7362-414A-BB02-7C35D4BFE5B5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ar-SA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381000" y="304800"/>
            <a:ext cx="8458200" cy="6781800"/>
          </a:xfrm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</a:pPr>
            <a:r>
              <a:rPr lang="en-US" sz="2800" b="1" dirty="0" smtClean="0">
                <a:solidFill>
                  <a:srgbClr val="FF0000"/>
                </a:solidFill>
              </a:rPr>
              <a:t>Asthma:</a:t>
            </a:r>
            <a:endParaRPr lang="en-US" sz="2800" dirty="0" smtClean="0">
              <a:solidFill>
                <a:srgbClr val="FF0000"/>
              </a:solidFill>
            </a:endParaRPr>
          </a:p>
          <a:p>
            <a:pPr lvl="0" algn="l" rtl="0">
              <a:lnSpc>
                <a:spcPct val="150000"/>
              </a:lnSpc>
              <a:buFontTx/>
              <a:buChar char="-"/>
            </a:pPr>
            <a:r>
              <a:rPr lang="en-US" sz="2400" dirty="0" smtClean="0">
                <a:solidFill>
                  <a:schemeClr val="tx1"/>
                </a:solidFill>
              </a:rPr>
              <a:t>Chronic </a:t>
            </a:r>
            <a:r>
              <a:rPr lang="en-US" sz="2400" dirty="0" smtClean="0">
                <a:solidFill>
                  <a:schemeClr val="tx1"/>
                </a:solidFill>
              </a:rPr>
              <a:t>airway inflammation and increased airway hyper-responsiveness</a:t>
            </a:r>
            <a:r>
              <a:rPr lang="en-US" sz="2400" dirty="0" smtClean="0">
                <a:solidFill>
                  <a:schemeClr val="tx1"/>
                </a:solidFill>
              </a:rPr>
              <a:t>.</a:t>
            </a:r>
          </a:p>
          <a:p>
            <a:pPr lvl="0" algn="l" rtl="0">
              <a:lnSpc>
                <a:spcPct val="150000"/>
              </a:lnSpc>
              <a:buFontTx/>
              <a:buChar char="-"/>
            </a:pPr>
            <a:endParaRPr lang="en-US" sz="2400" dirty="0" smtClean="0">
              <a:solidFill>
                <a:schemeClr val="tx1"/>
              </a:solidFill>
            </a:endParaRPr>
          </a:p>
          <a:p>
            <a:pPr lvl="0" algn="l" rtl="0">
              <a:lnSpc>
                <a:spcPct val="150000"/>
              </a:lnSpc>
              <a:buFontTx/>
              <a:buChar char="-"/>
            </a:pPr>
            <a:r>
              <a:rPr lang="en-US" sz="2400" dirty="0" smtClean="0">
                <a:solidFill>
                  <a:schemeClr val="tx1"/>
                </a:solidFill>
              </a:rPr>
              <a:t>These </a:t>
            </a:r>
            <a:r>
              <a:rPr lang="en-US" sz="2400" dirty="0" smtClean="0">
                <a:solidFill>
                  <a:schemeClr val="tx1"/>
                </a:solidFill>
              </a:rPr>
              <a:t>leads to airflow obstruction which is variable with time either spontaneously or in response to treatment</a:t>
            </a:r>
            <a:r>
              <a:rPr lang="en-US" sz="2400" dirty="0" smtClean="0">
                <a:solidFill>
                  <a:schemeClr val="tx1"/>
                </a:solidFill>
              </a:rPr>
              <a:t>.</a:t>
            </a:r>
          </a:p>
          <a:p>
            <a:pPr lvl="0" algn="l" rtl="0">
              <a:lnSpc>
                <a:spcPct val="150000"/>
              </a:lnSpc>
              <a:buFontTx/>
              <a:buChar char="-"/>
            </a:pPr>
            <a:endParaRPr lang="en-US" sz="2400" dirty="0" smtClean="0">
              <a:solidFill>
                <a:schemeClr val="tx1"/>
              </a:solidFill>
            </a:endParaRPr>
          </a:p>
          <a:p>
            <a:pPr lvl="0" algn="l" rtl="0">
              <a:lnSpc>
                <a:spcPct val="150000"/>
              </a:lnSpc>
            </a:pPr>
            <a:r>
              <a:rPr lang="en-US" sz="2400" dirty="0" smtClean="0">
                <a:solidFill>
                  <a:schemeClr val="tx1"/>
                </a:solidFill>
              </a:rPr>
              <a:t>- The </a:t>
            </a:r>
            <a:r>
              <a:rPr lang="en-US" sz="2400" dirty="0" smtClean="0">
                <a:solidFill>
                  <a:schemeClr val="tx1"/>
                </a:solidFill>
              </a:rPr>
              <a:t>common symptoms are wheeze, cough, chest tightness and </a:t>
            </a:r>
            <a:r>
              <a:rPr lang="en-US" sz="2400" dirty="0" err="1" smtClean="0">
                <a:solidFill>
                  <a:schemeClr val="tx1"/>
                </a:solidFill>
              </a:rPr>
              <a:t>dyspnea</a:t>
            </a:r>
            <a:r>
              <a:rPr lang="en-US" sz="2400" dirty="0" smtClean="0">
                <a:solidFill>
                  <a:schemeClr val="tx1"/>
                </a:solidFill>
              </a:rPr>
              <a:t>.</a:t>
            </a:r>
          </a:p>
          <a:p>
            <a:pPr algn="l">
              <a:lnSpc>
                <a:spcPct val="150000"/>
              </a:lnSpc>
            </a:pPr>
            <a:endParaRPr lang="ar-SA" sz="2400" b="1" dirty="0">
              <a:solidFill>
                <a:schemeClr val="tx1"/>
              </a:solidFill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2286000" y="241333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t"/>
            <a:endParaRPr lang="ar-SA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ar-SA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381000" y="304800"/>
            <a:ext cx="8458200" cy="6324600"/>
          </a:xfrm>
        </p:spPr>
        <p:txBody>
          <a:bodyPr>
            <a:normAutofit/>
          </a:bodyPr>
          <a:lstStyle/>
          <a:p>
            <a:pPr lvl="0" algn="l" rtl="0">
              <a:lnSpc>
                <a:spcPct val="150000"/>
              </a:lnSpc>
            </a:pPr>
            <a:r>
              <a:rPr lang="en-US" sz="2400" dirty="0" smtClean="0">
                <a:solidFill>
                  <a:schemeClr val="tx1"/>
                </a:solidFill>
              </a:rPr>
              <a:t>4- Asthma </a:t>
            </a:r>
            <a:r>
              <a:rPr lang="en-US" sz="2400" dirty="0" smtClean="0">
                <a:solidFill>
                  <a:schemeClr val="tx1"/>
                </a:solidFill>
              </a:rPr>
              <a:t>characterize by a diurnal pattern, with symptoms worse in the early morning</a:t>
            </a:r>
            <a:r>
              <a:rPr lang="en-US" sz="2400" dirty="0" smtClean="0">
                <a:solidFill>
                  <a:schemeClr val="tx1"/>
                </a:solidFill>
              </a:rPr>
              <a:t>.</a:t>
            </a:r>
          </a:p>
          <a:p>
            <a:pPr lvl="0" algn="l" rtl="0">
              <a:lnSpc>
                <a:spcPct val="150000"/>
              </a:lnSpc>
            </a:pPr>
            <a:endParaRPr lang="en-US" sz="2400" dirty="0" smtClean="0">
              <a:solidFill>
                <a:schemeClr val="tx1"/>
              </a:solidFill>
            </a:endParaRPr>
          </a:p>
          <a:p>
            <a:pPr lvl="0" algn="l" rtl="0">
              <a:lnSpc>
                <a:spcPct val="150000"/>
              </a:lnSpc>
            </a:pPr>
            <a:r>
              <a:rPr lang="en-US" sz="2400" dirty="0" smtClean="0">
                <a:solidFill>
                  <a:schemeClr val="tx1"/>
                </a:solidFill>
              </a:rPr>
              <a:t>5- Cough </a:t>
            </a:r>
            <a:r>
              <a:rPr lang="en-US" sz="2400" dirty="0" smtClean="0">
                <a:solidFill>
                  <a:schemeClr val="tx1"/>
                </a:solidFill>
              </a:rPr>
              <a:t>may be the dominant symptoms in some patients and the lack of wheeze or breathlessness may lead to a delay in reaching the diagnosis of so called "cough variant asthma</a:t>
            </a:r>
            <a:r>
              <a:rPr lang="en-US" sz="2400" dirty="0" smtClean="0">
                <a:solidFill>
                  <a:schemeClr val="tx1"/>
                </a:solidFill>
              </a:rPr>
              <a:t>.</a:t>
            </a:r>
          </a:p>
          <a:p>
            <a:pPr lvl="0" algn="l" rtl="0">
              <a:lnSpc>
                <a:spcPct val="150000"/>
              </a:lnSpc>
            </a:pPr>
            <a:endParaRPr lang="en-US" sz="2400" dirty="0" smtClean="0">
              <a:solidFill>
                <a:schemeClr val="tx1"/>
              </a:solidFill>
            </a:endParaRPr>
          </a:p>
          <a:p>
            <a:pPr algn="l">
              <a:lnSpc>
                <a:spcPct val="150000"/>
              </a:lnSpc>
            </a:pPr>
            <a:endParaRPr lang="ar-SA" sz="2400" b="1" dirty="0">
              <a:solidFill>
                <a:schemeClr val="tx1"/>
              </a:solidFill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2286000" y="241333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t"/>
            <a:endParaRPr lang="ar-SA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ar-SA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381000" y="304800"/>
            <a:ext cx="8458200" cy="6781800"/>
          </a:xfrm>
        </p:spPr>
        <p:txBody>
          <a:bodyPr>
            <a:normAutofit/>
          </a:bodyPr>
          <a:lstStyle/>
          <a:p>
            <a:pPr lvl="0" algn="l">
              <a:lnSpc>
                <a:spcPct val="150000"/>
              </a:lnSpc>
            </a:pPr>
            <a:endParaRPr lang="en-US" sz="2400" dirty="0" smtClean="0"/>
          </a:p>
          <a:p>
            <a:pPr algn="l">
              <a:lnSpc>
                <a:spcPct val="150000"/>
              </a:lnSpc>
            </a:pPr>
            <a:r>
              <a:rPr lang="en-US" sz="2400" dirty="0" smtClean="0">
                <a:solidFill>
                  <a:schemeClr val="tx1"/>
                </a:solidFill>
              </a:rPr>
              <a:t>6-Bronchospasim induced by medications. Beta-blocker even when administered topically as eye drops may induce </a:t>
            </a:r>
            <a:r>
              <a:rPr lang="en-US" sz="2400" dirty="0" err="1" smtClean="0">
                <a:solidFill>
                  <a:schemeClr val="tx1"/>
                </a:solidFill>
              </a:rPr>
              <a:t>bronchospasm</a:t>
            </a:r>
            <a:r>
              <a:rPr lang="en-US" sz="2400" dirty="0" smtClean="0">
                <a:solidFill>
                  <a:schemeClr val="tx1"/>
                </a:solidFill>
              </a:rPr>
              <a:t>. Aspirin and NSAID are associated with asthma in about 10% of patients.</a:t>
            </a:r>
          </a:p>
          <a:p>
            <a:pPr lvl="0" algn="l">
              <a:lnSpc>
                <a:spcPct val="150000"/>
              </a:lnSpc>
            </a:pPr>
            <a:endParaRPr lang="en-US" sz="2400" dirty="0" smtClean="0"/>
          </a:p>
          <a:p>
            <a:pPr lvl="0" algn="l">
              <a:lnSpc>
                <a:spcPct val="150000"/>
              </a:lnSpc>
            </a:pPr>
            <a:r>
              <a:rPr lang="en-US" sz="2400" dirty="0" smtClean="0">
                <a:solidFill>
                  <a:schemeClr val="tx1"/>
                </a:solidFill>
              </a:rPr>
              <a:t>7-Occupational </a:t>
            </a:r>
            <a:r>
              <a:rPr lang="en-US" sz="2400" dirty="0" smtClean="0">
                <a:solidFill>
                  <a:schemeClr val="tx1"/>
                </a:solidFill>
              </a:rPr>
              <a:t>asthma: about 5% of all adult-onset asthma</a:t>
            </a:r>
            <a:r>
              <a:rPr lang="en-US" sz="2400" dirty="0" smtClean="0"/>
              <a:t>.</a:t>
            </a:r>
          </a:p>
          <a:p>
            <a:pPr algn="l">
              <a:lnSpc>
                <a:spcPct val="150000"/>
              </a:lnSpc>
            </a:pPr>
            <a:endParaRPr lang="ar-SA" sz="2400" b="1" dirty="0">
              <a:solidFill>
                <a:schemeClr val="tx1"/>
              </a:solidFill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2286000" y="241333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t"/>
            <a:endParaRPr lang="ar-SA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ar-SA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381000" y="152400"/>
            <a:ext cx="8458200" cy="6934200"/>
          </a:xfrm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</a:pPr>
            <a:r>
              <a:rPr lang="en-US" b="1" dirty="0" smtClean="0">
                <a:solidFill>
                  <a:srgbClr val="FF0000"/>
                </a:solidFill>
              </a:rPr>
              <a:t>Investigation:</a:t>
            </a:r>
            <a:endParaRPr lang="en-US" dirty="0" smtClean="0">
              <a:solidFill>
                <a:srgbClr val="FF0000"/>
              </a:solidFill>
            </a:endParaRPr>
          </a:p>
          <a:p>
            <a:pPr algn="l">
              <a:lnSpc>
                <a:spcPct val="150000"/>
              </a:lnSpc>
            </a:pPr>
            <a:r>
              <a:rPr lang="en-US" sz="2400" dirty="0" smtClean="0">
                <a:solidFill>
                  <a:schemeClr val="tx1"/>
                </a:solidFill>
              </a:rPr>
              <a:t>The diagnosis of asthma is made on the basis of a compatible clinical history combined with the demonstration of variable airflow obstruction. </a:t>
            </a:r>
          </a:p>
          <a:p>
            <a:pPr lvl="0" algn="l" rtl="0">
              <a:lnSpc>
                <a:spcPct val="150000"/>
              </a:lnSpc>
              <a:buFontTx/>
              <a:buChar char="-"/>
            </a:pPr>
            <a:r>
              <a:rPr lang="en-US" sz="2400" dirty="0" smtClean="0">
                <a:solidFill>
                  <a:schemeClr val="tx1"/>
                </a:solidFill>
              </a:rPr>
              <a:t>FEV1 </a:t>
            </a:r>
            <a:r>
              <a:rPr lang="en-US" sz="2400" dirty="0" smtClean="0">
                <a:solidFill>
                  <a:schemeClr val="tx1"/>
                </a:solidFill>
              </a:rPr>
              <a:t>≥ 15% (and 200 ml) increase following administration of a bronchodilator OR trial of corticosteroids</a:t>
            </a:r>
            <a:r>
              <a:rPr lang="en-US" sz="2400" dirty="0" smtClean="0">
                <a:solidFill>
                  <a:schemeClr val="tx1"/>
                </a:solidFill>
              </a:rPr>
              <a:t>. </a:t>
            </a:r>
          </a:p>
          <a:p>
            <a:pPr lvl="0" algn="l" rtl="0">
              <a:lnSpc>
                <a:spcPct val="150000"/>
              </a:lnSpc>
            </a:pPr>
            <a:r>
              <a:rPr lang="en-US" sz="2400" dirty="0" smtClean="0">
                <a:solidFill>
                  <a:schemeClr val="tx1"/>
                </a:solidFill>
              </a:rPr>
              <a:t> - &gt; </a:t>
            </a:r>
            <a:r>
              <a:rPr lang="en-US" sz="2400" dirty="0" smtClean="0">
                <a:solidFill>
                  <a:schemeClr val="tx1"/>
                </a:solidFill>
              </a:rPr>
              <a:t>20% diurnal variation on ≥ 3 days in a week for 2 weeks on PEF diary.</a:t>
            </a:r>
          </a:p>
          <a:p>
            <a:pPr lvl="0" algn="l" rtl="0">
              <a:lnSpc>
                <a:spcPct val="150000"/>
              </a:lnSpc>
            </a:pPr>
            <a:r>
              <a:rPr lang="en-US" sz="2400" dirty="0" smtClean="0">
                <a:solidFill>
                  <a:schemeClr val="tx1"/>
                </a:solidFill>
              </a:rPr>
              <a:t>- FEV1 </a:t>
            </a:r>
            <a:r>
              <a:rPr lang="en-US" sz="2400" dirty="0" smtClean="0">
                <a:solidFill>
                  <a:schemeClr val="tx1"/>
                </a:solidFill>
              </a:rPr>
              <a:t>≥ 15% decrease after 6 minutes of exercise.</a:t>
            </a:r>
          </a:p>
          <a:p>
            <a:pPr algn="l">
              <a:lnSpc>
                <a:spcPct val="150000"/>
              </a:lnSpc>
            </a:pPr>
            <a:endParaRPr lang="ar-SA" sz="2400" b="1" dirty="0">
              <a:solidFill>
                <a:schemeClr val="tx1"/>
              </a:solidFill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2286000" y="241333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t"/>
            <a:endParaRPr lang="ar-SA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ar-SA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381000" y="76200"/>
            <a:ext cx="8458200" cy="6781800"/>
          </a:xfrm>
        </p:spPr>
        <p:txBody>
          <a:bodyPr>
            <a:normAutofit/>
          </a:bodyPr>
          <a:lstStyle/>
          <a:p>
            <a:pPr algn="l" rtl="0">
              <a:lnSpc>
                <a:spcPct val="150000"/>
              </a:lnSpc>
            </a:pPr>
            <a:r>
              <a:rPr lang="en-US" sz="2400" dirty="0" smtClean="0">
                <a:solidFill>
                  <a:schemeClr val="tx1"/>
                </a:solidFill>
              </a:rPr>
              <a:t>1-</a:t>
            </a:r>
            <a:r>
              <a:rPr lang="en-US" sz="2400" dirty="0" smtClean="0">
                <a:solidFill>
                  <a:schemeClr val="tx1"/>
                </a:solidFill>
              </a:rPr>
              <a:t> </a:t>
            </a:r>
            <a:r>
              <a:rPr lang="en-US" sz="2400" dirty="0" smtClean="0">
                <a:solidFill>
                  <a:schemeClr val="tx1"/>
                </a:solidFill>
              </a:rPr>
              <a:t>Pulmonary </a:t>
            </a:r>
            <a:r>
              <a:rPr lang="en-US" sz="2400" dirty="0" smtClean="0">
                <a:solidFill>
                  <a:schemeClr val="tx1"/>
                </a:solidFill>
              </a:rPr>
              <a:t>function tests: peak flow meters, a trial of corticosteroids </a:t>
            </a:r>
            <a:r>
              <a:rPr lang="en-US" sz="2400" dirty="0" err="1" smtClean="0">
                <a:solidFill>
                  <a:schemeClr val="tx1"/>
                </a:solidFill>
              </a:rPr>
              <a:t>e.g</a:t>
            </a:r>
            <a:r>
              <a:rPr lang="en-US" sz="2400" dirty="0" smtClean="0">
                <a:solidFill>
                  <a:schemeClr val="tx1"/>
                </a:solidFill>
              </a:rPr>
              <a:t>: 30 mg/d  for 2 weeks may be useful in documenting the improvement in PEF.</a:t>
            </a:r>
          </a:p>
          <a:p>
            <a:pPr algn="l">
              <a:lnSpc>
                <a:spcPct val="150000"/>
              </a:lnSpc>
            </a:pPr>
            <a:r>
              <a:rPr lang="en-US" sz="2400" dirty="0" smtClean="0">
                <a:solidFill>
                  <a:schemeClr val="tx1"/>
                </a:solidFill>
              </a:rPr>
              <a:t>"diurnal variation in PEF &gt; 20% of the morning". While the </a:t>
            </a:r>
            <a:r>
              <a:rPr lang="en-US" sz="2400" dirty="0" smtClean="0">
                <a:solidFill>
                  <a:schemeClr val="tx1"/>
                </a:solidFill>
              </a:rPr>
              <a:t>measurement </a:t>
            </a:r>
            <a:r>
              <a:rPr lang="en-US" sz="2400" dirty="0" smtClean="0">
                <a:solidFill>
                  <a:schemeClr val="tx1"/>
                </a:solidFill>
              </a:rPr>
              <a:t>of FEV1 and VC done by </a:t>
            </a:r>
            <a:r>
              <a:rPr lang="en-US" sz="2400" dirty="0" err="1" smtClean="0">
                <a:solidFill>
                  <a:schemeClr val="tx1"/>
                </a:solidFill>
              </a:rPr>
              <a:t>spirometry</a:t>
            </a:r>
            <a:r>
              <a:rPr lang="en-US" sz="2400" dirty="0" smtClean="0">
                <a:solidFill>
                  <a:schemeClr val="tx1"/>
                </a:solidFill>
              </a:rPr>
              <a:t>.</a:t>
            </a:r>
          </a:p>
          <a:p>
            <a:pPr lvl="0" algn="l" rtl="0">
              <a:lnSpc>
                <a:spcPct val="150000"/>
              </a:lnSpc>
            </a:pPr>
            <a:r>
              <a:rPr lang="en-US" sz="2400" dirty="0" smtClean="0">
                <a:solidFill>
                  <a:schemeClr val="tx1"/>
                </a:solidFill>
              </a:rPr>
              <a:t>     </a:t>
            </a:r>
            <a:endParaRPr lang="en-US" sz="2400" dirty="0" smtClean="0">
              <a:solidFill>
                <a:schemeClr val="tx1"/>
              </a:solidFill>
            </a:endParaRPr>
          </a:p>
          <a:p>
            <a:pPr lvl="0" algn="l" rtl="0">
              <a:lnSpc>
                <a:spcPct val="150000"/>
              </a:lnSpc>
            </a:pPr>
            <a:r>
              <a:rPr lang="en-US" sz="2400" dirty="0" smtClean="0">
                <a:solidFill>
                  <a:schemeClr val="tx1"/>
                </a:solidFill>
              </a:rPr>
              <a:t>2-Radiological </a:t>
            </a:r>
            <a:r>
              <a:rPr lang="en-US" sz="2400" dirty="0" smtClean="0">
                <a:solidFill>
                  <a:schemeClr val="tx1"/>
                </a:solidFill>
              </a:rPr>
              <a:t>exam unhelpful in establishing the diagnosis of asthma but may exclude alternative diagnosis.</a:t>
            </a:r>
          </a:p>
          <a:p>
            <a:pPr algn="l">
              <a:lnSpc>
                <a:spcPct val="150000"/>
              </a:lnSpc>
            </a:pPr>
            <a:r>
              <a:rPr lang="en-US" sz="2400" dirty="0" smtClean="0">
                <a:solidFill>
                  <a:schemeClr val="tx1"/>
                </a:solidFill>
              </a:rPr>
              <a:t>Acute asthma is accompanied by hyperinflation, and </a:t>
            </a:r>
            <a:r>
              <a:rPr lang="en-US" sz="2400" dirty="0" err="1" smtClean="0">
                <a:solidFill>
                  <a:schemeClr val="tx1"/>
                </a:solidFill>
              </a:rPr>
              <a:t>lober</a:t>
            </a:r>
            <a:r>
              <a:rPr lang="en-US" sz="2400" dirty="0" smtClean="0">
                <a:solidFill>
                  <a:schemeClr val="tx1"/>
                </a:solidFill>
              </a:rPr>
              <a:t> collapse. Filling infiltrates </a:t>
            </a:r>
            <a:r>
              <a:rPr lang="en-US" sz="2400" dirty="0" err="1" smtClean="0">
                <a:solidFill>
                  <a:schemeClr val="tx1"/>
                </a:solidFill>
              </a:rPr>
              <a:t>acompanied</a:t>
            </a:r>
            <a:r>
              <a:rPr lang="en-US" sz="2400" dirty="0" smtClean="0">
                <a:solidFill>
                  <a:schemeClr val="tx1"/>
                </a:solidFill>
              </a:rPr>
              <a:t> by </a:t>
            </a:r>
            <a:r>
              <a:rPr lang="en-US" sz="2400" dirty="0" err="1" smtClean="0">
                <a:solidFill>
                  <a:schemeClr val="tx1"/>
                </a:solidFill>
              </a:rPr>
              <a:t>lober</a:t>
            </a:r>
            <a:r>
              <a:rPr lang="en-US" sz="2400" dirty="0" smtClean="0">
                <a:solidFill>
                  <a:schemeClr val="tx1"/>
                </a:solidFill>
              </a:rPr>
              <a:t> collapse suggest asthma complicated by allergic </a:t>
            </a:r>
            <a:r>
              <a:rPr lang="en-US" sz="2400" dirty="0" err="1" smtClean="0">
                <a:solidFill>
                  <a:schemeClr val="tx1"/>
                </a:solidFill>
              </a:rPr>
              <a:t>bronchopulmonary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aspergillosis</a:t>
            </a:r>
            <a:r>
              <a:rPr lang="en-US" sz="2400" dirty="0" smtClean="0">
                <a:solidFill>
                  <a:schemeClr val="tx1"/>
                </a:solidFill>
              </a:rPr>
              <a:t>.</a:t>
            </a:r>
          </a:p>
          <a:p>
            <a:pPr algn="l">
              <a:lnSpc>
                <a:spcPct val="150000"/>
              </a:lnSpc>
            </a:pPr>
            <a:endParaRPr lang="ar-SA" sz="2400" b="1" dirty="0">
              <a:solidFill>
                <a:schemeClr val="tx1"/>
              </a:solidFill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2286000" y="241333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t"/>
            <a:endParaRPr lang="ar-SA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ar-SA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381000" y="304800"/>
            <a:ext cx="8458200" cy="6781800"/>
          </a:xfrm>
        </p:spPr>
        <p:txBody>
          <a:bodyPr>
            <a:normAutofit/>
          </a:bodyPr>
          <a:lstStyle/>
          <a:p>
            <a:pPr lvl="0" algn="l" rtl="0">
              <a:lnSpc>
                <a:spcPct val="150000"/>
              </a:lnSpc>
            </a:pPr>
            <a:r>
              <a:rPr lang="en-US" sz="2400" dirty="0" smtClean="0">
                <a:solidFill>
                  <a:schemeClr val="tx1"/>
                </a:solidFill>
              </a:rPr>
              <a:t>3- Measurement </a:t>
            </a:r>
            <a:r>
              <a:rPr lang="en-US" sz="2400" dirty="0" smtClean="0">
                <a:solidFill>
                  <a:schemeClr val="tx1"/>
                </a:solidFill>
              </a:rPr>
              <a:t>of allergic status: An elevated sputum or peripheral blood </a:t>
            </a:r>
            <a:r>
              <a:rPr lang="en-US" sz="2400" dirty="0" err="1" smtClean="0">
                <a:solidFill>
                  <a:schemeClr val="tx1"/>
                </a:solidFill>
              </a:rPr>
              <a:t>eosinophil</a:t>
            </a:r>
            <a:r>
              <a:rPr lang="en-US" sz="2400" dirty="0" smtClean="0">
                <a:solidFill>
                  <a:schemeClr val="tx1"/>
                </a:solidFill>
              </a:rPr>
              <a:t> count may be observed and the serum total </a:t>
            </a:r>
            <a:r>
              <a:rPr lang="en-US" sz="2400" dirty="0" err="1" smtClean="0">
                <a:solidFill>
                  <a:schemeClr val="tx1"/>
                </a:solidFill>
              </a:rPr>
              <a:t>IgE</a:t>
            </a:r>
            <a:r>
              <a:rPr lang="en-US" sz="2400" dirty="0" smtClean="0">
                <a:solidFill>
                  <a:schemeClr val="tx1"/>
                </a:solidFill>
              </a:rPr>
              <a:t> is typically elevated in atopic asthma.</a:t>
            </a:r>
          </a:p>
          <a:p>
            <a:pPr algn="l">
              <a:lnSpc>
                <a:spcPct val="150000"/>
              </a:lnSpc>
            </a:pPr>
            <a:r>
              <a:rPr lang="en-US" sz="2400" dirty="0" smtClean="0">
                <a:solidFill>
                  <a:schemeClr val="tx1"/>
                </a:solidFill>
              </a:rPr>
              <a:t>Skin prick tests are simple and provide a rapid assessment of </a:t>
            </a:r>
            <a:r>
              <a:rPr lang="en-US" sz="2400" dirty="0" err="1" smtClean="0">
                <a:solidFill>
                  <a:schemeClr val="tx1"/>
                </a:solidFill>
              </a:rPr>
              <a:t>atopy</a:t>
            </a:r>
            <a:r>
              <a:rPr lang="en-US" sz="2400" dirty="0" smtClean="0">
                <a:solidFill>
                  <a:schemeClr val="tx1"/>
                </a:solidFill>
              </a:rPr>
              <a:t>.</a:t>
            </a:r>
          </a:p>
          <a:p>
            <a:pPr lvl="0" algn="l" rtl="0">
              <a:lnSpc>
                <a:spcPct val="150000"/>
              </a:lnSpc>
            </a:pPr>
            <a:r>
              <a:rPr lang="en-US" sz="2400" dirty="0" smtClean="0">
                <a:solidFill>
                  <a:schemeClr val="tx1"/>
                </a:solidFill>
              </a:rPr>
              <a:t> </a:t>
            </a:r>
            <a:endParaRPr lang="en-US" sz="2400" dirty="0" smtClean="0">
              <a:solidFill>
                <a:schemeClr val="tx1"/>
              </a:solidFill>
            </a:endParaRPr>
          </a:p>
          <a:p>
            <a:pPr lvl="0" algn="l" rtl="0">
              <a:lnSpc>
                <a:spcPct val="150000"/>
              </a:lnSpc>
            </a:pPr>
            <a:r>
              <a:rPr lang="en-US" sz="2400" dirty="0" smtClean="0">
                <a:solidFill>
                  <a:schemeClr val="tx1"/>
                </a:solidFill>
              </a:rPr>
              <a:t>4- Assessment </a:t>
            </a:r>
            <a:r>
              <a:rPr lang="en-US" sz="2400" dirty="0" smtClean="0">
                <a:solidFill>
                  <a:schemeClr val="tx1"/>
                </a:solidFill>
              </a:rPr>
              <a:t>of airway inflammation: induced sputum and exhaled breath allow assessment of airway inflammation.</a:t>
            </a:r>
          </a:p>
          <a:p>
            <a:pPr algn="l">
              <a:lnSpc>
                <a:spcPct val="150000"/>
              </a:lnSpc>
            </a:pPr>
            <a:endParaRPr lang="ar-SA" sz="2400" b="1" dirty="0">
              <a:solidFill>
                <a:schemeClr val="tx1"/>
              </a:solidFill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2286000" y="241333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t"/>
            <a:endParaRPr lang="ar-SA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ar-SA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381000" y="304800"/>
            <a:ext cx="8458200" cy="6781800"/>
          </a:xfrm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</a:pPr>
            <a:r>
              <a:rPr lang="en-US" b="1" dirty="0" smtClean="0">
                <a:solidFill>
                  <a:srgbClr val="FF0000"/>
                </a:solidFill>
              </a:rPr>
              <a:t>Management:</a:t>
            </a:r>
            <a:endParaRPr lang="en-US" dirty="0" smtClean="0">
              <a:solidFill>
                <a:srgbClr val="FF0000"/>
              </a:solidFill>
            </a:endParaRPr>
          </a:p>
          <a:p>
            <a:pPr lvl="0" algn="l" rtl="0">
              <a:lnSpc>
                <a:spcPct val="150000"/>
              </a:lnSpc>
            </a:pPr>
            <a:r>
              <a:rPr lang="en-US" sz="2400" dirty="0" smtClean="0">
                <a:solidFill>
                  <a:schemeClr val="tx1"/>
                </a:solidFill>
              </a:rPr>
              <a:t>1- Patient </a:t>
            </a:r>
            <a:r>
              <a:rPr lang="en-US" sz="2400" dirty="0" smtClean="0">
                <a:solidFill>
                  <a:schemeClr val="tx1"/>
                </a:solidFill>
              </a:rPr>
              <a:t>education.</a:t>
            </a:r>
          </a:p>
          <a:p>
            <a:pPr lvl="0" algn="l" rtl="0">
              <a:lnSpc>
                <a:spcPct val="150000"/>
              </a:lnSpc>
            </a:pPr>
            <a:r>
              <a:rPr lang="en-US" sz="2400" dirty="0" smtClean="0">
                <a:solidFill>
                  <a:schemeClr val="tx1"/>
                </a:solidFill>
              </a:rPr>
              <a:t>2-Avoidance </a:t>
            </a:r>
            <a:r>
              <a:rPr lang="en-US" sz="2400" dirty="0" smtClean="0">
                <a:solidFill>
                  <a:schemeClr val="tx1"/>
                </a:solidFill>
              </a:rPr>
              <a:t>of aggravating factors: occupational, household antigens (pets, house dust mites).</a:t>
            </a:r>
          </a:p>
          <a:p>
            <a:pPr lvl="0" algn="l" rtl="0">
              <a:lnSpc>
                <a:spcPct val="150000"/>
              </a:lnSpc>
            </a:pPr>
            <a:r>
              <a:rPr lang="en-US" sz="2400" dirty="0" smtClean="0">
                <a:solidFill>
                  <a:schemeClr val="tx1"/>
                </a:solidFill>
              </a:rPr>
              <a:t>3-A </a:t>
            </a:r>
            <a:r>
              <a:rPr lang="en-US" sz="2400" dirty="0" smtClean="0">
                <a:solidFill>
                  <a:schemeClr val="tx1"/>
                </a:solidFill>
              </a:rPr>
              <a:t>stepwise approach to the management of asthma</a:t>
            </a:r>
            <a:r>
              <a:rPr lang="en-US" sz="2400" dirty="0" smtClean="0">
                <a:solidFill>
                  <a:schemeClr val="tx1"/>
                </a:solidFill>
              </a:rPr>
              <a:t>.</a:t>
            </a:r>
          </a:p>
          <a:p>
            <a:pPr lvl="0" algn="l" rtl="0">
              <a:lnSpc>
                <a:spcPct val="150000"/>
              </a:lnSpc>
            </a:pPr>
            <a:endParaRPr lang="en-US" sz="2400" dirty="0" smtClean="0">
              <a:solidFill>
                <a:schemeClr val="tx1"/>
              </a:solidFill>
            </a:endParaRPr>
          </a:p>
          <a:p>
            <a:pPr algn="l">
              <a:lnSpc>
                <a:spcPct val="150000"/>
              </a:lnSpc>
            </a:pPr>
            <a:r>
              <a:rPr lang="en-US" sz="2400" b="1" dirty="0" smtClean="0">
                <a:solidFill>
                  <a:schemeClr val="tx1"/>
                </a:solidFill>
              </a:rPr>
              <a:t>Step 1</a:t>
            </a:r>
            <a:r>
              <a:rPr lang="en-US" sz="2400" dirty="0" smtClean="0">
                <a:solidFill>
                  <a:schemeClr val="tx1"/>
                </a:solidFill>
              </a:rPr>
              <a:t>: occasional use of inhaled short-acting B2 – </a:t>
            </a:r>
            <a:r>
              <a:rPr lang="en-US" sz="2400" dirty="0" err="1" smtClean="0">
                <a:solidFill>
                  <a:schemeClr val="tx1"/>
                </a:solidFill>
              </a:rPr>
              <a:t>adrenocepter</a:t>
            </a:r>
            <a:r>
              <a:rPr lang="en-US" sz="2400" dirty="0" smtClean="0">
                <a:solidFill>
                  <a:schemeClr val="tx1"/>
                </a:solidFill>
              </a:rPr>
              <a:t> agonist bronchodilator: (&lt; once/ week for 3month and &lt; 2 nocturnal episodes/ month).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2286000" y="241333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t"/>
            <a:endParaRPr lang="ar-SA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ar-SA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381000" y="762000"/>
            <a:ext cx="8458200" cy="6324600"/>
          </a:xfrm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</a:pPr>
            <a:r>
              <a:rPr lang="en-US" sz="2400" b="1" dirty="0" smtClean="0">
                <a:solidFill>
                  <a:schemeClr val="tx1"/>
                </a:solidFill>
              </a:rPr>
              <a:t>Step 2</a:t>
            </a:r>
            <a:r>
              <a:rPr lang="en-US" sz="2400" dirty="0" smtClean="0">
                <a:solidFill>
                  <a:schemeClr val="tx1"/>
                </a:solidFill>
              </a:rPr>
              <a:t>: introduction of regular preventer therapy:</a:t>
            </a:r>
          </a:p>
          <a:p>
            <a:pPr algn="l">
              <a:lnSpc>
                <a:spcPct val="150000"/>
              </a:lnSpc>
            </a:pPr>
            <a:r>
              <a:rPr lang="en-US" sz="2400" dirty="0" smtClean="0">
                <a:solidFill>
                  <a:schemeClr val="tx1"/>
                </a:solidFill>
              </a:rPr>
              <a:t>Regular anti-inflammatory therapy (preferably inhaled corticosteroid) in addition to inhaled B2- agonists taken on as required basis in any patient who:</a:t>
            </a:r>
          </a:p>
          <a:p>
            <a:pPr algn="l">
              <a:lnSpc>
                <a:spcPct val="150000"/>
              </a:lnSpc>
            </a:pPr>
            <a:endParaRPr lang="ar-SA" sz="2400" b="1" dirty="0">
              <a:solidFill>
                <a:schemeClr val="tx1"/>
              </a:solidFill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2286000" y="241333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t"/>
            <a:endParaRPr lang="ar-SA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ar-SA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381000" y="304800"/>
            <a:ext cx="8458200" cy="6781800"/>
          </a:xfrm>
        </p:spPr>
        <p:txBody>
          <a:bodyPr>
            <a:normAutofit/>
          </a:bodyPr>
          <a:lstStyle/>
          <a:p>
            <a:pPr lvl="0" algn="l" rtl="0">
              <a:lnSpc>
                <a:spcPct val="150000"/>
              </a:lnSpc>
            </a:pPr>
            <a:r>
              <a:rPr lang="en-US" sz="2400" dirty="0" smtClean="0">
                <a:solidFill>
                  <a:schemeClr val="tx1"/>
                </a:solidFill>
              </a:rPr>
              <a:t>- Has </a:t>
            </a:r>
            <a:r>
              <a:rPr lang="en-US" sz="2400" dirty="0" smtClean="0">
                <a:solidFill>
                  <a:schemeClr val="tx1"/>
                </a:solidFill>
              </a:rPr>
              <a:t>experienced an exacerbation of asthma in the last 2 years.</a:t>
            </a:r>
          </a:p>
          <a:p>
            <a:pPr lvl="0" algn="l" rtl="0">
              <a:lnSpc>
                <a:spcPct val="150000"/>
              </a:lnSpc>
            </a:pPr>
            <a:r>
              <a:rPr lang="en-US" sz="2400" dirty="0" smtClean="0">
                <a:solidFill>
                  <a:schemeClr val="tx1"/>
                </a:solidFill>
              </a:rPr>
              <a:t>- Uses </a:t>
            </a:r>
            <a:r>
              <a:rPr lang="en-US" sz="2400" dirty="0" smtClean="0">
                <a:solidFill>
                  <a:schemeClr val="tx1"/>
                </a:solidFill>
              </a:rPr>
              <a:t>inhaled B2- agonist ≥ 3 times a week.</a:t>
            </a:r>
          </a:p>
          <a:p>
            <a:pPr lvl="0" algn="l" rtl="0">
              <a:lnSpc>
                <a:spcPct val="150000"/>
              </a:lnSpc>
            </a:pPr>
            <a:r>
              <a:rPr lang="en-US" sz="2400" dirty="0" smtClean="0">
                <a:solidFill>
                  <a:schemeClr val="tx1"/>
                </a:solidFill>
              </a:rPr>
              <a:t>- Reports </a:t>
            </a:r>
            <a:r>
              <a:rPr lang="en-US" sz="2400" dirty="0" smtClean="0">
                <a:solidFill>
                  <a:schemeClr val="tx1"/>
                </a:solidFill>
              </a:rPr>
              <a:t>symptoms ≥ 3 times a week.</a:t>
            </a:r>
          </a:p>
          <a:p>
            <a:pPr lvl="0" algn="l" rtl="0">
              <a:lnSpc>
                <a:spcPct val="150000"/>
              </a:lnSpc>
              <a:buFontTx/>
              <a:buChar char="-"/>
            </a:pPr>
            <a:r>
              <a:rPr lang="en-US" sz="2400" dirty="0" smtClean="0">
                <a:solidFill>
                  <a:schemeClr val="tx1"/>
                </a:solidFill>
              </a:rPr>
              <a:t>Is </a:t>
            </a:r>
            <a:r>
              <a:rPr lang="en-US" sz="2400" dirty="0" smtClean="0">
                <a:solidFill>
                  <a:schemeClr val="tx1"/>
                </a:solidFill>
              </a:rPr>
              <a:t>awakened by asthma one night per week</a:t>
            </a:r>
            <a:r>
              <a:rPr lang="en-US" sz="2400" dirty="0" smtClean="0">
                <a:solidFill>
                  <a:schemeClr val="tx1"/>
                </a:solidFill>
              </a:rPr>
              <a:t>.</a:t>
            </a:r>
          </a:p>
          <a:p>
            <a:pPr lvl="0" algn="l" rtl="0">
              <a:lnSpc>
                <a:spcPct val="150000"/>
              </a:lnSpc>
              <a:buFontTx/>
              <a:buChar char="-"/>
            </a:pPr>
            <a:endParaRPr lang="en-US" sz="2400" dirty="0" smtClean="0">
              <a:solidFill>
                <a:schemeClr val="tx1"/>
              </a:solidFill>
            </a:endParaRPr>
          </a:p>
          <a:p>
            <a:pPr algn="l">
              <a:lnSpc>
                <a:spcPct val="150000"/>
              </a:lnSpc>
            </a:pPr>
            <a:r>
              <a:rPr lang="en-US" sz="2400" dirty="0" smtClean="0">
                <a:solidFill>
                  <a:schemeClr val="tx1"/>
                </a:solidFill>
              </a:rPr>
              <a:t>A  reasonable </a:t>
            </a:r>
            <a:r>
              <a:rPr lang="en-US" sz="2400" dirty="0" smtClean="0">
                <a:solidFill>
                  <a:schemeClr val="tx1"/>
                </a:solidFill>
              </a:rPr>
              <a:t>starting dose is 400 Mg </a:t>
            </a:r>
            <a:r>
              <a:rPr lang="en-US" sz="2400" dirty="0" err="1" smtClean="0">
                <a:solidFill>
                  <a:schemeClr val="tx1"/>
                </a:solidFill>
              </a:rPr>
              <a:t>beclometasone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dipropionate</a:t>
            </a:r>
            <a:r>
              <a:rPr lang="en-US" sz="2400" dirty="0" smtClean="0">
                <a:solidFill>
                  <a:schemeClr val="tx1"/>
                </a:solidFill>
              </a:rPr>
              <a:t> or equivalent such as </a:t>
            </a:r>
            <a:r>
              <a:rPr lang="en-US" sz="2400" dirty="0" err="1" smtClean="0">
                <a:solidFill>
                  <a:schemeClr val="tx1"/>
                </a:solidFill>
              </a:rPr>
              <a:t>budesonide</a:t>
            </a:r>
            <a:r>
              <a:rPr lang="en-US" sz="2400" dirty="0" smtClean="0">
                <a:solidFill>
                  <a:schemeClr val="tx1"/>
                </a:solidFill>
              </a:rPr>
              <a:t>.</a:t>
            </a:r>
          </a:p>
          <a:p>
            <a:pPr algn="l">
              <a:lnSpc>
                <a:spcPct val="150000"/>
              </a:lnSpc>
            </a:pPr>
            <a:r>
              <a:rPr lang="en-US" sz="2400" dirty="0" smtClean="0">
                <a:solidFill>
                  <a:schemeClr val="tx1"/>
                </a:solidFill>
              </a:rPr>
              <a:t> 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2286000" y="241333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t"/>
            <a:endParaRPr lang="ar-SA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ar-SA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533400" y="0"/>
            <a:ext cx="8458200" cy="6858000"/>
          </a:xfrm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</a:pPr>
            <a:r>
              <a:rPr lang="en-US" sz="2400" b="1" dirty="0" smtClean="0">
                <a:solidFill>
                  <a:schemeClr val="tx1"/>
                </a:solidFill>
              </a:rPr>
              <a:t>Step 3</a:t>
            </a:r>
            <a:r>
              <a:rPr lang="en-US" sz="2400" dirty="0" smtClean="0">
                <a:solidFill>
                  <a:schemeClr val="tx1"/>
                </a:solidFill>
              </a:rPr>
              <a:t>:  add – on  therapy:</a:t>
            </a:r>
          </a:p>
          <a:p>
            <a:pPr lvl="0" algn="l" rtl="0">
              <a:lnSpc>
                <a:spcPct val="150000"/>
              </a:lnSpc>
            </a:pPr>
            <a:r>
              <a:rPr lang="en-US" sz="2400" dirty="0" smtClean="0">
                <a:solidFill>
                  <a:schemeClr val="tx1"/>
                </a:solidFill>
              </a:rPr>
              <a:t> - A </a:t>
            </a:r>
            <a:r>
              <a:rPr lang="en-US" sz="2400" dirty="0" smtClean="0">
                <a:solidFill>
                  <a:schemeClr val="tx1"/>
                </a:solidFill>
              </a:rPr>
              <a:t>further increase in the dose of inhaled CS may benefit some patients but in general, add – on therapy should be considered beyond an inhaled CS dose of 800 Mg/day BDP (or equivalent</a:t>
            </a:r>
            <a:r>
              <a:rPr lang="en-US" sz="2400" dirty="0" smtClean="0">
                <a:solidFill>
                  <a:schemeClr val="tx1"/>
                </a:solidFill>
              </a:rPr>
              <a:t>).</a:t>
            </a:r>
          </a:p>
          <a:p>
            <a:pPr lvl="0" algn="l" rtl="0">
              <a:lnSpc>
                <a:spcPct val="150000"/>
              </a:lnSpc>
            </a:pPr>
            <a:endParaRPr lang="en-US" sz="2400" dirty="0" smtClean="0">
              <a:solidFill>
                <a:schemeClr val="tx1"/>
              </a:solidFill>
            </a:endParaRPr>
          </a:p>
          <a:p>
            <a:pPr lvl="0" algn="l" rtl="0">
              <a:lnSpc>
                <a:spcPct val="150000"/>
              </a:lnSpc>
            </a:pPr>
            <a:r>
              <a:rPr lang="en-US" sz="2400" dirty="0" smtClean="0">
                <a:solidFill>
                  <a:schemeClr val="tx1"/>
                </a:solidFill>
              </a:rPr>
              <a:t>- Long-acting </a:t>
            </a:r>
            <a:r>
              <a:rPr lang="en-US" sz="2400" dirty="0" smtClean="0">
                <a:solidFill>
                  <a:schemeClr val="tx1"/>
                </a:solidFill>
              </a:rPr>
              <a:t>B2- agonist, such as </a:t>
            </a:r>
            <a:r>
              <a:rPr lang="en-US" sz="2400" dirty="0" err="1" smtClean="0">
                <a:solidFill>
                  <a:schemeClr val="tx1"/>
                </a:solidFill>
              </a:rPr>
              <a:t>salmeterol</a:t>
            </a:r>
            <a:r>
              <a:rPr lang="en-US" sz="2400" dirty="0" smtClean="0">
                <a:solidFill>
                  <a:schemeClr val="tx1"/>
                </a:solidFill>
              </a:rPr>
              <a:t> and </a:t>
            </a:r>
            <a:r>
              <a:rPr lang="en-US" sz="2400" dirty="0" err="1" smtClean="0">
                <a:solidFill>
                  <a:schemeClr val="tx1"/>
                </a:solidFill>
              </a:rPr>
              <a:t>formoterol</a:t>
            </a:r>
            <a:r>
              <a:rPr lang="en-US" sz="2400" dirty="0" smtClean="0">
                <a:solidFill>
                  <a:schemeClr val="tx1"/>
                </a:solidFill>
              </a:rPr>
              <a:t>.</a:t>
            </a:r>
          </a:p>
          <a:p>
            <a:pPr algn="l" rtl="0">
              <a:lnSpc>
                <a:spcPct val="150000"/>
              </a:lnSpc>
            </a:pPr>
            <a:r>
              <a:rPr lang="en-US" sz="2400" dirty="0" smtClean="0">
                <a:solidFill>
                  <a:schemeClr val="tx1"/>
                </a:solidFill>
              </a:rPr>
              <a:t>(fixed combination inhalers of ICS and LABAs have been developed</a:t>
            </a:r>
            <a:r>
              <a:rPr lang="en-US" sz="2400" dirty="0" smtClean="0">
                <a:solidFill>
                  <a:schemeClr val="tx1"/>
                </a:solidFill>
              </a:rPr>
              <a:t>).</a:t>
            </a:r>
          </a:p>
          <a:p>
            <a:pPr lvl="0" algn="l" rtl="0">
              <a:lnSpc>
                <a:spcPct val="150000"/>
              </a:lnSpc>
            </a:pPr>
            <a:r>
              <a:rPr lang="en-US" sz="2400" dirty="0" smtClean="0">
                <a:solidFill>
                  <a:schemeClr val="tx1"/>
                </a:solidFill>
              </a:rPr>
              <a:t>- </a:t>
            </a:r>
            <a:r>
              <a:rPr lang="en-US" sz="2400" dirty="0" err="1" smtClean="0">
                <a:solidFill>
                  <a:schemeClr val="tx1"/>
                </a:solidFill>
              </a:rPr>
              <a:t>Leukotriene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receptor antagonists (e.g. </a:t>
            </a:r>
            <a:r>
              <a:rPr lang="en-US" sz="2400" dirty="0" err="1" smtClean="0">
                <a:solidFill>
                  <a:schemeClr val="tx1"/>
                </a:solidFill>
              </a:rPr>
              <a:t>Montelukast</a:t>
            </a:r>
            <a:r>
              <a:rPr lang="en-US" sz="2400" dirty="0" smtClean="0">
                <a:solidFill>
                  <a:schemeClr val="tx1"/>
                </a:solidFill>
              </a:rPr>
              <a:t> 10 mg daily)</a:t>
            </a:r>
          </a:p>
          <a:p>
            <a:pPr lvl="0" algn="l" rtl="0">
              <a:lnSpc>
                <a:spcPct val="150000"/>
              </a:lnSpc>
            </a:pPr>
            <a:endParaRPr lang="en-US" sz="2400" dirty="0" smtClean="0">
              <a:solidFill>
                <a:schemeClr val="tx1"/>
              </a:solidFill>
            </a:endParaRPr>
          </a:p>
          <a:p>
            <a:pPr lvl="0" algn="l" rtl="0">
              <a:lnSpc>
                <a:spcPct val="150000"/>
              </a:lnSpc>
            </a:pPr>
            <a:r>
              <a:rPr lang="en-US" sz="2400" dirty="0" smtClean="0">
                <a:solidFill>
                  <a:schemeClr val="tx1"/>
                </a:solidFill>
              </a:rPr>
              <a:t>- </a:t>
            </a:r>
            <a:r>
              <a:rPr lang="en-US" sz="2400" dirty="0" err="1" smtClean="0">
                <a:solidFill>
                  <a:schemeClr val="tx1"/>
                </a:solidFill>
              </a:rPr>
              <a:t>Theophylines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may useful.</a:t>
            </a:r>
          </a:p>
          <a:p>
            <a:pPr algn="l">
              <a:lnSpc>
                <a:spcPct val="150000"/>
              </a:lnSpc>
            </a:pPr>
            <a:endParaRPr lang="ar-SA" sz="2400" b="1" dirty="0">
              <a:solidFill>
                <a:schemeClr val="tx1"/>
              </a:solidFill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2286000" y="241333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t"/>
            <a:endParaRPr lang="ar-SA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ar-SA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381000" y="609600"/>
            <a:ext cx="8458200" cy="6477000"/>
          </a:xfrm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</a:pPr>
            <a:r>
              <a:rPr lang="en-US" sz="2400" b="1" dirty="0" smtClean="0">
                <a:solidFill>
                  <a:schemeClr val="tx1"/>
                </a:solidFill>
              </a:rPr>
              <a:t>Step 4</a:t>
            </a:r>
            <a:r>
              <a:rPr lang="en-US" sz="2400" dirty="0" smtClean="0">
                <a:solidFill>
                  <a:schemeClr val="tx1"/>
                </a:solidFill>
              </a:rPr>
              <a:t>: addition of a fourth drug: in addition to ICS to 2000 Mg BDP/ BUD daily. (nasal CS, oral </a:t>
            </a:r>
            <a:r>
              <a:rPr lang="en-US" sz="2400" dirty="0" err="1" smtClean="0">
                <a:solidFill>
                  <a:schemeClr val="tx1"/>
                </a:solidFill>
              </a:rPr>
              <a:t>leukotriene</a:t>
            </a:r>
            <a:r>
              <a:rPr lang="en-US" sz="2400" dirty="0" smtClean="0">
                <a:solidFill>
                  <a:schemeClr val="tx1"/>
                </a:solidFill>
              </a:rPr>
              <a:t> receptor antagonists, </a:t>
            </a:r>
            <a:r>
              <a:rPr lang="en-US" sz="2400" dirty="0" err="1" smtClean="0">
                <a:solidFill>
                  <a:schemeClr val="tx1"/>
                </a:solidFill>
              </a:rPr>
              <a:t>theophylines</a:t>
            </a:r>
            <a:r>
              <a:rPr lang="en-US" sz="2400" dirty="0" smtClean="0">
                <a:solidFill>
                  <a:schemeClr val="tx1"/>
                </a:solidFill>
              </a:rPr>
              <a:t> or slow release B2-agonists).</a:t>
            </a:r>
          </a:p>
          <a:p>
            <a:pPr algn="l">
              <a:lnSpc>
                <a:spcPct val="150000"/>
              </a:lnSpc>
            </a:pPr>
            <a:r>
              <a:rPr lang="en-US" sz="2400" dirty="0" smtClean="0">
                <a:solidFill>
                  <a:schemeClr val="tx1"/>
                </a:solidFill>
              </a:rPr>
              <a:t>Monoclonal nobodies directed against </a:t>
            </a:r>
            <a:r>
              <a:rPr lang="en-US" sz="2400" dirty="0" err="1" smtClean="0">
                <a:solidFill>
                  <a:schemeClr val="tx1"/>
                </a:solidFill>
              </a:rPr>
              <a:t>IgE</a:t>
            </a:r>
            <a:r>
              <a:rPr lang="en-US" sz="2400" dirty="0" smtClean="0">
                <a:solidFill>
                  <a:schemeClr val="tx1"/>
                </a:solidFill>
              </a:rPr>
              <a:t>(</a:t>
            </a:r>
            <a:r>
              <a:rPr lang="en-US" sz="2400" dirty="0" err="1" smtClean="0">
                <a:solidFill>
                  <a:schemeClr val="tx1"/>
                </a:solidFill>
              </a:rPr>
              <a:t>Itraconazole</a:t>
            </a:r>
            <a:r>
              <a:rPr lang="en-US" sz="2400" dirty="0" smtClean="0">
                <a:solidFill>
                  <a:schemeClr val="tx1"/>
                </a:solidFill>
              </a:rPr>
              <a:t>).</a:t>
            </a:r>
          </a:p>
          <a:p>
            <a:pPr algn="l">
              <a:lnSpc>
                <a:spcPct val="150000"/>
              </a:lnSpc>
            </a:pPr>
            <a:endParaRPr lang="ar-SA" sz="2400" b="1" dirty="0">
              <a:solidFill>
                <a:schemeClr val="tx1"/>
              </a:solidFill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2286000" y="241333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t"/>
            <a:endParaRPr lang="ar-S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ar-SA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381000" y="304800"/>
            <a:ext cx="8458200" cy="6781800"/>
          </a:xfrm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</a:pPr>
            <a:r>
              <a:rPr lang="en-US" sz="2400" dirty="0" smtClean="0">
                <a:solidFill>
                  <a:schemeClr val="tx1"/>
                </a:solidFill>
              </a:rPr>
              <a:t> </a:t>
            </a:r>
          </a:p>
          <a:p>
            <a:pPr algn="l">
              <a:lnSpc>
                <a:spcPct val="150000"/>
              </a:lnSpc>
            </a:pPr>
            <a:r>
              <a:rPr lang="en-US" b="1" dirty="0" smtClean="0">
                <a:solidFill>
                  <a:srgbClr val="FF0000"/>
                </a:solidFill>
              </a:rPr>
              <a:t>Epidemiology:</a:t>
            </a:r>
            <a:endParaRPr lang="en-US" dirty="0" smtClean="0">
              <a:solidFill>
                <a:srgbClr val="FF0000"/>
              </a:solidFill>
            </a:endParaRPr>
          </a:p>
          <a:p>
            <a:pPr lvl="0" algn="l" rtl="0">
              <a:lnSpc>
                <a:spcPct val="150000"/>
              </a:lnSpc>
            </a:pPr>
            <a:r>
              <a:rPr lang="en-US" sz="2400" dirty="0" smtClean="0">
                <a:solidFill>
                  <a:schemeClr val="tx1"/>
                </a:solidFill>
              </a:rPr>
              <a:t>1- Prevalence </a:t>
            </a:r>
            <a:r>
              <a:rPr lang="en-US" sz="2400" dirty="0" smtClean="0">
                <a:solidFill>
                  <a:schemeClr val="tx1"/>
                </a:solidFill>
              </a:rPr>
              <a:t>increase both in developed and developing countries</a:t>
            </a:r>
            <a:r>
              <a:rPr lang="en-US" sz="2400" dirty="0" smtClean="0">
                <a:solidFill>
                  <a:schemeClr val="tx1"/>
                </a:solidFill>
              </a:rPr>
              <a:t>.</a:t>
            </a:r>
          </a:p>
          <a:p>
            <a:pPr lvl="0" algn="l" rtl="0">
              <a:lnSpc>
                <a:spcPct val="150000"/>
              </a:lnSpc>
            </a:pPr>
            <a:endParaRPr lang="en-US" sz="2400" dirty="0" smtClean="0">
              <a:solidFill>
                <a:schemeClr val="tx1"/>
              </a:solidFill>
            </a:endParaRPr>
          </a:p>
          <a:p>
            <a:pPr lvl="0" algn="l" rtl="0">
              <a:lnSpc>
                <a:spcPct val="150000"/>
              </a:lnSpc>
            </a:pPr>
            <a:r>
              <a:rPr lang="en-US" sz="2400" dirty="0" smtClean="0">
                <a:solidFill>
                  <a:schemeClr val="tx1"/>
                </a:solidFill>
              </a:rPr>
              <a:t>2- In </a:t>
            </a:r>
            <a:r>
              <a:rPr lang="en-US" sz="2400" dirty="0" smtClean="0">
                <a:solidFill>
                  <a:schemeClr val="tx1"/>
                </a:solidFill>
              </a:rPr>
              <a:t>childhood it is more common in boys, but following puberty females are more frequently affected</a:t>
            </a:r>
            <a:r>
              <a:rPr lang="en-US" sz="2400" dirty="0" smtClean="0">
                <a:solidFill>
                  <a:schemeClr val="tx1"/>
                </a:solidFill>
              </a:rPr>
              <a:t>.</a:t>
            </a:r>
          </a:p>
          <a:p>
            <a:pPr lvl="0" algn="l" rtl="0">
              <a:lnSpc>
                <a:spcPct val="150000"/>
              </a:lnSpc>
            </a:pPr>
            <a:endParaRPr lang="en-US" sz="2400" dirty="0" smtClean="0">
              <a:solidFill>
                <a:schemeClr val="tx1"/>
              </a:solidFill>
            </a:endParaRPr>
          </a:p>
          <a:p>
            <a:pPr lvl="0" algn="l" rtl="0">
              <a:lnSpc>
                <a:spcPct val="150000"/>
              </a:lnSpc>
            </a:pPr>
            <a:r>
              <a:rPr lang="en-US" sz="2400" dirty="0" smtClean="0">
                <a:solidFill>
                  <a:schemeClr val="tx1"/>
                </a:solidFill>
              </a:rPr>
              <a:t>3- The </a:t>
            </a:r>
            <a:r>
              <a:rPr lang="en-US" sz="2400" dirty="0" smtClean="0">
                <a:solidFill>
                  <a:schemeClr val="tx1"/>
                </a:solidFill>
              </a:rPr>
              <a:t>impact of socioeconomic state on asthma is enormous.</a:t>
            </a:r>
          </a:p>
          <a:p>
            <a:pPr algn="l">
              <a:lnSpc>
                <a:spcPct val="150000"/>
              </a:lnSpc>
            </a:pPr>
            <a:endParaRPr lang="ar-SA" sz="2400" b="1" dirty="0">
              <a:solidFill>
                <a:schemeClr val="tx1"/>
              </a:solidFill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2286000" y="241333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t"/>
            <a:endParaRPr lang="ar-SA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ar-SA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381000" y="304800"/>
            <a:ext cx="8458200" cy="6781800"/>
          </a:xfrm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</a:pPr>
            <a:r>
              <a:rPr lang="en-US" sz="2400" b="1" dirty="0" smtClean="0">
                <a:solidFill>
                  <a:schemeClr val="tx1"/>
                </a:solidFill>
              </a:rPr>
              <a:t>Step 5</a:t>
            </a:r>
            <a:r>
              <a:rPr lang="en-US" sz="2400" dirty="0" smtClean="0">
                <a:solidFill>
                  <a:schemeClr val="tx1"/>
                </a:solidFill>
              </a:rPr>
              <a:t>: addition of continuous or frequent oral steroids (</a:t>
            </a:r>
            <a:r>
              <a:rPr lang="en-US" sz="2400" dirty="0" err="1" smtClean="0">
                <a:solidFill>
                  <a:schemeClr val="tx1"/>
                </a:solidFill>
              </a:rPr>
              <a:t>sually</a:t>
            </a:r>
            <a:r>
              <a:rPr lang="en-US" sz="2400" dirty="0" smtClean="0">
                <a:solidFill>
                  <a:schemeClr val="tx1"/>
                </a:solidFill>
              </a:rPr>
              <a:t> administered as a single daily dose in the morning).</a:t>
            </a:r>
          </a:p>
          <a:p>
            <a:pPr algn="l">
              <a:lnSpc>
                <a:spcPct val="150000"/>
              </a:lnSpc>
            </a:pPr>
            <a:r>
              <a:rPr lang="en-US" sz="2400" dirty="0" smtClean="0">
                <a:solidFill>
                  <a:schemeClr val="tx1"/>
                </a:solidFill>
              </a:rPr>
              <a:t>(Risk of side effect increase in patients on long-term CS tablets (&gt; 3 months) or receiving more than 3-4 courses per year).</a:t>
            </a:r>
          </a:p>
          <a:p>
            <a:pPr algn="l">
              <a:lnSpc>
                <a:spcPct val="150000"/>
              </a:lnSpc>
            </a:pPr>
            <a:r>
              <a:rPr lang="en-US" sz="2400" dirty="0" smtClean="0">
                <a:solidFill>
                  <a:schemeClr val="tx1"/>
                </a:solidFill>
              </a:rPr>
              <a:t>Steroid sparing therapies such as </a:t>
            </a:r>
            <a:r>
              <a:rPr lang="en-US" sz="2400" dirty="0" err="1" smtClean="0">
                <a:solidFill>
                  <a:schemeClr val="tx1"/>
                </a:solidFill>
              </a:rPr>
              <a:t>methotrexate</a:t>
            </a:r>
            <a:r>
              <a:rPr lang="en-US" sz="2400" dirty="0" smtClean="0">
                <a:solidFill>
                  <a:schemeClr val="tx1"/>
                </a:solidFill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</a:rPr>
              <a:t>ciclosporin</a:t>
            </a:r>
            <a:r>
              <a:rPr lang="en-US" sz="2400" dirty="0" smtClean="0">
                <a:solidFill>
                  <a:schemeClr val="tx1"/>
                </a:solidFill>
              </a:rPr>
              <a:t> or oral gold may be considered.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2286000" y="241333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t"/>
            <a:endParaRPr lang="ar-SA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ar-SA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381000" y="304800"/>
            <a:ext cx="8458200" cy="6781800"/>
          </a:xfrm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</a:pPr>
            <a:r>
              <a:rPr lang="en-US" sz="2400" dirty="0" smtClean="0">
                <a:solidFill>
                  <a:schemeClr val="tx1"/>
                </a:solidFill>
              </a:rPr>
              <a:t>Step- down therapy: once asthma control is established, the dose of inhaled (or oral) CS should be titrated to the lowest dose at which effective control of asthma is maintained.</a:t>
            </a:r>
          </a:p>
          <a:p>
            <a:pPr algn="l">
              <a:lnSpc>
                <a:spcPct val="150000"/>
              </a:lnSpc>
            </a:pPr>
            <a:r>
              <a:rPr lang="en-US" sz="2400" dirty="0" smtClean="0">
                <a:solidFill>
                  <a:schemeClr val="tx1"/>
                </a:solidFill>
              </a:rPr>
              <a:t> </a:t>
            </a:r>
          </a:p>
          <a:p>
            <a:pPr algn="l">
              <a:lnSpc>
                <a:spcPct val="150000"/>
              </a:lnSpc>
            </a:pPr>
            <a:r>
              <a:rPr lang="en-US" sz="2400" dirty="0" smtClean="0">
                <a:solidFill>
                  <a:schemeClr val="tx1"/>
                </a:solidFill>
              </a:rPr>
              <a:t>Management of mild –moderate exacerbations:</a:t>
            </a:r>
          </a:p>
          <a:p>
            <a:pPr algn="l">
              <a:lnSpc>
                <a:spcPct val="150000"/>
              </a:lnSpc>
            </a:pPr>
            <a:r>
              <a:rPr lang="en-US" sz="2400" dirty="0" smtClean="0">
                <a:solidFill>
                  <a:schemeClr val="tx1"/>
                </a:solidFill>
              </a:rPr>
              <a:t>(Short courses of oral CS (</a:t>
            </a:r>
            <a:r>
              <a:rPr lang="en-US" sz="2400" dirty="0" err="1" smtClean="0">
                <a:solidFill>
                  <a:schemeClr val="tx1"/>
                </a:solidFill>
              </a:rPr>
              <a:t>prednisolon</a:t>
            </a:r>
            <a:r>
              <a:rPr lang="en-US" sz="2400" dirty="0" smtClean="0">
                <a:solidFill>
                  <a:schemeClr val="tx1"/>
                </a:solidFill>
              </a:rPr>
              <a:t> 30-60 mg daily) are required to regain control of symptoms).</a:t>
            </a:r>
          </a:p>
          <a:p>
            <a:pPr algn="l">
              <a:lnSpc>
                <a:spcPct val="150000"/>
              </a:lnSpc>
            </a:pPr>
            <a:r>
              <a:rPr lang="en-US" sz="2400" dirty="0" smtClean="0">
                <a:solidFill>
                  <a:schemeClr val="tx1"/>
                </a:solidFill>
              </a:rPr>
              <a:t>(Tapering of the dose to withdraw treatment is not necessary unless given for more than 3 weeks).</a:t>
            </a:r>
          </a:p>
          <a:p>
            <a:pPr algn="l">
              <a:lnSpc>
                <a:spcPct val="150000"/>
              </a:lnSpc>
            </a:pPr>
            <a:endParaRPr lang="ar-SA" sz="2400" b="1" dirty="0">
              <a:solidFill>
                <a:schemeClr val="tx1"/>
              </a:solidFill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2286000" y="241333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t"/>
            <a:endParaRPr lang="ar-SA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ar-SA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381000" y="304800"/>
            <a:ext cx="8458200" cy="6781800"/>
          </a:xfrm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</a:pPr>
            <a:r>
              <a:rPr lang="en-US" b="1" dirty="0" smtClean="0">
                <a:solidFill>
                  <a:srgbClr val="FF0000"/>
                </a:solidFill>
              </a:rPr>
              <a:t>Indication </a:t>
            </a:r>
            <a:r>
              <a:rPr lang="en-US" b="1" dirty="0" smtClean="0">
                <a:solidFill>
                  <a:srgbClr val="FF0000"/>
                </a:solidFill>
              </a:rPr>
              <a:t>for short courses include:</a:t>
            </a:r>
            <a:endParaRPr lang="en-US" dirty="0" smtClean="0">
              <a:solidFill>
                <a:srgbClr val="FF0000"/>
              </a:solidFill>
            </a:endParaRPr>
          </a:p>
          <a:p>
            <a:pPr lvl="0" algn="l" rtl="0">
              <a:lnSpc>
                <a:spcPct val="150000"/>
              </a:lnSpc>
            </a:pPr>
            <a:endParaRPr lang="en-US" sz="2400" dirty="0" smtClean="0">
              <a:solidFill>
                <a:schemeClr val="tx1"/>
              </a:solidFill>
            </a:endParaRPr>
          </a:p>
          <a:p>
            <a:pPr lvl="0" algn="l" rtl="0">
              <a:lnSpc>
                <a:spcPct val="150000"/>
              </a:lnSpc>
            </a:pPr>
            <a:r>
              <a:rPr lang="en-US" sz="2400" dirty="0" smtClean="0">
                <a:solidFill>
                  <a:schemeClr val="tx1"/>
                </a:solidFill>
              </a:rPr>
              <a:t>1- Progressive </a:t>
            </a:r>
            <a:r>
              <a:rPr lang="en-US" sz="2400" dirty="0" smtClean="0">
                <a:solidFill>
                  <a:schemeClr val="tx1"/>
                </a:solidFill>
              </a:rPr>
              <a:t>worsening of symptoms and PEF day by day.</a:t>
            </a:r>
          </a:p>
          <a:p>
            <a:pPr lvl="0" algn="l" rtl="0">
              <a:lnSpc>
                <a:spcPct val="150000"/>
              </a:lnSpc>
            </a:pPr>
            <a:r>
              <a:rPr lang="en-US" sz="2400" dirty="0" smtClean="0">
                <a:solidFill>
                  <a:schemeClr val="tx1"/>
                </a:solidFill>
              </a:rPr>
              <a:t>2- Fall </a:t>
            </a:r>
            <a:r>
              <a:rPr lang="en-US" sz="2400" dirty="0" smtClean="0">
                <a:solidFill>
                  <a:schemeClr val="tx1"/>
                </a:solidFill>
              </a:rPr>
              <a:t>of PEF below 60% of the patient personal best recording.</a:t>
            </a:r>
          </a:p>
          <a:p>
            <a:pPr lvl="0" algn="l" rtl="0">
              <a:lnSpc>
                <a:spcPct val="150000"/>
              </a:lnSpc>
            </a:pPr>
            <a:r>
              <a:rPr lang="en-US" sz="2400" dirty="0" smtClean="0">
                <a:solidFill>
                  <a:schemeClr val="tx1"/>
                </a:solidFill>
              </a:rPr>
              <a:t>3- Onset </a:t>
            </a:r>
            <a:r>
              <a:rPr lang="en-US" sz="2400" dirty="0" smtClean="0">
                <a:solidFill>
                  <a:schemeClr val="tx1"/>
                </a:solidFill>
              </a:rPr>
              <a:t>or worsening of sleep disturbance by asthma.</a:t>
            </a:r>
          </a:p>
          <a:p>
            <a:pPr lvl="0" algn="l" rtl="0">
              <a:lnSpc>
                <a:spcPct val="150000"/>
              </a:lnSpc>
            </a:pPr>
            <a:r>
              <a:rPr lang="en-US" sz="2400" dirty="0" smtClean="0">
                <a:solidFill>
                  <a:schemeClr val="tx1"/>
                </a:solidFill>
              </a:rPr>
              <a:t>4- Persistence </a:t>
            </a:r>
            <a:r>
              <a:rPr lang="en-US" sz="2400" dirty="0" smtClean="0">
                <a:solidFill>
                  <a:schemeClr val="tx1"/>
                </a:solidFill>
              </a:rPr>
              <a:t>of morning symptoms until midday.</a:t>
            </a:r>
          </a:p>
          <a:p>
            <a:pPr lvl="0" algn="l" rtl="0">
              <a:lnSpc>
                <a:spcPct val="150000"/>
              </a:lnSpc>
            </a:pPr>
            <a:r>
              <a:rPr lang="en-US" sz="2400" dirty="0" smtClean="0">
                <a:solidFill>
                  <a:schemeClr val="tx1"/>
                </a:solidFill>
              </a:rPr>
              <a:t>5- Progressively </a:t>
            </a:r>
            <a:r>
              <a:rPr lang="en-US" sz="2400" dirty="0" smtClean="0">
                <a:solidFill>
                  <a:schemeClr val="tx1"/>
                </a:solidFill>
              </a:rPr>
              <a:t>diminishing response to an inhaled bronchodilator.</a:t>
            </a:r>
          </a:p>
          <a:p>
            <a:pPr lvl="0" algn="l" rtl="0">
              <a:lnSpc>
                <a:spcPct val="150000"/>
              </a:lnSpc>
            </a:pPr>
            <a:r>
              <a:rPr lang="en-US" sz="2400" dirty="0" smtClean="0">
                <a:solidFill>
                  <a:schemeClr val="tx1"/>
                </a:solidFill>
              </a:rPr>
              <a:t>6- Symptoms </a:t>
            </a:r>
            <a:r>
              <a:rPr lang="en-US" sz="2400" dirty="0" smtClean="0">
                <a:solidFill>
                  <a:schemeClr val="tx1"/>
                </a:solidFill>
              </a:rPr>
              <a:t>sever enough to require treatment with </a:t>
            </a:r>
            <a:r>
              <a:rPr lang="en-US" sz="2400" dirty="0" err="1" smtClean="0">
                <a:solidFill>
                  <a:schemeClr val="tx1"/>
                </a:solidFill>
              </a:rPr>
              <a:t>nebulised</a:t>
            </a:r>
            <a:r>
              <a:rPr lang="en-US" sz="2400" dirty="0" smtClean="0">
                <a:solidFill>
                  <a:schemeClr val="tx1"/>
                </a:solidFill>
              </a:rPr>
              <a:t> or injected bronchodilator.</a:t>
            </a:r>
          </a:p>
          <a:p>
            <a:pPr algn="l">
              <a:lnSpc>
                <a:spcPct val="150000"/>
              </a:lnSpc>
            </a:pPr>
            <a:endParaRPr lang="ar-SA" sz="2400" b="1" dirty="0">
              <a:solidFill>
                <a:schemeClr val="tx1"/>
              </a:solidFill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2286000" y="241333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t"/>
            <a:endParaRPr lang="ar-SA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ar-SA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381000" y="304800"/>
            <a:ext cx="8458200" cy="6781800"/>
          </a:xfrm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</a:pPr>
            <a:r>
              <a:rPr lang="en-US" b="1" dirty="0" smtClean="0">
                <a:solidFill>
                  <a:srgbClr val="FF0000"/>
                </a:solidFill>
              </a:rPr>
              <a:t>Management of acute severe asthma:</a:t>
            </a:r>
            <a:endParaRPr lang="en-US" dirty="0" smtClean="0">
              <a:solidFill>
                <a:srgbClr val="FF0000"/>
              </a:solidFill>
            </a:endParaRPr>
          </a:p>
          <a:p>
            <a:pPr lvl="0" algn="l" rtl="0">
              <a:lnSpc>
                <a:spcPct val="150000"/>
              </a:lnSpc>
            </a:pPr>
            <a:r>
              <a:rPr lang="en-US" sz="2400" dirty="0" smtClean="0">
                <a:solidFill>
                  <a:schemeClr val="tx1"/>
                </a:solidFill>
              </a:rPr>
              <a:t>1-   Initial </a:t>
            </a:r>
            <a:r>
              <a:rPr lang="en-US" sz="2400" dirty="0" smtClean="0">
                <a:solidFill>
                  <a:schemeClr val="tx1"/>
                </a:solidFill>
              </a:rPr>
              <a:t>assessment:-</a:t>
            </a:r>
          </a:p>
          <a:p>
            <a:pPr lvl="0" algn="l" rtl="0">
              <a:lnSpc>
                <a:spcPct val="150000"/>
              </a:lnSpc>
            </a:pPr>
            <a:r>
              <a:rPr lang="en-US" sz="2400" dirty="0" smtClean="0">
                <a:solidFill>
                  <a:schemeClr val="tx1"/>
                </a:solidFill>
              </a:rPr>
              <a:t>  a - Acute </a:t>
            </a:r>
            <a:r>
              <a:rPr lang="en-US" sz="2400" dirty="0" smtClean="0">
                <a:solidFill>
                  <a:schemeClr val="tx1"/>
                </a:solidFill>
              </a:rPr>
              <a:t>severe asthma:</a:t>
            </a:r>
          </a:p>
          <a:p>
            <a:pPr lvl="0" algn="l" rtl="0">
              <a:lnSpc>
                <a:spcPct val="150000"/>
              </a:lnSpc>
            </a:pPr>
            <a:r>
              <a:rPr lang="en-US" sz="2400" dirty="0" smtClean="0">
                <a:solidFill>
                  <a:schemeClr val="tx1"/>
                </a:solidFill>
              </a:rPr>
              <a:t>- PEF </a:t>
            </a:r>
            <a:r>
              <a:rPr lang="en-US" sz="2400" dirty="0" smtClean="0">
                <a:solidFill>
                  <a:schemeClr val="tx1"/>
                </a:solidFill>
              </a:rPr>
              <a:t>33-50% predicted (&lt; 2001/min).</a:t>
            </a:r>
          </a:p>
          <a:p>
            <a:pPr lvl="0" algn="l" rtl="0">
              <a:lnSpc>
                <a:spcPct val="150000"/>
              </a:lnSpc>
            </a:pPr>
            <a:r>
              <a:rPr lang="en-US" sz="2400" dirty="0" smtClean="0">
                <a:solidFill>
                  <a:schemeClr val="tx1"/>
                </a:solidFill>
              </a:rPr>
              <a:t>- R.R </a:t>
            </a:r>
            <a:r>
              <a:rPr lang="en-US" sz="2400" dirty="0" smtClean="0">
                <a:solidFill>
                  <a:schemeClr val="tx1"/>
                </a:solidFill>
              </a:rPr>
              <a:t>≥ 25/min.</a:t>
            </a:r>
          </a:p>
          <a:p>
            <a:pPr lvl="0" algn="l" rtl="0">
              <a:lnSpc>
                <a:spcPct val="150000"/>
              </a:lnSpc>
            </a:pPr>
            <a:r>
              <a:rPr lang="en-US" sz="2400" dirty="0" smtClean="0">
                <a:solidFill>
                  <a:schemeClr val="tx1"/>
                </a:solidFill>
              </a:rPr>
              <a:t> - H.R </a:t>
            </a:r>
            <a:r>
              <a:rPr lang="en-US" sz="2400" dirty="0" smtClean="0">
                <a:solidFill>
                  <a:schemeClr val="tx1"/>
                </a:solidFill>
              </a:rPr>
              <a:t>≥ 110/min.</a:t>
            </a:r>
          </a:p>
          <a:p>
            <a:pPr lvl="0" algn="l" rtl="0">
              <a:lnSpc>
                <a:spcPct val="150000"/>
              </a:lnSpc>
            </a:pPr>
            <a:r>
              <a:rPr lang="en-US" sz="2400" dirty="0" smtClean="0">
                <a:solidFill>
                  <a:schemeClr val="tx1"/>
                </a:solidFill>
              </a:rPr>
              <a:t>- Inability </a:t>
            </a:r>
            <a:r>
              <a:rPr lang="en-US" sz="2400" dirty="0" smtClean="0">
                <a:solidFill>
                  <a:schemeClr val="tx1"/>
                </a:solidFill>
              </a:rPr>
              <a:t>to complete sentence in one breath.</a:t>
            </a:r>
          </a:p>
          <a:p>
            <a:pPr algn="l">
              <a:lnSpc>
                <a:spcPct val="150000"/>
              </a:lnSpc>
            </a:pPr>
            <a:endParaRPr lang="ar-SA" sz="2400" b="1" dirty="0">
              <a:solidFill>
                <a:schemeClr val="tx1"/>
              </a:solidFill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2286000" y="241333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t"/>
            <a:endParaRPr lang="ar-SA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ar-SA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381000" y="304800"/>
            <a:ext cx="8458200" cy="6781800"/>
          </a:xfrm>
        </p:spPr>
        <p:txBody>
          <a:bodyPr>
            <a:normAutofit/>
          </a:bodyPr>
          <a:lstStyle/>
          <a:p>
            <a:pPr lvl="0" algn="l" rtl="0">
              <a:lnSpc>
                <a:spcPct val="150000"/>
              </a:lnSpc>
            </a:pPr>
            <a:r>
              <a:rPr lang="en-US" sz="2400" dirty="0" smtClean="0">
                <a:solidFill>
                  <a:schemeClr val="tx1"/>
                </a:solidFill>
              </a:rPr>
              <a:t>b- Life </a:t>
            </a:r>
            <a:r>
              <a:rPr lang="en-US" sz="2400" dirty="0" smtClean="0">
                <a:solidFill>
                  <a:schemeClr val="tx1"/>
                </a:solidFill>
              </a:rPr>
              <a:t>– threatening features:</a:t>
            </a:r>
          </a:p>
          <a:p>
            <a:pPr lvl="0" algn="l" rtl="0">
              <a:lnSpc>
                <a:spcPct val="150000"/>
              </a:lnSpc>
            </a:pPr>
            <a:endParaRPr lang="en-US" sz="2400" dirty="0" smtClean="0">
              <a:solidFill>
                <a:schemeClr val="tx1"/>
              </a:solidFill>
            </a:endParaRPr>
          </a:p>
          <a:p>
            <a:pPr lvl="0" algn="l" rtl="0">
              <a:lnSpc>
                <a:spcPct val="150000"/>
              </a:lnSpc>
            </a:pPr>
            <a:r>
              <a:rPr lang="en-US" sz="2400" dirty="0" smtClean="0">
                <a:solidFill>
                  <a:schemeClr val="tx1"/>
                </a:solidFill>
              </a:rPr>
              <a:t>- PEF </a:t>
            </a:r>
            <a:r>
              <a:rPr lang="en-US" sz="2400" dirty="0" smtClean="0">
                <a:solidFill>
                  <a:schemeClr val="tx1"/>
                </a:solidFill>
              </a:rPr>
              <a:t>33-50% predicted (&lt; 100 1/min).</a:t>
            </a:r>
          </a:p>
          <a:p>
            <a:pPr lvl="0" algn="l" rtl="0">
              <a:lnSpc>
                <a:spcPct val="150000"/>
              </a:lnSpc>
            </a:pPr>
            <a:r>
              <a:rPr lang="en-US" sz="2400" dirty="0" smtClean="0">
                <a:solidFill>
                  <a:schemeClr val="tx1"/>
                </a:solidFill>
              </a:rPr>
              <a:t>- SpO</a:t>
            </a:r>
            <a:r>
              <a:rPr lang="en-US" sz="2400" baseline="-25000" dirty="0" smtClean="0">
                <a:solidFill>
                  <a:schemeClr val="tx1"/>
                </a:solidFill>
              </a:rPr>
              <a:t>2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&lt; 92% or PaO</a:t>
            </a:r>
            <a:r>
              <a:rPr lang="en-US" sz="2400" baseline="-25000" dirty="0" smtClean="0">
                <a:solidFill>
                  <a:schemeClr val="tx1"/>
                </a:solidFill>
              </a:rPr>
              <a:t>2</a:t>
            </a:r>
            <a:r>
              <a:rPr lang="en-US" sz="2400" dirty="0" smtClean="0">
                <a:solidFill>
                  <a:schemeClr val="tx1"/>
                </a:solidFill>
              </a:rPr>
              <a:t> &lt; 8 </a:t>
            </a:r>
            <a:r>
              <a:rPr lang="en-US" sz="2400" dirty="0" err="1" smtClean="0">
                <a:solidFill>
                  <a:schemeClr val="tx1"/>
                </a:solidFill>
              </a:rPr>
              <a:t>kpa</a:t>
            </a:r>
            <a:r>
              <a:rPr lang="en-US" sz="2400" dirty="0" smtClean="0">
                <a:solidFill>
                  <a:schemeClr val="tx1"/>
                </a:solidFill>
              </a:rPr>
              <a:t> (60 mm Hg).</a:t>
            </a:r>
          </a:p>
          <a:p>
            <a:pPr lvl="0" algn="l" rtl="0">
              <a:lnSpc>
                <a:spcPct val="150000"/>
              </a:lnSpc>
            </a:pPr>
            <a:r>
              <a:rPr lang="en-US" sz="2400" dirty="0" smtClean="0">
                <a:solidFill>
                  <a:schemeClr val="tx1"/>
                </a:solidFill>
              </a:rPr>
              <a:t>- Normal </a:t>
            </a:r>
            <a:r>
              <a:rPr lang="en-US" sz="2400" dirty="0" smtClean="0">
                <a:solidFill>
                  <a:schemeClr val="tx1"/>
                </a:solidFill>
              </a:rPr>
              <a:t>P</a:t>
            </a:r>
            <a:r>
              <a:rPr lang="en-US" sz="2400" baseline="-25000" dirty="0" smtClean="0">
                <a:solidFill>
                  <a:schemeClr val="tx1"/>
                </a:solidFill>
              </a:rPr>
              <a:t>a</a:t>
            </a:r>
            <a:r>
              <a:rPr lang="en-US" sz="2400" dirty="0" smtClean="0">
                <a:solidFill>
                  <a:schemeClr val="tx1"/>
                </a:solidFill>
              </a:rPr>
              <a:t>Co</a:t>
            </a:r>
            <a:r>
              <a:rPr lang="en-US" sz="2400" baseline="-25000" dirty="0" smtClean="0">
                <a:solidFill>
                  <a:schemeClr val="tx1"/>
                </a:solidFill>
              </a:rPr>
              <a:t>2</a:t>
            </a:r>
            <a:r>
              <a:rPr lang="en-US" sz="2400" dirty="0" smtClean="0">
                <a:solidFill>
                  <a:schemeClr val="tx1"/>
                </a:solidFill>
              </a:rPr>
              <a:t>.</a:t>
            </a:r>
          </a:p>
          <a:p>
            <a:pPr lvl="0" algn="l" rtl="0">
              <a:lnSpc>
                <a:spcPct val="150000"/>
              </a:lnSpc>
            </a:pPr>
            <a:r>
              <a:rPr lang="en-US" sz="2400" dirty="0" smtClean="0">
                <a:solidFill>
                  <a:schemeClr val="tx1"/>
                </a:solidFill>
              </a:rPr>
              <a:t>- chest</a:t>
            </a:r>
            <a:r>
              <a:rPr lang="en-US" sz="2400" dirty="0" smtClean="0">
                <a:solidFill>
                  <a:schemeClr val="tx1"/>
                </a:solidFill>
              </a:rPr>
              <a:t>.</a:t>
            </a:r>
          </a:p>
          <a:p>
            <a:pPr algn="l">
              <a:lnSpc>
                <a:spcPct val="150000"/>
              </a:lnSpc>
            </a:pPr>
            <a:endParaRPr lang="ar-SA" sz="2400" b="1" dirty="0">
              <a:solidFill>
                <a:schemeClr val="tx1"/>
              </a:solidFill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2286000" y="241333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t"/>
            <a:endParaRPr lang="ar-SA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ar-SA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381000" y="304800"/>
            <a:ext cx="8458200" cy="6781800"/>
          </a:xfrm>
        </p:spPr>
        <p:txBody>
          <a:bodyPr>
            <a:normAutofit/>
          </a:bodyPr>
          <a:lstStyle/>
          <a:p>
            <a:pPr lvl="0" algn="l" rtl="0">
              <a:lnSpc>
                <a:spcPct val="150000"/>
              </a:lnSpc>
            </a:pPr>
            <a:endParaRPr lang="en-US" sz="2400" dirty="0" smtClean="0">
              <a:solidFill>
                <a:schemeClr val="tx1"/>
              </a:solidFill>
            </a:endParaRPr>
          </a:p>
          <a:p>
            <a:pPr lvl="0" algn="l" rtl="0">
              <a:lnSpc>
                <a:spcPct val="150000"/>
              </a:lnSpc>
            </a:pPr>
            <a:r>
              <a:rPr lang="en-US" sz="2400" dirty="0" smtClean="0">
                <a:solidFill>
                  <a:schemeClr val="tx1"/>
                </a:solidFill>
              </a:rPr>
              <a:t>- Cyanosis</a:t>
            </a:r>
            <a:r>
              <a:rPr lang="en-US" sz="2400" dirty="0" smtClean="0">
                <a:solidFill>
                  <a:schemeClr val="tx1"/>
                </a:solidFill>
              </a:rPr>
              <a:t>.</a:t>
            </a:r>
          </a:p>
          <a:p>
            <a:pPr lvl="0" algn="l" rtl="0">
              <a:lnSpc>
                <a:spcPct val="150000"/>
              </a:lnSpc>
            </a:pPr>
            <a:r>
              <a:rPr lang="en-US" sz="2400" dirty="0" smtClean="0">
                <a:solidFill>
                  <a:schemeClr val="tx1"/>
                </a:solidFill>
              </a:rPr>
              <a:t>- Feeble </a:t>
            </a:r>
            <a:r>
              <a:rPr lang="en-US" sz="2400" dirty="0" smtClean="0">
                <a:solidFill>
                  <a:schemeClr val="tx1"/>
                </a:solidFill>
              </a:rPr>
              <a:t>respiratory effort.</a:t>
            </a:r>
          </a:p>
          <a:p>
            <a:pPr lvl="0" algn="l" rtl="0">
              <a:lnSpc>
                <a:spcPct val="150000"/>
              </a:lnSpc>
            </a:pPr>
            <a:r>
              <a:rPr lang="en-US" sz="2400" dirty="0" smtClean="0">
                <a:solidFill>
                  <a:schemeClr val="tx1"/>
                </a:solidFill>
              </a:rPr>
              <a:t>- </a:t>
            </a:r>
            <a:r>
              <a:rPr lang="en-US" sz="2400" dirty="0" err="1" smtClean="0">
                <a:solidFill>
                  <a:schemeClr val="tx1"/>
                </a:solidFill>
              </a:rPr>
              <a:t>Bradycardia</a:t>
            </a:r>
            <a:r>
              <a:rPr lang="en-US" sz="2400" dirty="0" smtClean="0">
                <a:solidFill>
                  <a:schemeClr val="tx1"/>
                </a:solidFill>
              </a:rPr>
              <a:t>.</a:t>
            </a:r>
          </a:p>
          <a:p>
            <a:pPr lvl="0" algn="l" rtl="0">
              <a:lnSpc>
                <a:spcPct val="150000"/>
              </a:lnSpc>
            </a:pP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- Hypotension</a:t>
            </a:r>
            <a:r>
              <a:rPr lang="en-US" sz="2400" dirty="0" smtClean="0">
                <a:solidFill>
                  <a:schemeClr val="tx1"/>
                </a:solidFill>
              </a:rPr>
              <a:t>.</a:t>
            </a:r>
          </a:p>
          <a:p>
            <a:pPr lvl="0" algn="l" rtl="0">
              <a:lnSpc>
                <a:spcPct val="150000"/>
              </a:lnSpc>
            </a:pPr>
            <a:r>
              <a:rPr lang="en-US" sz="2400" dirty="0" smtClean="0">
                <a:solidFill>
                  <a:schemeClr val="tx1"/>
                </a:solidFill>
              </a:rPr>
              <a:t>- Exhaustion</a:t>
            </a:r>
            <a:r>
              <a:rPr lang="en-US" sz="2400" dirty="0" smtClean="0">
                <a:solidFill>
                  <a:schemeClr val="tx1"/>
                </a:solidFill>
              </a:rPr>
              <a:t>.</a:t>
            </a:r>
          </a:p>
          <a:p>
            <a:pPr lvl="0" algn="l" rtl="0">
              <a:lnSpc>
                <a:spcPct val="150000"/>
              </a:lnSpc>
            </a:pPr>
            <a:r>
              <a:rPr lang="en-US" sz="2400" dirty="0" smtClean="0">
                <a:solidFill>
                  <a:schemeClr val="tx1"/>
                </a:solidFill>
              </a:rPr>
              <a:t>- Confusion</a:t>
            </a:r>
            <a:r>
              <a:rPr lang="en-US" sz="2400" dirty="0" smtClean="0">
                <a:solidFill>
                  <a:schemeClr val="tx1"/>
                </a:solidFill>
              </a:rPr>
              <a:t>.</a:t>
            </a:r>
          </a:p>
          <a:p>
            <a:pPr lvl="0" algn="l" rtl="0">
              <a:lnSpc>
                <a:spcPct val="150000"/>
              </a:lnSpc>
            </a:pPr>
            <a:r>
              <a:rPr lang="en-US" sz="2400" dirty="0" smtClean="0">
                <a:solidFill>
                  <a:schemeClr val="tx1"/>
                </a:solidFill>
              </a:rPr>
              <a:t>- coma</a:t>
            </a:r>
            <a:r>
              <a:rPr lang="en-US" sz="2400" dirty="0" smtClean="0">
                <a:solidFill>
                  <a:schemeClr val="tx1"/>
                </a:solidFill>
              </a:rPr>
              <a:t>.</a:t>
            </a:r>
          </a:p>
          <a:p>
            <a:pPr algn="l" rtl="0">
              <a:lnSpc>
                <a:spcPct val="150000"/>
              </a:lnSpc>
            </a:pPr>
            <a:r>
              <a:rPr lang="en-US" sz="2400" dirty="0" smtClean="0">
                <a:solidFill>
                  <a:schemeClr val="tx1"/>
                </a:solidFill>
              </a:rPr>
              <a:t> </a:t>
            </a:r>
          </a:p>
          <a:p>
            <a:pPr algn="l">
              <a:lnSpc>
                <a:spcPct val="150000"/>
              </a:lnSpc>
            </a:pPr>
            <a:endParaRPr lang="ar-SA" sz="2400" b="1" dirty="0">
              <a:solidFill>
                <a:schemeClr val="tx1"/>
              </a:solidFill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2286000" y="241333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t"/>
            <a:endParaRPr lang="ar-SA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ar-SA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381000" y="304800"/>
            <a:ext cx="8458200" cy="6400800"/>
          </a:xfrm>
        </p:spPr>
        <p:txBody>
          <a:bodyPr>
            <a:normAutofit/>
          </a:bodyPr>
          <a:lstStyle/>
          <a:p>
            <a:pPr lvl="0" algn="l" rtl="0">
              <a:lnSpc>
                <a:spcPct val="150000"/>
              </a:lnSpc>
            </a:pPr>
            <a:r>
              <a:rPr lang="en-US" sz="2400" dirty="0" smtClean="0">
                <a:solidFill>
                  <a:schemeClr val="tx1"/>
                </a:solidFill>
              </a:rPr>
              <a:t> c - Near-fatal </a:t>
            </a:r>
            <a:r>
              <a:rPr lang="en-US" sz="2400" dirty="0" smtClean="0">
                <a:solidFill>
                  <a:schemeClr val="tx1"/>
                </a:solidFill>
              </a:rPr>
              <a:t>asthma:</a:t>
            </a:r>
          </a:p>
          <a:p>
            <a:pPr algn="l" rtl="0">
              <a:lnSpc>
                <a:spcPct val="150000"/>
              </a:lnSpc>
            </a:pPr>
            <a:r>
              <a:rPr lang="en-US" sz="2400" dirty="0" smtClean="0">
                <a:solidFill>
                  <a:schemeClr val="tx1"/>
                </a:solidFill>
              </a:rPr>
              <a:t>(raised P</a:t>
            </a:r>
            <a:r>
              <a:rPr lang="en-US" sz="2400" baseline="-25000" dirty="0" smtClean="0">
                <a:solidFill>
                  <a:schemeClr val="tx1"/>
                </a:solidFill>
              </a:rPr>
              <a:t>a</a:t>
            </a:r>
            <a:r>
              <a:rPr lang="en-US" sz="2400" dirty="0" smtClean="0">
                <a:solidFill>
                  <a:schemeClr val="tx1"/>
                </a:solidFill>
              </a:rPr>
              <a:t>Co</a:t>
            </a:r>
            <a:r>
              <a:rPr lang="en-US" sz="2400" baseline="-25000" dirty="0" smtClean="0">
                <a:solidFill>
                  <a:schemeClr val="tx1"/>
                </a:solidFill>
              </a:rPr>
              <a:t>2</a:t>
            </a:r>
            <a:r>
              <a:rPr lang="en-US" sz="2400" dirty="0" smtClean="0">
                <a:solidFill>
                  <a:schemeClr val="tx1"/>
                </a:solidFill>
              </a:rPr>
              <a:t> and/ or requiring mechanical Ventilation with raised inflation pressures).</a:t>
            </a:r>
          </a:p>
          <a:p>
            <a:pPr algn="l" rtl="0">
              <a:lnSpc>
                <a:spcPct val="150000"/>
              </a:lnSpc>
            </a:pPr>
            <a:r>
              <a:rPr lang="en-US" sz="2400" dirty="0" smtClean="0">
                <a:solidFill>
                  <a:schemeClr val="tx1"/>
                </a:solidFill>
              </a:rPr>
              <a:t> </a:t>
            </a:r>
          </a:p>
          <a:p>
            <a:pPr lvl="0" algn="l" rtl="0">
              <a:lnSpc>
                <a:spcPct val="150000"/>
              </a:lnSpc>
            </a:pPr>
            <a:r>
              <a:rPr lang="en-US" sz="2400" dirty="0" smtClean="0">
                <a:solidFill>
                  <a:schemeClr val="tx1"/>
                </a:solidFill>
              </a:rPr>
              <a:t>- O</a:t>
            </a:r>
            <a:r>
              <a:rPr lang="en-US" sz="2400" baseline="-25000" dirty="0" smtClean="0">
                <a:solidFill>
                  <a:schemeClr val="tx1"/>
                </a:solidFill>
              </a:rPr>
              <a:t>2</a:t>
            </a:r>
            <a:r>
              <a:rPr lang="en-US" sz="2400" dirty="0" smtClean="0">
                <a:solidFill>
                  <a:schemeClr val="tx1"/>
                </a:solidFill>
              </a:rPr>
              <a:t>: High conc. to maintain O</a:t>
            </a:r>
            <a:r>
              <a:rPr lang="en-US" sz="2400" baseline="-25000" dirty="0" smtClean="0">
                <a:solidFill>
                  <a:schemeClr val="tx1"/>
                </a:solidFill>
              </a:rPr>
              <a:t>2</a:t>
            </a:r>
            <a:r>
              <a:rPr lang="en-US" sz="2400" dirty="0" smtClean="0">
                <a:solidFill>
                  <a:schemeClr val="tx1"/>
                </a:solidFill>
              </a:rPr>
              <a:t> saturation above 92% .Increase P</a:t>
            </a:r>
            <a:r>
              <a:rPr lang="en-US" sz="2400" baseline="-25000" dirty="0" smtClean="0">
                <a:solidFill>
                  <a:schemeClr val="tx1"/>
                </a:solidFill>
              </a:rPr>
              <a:t>a</a:t>
            </a:r>
            <a:r>
              <a:rPr lang="en-US" sz="2400" dirty="0" smtClean="0">
                <a:solidFill>
                  <a:schemeClr val="tx1"/>
                </a:solidFill>
              </a:rPr>
              <a:t>Co</a:t>
            </a:r>
            <a:r>
              <a:rPr lang="en-US" sz="2400" baseline="-25000" dirty="0" smtClean="0">
                <a:solidFill>
                  <a:schemeClr val="tx1"/>
                </a:solidFill>
              </a:rPr>
              <a:t>2</a:t>
            </a:r>
            <a:r>
              <a:rPr lang="en-US" sz="2400" dirty="0" smtClean="0">
                <a:solidFill>
                  <a:schemeClr val="tx1"/>
                </a:solidFill>
              </a:rPr>
              <a:t> is not indicator to reduce O</a:t>
            </a:r>
            <a:r>
              <a:rPr lang="en-US" sz="2400" baseline="-25000" dirty="0" smtClean="0">
                <a:solidFill>
                  <a:schemeClr val="tx1"/>
                </a:solidFill>
              </a:rPr>
              <a:t>2</a:t>
            </a:r>
            <a:r>
              <a:rPr lang="en-US" sz="2400" dirty="0" smtClean="0">
                <a:solidFill>
                  <a:schemeClr val="tx1"/>
                </a:solidFill>
              </a:rPr>
              <a:t> conc. but is a warning sign of a severe or life threatening attack.</a:t>
            </a:r>
          </a:p>
          <a:p>
            <a:pPr lvl="0" algn="l" rtl="0">
              <a:lnSpc>
                <a:spcPct val="150000"/>
              </a:lnSpc>
            </a:pPr>
            <a:r>
              <a:rPr lang="en-US" sz="2400" dirty="0" smtClean="0">
                <a:solidFill>
                  <a:schemeClr val="tx1"/>
                </a:solidFill>
              </a:rPr>
              <a:t>- High </a:t>
            </a:r>
            <a:r>
              <a:rPr lang="en-US" sz="2400" dirty="0" smtClean="0">
                <a:solidFill>
                  <a:schemeClr val="tx1"/>
                </a:solidFill>
              </a:rPr>
              <a:t>doses of inhaled bronchodilator.</a:t>
            </a:r>
          </a:p>
          <a:p>
            <a:pPr lvl="0" algn="l" rtl="0">
              <a:lnSpc>
                <a:spcPct val="150000"/>
              </a:lnSpc>
            </a:pPr>
            <a:r>
              <a:rPr lang="en-US" sz="2400" dirty="0" smtClean="0">
                <a:solidFill>
                  <a:schemeClr val="tx1"/>
                </a:solidFill>
              </a:rPr>
              <a:t>- Systemic </a:t>
            </a:r>
            <a:r>
              <a:rPr lang="en-US" sz="2400" dirty="0" smtClean="0">
                <a:solidFill>
                  <a:schemeClr val="tx1"/>
                </a:solidFill>
              </a:rPr>
              <a:t>CS.: oral pred. 30-60 mg or I.V hydrocortisone 200 mg.</a:t>
            </a:r>
          </a:p>
          <a:p>
            <a:pPr lvl="0" algn="l" rtl="0">
              <a:lnSpc>
                <a:spcPct val="150000"/>
              </a:lnSpc>
            </a:pPr>
            <a:r>
              <a:rPr lang="en-US" sz="2400" dirty="0" smtClean="0">
                <a:solidFill>
                  <a:schemeClr val="tx1"/>
                </a:solidFill>
              </a:rPr>
              <a:t> - I.V </a:t>
            </a:r>
            <a:r>
              <a:rPr lang="en-US" sz="2400" dirty="0" smtClean="0">
                <a:solidFill>
                  <a:schemeClr val="tx1"/>
                </a:solidFill>
              </a:rPr>
              <a:t>fluid.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2286000" y="241333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t"/>
            <a:endParaRPr lang="ar-SA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ar-SA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381000" y="0"/>
            <a:ext cx="8458200" cy="6248400"/>
          </a:xfrm>
        </p:spPr>
        <p:txBody>
          <a:bodyPr>
            <a:normAutofit/>
          </a:bodyPr>
          <a:lstStyle/>
          <a:p>
            <a:pPr lvl="0" algn="l">
              <a:lnSpc>
                <a:spcPct val="150000"/>
              </a:lnSpc>
            </a:pPr>
            <a:r>
              <a:rPr lang="en-US" sz="2400" dirty="0" smtClean="0">
                <a:solidFill>
                  <a:schemeClr val="tx1"/>
                </a:solidFill>
              </a:rPr>
              <a:t> 2 - Subsequent </a:t>
            </a:r>
            <a:r>
              <a:rPr lang="en-US" sz="2400" dirty="0" smtClean="0">
                <a:solidFill>
                  <a:schemeClr val="tx1"/>
                </a:solidFill>
              </a:rPr>
              <a:t>management: if patients fail to </a:t>
            </a:r>
            <a:r>
              <a:rPr lang="en-US" sz="2400" dirty="0" err="1" smtClean="0">
                <a:solidFill>
                  <a:schemeClr val="tx1"/>
                </a:solidFill>
              </a:rPr>
              <a:t>improve,add</a:t>
            </a:r>
            <a:r>
              <a:rPr lang="en-US" sz="2400" dirty="0" smtClean="0">
                <a:solidFill>
                  <a:schemeClr val="tx1"/>
                </a:solidFill>
              </a:rPr>
              <a:t> I.V magnesium, I.V </a:t>
            </a:r>
            <a:r>
              <a:rPr lang="en-US" sz="2400" dirty="0" err="1" smtClean="0">
                <a:solidFill>
                  <a:schemeClr val="tx1"/>
                </a:solidFill>
              </a:rPr>
              <a:t>aminophyline</a:t>
            </a:r>
            <a:r>
              <a:rPr lang="en-US" sz="2400" dirty="0" smtClean="0">
                <a:solidFill>
                  <a:schemeClr val="tx1"/>
                </a:solidFill>
              </a:rPr>
              <a:t>, I.V </a:t>
            </a:r>
            <a:r>
              <a:rPr lang="en-US" sz="2400" dirty="0" err="1" smtClean="0">
                <a:solidFill>
                  <a:schemeClr val="tx1"/>
                </a:solidFill>
              </a:rPr>
              <a:t>leukotriene</a:t>
            </a:r>
            <a:r>
              <a:rPr lang="en-US" sz="2400" dirty="0" smtClean="0">
                <a:solidFill>
                  <a:schemeClr val="tx1"/>
                </a:solidFill>
              </a:rPr>
              <a:t> receptor antagonists.</a:t>
            </a:r>
          </a:p>
          <a:p>
            <a:pPr lvl="0" algn="l" rtl="0">
              <a:lnSpc>
                <a:spcPct val="150000"/>
              </a:lnSpc>
            </a:pPr>
            <a:endParaRPr lang="en-US" sz="2400" dirty="0" smtClean="0">
              <a:solidFill>
                <a:schemeClr val="tx1"/>
              </a:solidFill>
            </a:endParaRPr>
          </a:p>
          <a:p>
            <a:pPr lvl="0" algn="l" rtl="0">
              <a:lnSpc>
                <a:spcPct val="150000"/>
              </a:lnSpc>
            </a:pPr>
            <a:r>
              <a:rPr lang="en-US" sz="2400" dirty="0" smtClean="0">
                <a:solidFill>
                  <a:schemeClr val="tx1"/>
                </a:solidFill>
              </a:rPr>
              <a:t>3- Monitoring </a:t>
            </a:r>
            <a:r>
              <a:rPr lang="en-US" sz="2400" dirty="0" smtClean="0">
                <a:solidFill>
                  <a:schemeClr val="tx1"/>
                </a:solidFill>
              </a:rPr>
              <a:t>of treatment:</a:t>
            </a:r>
          </a:p>
          <a:p>
            <a:pPr lvl="0" algn="l" rtl="0">
              <a:lnSpc>
                <a:spcPct val="150000"/>
              </a:lnSpc>
            </a:pPr>
            <a:r>
              <a:rPr lang="en-US" sz="2400" dirty="0" smtClean="0">
                <a:solidFill>
                  <a:schemeClr val="tx1"/>
                </a:solidFill>
              </a:rPr>
              <a:t>- PEF </a:t>
            </a:r>
            <a:r>
              <a:rPr lang="en-US" sz="2400" dirty="0" smtClean="0">
                <a:solidFill>
                  <a:schemeClr val="tx1"/>
                </a:solidFill>
              </a:rPr>
              <a:t>recorded every 15-30 minutes then every 4-6 h.</a:t>
            </a:r>
          </a:p>
          <a:p>
            <a:pPr lvl="0" algn="l" rtl="0">
              <a:lnSpc>
                <a:spcPct val="150000"/>
              </a:lnSpc>
            </a:pPr>
            <a:r>
              <a:rPr lang="en-US" sz="2400" dirty="0" smtClean="0">
                <a:solidFill>
                  <a:schemeClr val="tx1"/>
                </a:solidFill>
              </a:rPr>
              <a:t>- Pulse </a:t>
            </a:r>
            <a:r>
              <a:rPr lang="en-US" sz="2400" dirty="0" err="1" smtClean="0">
                <a:solidFill>
                  <a:schemeClr val="tx1"/>
                </a:solidFill>
              </a:rPr>
              <a:t>oximetry</a:t>
            </a:r>
            <a:r>
              <a:rPr lang="en-US" sz="2400" dirty="0" smtClean="0">
                <a:solidFill>
                  <a:schemeClr val="tx1"/>
                </a:solidFill>
              </a:rPr>
              <a:t> should ensure that SaO</a:t>
            </a:r>
            <a:r>
              <a:rPr lang="en-US" sz="2400" baseline="-25000" dirty="0" smtClean="0">
                <a:solidFill>
                  <a:schemeClr val="tx1"/>
                </a:solidFill>
              </a:rPr>
              <a:t>2</a:t>
            </a:r>
            <a:r>
              <a:rPr lang="en-US" sz="2400" dirty="0" smtClean="0">
                <a:solidFill>
                  <a:schemeClr val="tx1"/>
                </a:solidFill>
              </a:rPr>
              <a:t> remains &gt; 92%.</a:t>
            </a:r>
          </a:p>
          <a:p>
            <a:pPr lvl="0" algn="l" rtl="0">
              <a:lnSpc>
                <a:spcPct val="150000"/>
              </a:lnSpc>
              <a:buFontTx/>
              <a:buChar char="-"/>
            </a:pPr>
            <a:r>
              <a:rPr lang="en-US" sz="2400" dirty="0" smtClean="0">
                <a:solidFill>
                  <a:schemeClr val="tx1"/>
                </a:solidFill>
              </a:rPr>
              <a:t>Repeat </a:t>
            </a:r>
            <a:r>
              <a:rPr lang="en-US" sz="2400" dirty="0" smtClean="0">
                <a:solidFill>
                  <a:schemeClr val="tx1"/>
                </a:solidFill>
              </a:rPr>
              <a:t>arterial blood gases are necessary if:</a:t>
            </a:r>
          </a:p>
          <a:p>
            <a:pPr algn="l">
              <a:lnSpc>
                <a:spcPct val="150000"/>
              </a:lnSpc>
              <a:buFontTx/>
              <a:buChar char="-"/>
            </a:pPr>
            <a:endParaRPr lang="ar-SA" sz="2400" b="1" dirty="0">
              <a:solidFill>
                <a:schemeClr val="tx1"/>
              </a:solidFill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2286000" y="241333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t"/>
            <a:endParaRPr lang="ar-SA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ar-SA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381000" y="304800"/>
            <a:ext cx="8458200" cy="6781800"/>
          </a:xfrm>
        </p:spPr>
        <p:txBody>
          <a:bodyPr>
            <a:normAutofit fontScale="92500"/>
          </a:bodyPr>
          <a:lstStyle/>
          <a:p>
            <a:pPr lvl="0" algn="l" rtl="0">
              <a:lnSpc>
                <a:spcPct val="150000"/>
              </a:lnSpc>
            </a:pPr>
            <a:r>
              <a:rPr lang="en-US" sz="2400" dirty="0" smtClean="0">
                <a:solidFill>
                  <a:schemeClr val="tx1"/>
                </a:solidFill>
              </a:rPr>
              <a:t>1- Initial </a:t>
            </a:r>
            <a:r>
              <a:rPr lang="en-US" sz="2400" dirty="0" smtClean="0">
                <a:solidFill>
                  <a:schemeClr val="tx1"/>
                </a:solidFill>
              </a:rPr>
              <a:t>P</a:t>
            </a:r>
            <a:r>
              <a:rPr lang="en-US" sz="2400" baseline="-25000" dirty="0" smtClean="0">
                <a:solidFill>
                  <a:schemeClr val="tx1"/>
                </a:solidFill>
              </a:rPr>
              <a:t>a</a:t>
            </a:r>
            <a:r>
              <a:rPr lang="en-US" sz="2400" dirty="0" smtClean="0">
                <a:solidFill>
                  <a:schemeClr val="tx1"/>
                </a:solidFill>
              </a:rPr>
              <a:t>Co</a:t>
            </a:r>
            <a:r>
              <a:rPr lang="en-US" sz="2400" baseline="-25000" dirty="0" smtClean="0">
                <a:solidFill>
                  <a:schemeClr val="tx1"/>
                </a:solidFill>
              </a:rPr>
              <a:t>2</a:t>
            </a:r>
            <a:r>
              <a:rPr lang="en-US" sz="2400" dirty="0" smtClean="0">
                <a:solidFill>
                  <a:schemeClr val="tx1"/>
                </a:solidFill>
              </a:rPr>
              <a:t> measurements were normal or raised.</a:t>
            </a:r>
          </a:p>
          <a:p>
            <a:pPr lvl="0" algn="l" rtl="0">
              <a:lnSpc>
                <a:spcPct val="150000"/>
              </a:lnSpc>
            </a:pPr>
            <a:r>
              <a:rPr lang="en-US" sz="2400" dirty="0" smtClean="0">
                <a:solidFill>
                  <a:schemeClr val="tx1"/>
                </a:solidFill>
              </a:rPr>
              <a:t>2- The </a:t>
            </a:r>
            <a:r>
              <a:rPr lang="en-US" sz="2400" dirty="0" smtClean="0">
                <a:solidFill>
                  <a:schemeClr val="tx1"/>
                </a:solidFill>
              </a:rPr>
              <a:t>P</a:t>
            </a:r>
            <a:r>
              <a:rPr lang="en-US" sz="2400" baseline="-25000" dirty="0" smtClean="0">
                <a:solidFill>
                  <a:schemeClr val="tx1"/>
                </a:solidFill>
              </a:rPr>
              <a:t>a</a:t>
            </a:r>
            <a:r>
              <a:rPr lang="en-US" sz="2400" dirty="0" smtClean="0">
                <a:solidFill>
                  <a:schemeClr val="tx1"/>
                </a:solidFill>
              </a:rPr>
              <a:t>O</a:t>
            </a:r>
            <a:r>
              <a:rPr lang="en-US" sz="2400" baseline="-25000" dirty="0" smtClean="0">
                <a:solidFill>
                  <a:schemeClr val="tx1"/>
                </a:solidFill>
              </a:rPr>
              <a:t>2</a:t>
            </a:r>
            <a:r>
              <a:rPr lang="en-US" sz="2400" dirty="0" smtClean="0">
                <a:solidFill>
                  <a:schemeClr val="tx1"/>
                </a:solidFill>
              </a:rPr>
              <a:t> was &lt; 8 </a:t>
            </a:r>
            <a:r>
              <a:rPr lang="en-US" sz="2400" dirty="0" err="1" smtClean="0">
                <a:solidFill>
                  <a:schemeClr val="tx1"/>
                </a:solidFill>
              </a:rPr>
              <a:t>Kpa</a:t>
            </a:r>
            <a:r>
              <a:rPr lang="en-US" sz="2400" dirty="0" smtClean="0">
                <a:solidFill>
                  <a:schemeClr val="tx1"/>
                </a:solidFill>
              </a:rPr>
              <a:t> (60 mmHg), or</a:t>
            </a:r>
          </a:p>
          <a:p>
            <a:pPr lvl="0" algn="l" rtl="0">
              <a:lnSpc>
                <a:spcPct val="150000"/>
              </a:lnSpc>
            </a:pPr>
            <a:r>
              <a:rPr lang="en-US" sz="2400" dirty="0" smtClean="0">
                <a:solidFill>
                  <a:schemeClr val="tx1"/>
                </a:solidFill>
              </a:rPr>
              <a:t>3- The </a:t>
            </a:r>
            <a:r>
              <a:rPr lang="en-US" sz="2400" dirty="0" smtClean="0">
                <a:solidFill>
                  <a:schemeClr val="tx1"/>
                </a:solidFill>
              </a:rPr>
              <a:t>patient deteriorates.</a:t>
            </a:r>
          </a:p>
          <a:p>
            <a:pPr algn="l">
              <a:lnSpc>
                <a:spcPct val="150000"/>
              </a:lnSpc>
            </a:pPr>
            <a:r>
              <a:rPr lang="en-US" sz="2400" dirty="0" smtClean="0">
                <a:solidFill>
                  <a:schemeClr val="tx1"/>
                </a:solidFill>
              </a:rPr>
              <a:t> </a:t>
            </a:r>
          </a:p>
          <a:p>
            <a:pPr lvl="0" algn="l" rtl="0">
              <a:lnSpc>
                <a:spcPct val="150000"/>
              </a:lnSpc>
            </a:pPr>
            <a:r>
              <a:rPr lang="en-US" sz="2400" dirty="0" smtClean="0">
                <a:solidFill>
                  <a:schemeClr val="tx1"/>
                </a:solidFill>
              </a:rPr>
              <a:t>* Indications </a:t>
            </a:r>
            <a:r>
              <a:rPr lang="en-US" sz="2400" dirty="0" smtClean="0">
                <a:solidFill>
                  <a:schemeClr val="tx1"/>
                </a:solidFill>
              </a:rPr>
              <a:t>for assisted ventilation in acute severe asthma:</a:t>
            </a:r>
          </a:p>
          <a:p>
            <a:pPr lvl="0" algn="l" rtl="0">
              <a:lnSpc>
                <a:spcPct val="150000"/>
              </a:lnSpc>
            </a:pPr>
            <a:r>
              <a:rPr lang="en-US" sz="2400" dirty="0" smtClean="0">
                <a:solidFill>
                  <a:schemeClr val="tx1"/>
                </a:solidFill>
              </a:rPr>
              <a:t>- Coma.</a:t>
            </a:r>
            <a:r>
              <a:rPr lang="en-US" sz="2400" dirty="0" smtClean="0"/>
              <a:t> </a:t>
            </a:r>
            <a:endParaRPr lang="en-US" sz="2400" dirty="0" smtClean="0"/>
          </a:p>
          <a:p>
            <a:pPr lvl="0" algn="l" rtl="0">
              <a:lnSpc>
                <a:spcPct val="150000"/>
              </a:lnSpc>
            </a:pPr>
            <a:r>
              <a:rPr lang="en-US" sz="2400" dirty="0" smtClean="0">
                <a:solidFill>
                  <a:schemeClr val="tx1"/>
                </a:solidFill>
              </a:rPr>
              <a:t>- Respiratory </a:t>
            </a:r>
            <a:r>
              <a:rPr lang="en-US" sz="2400" dirty="0" smtClean="0">
                <a:solidFill>
                  <a:schemeClr val="tx1"/>
                </a:solidFill>
              </a:rPr>
              <a:t>arrest.</a:t>
            </a:r>
          </a:p>
          <a:p>
            <a:pPr lvl="0" algn="l" rtl="0">
              <a:lnSpc>
                <a:spcPct val="150000"/>
              </a:lnSpc>
            </a:pPr>
            <a:r>
              <a:rPr lang="en-US" sz="2400" dirty="0" smtClean="0">
                <a:solidFill>
                  <a:schemeClr val="tx1"/>
                </a:solidFill>
              </a:rPr>
              <a:t>- Deterioration </a:t>
            </a:r>
            <a:r>
              <a:rPr lang="en-US" sz="2400" dirty="0" smtClean="0">
                <a:solidFill>
                  <a:schemeClr val="tx1"/>
                </a:solidFill>
              </a:rPr>
              <a:t>of arterial blood gas tension despite optimal therapy  {P</a:t>
            </a:r>
            <a:r>
              <a:rPr lang="en-US" sz="2400" baseline="-25000" dirty="0" smtClean="0">
                <a:solidFill>
                  <a:schemeClr val="tx1"/>
                </a:solidFill>
              </a:rPr>
              <a:t>a</a:t>
            </a:r>
            <a:r>
              <a:rPr lang="en-US" sz="2400" dirty="0" smtClean="0">
                <a:solidFill>
                  <a:schemeClr val="tx1"/>
                </a:solidFill>
              </a:rPr>
              <a:t>O</a:t>
            </a:r>
            <a:r>
              <a:rPr lang="en-US" sz="2400" baseline="-25000" dirty="0" smtClean="0">
                <a:solidFill>
                  <a:schemeClr val="tx1"/>
                </a:solidFill>
              </a:rPr>
              <a:t>2</a:t>
            </a:r>
            <a:r>
              <a:rPr lang="en-US" sz="2400" dirty="0" smtClean="0">
                <a:solidFill>
                  <a:schemeClr val="tx1"/>
                </a:solidFill>
              </a:rPr>
              <a:t> &lt;8 </a:t>
            </a:r>
            <a:r>
              <a:rPr lang="en-US" sz="2400" dirty="0" err="1" smtClean="0">
                <a:solidFill>
                  <a:schemeClr val="tx1"/>
                </a:solidFill>
              </a:rPr>
              <a:t>Kpa</a:t>
            </a:r>
            <a:r>
              <a:rPr lang="en-US" sz="2400" dirty="0" smtClean="0">
                <a:solidFill>
                  <a:schemeClr val="tx1"/>
                </a:solidFill>
              </a:rPr>
              <a:t> (60 mmHg) and falling}</a:t>
            </a:r>
          </a:p>
          <a:p>
            <a:pPr algn="l" rtl="0">
              <a:lnSpc>
                <a:spcPct val="150000"/>
              </a:lnSpc>
            </a:pPr>
            <a:r>
              <a:rPr lang="en-US" sz="2400" dirty="0" smtClean="0">
                <a:solidFill>
                  <a:schemeClr val="tx1"/>
                </a:solidFill>
              </a:rPr>
              <a:t>               {P</a:t>
            </a:r>
            <a:r>
              <a:rPr lang="en-US" sz="2400" baseline="-25000" dirty="0" smtClean="0">
                <a:solidFill>
                  <a:schemeClr val="tx1"/>
                </a:solidFill>
              </a:rPr>
              <a:t>a</a:t>
            </a:r>
            <a:r>
              <a:rPr lang="en-US" sz="2400" dirty="0" smtClean="0">
                <a:solidFill>
                  <a:schemeClr val="tx1"/>
                </a:solidFill>
              </a:rPr>
              <a:t>O</a:t>
            </a:r>
            <a:r>
              <a:rPr lang="en-US" sz="2400" baseline="-25000" dirty="0" smtClean="0">
                <a:solidFill>
                  <a:schemeClr val="tx1"/>
                </a:solidFill>
              </a:rPr>
              <a:t>2</a:t>
            </a:r>
            <a:r>
              <a:rPr lang="en-US" sz="2400" dirty="0" smtClean="0">
                <a:solidFill>
                  <a:schemeClr val="tx1"/>
                </a:solidFill>
              </a:rPr>
              <a:t> &gt; 6 </a:t>
            </a:r>
            <a:r>
              <a:rPr lang="en-US" sz="2400" dirty="0" err="1" smtClean="0">
                <a:solidFill>
                  <a:schemeClr val="tx1"/>
                </a:solidFill>
              </a:rPr>
              <a:t>Kpa</a:t>
            </a:r>
            <a:r>
              <a:rPr lang="en-US" sz="2400" dirty="0" smtClean="0">
                <a:solidFill>
                  <a:schemeClr val="tx1"/>
                </a:solidFill>
              </a:rPr>
              <a:t> (45 mmHg) and rising}</a:t>
            </a:r>
          </a:p>
          <a:p>
            <a:pPr lvl="0" algn="l" rtl="0">
              <a:lnSpc>
                <a:spcPct val="150000"/>
              </a:lnSpc>
            </a:pPr>
            <a:r>
              <a:rPr lang="en-US" sz="2400" smtClean="0">
                <a:solidFill>
                  <a:schemeClr val="tx1"/>
                </a:solidFill>
              </a:rPr>
              <a:t>- Exhaustion</a:t>
            </a:r>
            <a:r>
              <a:rPr lang="en-US" sz="2400" dirty="0" smtClean="0">
                <a:solidFill>
                  <a:schemeClr val="tx1"/>
                </a:solidFill>
              </a:rPr>
              <a:t>, confusion, drowsiness.  </a:t>
            </a:r>
          </a:p>
          <a:p>
            <a:r>
              <a:rPr lang="en-US" sz="2400" dirty="0" smtClean="0"/>
              <a:t> </a:t>
            </a:r>
          </a:p>
          <a:p>
            <a:pPr lvl="0" algn="l" rtl="0">
              <a:lnSpc>
                <a:spcPct val="150000"/>
              </a:lnSpc>
            </a:pP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2286000" y="241333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t"/>
            <a:endParaRPr lang="ar-S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ar-SA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381000" y="304800"/>
            <a:ext cx="8458200" cy="6781800"/>
          </a:xfrm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</a:pPr>
            <a:r>
              <a:rPr lang="en-US" b="1" dirty="0" err="1" smtClean="0">
                <a:solidFill>
                  <a:srgbClr val="FF0000"/>
                </a:solidFill>
              </a:rPr>
              <a:t>Aetiology</a:t>
            </a:r>
            <a:r>
              <a:rPr lang="en-US" b="1" dirty="0" smtClean="0">
                <a:solidFill>
                  <a:srgbClr val="FF0000"/>
                </a:solidFill>
              </a:rPr>
              <a:t>:</a:t>
            </a:r>
            <a:endParaRPr lang="en-US" dirty="0" smtClean="0">
              <a:solidFill>
                <a:srgbClr val="FF0000"/>
              </a:solidFill>
            </a:endParaRPr>
          </a:p>
          <a:p>
            <a:pPr lvl="0" algn="l" rtl="0">
              <a:lnSpc>
                <a:spcPct val="150000"/>
              </a:lnSpc>
            </a:pPr>
            <a:r>
              <a:rPr lang="en-US" sz="2400" dirty="0" smtClean="0">
                <a:solidFill>
                  <a:schemeClr val="tx1"/>
                </a:solidFill>
              </a:rPr>
              <a:t>1- Both </a:t>
            </a:r>
            <a:r>
              <a:rPr lang="en-US" sz="2400" dirty="0" smtClean="0">
                <a:solidFill>
                  <a:schemeClr val="tx1"/>
                </a:solidFill>
              </a:rPr>
              <a:t>environmental and genetic factors are implicated</a:t>
            </a:r>
            <a:r>
              <a:rPr lang="en-US" sz="2400" dirty="0" smtClean="0">
                <a:solidFill>
                  <a:schemeClr val="tx1"/>
                </a:solidFill>
              </a:rPr>
              <a:t>.</a:t>
            </a:r>
          </a:p>
          <a:p>
            <a:pPr lvl="0" algn="l" rtl="0">
              <a:lnSpc>
                <a:spcPct val="150000"/>
              </a:lnSpc>
            </a:pPr>
            <a:endParaRPr lang="en-US" sz="2400" dirty="0" smtClean="0">
              <a:solidFill>
                <a:schemeClr val="tx1"/>
              </a:solidFill>
            </a:endParaRPr>
          </a:p>
          <a:p>
            <a:pPr lvl="0" algn="l" rtl="0">
              <a:lnSpc>
                <a:spcPct val="150000"/>
              </a:lnSpc>
            </a:pPr>
            <a:r>
              <a:rPr lang="en-US" sz="2400" dirty="0" smtClean="0">
                <a:solidFill>
                  <a:schemeClr val="tx1"/>
                </a:solidFill>
              </a:rPr>
              <a:t>2- The </a:t>
            </a:r>
            <a:r>
              <a:rPr lang="en-US" sz="2400" dirty="0" smtClean="0">
                <a:solidFill>
                  <a:schemeClr val="tx1"/>
                </a:solidFill>
              </a:rPr>
              <a:t>hygiene hypothesis proposes that decreased infection in early life bias the immune system towards an allergic phenotype.</a:t>
            </a:r>
          </a:p>
          <a:p>
            <a:pPr algn="l">
              <a:lnSpc>
                <a:spcPct val="150000"/>
              </a:lnSpc>
            </a:pPr>
            <a:r>
              <a:rPr lang="en-US" sz="2400" dirty="0" smtClean="0">
                <a:solidFill>
                  <a:schemeClr val="tx1"/>
                </a:solidFill>
              </a:rPr>
              <a:t>However infection with respiratory </a:t>
            </a:r>
            <a:r>
              <a:rPr lang="en-US" sz="2400" dirty="0" err="1" smtClean="0">
                <a:solidFill>
                  <a:schemeClr val="tx1"/>
                </a:solidFill>
              </a:rPr>
              <a:t>syncytial</a:t>
            </a:r>
            <a:r>
              <a:rPr lang="en-US" sz="2400" dirty="0" smtClean="0">
                <a:solidFill>
                  <a:schemeClr val="tx1"/>
                </a:solidFill>
              </a:rPr>
              <a:t> virus, appear to increase the risk of asthma.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2286000" y="241333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t"/>
            <a:endParaRPr lang="ar-S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ar-SA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381000" y="304800"/>
            <a:ext cx="8458200" cy="6781800"/>
          </a:xfrm>
        </p:spPr>
        <p:txBody>
          <a:bodyPr>
            <a:normAutofit/>
          </a:bodyPr>
          <a:lstStyle/>
          <a:p>
            <a:pPr lvl="0" algn="l" rtl="0">
              <a:lnSpc>
                <a:spcPct val="150000"/>
              </a:lnSpc>
            </a:pPr>
            <a:r>
              <a:rPr lang="en-US" sz="2400" dirty="0" smtClean="0">
                <a:solidFill>
                  <a:schemeClr val="tx1"/>
                </a:solidFill>
              </a:rPr>
              <a:t>3- </a:t>
            </a:r>
            <a:r>
              <a:rPr lang="en-US" sz="2400" dirty="0" err="1" smtClean="0">
                <a:solidFill>
                  <a:schemeClr val="tx1"/>
                </a:solidFill>
              </a:rPr>
              <a:t>Sensitisation</a:t>
            </a:r>
            <a:r>
              <a:rPr lang="en-US" sz="2400" dirty="0" smtClean="0">
                <a:solidFill>
                  <a:schemeClr val="tx1"/>
                </a:solidFill>
              </a:rPr>
              <a:t> and exposure to allergens is an important risk factor (House dust mite, pets</a:t>
            </a:r>
            <a:r>
              <a:rPr lang="en-US" sz="2400" dirty="0" smtClean="0">
                <a:solidFill>
                  <a:schemeClr val="tx1"/>
                </a:solidFill>
              </a:rPr>
              <a:t>).</a:t>
            </a:r>
          </a:p>
          <a:p>
            <a:pPr lvl="0" algn="l" rtl="0">
              <a:lnSpc>
                <a:spcPct val="150000"/>
              </a:lnSpc>
            </a:pPr>
            <a:endParaRPr lang="en-US" sz="2400" dirty="0" smtClean="0">
              <a:solidFill>
                <a:schemeClr val="tx1"/>
              </a:solidFill>
            </a:endParaRPr>
          </a:p>
          <a:p>
            <a:pPr lvl="0" algn="l" rtl="0">
              <a:lnSpc>
                <a:spcPct val="150000"/>
              </a:lnSpc>
            </a:pPr>
            <a:r>
              <a:rPr lang="en-US" sz="2400" dirty="0" smtClean="0">
                <a:solidFill>
                  <a:schemeClr val="tx1"/>
                </a:solidFill>
              </a:rPr>
              <a:t>4- Dietary </a:t>
            </a:r>
            <a:r>
              <a:rPr lang="en-US" sz="2400" dirty="0" smtClean="0">
                <a:solidFill>
                  <a:schemeClr val="tx1"/>
                </a:solidFill>
              </a:rPr>
              <a:t>intake may be important (Milk, fat, and antioxidant such as vitamin E and selenium may protect against the development of asthma in children</a:t>
            </a:r>
            <a:r>
              <a:rPr lang="en-US" sz="2400" dirty="0" smtClean="0">
                <a:solidFill>
                  <a:schemeClr val="tx1"/>
                </a:solidFill>
              </a:rPr>
              <a:t>.</a:t>
            </a:r>
          </a:p>
          <a:p>
            <a:pPr lvl="0" algn="l" rtl="0">
              <a:lnSpc>
                <a:spcPct val="150000"/>
              </a:lnSpc>
            </a:pPr>
            <a:endParaRPr lang="en-US" sz="2400" dirty="0" smtClean="0">
              <a:solidFill>
                <a:schemeClr val="tx1"/>
              </a:solidFill>
            </a:endParaRPr>
          </a:p>
          <a:p>
            <a:pPr lvl="0" algn="l" rtl="0">
              <a:lnSpc>
                <a:spcPct val="150000"/>
              </a:lnSpc>
            </a:pPr>
            <a:r>
              <a:rPr lang="en-US" sz="2400" dirty="0" smtClean="0">
                <a:solidFill>
                  <a:schemeClr val="tx1"/>
                </a:solidFill>
              </a:rPr>
              <a:t>5- Obesity </a:t>
            </a:r>
            <a:r>
              <a:rPr lang="en-US" sz="2400" dirty="0" smtClean="0">
                <a:solidFill>
                  <a:schemeClr val="tx1"/>
                </a:solidFill>
              </a:rPr>
              <a:t>may also linked to asthma.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2286000" y="241333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t"/>
            <a:endParaRPr lang="ar-S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ar-SA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381000" y="304800"/>
            <a:ext cx="8458200" cy="6781800"/>
          </a:xfrm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</a:pPr>
            <a:r>
              <a:rPr lang="en-US" b="1" dirty="0" err="1" smtClean="0">
                <a:solidFill>
                  <a:srgbClr val="FF0000"/>
                </a:solidFill>
              </a:rPr>
              <a:t>Pathophysiology</a:t>
            </a:r>
            <a:r>
              <a:rPr lang="en-US" b="1" dirty="0" smtClean="0">
                <a:solidFill>
                  <a:srgbClr val="FF0000"/>
                </a:solidFill>
              </a:rPr>
              <a:t>:</a:t>
            </a:r>
            <a:endParaRPr lang="en-US" dirty="0" smtClean="0">
              <a:solidFill>
                <a:srgbClr val="FF0000"/>
              </a:solidFill>
            </a:endParaRPr>
          </a:p>
          <a:p>
            <a:pPr algn="l">
              <a:lnSpc>
                <a:spcPct val="150000"/>
              </a:lnSpc>
            </a:pPr>
            <a:endParaRPr lang="ar-SA" sz="2400" b="1" dirty="0">
              <a:solidFill>
                <a:schemeClr val="tx1"/>
              </a:solidFill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2286000" y="241333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t"/>
            <a:endParaRPr lang="ar-SA" dirty="0"/>
          </a:p>
        </p:txBody>
      </p:sp>
      <p:pic>
        <p:nvPicPr>
          <p:cNvPr id="5" name="صورة 4" descr="F:\صور طب\6.pn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14400" y="1066800"/>
            <a:ext cx="73152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ar-SA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381000" y="304800"/>
            <a:ext cx="8458200" cy="6781800"/>
          </a:xfrm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</a:pPr>
            <a:endParaRPr lang="en-US" sz="2400" dirty="0" smtClean="0">
              <a:solidFill>
                <a:schemeClr val="tx1"/>
              </a:solidFill>
            </a:endParaRPr>
          </a:p>
          <a:p>
            <a:pPr algn="l">
              <a:lnSpc>
                <a:spcPct val="150000"/>
              </a:lnSpc>
            </a:pPr>
            <a:r>
              <a:rPr lang="en-US" sz="2400" dirty="0" smtClean="0">
                <a:solidFill>
                  <a:schemeClr val="tx1"/>
                </a:solidFill>
              </a:rPr>
              <a:t>The </a:t>
            </a:r>
            <a:r>
              <a:rPr lang="en-US" sz="2400" dirty="0" smtClean="0">
                <a:solidFill>
                  <a:schemeClr val="tx1"/>
                </a:solidFill>
              </a:rPr>
              <a:t>inhalation of an allergen in a sensitized atopic asthmatic </a:t>
            </a:r>
            <a:r>
              <a:rPr lang="en-US" sz="2400" dirty="0" smtClean="0">
                <a:solidFill>
                  <a:schemeClr val="tx1"/>
                </a:solidFill>
              </a:rPr>
              <a:t>patient </a:t>
            </a:r>
            <a:r>
              <a:rPr lang="en-US" sz="2400" dirty="0" smtClean="0">
                <a:solidFill>
                  <a:schemeClr val="tx1"/>
                </a:solidFill>
              </a:rPr>
              <a:t>results in a two-phase </a:t>
            </a:r>
            <a:r>
              <a:rPr lang="en-US" sz="2400" dirty="0" err="1" smtClean="0">
                <a:solidFill>
                  <a:schemeClr val="tx1"/>
                </a:solidFill>
              </a:rPr>
              <a:t>bronchoconstrictor</a:t>
            </a:r>
            <a:r>
              <a:rPr lang="en-US" sz="2400" dirty="0" smtClean="0">
                <a:solidFill>
                  <a:schemeClr val="tx1"/>
                </a:solidFill>
              </a:rPr>
              <a:t> response.</a:t>
            </a:r>
          </a:p>
          <a:p>
            <a:pPr lvl="0" algn="l" rtl="0">
              <a:lnSpc>
                <a:spcPct val="150000"/>
              </a:lnSpc>
            </a:pPr>
            <a:endParaRPr lang="en-US" sz="2400" dirty="0" smtClean="0">
              <a:solidFill>
                <a:schemeClr val="tx1"/>
              </a:solidFill>
            </a:endParaRPr>
          </a:p>
          <a:p>
            <a:pPr lvl="0" algn="l" rtl="0">
              <a:lnSpc>
                <a:spcPct val="150000"/>
              </a:lnSpc>
            </a:pPr>
            <a:r>
              <a:rPr lang="en-US" sz="2400" dirty="0" smtClean="0">
                <a:solidFill>
                  <a:schemeClr val="tx1"/>
                </a:solidFill>
              </a:rPr>
              <a:t>1- Early </a:t>
            </a:r>
            <a:r>
              <a:rPr lang="en-US" sz="2400" dirty="0" smtClean="0">
                <a:solidFill>
                  <a:schemeClr val="tx1"/>
                </a:solidFill>
              </a:rPr>
              <a:t>reaction (type I): the inhaled allergen rapidly interacts with mucosal mast cells via an </a:t>
            </a:r>
            <a:r>
              <a:rPr lang="en-US" sz="2400" dirty="0" err="1" smtClean="0">
                <a:solidFill>
                  <a:schemeClr val="tx1"/>
                </a:solidFill>
              </a:rPr>
              <a:t>IgE</a:t>
            </a:r>
            <a:r>
              <a:rPr lang="en-US" sz="2400" dirty="0" smtClean="0">
                <a:solidFill>
                  <a:schemeClr val="tx1"/>
                </a:solidFill>
              </a:rPr>
              <a:t> – dependent mechanism, leading to release of pre-formed mediators such as histamine and the </a:t>
            </a:r>
            <a:r>
              <a:rPr lang="en-US" sz="2400" dirty="0" err="1" smtClean="0">
                <a:solidFill>
                  <a:schemeClr val="tx1"/>
                </a:solidFill>
              </a:rPr>
              <a:t>cysteinyl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leukotrienes</a:t>
            </a:r>
            <a:r>
              <a:rPr lang="en-US" sz="2400" dirty="0" smtClean="0">
                <a:solidFill>
                  <a:schemeClr val="tx1"/>
                </a:solidFill>
              </a:rPr>
              <a:t> with resulting </a:t>
            </a:r>
            <a:r>
              <a:rPr lang="en-US" sz="2400" dirty="0" err="1" smtClean="0">
                <a:solidFill>
                  <a:schemeClr val="tx1"/>
                </a:solidFill>
              </a:rPr>
              <a:t>bronchoconstriction</a:t>
            </a:r>
            <a:r>
              <a:rPr lang="en-US" sz="2400" dirty="0" smtClean="0">
                <a:solidFill>
                  <a:schemeClr val="tx1"/>
                </a:solidFill>
              </a:rPr>
              <a:t>.</a:t>
            </a:r>
          </a:p>
          <a:p>
            <a:pPr algn="l">
              <a:lnSpc>
                <a:spcPct val="150000"/>
              </a:lnSpc>
            </a:pPr>
            <a:endParaRPr lang="ar-SA" sz="2400" b="1" dirty="0">
              <a:solidFill>
                <a:schemeClr val="tx1"/>
              </a:solidFill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2133600" y="236220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t"/>
            <a:endParaRPr lang="ar-SA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ar-SA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381000" y="533400"/>
            <a:ext cx="8458200" cy="6781800"/>
          </a:xfrm>
        </p:spPr>
        <p:txBody>
          <a:bodyPr>
            <a:normAutofit/>
          </a:bodyPr>
          <a:lstStyle/>
          <a:p>
            <a:pPr lvl="0" algn="l" rtl="0">
              <a:lnSpc>
                <a:spcPct val="150000"/>
              </a:lnSpc>
            </a:pPr>
            <a:r>
              <a:rPr lang="en-US" sz="2400" dirty="0" smtClean="0">
                <a:solidFill>
                  <a:schemeClr val="tx1"/>
                </a:solidFill>
              </a:rPr>
              <a:t>2-Late </a:t>
            </a:r>
            <a:r>
              <a:rPr lang="en-US" sz="2400" dirty="0" smtClean="0">
                <a:solidFill>
                  <a:schemeClr val="tx1"/>
                </a:solidFill>
              </a:rPr>
              <a:t>reaction (type II): characterize by complex inflammatory response (numerous inflammatory cells, transformation and participation of airway structural cells, and the secretion of an array of cytokines, </a:t>
            </a:r>
            <a:r>
              <a:rPr lang="en-US" sz="2400" dirty="0" err="1" smtClean="0">
                <a:solidFill>
                  <a:schemeClr val="tx1"/>
                </a:solidFill>
              </a:rPr>
              <a:t>chemokines</a:t>
            </a:r>
            <a:r>
              <a:rPr lang="en-US" sz="2400" dirty="0" smtClean="0">
                <a:solidFill>
                  <a:schemeClr val="tx1"/>
                </a:solidFill>
              </a:rPr>
              <a:t> and growth factors</a:t>
            </a:r>
            <a:r>
              <a:rPr lang="en-US" sz="2400" dirty="0" smtClean="0">
                <a:solidFill>
                  <a:schemeClr val="tx1"/>
                </a:solidFill>
              </a:rPr>
              <a:t>).</a:t>
            </a:r>
          </a:p>
          <a:p>
            <a:pPr lvl="0" algn="l" rtl="0">
              <a:lnSpc>
                <a:spcPct val="150000"/>
              </a:lnSpc>
            </a:pPr>
            <a:endParaRPr lang="en-US" sz="2400" dirty="0" smtClean="0">
              <a:solidFill>
                <a:schemeClr val="tx1"/>
              </a:solidFill>
            </a:endParaRPr>
          </a:p>
          <a:p>
            <a:pPr lvl="0" algn="l" rtl="0">
              <a:lnSpc>
                <a:spcPct val="150000"/>
              </a:lnSpc>
            </a:pPr>
            <a:r>
              <a:rPr lang="en-US" sz="2400" dirty="0" smtClean="0">
                <a:solidFill>
                  <a:schemeClr val="tx1"/>
                </a:solidFill>
              </a:rPr>
              <a:t>3-Other </a:t>
            </a:r>
            <a:r>
              <a:rPr lang="en-US" sz="2400" dirty="0" smtClean="0">
                <a:solidFill>
                  <a:schemeClr val="tx1"/>
                </a:solidFill>
              </a:rPr>
              <a:t>factors that may influence airway – hyper reactivity such as </a:t>
            </a:r>
            <a:r>
              <a:rPr lang="en-US" sz="2400" dirty="0" err="1" smtClean="0">
                <a:solidFill>
                  <a:schemeClr val="tx1"/>
                </a:solidFill>
              </a:rPr>
              <a:t>neurogenic</a:t>
            </a:r>
            <a:r>
              <a:rPr lang="en-US" sz="2400" dirty="0" smtClean="0">
                <a:solidFill>
                  <a:schemeClr val="tx1"/>
                </a:solidFill>
              </a:rPr>
              <a:t> mechanism, smooth muscle behavior.</a:t>
            </a:r>
          </a:p>
          <a:p>
            <a:pPr algn="l">
              <a:lnSpc>
                <a:spcPct val="150000"/>
              </a:lnSpc>
            </a:pPr>
            <a:endParaRPr lang="ar-SA" sz="2400" b="1" dirty="0">
              <a:solidFill>
                <a:schemeClr val="tx1"/>
              </a:solidFill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2286000" y="241333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t"/>
            <a:endParaRPr lang="ar-SA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ar-SA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381000" y="304800"/>
            <a:ext cx="8458200" cy="6781800"/>
          </a:xfrm>
        </p:spPr>
        <p:txBody>
          <a:bodyPr>
            <a:normAutofit/>
          </a:bodyPr>
          <a:lstStyle/>
          <a:p>
            <a:pPr lvl="0" algn="l" rtl="0">
              <a:lnSpc>
                <a:spcPct val="150000"/>
              </a:lnSpc>
            </a:pPr>
            <a:r>
              <a:rPr lang="en-US" sz="2400" dirty="0" smtClean="0">
                <a:solidFill>
                  <a:schemeClr val="tx1"/>
                </a:solidFill>
              </a:rPr>
              <a:t>4- With </a:t>
            </a:r>
            <a:r>
              <a:rPr lang="en-US" sz="2400" dirty="0" smtClean="0">
                <a:solidFill>
                  <a:schemeClr val="tx1"/>
                </a:solidFill>
              </a:rPr>
              <a:t>increasing severity and </a:t>
            </a:r>
            <a:r>
              <a:rPr lang="en-US" sz="2400" dirty="0" err="1" smtClean="0">
                <a:solidFill>
                  <a:schemeClr val="tx1"/>
                </a:solidFill>
              </a:rPr>
              <a:t>chronicity</a:t>
            </a:r>
            <a:r>
              <a:rPr lang="en-US" sz="2400" dirty="0" smtClean="0">
                <a:solidFill>
                  <a:schemeClr val="tx1"/>
                </a:solidFill>
              </a:rPr>
              <a:t> of the disease remodeling of the airway occurs leading to fibrosis, fixed narrowing and reduced response to bronchodilator medication.</a:t>
            </a:r>
          </a:p>
          <a:p>
            <a:pPr lvl="0" algn="l" rtl="0">
              <a:lnSpc>
                <a:spcPct val="150000"/>
              </a:lnSpc>
            </a:pPr>
            <a:r>
              <a:rPr lang="en-US" sz="2400" dirty="0" smtClean="0">
                <a:solidFill>
                  <a:schemeClr val="tx1"/>
                </a:solidFill>
              </a:rPr>
              <a:t>So the cardinal </a:t>
            </a:r>
            <a:r>
              <a:rPr lang="en-US" sz="2400" dirty="0" err="1" smtClean="0">
                <a:solidFill>
                  <a:schemeClr val="tx1"/>
                </a:solidFill>
              </a:rPr>
              <a:t>pathophysiological</a:t>
            </a:r>
            <a:r>
              <a:rPr lang="en-US" sz="2400" dirty="0" smtClean="0">
                <a:solidFill>
                  <a:schemeClr val="tx1"/>
                </a:solidFill>
              </a:rPr>
              <a:t> features of asthma</a:t>
            </a:r>
            <a:r>
              <a:rPr lang="en-US" sz="2400" dirty="0" smtClean="0">
                <a:solidFill>
                  <a:schemeClr val="tx1"/>
                </a:solidFill>
              </a:rPr>
              <a:t>:</a:t>
            </a:r>
          </a:p>
          <a:p>
            <a:pPr lvl="0" algn="l" rtl="0">
              <a:lnSpc>
                <a:spcPct val="150000"/>
              </a:lnSpc>
            </a:pPr>
            <a:r>
              <a:rPr lang="en-US" sz="2400" dirty="0" smtClean="0">
                <a:solidFill>
                  <a:schemeClr val="tx1"/>
                </a:solidFill>
              </a:rPr>
              <a:t>1- Airflow </a:t>
            </a:r>
            <a:r>
              <a:rPr lang="en-US" sz="2400" dirty="0" smtClean="0">
                <a:solidFill>
                  <a:schemeClr val="tx1"/>
                </a:solidFill>
              </a:rPr>
              <a:t>limitation.</a:t>
            </a:r>
          </a:p>
          <a:p>
            <a:pPr lvl="0" algn="l" rtl="0">
              <a:lnSpc>
                <a:spcPct val="150000"/>
              </a:lnSpc>
            </a:pPr>
            <a:r>
              <a:rPr lang="en-US" sz="2400" dirty="0" smtClean="0">
                <a:solidFill>
                  <a:schemeClr val="tx1"/>
                </a:solidFill>
              </a:rPr>
              <a:t>B- Airway </a:t>
            </a:r>
            <a:r>
              <a:rPr lang="en-US" sz="2400" dirty="0" smtClean="0">
                <a:solidFill>
                  <a:schemeClr val="tx1"/>
                </a:solidFill>
              </a:rPr>
              <a:t>hyper-reactivity.</a:t>
            </a:r>
          </a:p>
          <a:p>
            <a:pPr lvl="0" algn="l" rtl="0">
              <a:lnSpc>
                <a:spcPct val="150000"/>
              </a:lnSpc>
            </a:pPr>
            <a:r>
              <a:rPr lang="en-US" sz="2400" dirty="0" smtClean="0">
                <a:solidFill>
                  <a:schemeClr val="tx1"/>
                </a:solidFill>
              </a:rPr>
              <a:t>C- Airway </a:t>
            </a:r>
            <a:r>
              <a:rPr lang="en-US" sz="2400" dirty="0" smtClean="0">
                <a:solidFill>
                  <a:schemeClr val="tx1"/>
                </a:solidFill>
              </a:rPr>
              <a:t>inflammation.</a:t>
            </a:r>
          </a:p>
          <a:p>
            <a:pPr algn="l">
              <a:lnSpc>
                <a:spcPct val="150000"/>
              </a:lnSpc>
            </a:pPr>
            <a:r>
              <a:rPr lang="en-US" sz="2400" dirty="0" smtClean="0">
                <a:solidFill>
                  <a:schemeClr val="tx1"/>
                </a:solidFill>
              </a:rPr>
              <a:t>"</a:t>
            </a:r>
            <a:r>
              <a:rPr lang="en-US" sz="2400" dirty="0" err="1" smtClean="0">
                <a:solidFill>
                  <a:schemeClr val="tx1"/>
                </a:solidFill>
              </a:rPr>
              <a:t>Eosinophils</a:t>
            </a:r>
            <a:r>
              <a:rPr lang="en-US" sz="2400" dirty="0" smtClean="0">
                <a:solidFill>
                  <a:schemeClr val="tx1"/>
                </a:solidFill>
              </a:rPr>
              <a:t>, Lymphocytes, mast cells, </a:t>
            </a:r>
            <a:r>
              <a:rPr lang="en-US" sz="2400" dirty="0" err="1" smtClean="0">
                <a:solidFill>
                  <a:schemeClr val="tx1"/>
                </a:solidFill>
              </a:rPr>
              <a:t>neutrophils</a:t>
            </a:r>
            <a:r>
              <a:rPr lang="en-US" sz="2400" dirty="0" smtClean="0">
                <a:solidFill>
                  <a:schemeClr val="tx1"/>
                </a:solidFill>
              </a:rPr>
              <a:t> lead to  </a:t>
            </a:r>
            <a:r>
              <a:rPr lang="en-US" sz="2400" dirty="0" err="1" smtClean="0">
                <a:solidFill>
                  <a:schemeClr val="tx1"/>
                </a:solidFill>
              </a:rPr>
              <a:t>odema</a:t>
            </a:r>
            <a:r>
              <a:rPr lang="en-US" sz="2400" dirty="0" smtClean="0">
                <a:solidFill>
                  <a:schemeClr val="tx1"/>
                </a:solidFill>
              </a:rPr>
              <a:t>, Smooth m. hypertrophy and hyperplasia, thickening of basement membrane, mucous plugging and epithelial damage".</a:t>
            </a:r>
          </a:p>
          <a:p>
            <a:r>
              <a:rPr lang="en-US" sz="2400" dirty="0" smtClean="0"/>
              <a:t> </a:t>
            </a:r>
          </a:p>
          <a:p>
            <a:pPr algn="l">
              <a:lnSpc>
                <a:spcPct val="150000"/>
              </a:lnSpc>
            </a:pPr>
            <a:endParaRPr lang="ar-SA" sz="2400" b="1" dirty="0">
              <a:solidFill>
                <a:schemeClr val="tx1"/>
              </a:solidFill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2286000" y="241333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t"/>
            <a:endParaRPr lang="ar-SA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ar-SA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381000" y="304800"/>
            <a:ext cx="8458200" cy="6781800"/>
          </a:xfrm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</a:pPr>
            <a:r>
              <a:rPr lang="en-US" sz="2800" b="1" dirty="0" smtClean="0">
                <a:solidFill>
                  <a:srgbClr val="FF0000"/>
                </a:solidFill>
              </a:rPr>
              <a:t>Clinical features:</a:t>
            </a:r>
            <a:endParaRPr lang="en-US" sz="2800" dirty="0" smtClean="0">
              <a:solidFill>
                <a:srgbClr val="FF0000"/>
              </a:solidFill>
            </a:endParaRPr>
          </a:p>
          <a:p>
            <a:pPr lvl="0" algn="l" rtl="0">
              <a:lnSpc>
                <a:spcPct val="150000"/>
              </a:lnSpc>
            </a:pPr>
            <a:r>
              <a:rPr lang="en-US" sz="2400" dirty="0" smtClean="0">
                <a:solidFill>
                  <a:schemeClr val="tx1"/>
                </a:solidFill>
              </a:rPr>
              <a:t>1- Recurrent </a:t>
            </a:r>
            <a:r>
              <a:rPr lang="en-US" sz="2400" dirty="0" smtClean="0">
                <a:solidFill>
                  <a:schemeClr val="tx1"/>
                </a:solidFill>
              </a:rPr>
              <a:t>episodes of wheezing, chest tightness, breathlessness and cough</a:t>
            </a:r>
            <a:r>
              <a:rPr lang="en-US" sz="2400" dirty="0" smtClean="0">
                <a:solidFill>
                  <a:schemeClr val="tx1"/>
                </a:solidFill>
              </a:rPr>
              <a:t>.</a:t>
            </a:r>
          </a:p>
          <a:p>
            <a:pPr lvl="0" algn="l" rtl="0">
              <a:lnSpc>
                <a:spcPct val="150000"/>
              </a:lnSpc>
            </a:pPr>
            <a:endParaRPr lang="en-US" sz="2400" dirty="0" smtClean="0">
              <a:solidFill>
                <a:schemeClr val="tx1"/>
              </a:solidFill>
            </a:endParaRPr>
          </a:p>
          <a:p>
            <a:pPr lvl="0" algn="l" rtl="0">
              <a:lnSpc>
                <a:spcPct val="150000"/>
              </a:lnSpc>
            </a:pPr>
            <a:r>
              <a:rPr lang="en-US" sz="2400" dirty="0" smtClean="0">
                <a:solidFill>
                  <a:schemeClr val="tx1"/>
                </a:solidFill>
              </a:rPr>
              <a:t>2- Common </a:t>
            </a:r>
            <a:r>
              <a:rPr lang="en-US" sz="2400" dirty="0" smtClean="0">
                <a:solidFill>
                  <a:schemeClr val="tx1"/>
                </a:solidFill>
              </a:rPr>
              <a:t>precipitant include exercise, airborne allergens or pollutants, and viral upper respiratory tract infections</a:t>
            </a:r>
            <a:r>
              <a:rPr lang="en-US" sz="2400" dirty="0" smtClean="0">
                <a:solidFill>
                  <a:schemeClr val="tx1"/>
                </a:solidFill>
              </a:rPr>
              <a:t>.</a:t>
            </a:r>
          </a:p>
          <a:p>
            <a:pPr lvl="0" algn="l" rtl="0">
              <a:lnSpc>
                <a:spcPct val="150000"/>
              </a:lnSpc>
            </a:pPr>
            <a:endParaRPr lang="en-US" sz="2400" dirty="0" smtClean="0">
              <a:solidFill>
                <a:schemeClr val="tx1"/>
              </a:solidFill>
            </a:endParaRPr>
          </a:p>
          <a:p>
            <a:pPr lvl="0" algn="l" rtl="0">
              <a:lnSpc>
                <a:spcPct val="150000"/>
              </a:lnSpc>
            </a:pPr>
            <a:r>
              <a:rPr lang="en-US" sz="2400" dirty="0" smtClean="0">
                <a:solidFill>
                  <a:schemeClr val="tx1"/>
                </a:solidFill>
              </a:rPr>
              <a:t>3- Patient </a:t>
            </a:r>
            <a:r>
              <a:rPr lang="en-US" sz="2400" dirty="0" smtClean="0">
                <a:solidFill>
                  <a:schemeClr val="tx1"/>
                </a:solidFill>
              </a:rPr>
              <a:t>may be asymptomatic between exacerbation while in chronic (</a:t>
            </a:r>
            <a:r>
              <a:rPr lang="en-US" sz="2400" dirty="0" err="1" smtClean="0">
                <a:solidFill>
                  <a:schemeClr val="tx1"/>
                </a:solidFill>
              </a:rPr>
              <a:t>persistant</a:t>
            </a:r>
            <a:r>
              <a:rPr lang="en-US" sz="2400" dirty="0" smtClean="0">
                <a:solidFill>
                  <a:schemeClr val="tx1"/>
                </a:solidFill>
              </a:rPr>
              <a:t> asthma) the pattern is chronic wheeze and breathlessness.</a:t>
            </a:r>
          </a:p>
          <a:p>
            <a:pPr algn="l">
              <a:lnSpc>
                <a:spcPct val="150000"/>
              </a:lnSpc>
            </a:pPr>
            <a:endParaRPr lang="ar-SA" sz="2400" b="1" dirty="0">
              <a:solidFill>
                <a:schemeClr val="tx1"/>
              </a:solidFill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2286000" y="241333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t"/>
            <a:endParaRPr lang="ar-SA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</TotalTime>
  <Words>1307</Words>
  <Application>Microsoft Office PowerPoint</Application>
  <PresentationFormat>عرض على الشاشة (3:4)‏</PresentationFormat>
  <Paragraphs>208</Paragraphs>
  <Slides>28</Slides>
  <Notes>28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28</vt:i4>
      </vt:variant>
    </vt:vector>
  </HeadingPairs>
  <TitlesOfParts>
    <vt:vector size="29" baseType="lpstr">
      <vt:lpstr>سمة Office</vt:lpstr>
      <vt:lpstr>                                         </vt:lpstr>
      <vt:lpstr>                                         </vt:lpstr>
      <vt:lpstr>                                         </vt:lpstr>
      <vt:lpstr>                                         </vt:lpstr>
      <vt:lpstr>                                         </vt:lpstr>
      <vt:lpstr>                                         </vt:lpstr>
      <vt:lpstr>                                         </vt:lpstr>
      <vt:lpstr>                                         </vt:lpstr>
      <vt:lpstr>                                         </vt:lpstr>
      <vt:lpstr>                                         </vt:lpstr>
      <vt:lpstr>                                         </vt:lpstr>
      <vt:lpstr>                                         </vt:lpstr>
      <vt:lpstr>                                         </vt:lpstr>
      <vt:lpstr>                                         </vt:lpstr>
      <vt:lpstr>                                         </vt:lpstr>
      <vt:lpstr>                                         </vt:lpstr>
      <vt:lpstr>                                         </vt:lpstr>
      <vt:lpstr>                                         </vt:lpstr>
      <vt:lpstr>                                         </vt:lpstr>
      <vt:lpstr>                                         </vt:lpstr>
      <vt:lpstr>                                         </vt:lpstr>
      <vt:lpstr>                                         </vt:lpstr>
      <vt:lpstr>                                         </vt:lpstr>
      <vt:lpstr>                                         </vt:lpstr>
      <vt:lpstr>                                         </vt:lpstr>
      <vt:lpstr>                                         </vt:lpstr>
      <vt:lpstr>                                         </vt:lpstr>
      <vt:lpstr>                                     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                         </dc:title>
  <dc:creator>yassir</dc:creator>
  <cp:lastModifiedBy>yassir</cp:lastModifiedBy>
  <cp:revision>12</cp:revision>
  <dcterms:created xsi:type="dcterms:W3CDTF">2013-09-14T10:22:57Z</dcterms:created>
  <dcterms:modified xsi:type="dcterms:W3CDTF">2013-09-15T10:06:36Z</dcterms:modified>
</cp:coreProperties>
</file>