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6" r:id="rId2"/>
    <p:sldId id="291" r:id="rId3"/>
    <p:sldId id="290" r:id="rId4"/>
    <p:sldId id="289" r:id="rId5"/>
    <p:sldId id="257" r:id="rId6"/>
    <p:sldId id="258" r:id="rId7"/>
    <p:sldId id="259" r:id="rId8"/>
    <p:sldId id="260" r:id="rId9"/>
    <p:sldId id="261" r:id="rId10"/>
    <p:sldId id="283" r:id="rId11"/>
    <p:sldId id="285" r:id="rId12"/>
    <p:sldId id="262" r:id="rId13"/>
    <p:sldId id="263" r:id="rId14"/>
    <p:sldId id="264" r:id="rId15"/>
    <p:sldId id="266" r:id="rId16"/>
    <p:sldId id="267" r:id="rId17"/>
    <p:sldId id="284" r:id="rId18"/>
    <p:sldId id="268" r:id="rId19"/>
    <p:sldId id="269" r:id="rId20"/>
    <p:sldId id="270" r:id="rId21"/>
    <p:sldId id="271" r:id="rId22"/>
    <p:sldId id="292" r:id="rId23"/>
    <p:sldId id="294" r:id="rId24"/>
    <p:sldId id="293" r:id="rId25"/>
    <p:sldId id="295" r:id="rId26"/>
    <p:sldId id="272" r:id="rId27"/>
    <p:sldId id="273" r:id="rId28"/>
    <p:sldId id="287" r:id="rId29"/>
    <p:sldId id="274" r:id="rId30"/>
    <p:sldId id="275" r:id="rId31"/>
    <p:sldId id="286" r:id="rId32"/>
    <p:sldId id="288" r:id="rId33"/>
    <p:sldId id="277" r:id="rId34"/>
    <p:sldId id="278" r:id="rId35"/>
    <p:sldId id="276" r:id="rId36"/>
    <p:sldId id="279" r:id="rId37"/>
    <p:sldId id="280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8E4AC8-13BC-4BE5-8337-71BD6BE4ADA3}" type="datetimeFigureOut">
              <a:rPr lang="ar-IQ" smtClean="0"/>
              <a:t>06/05/1435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C207E9-C37F-4C3C-8DB9-F2F9D1A8C9B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207E9-C37F-4C3C-8DB9-F2F9D1A8C9B6}" type="slidenum">
              <a:rPr lang="ar-IQ" smtClean="0"/>
              <a:t>11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06/05/1435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NEUROGENIC BLADDER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0"/>
            <a:ext cx="8362978" cy="85723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Classification of </a:t>
            </a:r>
            <a:r>
              <a:rPr lang="en-US" sz="3600" dirty="0" err="1" smtClean="0"/>
              <a:t>Neurogenic</a:t>
            </a:r>
            <a:r>
              <a:rPr lang="en-US" sz="3600" dirty="0" smtClean="0"/>
              <a:t> Bladder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00034" y="4286256"/>
            <a:ext cx="4038600" cy="2286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tx1"/>
                </a:solidFill>
              </a:rPr>
              <a:t>Hyperreflexic</a:t>
            </a:r>
            <a:r>
              <a:rPr lang="en-US" sz="2800" dirty="0">
                <a:solidFill>
                  <a:schemeClr val="tx1"/>
                </a:solidFill>
              </a:rPr>
              <a:t> bladder.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tx1"/>
                </a:solidFill>
              </a:rPr>
              <a:t>Hyporeflexic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atonic</a:t>
            </a:r>
            <a:r>
              <a:rPr lang="en-US" sz="2800" dirty="0">
                <a:solidFill>
                  <a:schemeClr val="tx1"/>
                </a:solidFill>
              </a:rPr>
              <a:t>) bladder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 rtl="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DSD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4786314" y="1214422"/>
            <a:ext cx="4038600" cy="28575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96646" indent="-514350" algn="l" rtl="0"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Supraspinal</a:t>
            </a:r>
            <a:r>
              <a:rPr lang="en-US" sz="2800" dirty="0" smtClean="0">
                <a:solidFill>
                  <a:schemeClr val="tx1"/>
                </a:solidFill>
              </a:rPr>
              <a:t> lesion.</a:t>
            </a:r>
          </a:p>
          <a:p>
            <a:pPr marL="596646" indent="-514350" algn="l" rtl="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Spinal (</a:t>
            </a:r>
            <a:r>
              <a:rPr lang="en-US" sz="2800" dirty="0" err="1" smtClean="0">
                <a:solidFill>
                  <a:schemeClr val="tx1"/>
                </a:solidFill>
              </a:rPr>
              <a:t>suprasacral</a:t>
            </a:r>
            <a:r>
              <a:rPr lang="en-US" sz="2800" dirty="0" smtClean="0">
                <a:solidFill>
                  <a:schemeClr val="tx1"/>
                </a:solidFill>
              </a:rPr>
              <a:t> or </a:t>
            </a:r>
            <a:r>
              <a:rPr lang="en-US" sz="2800" dirty="0" err="1" smtClean="0">
                <a:solidFill>
                  <a:schemeClr val="tx1"/>
                </a:solidFill>
              </a:rPr>
              <a:t>infrasacral</a:t>
            </a:r>
            <a:r>
              <a:rPr lang="en-US" sz="2800" dirty="0" smtClean="0">
                <a:solidFill>
                  <a:schemeClr val="tx1"/>
                </a:solidFill>
              </a:rPr>
              <a:t>)  lesion.</a:t>
            </a:r>
          </a:p>
          <a:p>
            <a:pPr marL="596646" indent="-514350" algn="l" rtl="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Peripheral nerves.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00034" y="1214422"/>
            <a:ext cx="4038600" cy="28575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algn="l" rt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1-Motor lesion:</a:t>
            </a:r>
          </a:p>
          <a:p>
            <a:pPr marL="765810" lvl="1" indent="-283464" algn="l" rtl="0">
              <a:buFont typeface="Wingdings 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A- upper  MNL.</a:t>
            </a:r>
          </a:p>
          <a:p>
            <a:pPr marL="765810" lvl="1" indent="-283464" algn="l" rtl="0">
              <a:buFont typeface="Wingdings 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B- lower MNL.</a:t>
            </a:r>
          </a:p>
          <a:p>
            <a:pPr marL="765810" lvl="1" indent="-283464" algn="l" rtl="0">
              <a:buFont typeface="Wingdings 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C- mixed lesion.</a:t>
            </a:r>
          </a:p>
          <a:p>
            <a:pPr marL="365760" indent="-283464" algn="l" rt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2- Sensory lesion.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4786314" y="4286208"/>
            <a:ext cx="4038600" cy="228606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96646" indent="-514350" algn="l" rtl="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Failure to </a:t>
            </a:r>
            <a:r>
              <a:rPr lang="en-US" sz="2800" dirty="0" smtClean="0">
                <a:solidFill>
                  <a:schemeClr val="tx1"/>
                </a:solidFill>
              </a:rPr>
              <a:t>Store: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053846" lvl="1" indent="-514350" algn="l" rtl="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Because </a:t>
            </a:r>
            <a:r>
              <a:rPr lang="en-US" sz="2000" dirty="0" smtClean="0">
                <a:solidFill>
                  <a:schemeClr val="tx1"/>
                </a:solidFill>
              </a:rPr>
              <a:t>of the bladder.</a:t>
            </a:r>
          </a:p>
          <a:p>
            <a:pPr marL="1053846" lvl="1" indent="-514350" algn="l" rtl="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Because </a:t>
            </a:r>
            <a:r>
              <a:rPr lang="en-US" sz="2000" dirty="0" smtClean="0">
                <a:solidFill>
                  <a:schemeClr val="tx1"/>
                </a:solidFill>
              </a:rPr>
              <a:t>of the </a:t>
            </a:r>
            <a:r>
              <a:rPr lang="en-US" sz="2000" dirty="0" smtClean="0">
                <a:solidFill>
                  <a:schemeClr val="tx1"/>
                </a:solidFill>
              </a:rPr>
              <a:t>outlet.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596646" indent="-514350" algn="l" rtl="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Failure to Empty:</a:t>
            </a:r>
          </a:p>
          <a:p>
            <a:pPr marL="1053846" lvl="1" indent="-514350" algn="l" rtl="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Because </a:t>
            </a:r>
            <a:r>
              <a:rPr lang="en-US" sz="2000" dirty="0" smtClean="0">
                <a:solidFill>
                  <a:schemeClr val="tx1"/>
                </a:solidFill>
              </a:rPr>
              <a:t>of the </a:t>
            </a:r>
            <a:r>
              <a:rPr lang="en-US" sz="2000" dirty="0" smtClean="0">
                <a:solidFill>
                  <a:schemeClr val="tx1"/>
                </a:solidFill>
              </a:rPr>
              <a:t>bladder.</a:t>
            </a:r>
          </a:p>
          <a:p>
            <a:pPr marL="1053846" lvl="1" indent="-514350" algn="l" rtl="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Because </a:t>
            </a:r>
            <a:r>
              <a:rPr lang="en-US" sz="2000" dirty="0" smtClean="0">
                <a:solidFill>
                  <a:schemeClr val="tx1"/>
                </a:solidFill>
              </a:rPr>
              <a:t>of the outlet.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Classification of </a:t>
            </a:r>
            <a:r>
              <a:rPr lang="en-US" sz="3600" dirty="0" err="1" smtClean="0"/>
              <a:t>Neurogenic</a:t>
            </a:r>
            <a:r>
              <a:rPr lang="en-US" sz="3600" dirty="0" smtClean="0"/>
              <a:t> Bladder</a:t>
            </a:r>
            <a:endParaRPr lang="ar-IQ" sz="36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50072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Most often done using </a:t>
            </a:r>
            <a:r>
              <a:rPr lang="en-US" sz="2800" dirty="0" err="1" smtClean="0">
                <a:solidFill>
                  <a:srgbClr val="FFFF00"/>
                </a:solidFill>
              </a:rPr>
              <a:t>urodynamic</a:t>
            </a:r>
            <a:r>
              <a:rPr lang="en-US" sz="2800" dirty="0" smtClean="0">
                <a:solidFill>
                  <a:srgbClr val="FFFF00"/>
                </a:solidFill>
              </a:rPr>
              <a:t> classification </a:t>
            </a:r>
            <a:r>
              <a:rPr lang="en-US" sz="2800" dirty="0" smtClean="0"/>
              <a:t>scheme: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</a:rPr>
              <a:t>Neurogenic</a:t>
            </a:r>
            <a:r>
              <a:rPr lang="en-US" sz="2800" dirty="0" smtClean="0">
                <a:solidFill>
                  <a:srgbClr val="FFFF00"/>
                </a:solidFill>
              </a:rPr>
              <a:t> DO (</a:t>
            </a:r>
            <a:r>
              <a:rPr lang="en-US" sz="2800" dirty="0" err="1" smtClean="0">
                <a:solidFill>
                  <a:srgbClr val="FFFF00"/>
                </a:solidFill>
              </a:rPr>
              <a:t>hyperreflexia</a:t>
            </a:r>
            <a:r>
              <a:rPr lang="en-US" sz="2800" dirty="0" smtClean="0">
                <a:solidFill>
                  <a:srgbClr val="FFFF00"/>
                </a:solidFill>
              </a:rPr>
              <a:t>): </a:t>
            </a:r>
            <a:r>
              <a:rPr lang="en-US" sz="2800" dirty="0" smtClean="0"/>
              <a:t>uncontrolled reflex bladder contraction</a:t>
            </a:r>
          </a:p>
          <a:p>
            <a:pPr marL="914400" lvl="1" indent="-514350" algn="l" rtl="0"/>
            <a:r>
              <a:rPr lang="en-US" sz="2400" dirty="0" smtClean="0"/>
              <a:t>Loss of inhibitory impulses from cortical centers; primitive reflex pathways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err="1" smtClean="0">
                <a:solidFill>
                  <a:srgbClr val="FFFF00"/>
                </a:solidFill>
              </a:rPr>
              <a:t>Detrusor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underactivity</a:t>
            </a:r>
            <a:r>
              <a:rPr lang="en-US" sz="2800" dirty="0" smtClean="0">
                <a:solidFill>
                  <a:srgbClr val="FFFF00"/>
                </a:solidFill>
              </a:rPr>
              <a:t>  (</a:t>
            </a:r>
            <a:r>
              <a:rPr lang="en-US" sz="2800" dirty="0" err="1" smtClean="0">
                <a:solidFill>
                  <a:srgbClr val="FFFF00"/>
                </a:solidFill>
              </a:rPr>
              <a:t>areflexia</a:t>
            </a:r>
            <a:r>
              <a:rPr lang="en-US" sz="2800" dirty="0" smtClean="0">
                <a:solidFill>
                  <a:srgbClr val="FFFF00"/>
                </a:solidFill>
              </a:rPr>
              <a:t>):</a:t>
            </a:r>
          </a:p>
          <a:p>
            <a:pPr marL="914400" lvl="1" indent="-514350" algn="l" rtl="0"/>
            <a:r>
              <a:rPr lang="en-US" sz="2400" dirty="0" smtClean="0"/>
              <a:t>Interruption of sacral reflex arc; no </a:t>
            </a:r>
            <a:r>
              <a:rPr lang="en-US" sz="2400" dirty="0" err="1" smtClean="0"/>
              <a:t>detrusor</a:t>
            </a:r>
            <a:r>
              <a:rPr lang="en-US" sz="2400" dirty="0" smtClean="0"/>
              <a:t> contraction</a:t>
            </a:r>
          </a:p>
          <a:p>
            <a:pPr marL="914400" lvl="1" indent="-514350" algn="l" rtl="0"/>
            <a:r>
              <a:rPr lang="en-US" sz="2400" dirty="0" smtClean="0"/>
              <a:t>Typically low-pressure storage of high volume up to 500 ml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DSD: </a:t>
            </a:r>
            <a:r>
              <a:rPr lang="en-US" sz="2800" dirty="0" smtClean="0"/>
              <a:t>abnormal reflexive sphincter contraction during involuntary </a:t>
            </a:r>
            <a:r>
              <a:rPr lang="en-US" sz="2800" dirty="0" err="1" smtClean="0"/>
              <a:t>detrusor</a:t>
            </a:r>
            <a:r>
              <a:rPr lang="en-US" sz="2800" dirty="0" smtClean="0"/>
              <a:t> contraction</a:t>
            </a:r>
          </a:p>
          <a:p>
            <a:pPr marL="914400" lvl="1" indent="-514350" algn="l" rtl="0"/>
            <a:r>
              <a:rPr lang="en-US" sz="2400" dirty="0" smtClean="0"/>
              <a:t>Functional BOO, elevated </a:t>
            </a:r>
            <a:r>
              <a:rPr lang="en-US" sz="2400" dirty="0" err="1" smtClean="0"/>
              <a:t>intravesical</a:t>
            </a:r>
            <a:r>
              <a:rPr lang="en-US" sz="2400" dirty="0" smtClean="0"/>
              <a:t> pressure</a:t>
            </a:r>
          </a:p>
          <a:p>
            <a:pPr marL="914400" lvl="1" indent="-514350" algn="l" rtl="0"/>
            <a:r>
              <a:rPr lang="en-US" sz="2400" dirty="0" err="1" smtClean="0"/>
              <a:t>Secvondary</a:t>
            </a:r>
            <a:r>
              <a:rPr lang="en-US" sz="2400" dirty="0" smtClean="0"/>
              <a:t> damage: pressure, infection, </a:t>
            </a:r>
            <a:r>
              <a:rPr lang="en-US" sz="2400" dirty="0" err="1" smtClean="0"/>
              <a:t>urolithiasis</a:t>
            </a:r>
            <a:endParaRPr lang="en-US" sz="2400" dirty="0" smtClean="0"/>
          </a:p>
          <a:p>
            <a:pPr lvl="1" algn="l" rtl="0"/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Pathophysiology</a:t>
            </a:r>
            <a:r>
              <a:rPr lang="en-US" sz="3600" dirty="0" smtClean="0"/>
              <a:t>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Voiding center include:</a:t>
            </a:r>
          </a:p>
          <a:p>
            <a:pPr lvl="1" algn="l" rtl="0"/>
            <a:r>
              <a:rPr lang="en-US" dirty="0" smtClean="0">
                <a:solidFill>
                  <a:srgbClr val="FFFF00"/>
                </a:solidFill>
              </a:rPr>
              <a:t>Higher centers (</a:t>
            </a:r>
            <a:r>
              <a:rPr lang="en-US" dirty="0" err="1" smtClean="0">
                <a:solidFill>
                  <a:srgbClr val="FFFF00"/>
                </a:solidFill>
              </a:rPr>
              <a:t>suprapontine</a:t>
            </a:r>
            <a:r>
              <a:rPr lang="en-US" dirty="0" smtClean="0">
                <a:solidFill>
                  <a:srgbClr val="FFFF00"/>
                </a:solidFill>
              </a:rPr>
              <a:t>):</a:t>
            </a:r>
          </a:p>
          <a:p>
            <a:pPr lvl="2" algn="l" rtl="0">
              <a:buFont typeface="Courier New" pitchFamily="49" charset="0"/>
              <a:buChar char="o"/>
            </a:pPr>
            <a:r>
              <a:rPr lang="en-US" dirty="0" smtClean="0"/>
              <a:t>Function: inhibit sacral </a:t>
            </a:r>
            <a:r>
              <a:rPr lang="en-US" dirty="0" err="1" smtClean="0"/>
              <a:t>micturition</a:t>
            </a:r>
            <a:r>
              <a:rPr lang="en-US" dirty="0" smtClean="0"/>
              <a:t> center</a:t>
            </a:r>
          </a:p>
          <a:p>
            <a:pPr lvl="2" algn="l" rtl="0">
              <a:buFont typeface="Courier New" pitchFamily="49" charset="0"/>
              <a:buChar char="o"/>
            </a:pPr>
            <a:r>
              <a:rPr lang="en-US" dirty="0" smtClean="0"/>
              <a:t>Predicted type of VD with </a:t>
            </a:r>
            <a:r>
              <a:rPr lang="en-US" dirty="0" err="1" smtClean="0"/>
              <a:t>suprapontine</a:t>
            </a:r>
            <a:r>
              <a:rPr lang="en-US" dirty="0" smtClean="0"/>
              <a:t> lesion would be </a:t>
            </a:r>
            <a:r>
              <a:rPr lang="en-US" dirty="0" err="1" smtClean="0"/>
              <a:t>detrusor</a:t>
            </a:r>
            <a:r>
              <a:rPr lang="en-US" dirty="0" smtClean="0"/>
              <a:t> </a:t>
            </a:r>
            <a:r>
              <a:rPr lang="en-US" dirty="0" err="1" smtClean="0"/>
              <a:t>overactivity</a:t>
            </a:r>
            <a:r>
              <a:rPr lang="en-US" dirty="0" smtClean="0"/>
              <a:t> (DO) due to loss of inhibition on </a:t>
            </a:r>
            <a:r>
              <a:rPr lang="en-US" dirty="0" smtClean="0"/>
              <a:t>sacral </a:t>
            </a:r>
            <a:r>
              <a:rPr lang="en-US" dirty="0" err="1" smtClean="0"/>
              <a:t>micturition</a:t>
            </a:r>
            <a:r>
              <a:rPr lang="en-US" dirty="0" smtClean="0"/>
              <a:t> </a:t>
            </a:r>
            <a:r>
              <a:rPr lang="en-US" dirty="0" smtClean="0"/>
              <a:t>center</a:t>
            </a:r>
          </a:p>
          <a:p>
            <a:pPr lvl="1" algn="l" rtl="0"/>
            <a:r>
              <a:rPr lang="en-US" dirty="0" smtClean="0">
                <a:solidFill>
                  <a:srgbClr val="FFFF00"/>
                </a:solidFill>
              </a:rPr>
              <a:t>Pontine </a:t>
            </a:r>
            <a:r>
              <a:rPr lang="en-US" dirty="0" err="1" smtClean="0">
                <a:solidFill>
                  <a:srgbClr val="FFFF00"/>
                </a:solidFill>
              </a:rPr>
              <a:t>micturition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center (PMC):</a:t>
            </a:r>
          </a:p>
          <a:p>
            <a:pPr lvl="2" algn="l" rtl="0">
              <a:buFont typeface="Courier New" pitchFamily="49" charset="0"/>
              <a:buChar char="o"/>
            </a:pPr>
            <a:r>
              <a:rPr lang="en-US" dirty="0" smtClean="0"/>
              <a:t>Function: coordinates sphincter relaxation during bladder contraction</a:t>
            </a:r>
          </a:p>
          <a:p>
            <a:pPr lvl="2" algn="l" rtl="0">
              <a:buFont typeface="Courier New" pitchFamily="49" charset="0"/>
              <a:buChar char="o"/>
            </a:pPr>
            <a:r>
              <a:rPr lang="en-US" dirty="0" smtClean="0"/>
              <a:t>Predicted type of VD with lesion between </a:t>
            </a:r>
            <a:r>
              <a:rPr lang="en-US" dirty="0" err="1" smtClean="0"/>
              <a:t>pontine</a:t>
            </a:r>
            <a:r>
              <a:rPr lang="en-US" dirty="0" smtClean="0"/>
              <a:t> and</a:t>
            </a:r>
            <a:r>
              <a:rPr lang="en-US" dirty="0" smtClean="0"/>
              <a:t> sacral </a:t>
            </a:r>
            <a:r>
              <a:rPr lang="en-US" dirty="0" err="1" smtClean="0"/>
              <a:t>micturition</a:t>
            </a:r>
            <a:r>
              <a:rPr lang="en-US" dirty="0" smtClean="0"/>
              <a:t> </a:t>
            </a:r>
            <a:r>
              <a:rPr lang="en-US" dirty="0" smtClean="0"/>
              <a:t>center is DO and </a:t>
            </a:r>
            <a:r>
              <a:rPr lang="en-US" dirty="0" err="1" smtClean="0"/>
              <a:t>detrusor</a:t>
            </a:r>
            <a:r>
              <a:rPr lang="en-US" dirty="0" err="1" smtClean="0"/>
              <a:t>-</a:t>
            </a:r>
            <a:r>
              <a:rPr lang="en-US" dirty="0" err="1" smtClean="0"/>
              <a:t>sphinecter</a:t>
            </a:r>
            <a:r>
              <a:rPr lang="en-US" dirty="0" smtClean="0"/>
              <a:t> </a:t>
            </a:r>
            <a:r>
              <a:rPr lang="en-US" dirty="0" err="1" smtClean="0"/>
              <a:t>dyssynergia</a:t>
            </a:r>
            <a:r>
              <a:rPr lang="en-US" dirty="0" smtClean="0"/>
              <a:t> (DSD)  </a:t>
            </a:r>
          </a:p>
          <a:p>
            <a:pPr lvl="2" algn="l" rtl="0"/>
            <a:endParaRPr lang="en-US" dirty="0" smtClean="0"/>
          </a:p>
          <a:p>
            <a:pPr lvl="1"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Pathophysiology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dirty="0" smtClean="0">
                <a:solidFill>
                  <a:srgbClr val="FFFF00"/>
                </a:solidFill>
              </a:rPr>
              <a:t>Sacral </a:t>
            </a:r>
            <a:r>
              <a:rPr lang="en-US" dirty="0" err="1" smtClean="0">
                <a:solidFill>
                  <a:srgbClr val="FFFF00"/>
                </a:solidFill>
              </a:rPr>
              <a:t>micturition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center (SMC):</a:t>
            </a:r>
          </a:p>
          <a:p>
            <a:pPr lvl="2" algn="l" rtl="0">
              <a:buFont typeface="Courier New" pitchFamily="49" charset="0"/>
              <a:buChar char="o"/>
            </a:pPr>
            <a:r>
              <a:rPr lang="en-US" dirty="0" smtClean="0"/>
              <a:t>Function: mediates reflex and voluntary bladder contraction</a:t>
            </a:r>
          </a:p>
          <a:p>
            <a:pPr lvl="2" algn="l" rtl="0">
              <a:buFont typeface="Courier New" pitchFamily="49" charset="0"/>
              <a:buChar char="o"/>
            </a:pPr>
            <a:r>
              <a:rPr lang="en-US" dirty="0" smtClean="0"/>
              <a:t>Predicted type of VD with lesion of SMC is </a:t>
            </a:r>
            <a:r>
              <a:rPr lang="en-US" dirty="0" err="1" smtClean="0"/>
              <a:t>detrusor</a:t>
            </a:r>
            <a:r>
              <a:rPr lang="en-US" dirty="0" smtClean="0"/>
              <a:t> </a:t>
            </a:r>
            <a:r>
              <a:rPr lang="en-US" dirty="0" err="1" smtClean="0"/>
              <a:t>underactivity</a:t>
            </a:r>
            <a:r>
              <a:rPr lang="en-US" dirty="0" smtClean="0"/>
              <a:t> or </a:t>
            </a:r>
            <a:r>
              <a:rPr lang="en-US" dirty="0" err="1" smtClean="0"/>
              <a:t>areflexia</a:t>
            </a:r>
            <a:endParaRPr lang="en-US" dirty="0" smtClean="0"/>
          </a:p>
          <a:p>
            <a:pPr algn="l" rtl="0"/>
            <a:r>
              <a:rPr lang="en-US" dirty="0" smtClean="0"/>
              <a:t>Peripheral lesions: VD is variable including:</a:t>
            </a:r>
          </a:p>
          <a:p>
            <a:pPr lvl="1" algn="l" rtl="0"/>
            <a:r>
              <a:rPr lang="en-US" dirty="0" err="1" smtClean="0"/>
              <a:t>Detrusor</a:t>
            </a:r>
            <a:r>
              <a:rPr lang="en-US" dirty="0" smtClean="0"/>
              <a:t> </a:t>
            </a:r>
            <a:r>
              <a:rPr lang="en-US" dirty="0" err="1" smtClean="0"/>
              <a:t>underactivity</a:t>
            </a:r>
            <a:endParaRPr lang="en-US" dirty="0" smtClean="0"/>
          </a:p>
          <a:p>
            <a:pPr lvl="1" algn="l" rtl="0"/>
            <a:r>
              <a:rPr lang="en-US" dirty="0" smtClean="0"/>
              <a:t>Impaired bladder sensation</a:t>
            </a:r>
          </a:p>
          <a:p>
            <a:pPr lvl="1" algn="l" rtl="0"/>
            <a:r>
              <a:rPr lang="en-US" dirty="0" smtClean="0"/>
              <a:t>Impaired </a:t>
            </a:r>
            <a:r>
              <a:rPr lang="en-US" dirty="0" err="1" smtClean="0"/>
              <a:t>sphincteric</a:t>
            </a:r>
            <a:r>
              <a:rPr lang="en-US" dirty="0" smtClean="0"/>
              <a:t> function</a:t>
            </a: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pPr rtl="0"/>
            <a:r>
              <a:rPr lang="en-US" sz="3600" dirty="0" err="1" smtClean="0"/>
              <a:t>Pathophysiology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071522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marL="609600" indent="-609600" algn="l" rtl="0"/>
            <a:r>
              <a:rPr lang="en-US" sz="3600" dirty="0" smtClean="0">
                <a:solidFill>
                  <a:srgbClr val="FFFF00"/>
                </a:solidFill>
              </a:rPr>
              <a:t>Upper motor </a:t>
            </a:r>
            <a:r>
              <a:rPr lang="en-US" sz="3600" dirty="0" smtClean="0">
                <a:solidFill>
                  <a:srgbClr val="FFFF00"/>
                </a:solidFill>
              </a:rPr>
              <a:t>neuron lesion:</a:t>
            </a:r>
            <a:r>
              <a:rPr lang="en-US" sz="3600" dirty="0" smtClean="0"/>
              <a:t> </a:t>
            </a:r>
            <a:r>
              <a:rPr lang="en-US" sz="3100" dirty="0" smtClean="0"/>
              <a:t>spastic, uninhibited: </a:t>
            </a:r>
            <a:r>
              <a:rPr lang="en-US" sz="3100" dirty="0" smtClean="0"/>
              <a:t>injury above spinal cord </a:t>
            </a:r>
            <a:r>
              <a:rPr lang="en-US" sz="3100" dirty="0" err="1" smtClean="0"/>
              <a:t>micturition</a:t>
            </a:r>
            <a:r>
              <a:rPr lang="en-US" sz="3100" dirty="0" smtClean="0"/>
              <a:t> center</a:t>
            </a:r>
          </a:p>
          <a:p>
            <a:pPr marL="609600" indent="-609600" algn="l" rtl="0"/>
            <a:r>
              <a:rPr lang="en-US" sz="3600" dirty="0" smtClean="0">
                <a:solidFill>
                  <a:srgbClr val="FFFF00"/>
                </a:solidFill>
              </a:rPr>
              <a:t>Lower motor </a:t>
            </a:r>
            <a:r>
              <a:rPr lang="en-US" sz="3600" dirty="0" smtClean="0">
                <a:solidFill>
                  <a:srgbClr val="FFFF00"/>
                </a:solidFill>
              </a:rPr>
              <a:t>neuron lesion: </a:t>
            </a:r>
            <a:r>
              <a:rPr lang="en-US" sz="3100" dirty="0" smtClean="0"/>
              <a:t>flaccid, </a:t>
            </a:r>
            <a:r>
              <a:rPr lang="en-US" sz="3100" dirty="0" err="1" smtClean="0"/>
              <a:t>atonic</a:t>
            </a:r>
            <a:r>
              <a:rPr lang="en-US" sz="3100" dirty="0" smtClean="0"/>
              <a:t>, </a:t>
            </a:r>
            <a:r>
              <a:rPr lang="en-US" sz="3100" dirty="0" err="1" smtClean="0"/>
              <a:t>areflexic</a:t>
            </a:r>
            <a:r>
              <a:rPr lang="en-US" sz="3100" dirty="0" smtClean="0"/>
              <a:t>: </a:t>
            </a:r>
            <a:r>
              <a:rPr lang="en-US" sz="3100" dirty="0" smtClean="0"/>
              <a:t>injury in the pelvic nerves or spinal </a:t>
            </a:r>
            <a:r>
              <a:rPr lang="en-US" sz="3100" dirty="0" err="1" smtClean="0"/>
              <a:t>micturition</a:t>
            </a:r>
            <a:r>
              <a:rPr lang="en-US" sz="3100" dirty="0" smtClean="0"/>
              <a:t> </a:t>
            </a:r>
            <a:r>
              <a:rPr lang="en-US" sz="3100" dirty="0" smtClean="0"/>
              <a:t>center</a:t>
            </a:r>
            <a:endParaRPr lang="en-US" sz="3600" dirty="0" smtClean="0"/>
          </a:p>
          <a:p>
            <a:pPr marL="609600" indent="-609600" algn="l" rtl="0"/>
            <a:r>
              <a:rPr lang="en-US" sz="3600" dirty="0" smtClean="0">
                <a:solidFill>
                  <a:srgbClr val="FFFF00"/>
                </a:solidFill>
              </a:rPr>
              <a:t>Spinal shock: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1009650" lvl="1" indent="-609600" algn="l" rtl="0"/>
            <a:r>
              <a:rPr lang="en-US" sz="3100" dirty="0" smtClean="0"/>
              <a:t>Immediately </a:t>
            </a:r>
            <a:r>
              <a:rPr lang="en-US" sz="3100" dirty="0" smtClean="0"/>
              <a:t>after injury, regardless of the level, there is a stage of flaccid paralysis with numbness below the level of the injury that lead to bladder overfilling to the point of overflow incontinence &amp; rectal impaction.</a:t>
            </a:r>
          </a:p>
          <a:p>
            <a:pPr marL="1009650" lvl="1" indent="-609600" algn="l" rtl="0"/>
            <a:r>
              <a:rPr lang="en-US" sz="3100" dirty="0" smtClean="0"/>
              <a:t>It lasts </a:t>
            </a:r>
            <a:r>
              <a:rPr lang="en-US" sz="3100" dirty="0" smtClean="0"/>
              <a:t>few </a:t>
            </a:r>
            <a:r>
              <a:rPr lang="en-US" sz="3100" dirty="0" smtClean="0"/>
              <a:t>weeks </a:t>
            </a:r>
            <a:r>
              <a:rPr lang="en-US" sz="3100" dirty="0" smtClean="0"/>
              <a:t>up to 6</a:t>
            </a:r>
            <a:r>
              <a:rPr lang="en-US" sz="3100" dirty="0" smtClean="0">
                <a:solidFill>
                  <a:srgbClr val="FF0066"/>
                </a:solidFill>
              </a:rPr>
              <a:t> </a:t>
            </a:r>
            <a:r>
              <a:rPr lang="en-US" sz="3100" dirty="0" smtClean="0"/>
              <a:t>months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Pathophysiology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143536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altLang="ar-IQ" b="1" dirty="0" smtClean="0">
                <a:solidFill>
                  <a:srgbClr val="FFC000"/>
                </a:solidFill>
                <a:ea typeface="Majalla UI"/>
              </a:rPr>
              <a:t>Autonomic </a:t>
            </a:r>
            <a:r>
              <a:rPr lang="en-US" altLang="ar-IQ" b="1" dirty="0" err="1" smtClean="0">
                <a:solidFill>
                  <a:srgbClr val="FFC000"/>
                </a:solidFill>
                <a:ea typeface="Majalla UI"/>
              </a:rPr>
              <a:t>dysreflexia</a:t>
            </a:r>
            <a:r>
              <a:rPr lang="en-US" altLang="ar-IQ" b="1" dirty="0" smtClean="0">
                <a:solidFill>
                  <a:srgbClr val="FFC000"/>
                </a:solidFill>
                <a:ea typeface="Majalla UI"/>
              </a:rPr>
              <a:t> (AD): </a:t>
            </a:r>
          </a:p>
          <a:p>
            <a:pPr algn="l" rtl="0"/>
            <a:r>
              <a:rPr lang="en-US" altLang="ar-IQ" sz="2800" dirty="0" smtClean="0">
                <a:ea typeface="Majalla UI"/>
              </a:rPr>
              <a:t>A</a:t>
            </a:r>
            <a:r>
              <a:rPr lang="en-US" altLang="ar-IQ" sz="2800" dirty="0" smtClean="0">
                <a:ea typeface="Majalla UI"/>
              </a:rPr>
              <a:t> potentially life threatening condition that can cause rapid, extreme BP elevation, headache, diaphoresis, </a:t>
            </a:r>
            <a:r>
              <a:rPr lang="en-US" altLang="ar-IQ" sz="2800" dirty="0" err="1" smtClean="0">
                <a:ea typeface="Majalla UI"/>
              </a:rPr>
              <a:t>bradycardia</a:t>
            </a:r>
            <a:r>
              <a:rPr lang="en-US" altLang="ar-IQ" sz="2800" dirty="0" smtClean="0">
                <a:ea typeface="Majalla UI"/>
              </a:rPr>
              <a:t>, sweating, nausea and </a:t>
            </a:r>
            <a:r>
              <a:rPr lang="en-US" altLang="ar-IQ" sz="2800" dirty="0" err="1" smtClean="0">
                <a:ea typeface="Majalla UI"/>
              </a:rPr>
              <a:t>piloerection</a:t>
            </a:r>
            <a:r>
              <a:rPr lang="en-US" altLang="ar-IQ" sz="2800" dirty="0" smtClean="0">
                <a:ea typeface="Majalla UI"/>
              </a:rPr>
              <a:t> in patients with spinal cord lesions at and above the 6</a:t>
            </a:r>
            <a:r>
              <a:rPr lang="en-US" altLang="ar-IQ" sz="2800" baseline="30000" dirty="0" smtClean="0">
                <a:ea typeface="Majalla UI"/>
              </a:rPr>
              <a:t>th</a:t>
            </a:r>
            <a:r>
              <a:rPr lang="en-US" altLang="ar-IQ" sz="2800" dirty="0" smtClean="0">
                <a:ea typeface="Majalla UI"/>
              </a:rPr>
              <a:t> thoracic vertebral level (T6).</a:t>
            </a:r>
          </a:p>
          <a:p>
            <a:pPr algn="l" rtl="0"/>
            <a:r>
              <a:rPr lang="en-US" altLang="ar-IQ" sz="2800" b="1" dirty="0" smtClean="0">
                <a:solidFill>
                  <a:srgbClr val="FFFF00"/>
                </a:solidFill>
                <a:ea typeface="Majalla UI"/>
              </a:rPr>
              <a:t>Causes:</a:t>
            </a:r>
            <a:r>
              <a:rPr lang="en-US" altLang="ar-IQ" sz="2800" b="1" dirty="0" smtClean="0">
                <a:ea typeface="Majalla UI"/>
              </a:rPr>
              <a:t> noxious stimulus below the level of injury </a:t>
            </a:r>
            <a:r>
              <a:rPr lang="en-US" altLang="ar-IQ" sz="2800" dirty="0" smtClean="0">
                <a:ea typeface="Majalla UI"/>
              </a:rPr>
              <a:t>such as: bladder distention, bowel distention, or pain activate sympathetic neurons causing unopposed reflex sympathetic activity</a:t>
            </a:r>
            <a:endParaRPr lang="en-US" altLang="ar-IQ" sz="2800" b="1" dirty="0" smtClean="0">
              <a:ea typeface="Majalla UI"/>
            </a:endParaRPr>
          </a:p>
          <a:p>
            <a:pPr algn="l" rtl="0">
              <a:buNone/>
            </a:pPr>
            <a:endParaRPr lang="ar-IQ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Commonly associated conditions</a:t>
            </a:r>
            <a:endParaRPr lang="ar-IQ" sz="36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357158" y="5143512"/>
            <a:ext cx="4929222" cy="639762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00"/>
                </a:solidFill>
              </a:rPr>
              <a:t>    Neural </a:t>
            </a:r>
            <a:r>
              <a:rPr lang="en-US" sz="2800" b="0" dirty="0" smtClean="0">
                <a:solidFill>
                  <a:srgbClr val="FFFF00"/>
                </a:solidFill>
              </a:rPr>
              <a:t>tube defects (NTD</a:t>
            </a:r>
            <a:r>
              <a:rPr lang="en-US" sz="2800" b="0" dirty="0" smtClean="0">
                <a:solidFill>
                  <a:srgbClr val="FFFF00"/>
                </a:solidFill>
              </a:rPr>
              <a:t>)</a:t>
            </a:r>
            <a:endParaRPr lang="en-US" sz="2800" b="0" dirty="0" smtClean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500034" y="1214422"/>
            <a:ext cx="4040188" cy="2468571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rgbClr val="FFFF00"/>
                </a:solidFill>
              </a:rPr>
              <a:t>CNS diseases:</a:t>
            </a:r>
          </a:p>
          <a:p>
            <a:pPr lvl="1" algn="l" rtl="0"/>
            <a:r>
              <a:rPr lang="en-US" sz="2400" dirty="0" smtClean="0"/>
              <a:t>CVA</a:t>
            </a:r>
          </a:p>
          <a:p>
            <a:pPr lvl="1" algn="l" rtl="0"/>
            <a:r>
              <a:rPr lang="en-US" sz="2400" dirty="0" smtClean="0"/>
              <a:t>SCI</a:t>
            </a:r>
          </a:p>
          <a:p>
            <a:pPr lvl="1" algn="l" rtl="0"/>
            <a:r>
              <a:rPr lang="en-US" sz="2400" dirty="0" smtClean="0"/>
              <a:t>TM</a:t>
            </a:r>
          </a:p>
          <a:p>
            <a:pPr lvl="1" algn="l" rtl="0"/>
            <a:r>
              <a:rPr lang="en-US" sz="2400" dirty="0" smtClean="0"/>
              <a:t>MS</a:t>
            </a:r>
          </a:p>
          <a:p>
            <a:pPr lvl="1" algn="l" rtl="0"/>
            <a:r>
              <a:rPr lang="en-US" sz="2400" dirty="0" smtClean="0"/>
              <a:t>PD</a:t>
            </a:r>
          </a:p>
          <a:p>
            <a:pPr lvl="1" algn="l" rtl="0"/>
            <a:r>
              <a:rPr lang="en-US" sz="2400" dirty="0" smtClean="0"/>
              <a:t>Normal-pressure hydrocephalus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57158" y="5786454"/>
            <a:ext cx="7000924" cy="639762"/>
          </a:xfrm>
        </p:spPr>
        <p:txBody>
          <a:bodyPr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FFFF00"/>
                </a:solidFill>
              </a:rPr>
              <a:t>    Static </a:t>
            </a:r>
            <a:r>
              <a:rPr lang="en-US" sz="2800" b="0" dirty="0" smtClean="0">
                <a:solidFill>
                  <a:srgbClr val="FFFF00"/>
                </a:solidFill>
              </a:rPr>
              <a:t>disorders of development: as </a:t>
            </a:r>
            <a:r>
              <a:rPr lang="en-US" sz="2800" b="0" dirty="0" smtClean="0">
                <a:solidFill>
                  <a:srgbClr val="FFFF00"/>
                </a:solidFill>
              </a:rPr>
              <a:t>CP</a:t>
            </a:r>
            <a:endParaRPr lang="en-US" sz="2800" b="0" dirty="0" smtClean="0">
              <a:solidFill>
                <a:srgbClr val="FFFF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3438" y="1285860"/>
            <a:ext cx="4041775" cy="2540009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rgbClr val="FFFF00"/>
                </a:solidFill>
              </a:rPr>
              <a:t>PNS disease:</a:t>
            </a:r>
          </a:p>
          <a:p>
            <a:pPr lvl="1" algn="l" rtl="0"/>
            <a:r>
              <a:rPr lang="en-US" sz="2400" dirty="0" smtClean="0"/>
              <a:t>Radical pelvic surgery:</a:t>
            </a:r>
          </a:p>
          <a:p>
            <a:pPr lvl="2" algn="l" rtl="0"/>
            <a:r>
              <a:rPr lang="en-US" sz="2000" dirty="0" smtClean="0"/>
              <a:t>AP resection</a:t>
            </a:r>
          </a:p>
          <a:p>
            <a:pPr lvl="2" algn="l" rtl="0"/>
            <a:r>
              <a:rPr lang="en-US" sz="2000" dirty="0" smtClean="0"/>
              <a:t>radical hysterectomy</a:t>
            </a:r>
          </a:p>
          <a:p>
            <a:pPr lvl="1" algn="l" rtl="0"/>
            <a:r>
              <a:rPr lang="en-US" sz="2400" dirty="0" smtClean="0"/>
              <a:t>DM</a:t>
            </a:r>
          </a:p>
          <a:p>
            <a:pPr lvl="1" algn="l" rtl="0"/>
            <a:r>
              <a:rPr lang="en-US" sz="2400" dirty="0" smtClean="0"/>
              <a:t>IDP</a:t>
            </a:r>
          </a:p>
          <a:p>
            <a:pPr lvl="1" algn="l" rtl="0"/>
            <a:r>
              <a:rPr lang="en-US" sz="2400" dirty="0" smtClean="0"/>
              <a:t>Spinal </a:t>
            </a:r>
            <a:r>
              <a:rPr lang="en-US" sz="2400" dirty="0" err="1" smtClean="0"/>
              <a:t>stenosis</a:t>
            </a:r>
            <a:endParaRPr lang="en-US" sz="2400" dirty="0" smtClean="0"/>
          </a:p>
          <a:p>
            <a:pPr lvl="1" algn="l" rtl="0"/>
            <a:r>
              <a:rPr lang="en-US" sz="2400" dirty="0" smtClean="0"/>
              <a:t>GB </a:t>
            </a:r>
            <a:r>
              <a:rPr lang="en-US" sz="2400" dirty="0" smtClean="0"/>
              <a:t>syndrome</a:t>
            </a:r>
            <a:endParaRPr lang="en-US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5140" y="4857760"/>
            <a:ext cx="2428860" cy="181641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Diagnosis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495800" cy="6072206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1600" dirty="0" smtClean="0"/>
              <a:t>History:</a:t>
            </a:r>
          </a:p>
          <a:p>
            <a:pPr algn="l" rtl="0">
              <a:buNone/>
            </a:pPr>
            <a:endParaRPr lang="en-US" sz="1600" dirty="0" smtClean="0"/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Voiding symptoms:</a:t>
            </a:r>
          </a:p>
          <a:p>
            <a:pPr lvl="1" algn="l" rtl="0"/>
            <a:r>
              <a:rPr lang="en-US" sz="1600" dirty="0" err="1" smtClean="0"/>
              <a:t>Irritative</a:t>
            </a:r>
            <a:r>
              <a:rPr lang="en-US" sz="1600" dirty="0" smtClean="0"/>
              <a:t> or obstructive</a:t>
            </a:r>
          </a:p>
          <a:p>
            <a:pPr lvl="1" algn="l" rtl="0"/>
            <a:r>
              <a:rPr lang="en-US" sz="1600" dirty="0" smtClean="0"/>
              <a:t>UI: urge, stress</a:t>
            </a:r>
          </a:p>
          <a:p>
            <a:pPr lvl="1" algn="l" rtl="0"/>
            <a:r>
              <a:rPr lang="en-US" sz="1600" b="1" i="1" dirty="0" smtClean="0">
                <a:solidFill>
                  <a:srgbClr val="FFC000"/>
                </a:solidFill>
              </a:rPr>
              <a:t>Spastic Neuropathic </a:t>
            </a:r>
            <a:r>
              <a:rPr lang="en-US" sz="1600" b="1" i="1" dirty="0" smtClean="0">
                <a:solidFill>
                  <a:srgbClr val="FFC000"/>
                </a:solidFill>
              </a:rPr>
              <a:t>Bladder:</a:t>
            </a:r>
          </a:p>
          <a:p>
            <a:pPr marL="1165860" lvl="2" indent="-283464" algn="l" rtl="0">
              <a:buFont typeface="Wingdings 2"/>
              <a:buChar char=""/>
              <a:defRPr/>
            </a:pPr>
            <a:r>
              <a:rPr lang="en-US" sz="1600" dirty="0" smtClean="0"/>
              <a:t>The severity of symptoms depends on the site and extent of the lesion as well as the length of time from injury.</a:t>
            </a:r>
          </a:p>
          <a:p>
            <a:pPr marL="1165860" lvl="2" indent="-283464" algn="l" rtl="0">
              <a:buFont typeface="Wingdings 2"/>
              <a:buChar char=""/>
              <a:defRPr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OAB syndrome: </a:t>
            </a:r>
            <a:r>
              <a:rPr lang="en-US" sz="1600" dirty="0" smtClean="0"/>
              <a:t>urinary urgency with or without UUI, usually associated with frequency and </a:t>
            </a:r>
            <a:r>
              <a:rPr lang="en-US" sz="1600" dirty="0" err="1" smtClean="0"/>
              <a:t>nocturia</a:t>
            </a:r>
            <a:endParaRPr lang="en-US" sz="1600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 algn="l" rtl="0"/>
            <a:r>
              <a:rPr lang="en-US" sz="1600" b="1" i="1" dirty="0" smtClean="0">
                <a:solidFill>
                  <a:srgbClr val="FFC000"/>
                </a:solidFill>
              </a:rPr>
              <a:t>Flaccid (</a:t>
            </a:r>
            <a:r>
              <a:rPr lang="en-US" sz="1600" b="1" i="1" dirty="0" err="1" smtClean="0">
                <a:solidFill>
                  <a:srgbClr val="FFC000"/>
                </a:solidFill>
              </a:rPr>
              <a:t>Atonic</a:t>
            </a:r>
            <a:r>
              <a:rPr lang="en-US" sz="1600" b="1" i="1" dirty="0" smtClean="0">
                <a:solidFill>
                  <a:srgbClr val="FFC000"/>
                </a:solidFill>
              </a:rPr>
              <a:t>) Bladder</a:t>
            </a:r>
            <a:r>
              <a:rPr lang="en-US" sz="1600" b="1" i="1" dirty="0" smtClean="0">
                <a:solidFill>
                  <a:srgbClr val="FFC000"/>
                </a:solidFill>
              </a:rPr>
              <a:t>:</a:t>
            </a:r>
          </a:p>
          <a:p>
            <a:pPr marL="1165860" lvl="2" indent="-283464" algn="l" rtl="0">
              <a:buFont typeface="Wingdings 2"/>
              <a:buChar char=""/>
              <a:defRPr/>
            </a:pPr>
            <a:r>
              <a:rPr lang="en-US" sz="1600" dirty="0" smtClean="0"/>
              <a:t>principal urinary symptom </a:t>
            </a:r>
            <a:r>
              <a:rPr lang="en-US" sz="1600" dirty="0" smtClean="0"/>
              <a:t>is urine retention </a:t>
            </a:r>
            <a:r>
              <a:rPr lang="en-US" sz="1600" dirty="0" smtClean="0"/>
              <a:t>with overflow incontinence. Male patients lose their erections.</a:t>
            </a:r>
          </a:p>
          <a:p>
            <a:pPr marL="1165860" lvl="2" indent="-283464" algn="l" rtl="0">
              <a:buFont typeface="Wingdings 2"/>
              <a:buChar char=""/>
              <a:defRPr/>
            </a:pPr>
            <a:r>
              <a:rPr lang="en-US" sz="1600" dirty="0" smtClean="0"/>
              <a:t>Extremity reflexes are hypoactive or absent. Sensation is diminished or absent</a:t>
            </a:r>
            <a:endParaRPr lang="en-US" sz="1600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3438" y="785794"/>
            <a:ext cx="4500562" cy="6072206"/>
          </a:xfrm>
        </p:spPr>
        <p:txBody>
          <a:bodyPr>
            <a:noAutofit/>
          </a:bodyPr>
          <a:lstStyle/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History of any risk factor:</a:t>
            </a:r>
          </a:p>
          <a:p>
            <a:pPr lvl="1" algn="l" rtl="0"/>
            <a:r>
              <a:rPr lang="en-US" sz="1600" dirty="0" smtClean="0"/>
              <a:t>neurologic disease: onset, duration</a:t>
            </a:r>
          </a:p>
          <a:p>
            <a:pPr lvl="1" algn="l" rtl="0"/>
            <a:r>
              <a:rPr lang="en-US" sz="1600" dirty="0" smtClean="0"/>
              <a:t>DM</a:t>
            </a:r>
          </a:p>
          <a:p>
            <a:pPr lvl="1" algn="l" rtl="0"/>
            <a:r>
              <a:rPr lang="en-US" sz="1600" dirty="0" smtClean="0"/>
              <a:t>Congenital disorders:</a:t>
            </a:r>
          </a:p>
          <a:p>
            <a:pPr lvl="2" algn="l" rtl="0"/>
            <a:r>
              <a:rPr lang="en-US" sz="1600" dirty="0" smtClean="0"/>
              <a:t>NTD</a:t>
            </a:r>
          </a:p>
          <a:p>
            <a:pPr lvl="2" algn="l" rtl="0"/>
            <a:r>
              <a:rPr lang="en-US" sz="1600" dirty="0" smtClean="0"/>
              <a:t>CP </a:t>
            </a:r>
            <a:endParaRPr lang="en-US" sz="1600" dirty="0" smtClean="0"/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Method </a:t>
            </a:r>
            <a:r>
              <a:rPr lang="en-US" sz="1600" dirty="0" smtClean="0">
                <a:solidFill>
                  <a:srgbClr val="FFFF00"/>
                </a:solidFill>
              </a:rPr>
              <a:t>of urinary management:</a:t>
            </a:r>
          </a:p>
          <a:p>
            <a:pPr lvl="1" algn="l" rtl="0"/>
            <a:r>
              <a:rPr lang="en-US" sz="1600" dirty="0" smtClean="0"/>
              <a:t>Volitional or reflex voiding</a:t>
            </a:r>
          </a:p>
          <a:p>
            <a:pPr lvl="1" algn="l" rtl="0"/>
            <a:r>
              <a:rPr lang="en-US" sz="1600" dirty="0" smtClean="0"/>
              <a:t>Condom catheter urinary collection</a:t>
            </a:r>
          </a:p>
          <a:p>
            <a:pPr lvl="1" algn="l" rtl="0"/>
            <a:r>
              <a:rPr lang="en-US" sz="1600" dirty="0" smtClean="0"/>
              <a:t>CISC</a:t>
            </a:r>
          </a:p>
          <a:p>
            <a:pPr lvl="1" algn="l" rtl="0"/>
            <a:r>
              <a:rPr lang="en-US" sz="1600" dirty="0" smtClean="0"/>
              <a:t>Indwelling urethral or </a:t>
            </a:r>
            <a:r>
              <a:rPr lang="en-US" sz="1600" dirty="0" err="1" smtClean="0"/>
              <a:t>suprapubic</a:t>
            </a:r>
            <a:r>
              <a:rPr lang="en-US" sz="1600" dirty="0" smtClean="0"/>
              <a:t> catheter</a:t>
            </a:r>
          </a:p>
          <a:p>
            <a:pPr lvl="1" algn="l" rtl="0"/>
            <a:r>
              <a:rPr lang="en-US" sz="1600" dirty="0" err="1" smtClean="0"/>
              <a:t>Crede</a:t>
            </a:r>
            <a:r>
              <a:rPr lang="en-US" sz="1600" dirty="0" smtClean="0"/>
              <a:t>, </a:t>
            </a:r>
            <a:r>
              <a:rPr lang="en-US" sz="1600" dirty="0" err="1" smtClean="0"/>
              <a:t>Valsalva</a:t>
            </a:r>
            <a:r>
              <a:rPr lang="en-US" sz="1600" dirty="0" smtClean="0"/>
              <a:t> </a:t>
            </a:r>
            <a:r>
              <a:rPr lang="en-US" sz="1600" dirty="0" smtClean="0"/>
              <a:t>voiding</a:t>
            </a:r>
            <a:endParaRPr lang="en-US" sz="16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UTI</a:t>
            </a:r>
            <a:r>
              <a:rPr lang="en-US" sz="1600" dirty="0" smtClean="0">
                <a:solidFill>
                  <a:srgbClr val="FFFF00"/>
                </a:solidFill>
              </a:rPr>
              <a:t>:</a:t>
            </a:r>
          </a:p>
          <a:p>
            <a:pPr lvl="1" algn="l" rtl="0"/>
            <a:r>
              <a:rPr lang="en-US" sz="1600" dirty="0" smtClean="0"/>
              <a:t>Severity of infection: febrile, hospitalization, IV antibiotics required</a:t>
            </a:r>
          </a:p>
          <a:p>
            <a:pPr lvl="1" algn="l" rtl="0"/>
            <a:r>
              <a:rPr lang="en-US" sz="1600" dirty="0" smtClean="0"/>
              <a:t>Frequency of recurrence</a:t>
            </a:r>
          </a:p>
          <a:p>
            <a:pPr algn="l" rtl="0"/>
            <a:r>
              <a:rPr lang="en-US" sz="1600" dirty="0" err="1" smtClean="0">
                <a:solidFill>
                  <a:srgbClr val="FFFF00"/>
                </a:solidFill>
              </a:rPr>
              <a:t>Urolithiasis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:</a:t>
            </a:r>
          </a:p>
          <a:p>
            <a:pPr lvl="1" algn="l" rtl="0"/>
            <a:r>
              <a:rPr lang="en-US" sz="1600" dirty="0" smtClean="0"/>
              <a:t>episodes</a:t>
            </a:r>
          </a:p>
          <a:p>
            <a:pPr lvl="1" algn="l" rtl="0"/>
            <a:r>
              <a:rPr lang="en-US" sz="1600" dirty="0" smtClean="0"/>
              <a:t>surgical intervention</a:t>
            </a:r>
          </a:p>
          <a:p>
            <a:pPr lvl="1" algn="l" rtl="0"/>
            <a:r>
              <a:rPr lang="en-US" sz="1600" dirty="0" smtClean="0"/>
              <a:t>calculus </a:t>
            </a:r>
            <a:r>
              <a:rPr lang="en-US" sz="1600" dirty="0" smtClean="0"/>
              <a:t>composition</a:t>
            </a:r>
          </a:p>
          <a:p>
            <a:pPr algn="l" rtl="0"/>
            <a:r>
              <a:rPr lang="en-US" sz="1600" dirty="0" smtClean="0">
                <a:solidFill>
                  <a:srgbClr val="FFFF00"/>
                </a:solidFill>
              </a:rPr>
              <a:t>AD: </a:t>
            </a:r>
            <a:r>
              <a:rPr lang="en-US" sz="1600" dirty="0" smtClean="0"/>
              <a:t>SCD above T6</a:t>
            </a:r>
            <a:endParaRPr lang="ar-IQ" sz="1600" dirty="0" smtClean="0"/>
          </a:p>
          <a:p>
            <a:pPr>
              <a:buNone/>
            </a:pPr>
            <a:endParaRPr lang="ar-IQ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Physical Examination</a:t>
            </a:r>
            <a:endParaRPr lang="ar-IQ" sz="3600" dirty="0"/>
          </a:p>
        </p:txBody>
      </p:sp>
      <p:sp>
        <p:nvSpPr>
          <p:cNvPr id="10" name="عنصر نائب للنص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0" y="714356"/>
            <a:ext cx="4040188" cy="542928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HTN:</a:t>
            </a:r>
            <a:r>
              <a:rPr lang="en-US" sz="2400" dirty="0" smtClean="0"/>
              <a:t> renal dysfunction, AD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Generalized edema: </a:t>
            </a:r>
            <a:r>
              <a:rPr lang="en-US" sz="2400" dirty="0" smtClean="0"/>
              <a:t>severe renal insufficiency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Palpable flank mass: </a:t>
            </a:r>
            <a:r>
              <a:rPr lang="en-US" sz="2400" dirty="0" smtClean="0"/>
              <a:t>HN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Flank tenderness: </a:t>
            </a:r>
            <a:r>
              <a:rPr lang="en-US" sz="2400" dirty="0" err="1" smtClean="0"/>
              <a:t>ureteral</a:t>
            </a:r>
            <a:r>
              <a:rPr lang="en-US" sz="2400" dirty="0" smtClean="0"/>
              <a:t> obstruction, </a:t>
            </a:r>
            <a:r>
              <a:rPr lang="en-US" sz="2400" dirty="0" err="1" smtClean="0"/>
              <a:t>pyelonephritis</a:t>
            </a:r>
            <a:endParaRPr lang="en-US" sz="2400" dirty="0" smtClean="0"/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Abdominal mass: </a:t>
            </a:r>
            <a:r>
              <a:rPr lang="en-US" sz="2400" dirty="0" smtClean="0"/>
              <a:t>distended bladder, urinary retention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UI:</a:t>
            </a:r>
            <a:r>
              <a:rPr lang="en-US" dirty="0" smtClean="0"/>
              <a:t> stress maneuvers, Marshall </a:t>
            </a:r>
            <a:r>
              <a:rPr lang="en-US" dirty="0" smtClean="0"/>
              <a:t>test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Testicular mass: </a:t>
            </a:r>
            <a:r>
              <a:rPr lang="en-US" dirty="0" err="1" smtClean="0"/>
              <a:t>epididymitis</a:t>
            </a:r>
            <a:r>
              <a:rPr lang="en-US" dirty="0" smtClean="0"/>
              <a:t>/</a:t>
            </a:r>
            <a:r>
              <a:rPr lang="en-US" dirty="0" err="1" smtClean="0"/>
              <a:t>epididymo-orchitis</a:t>
            </a:r>
            <a:r>
              <a:rPr lang="en-US" dirty="0" smtClean="0"/>
              <a:t>, secondary abscess</a:t>
            </a:r>
          </a:p>
          <a:p>
            <a:pPr algn="l" rtl="0"/>
            <a:endParaRPr lang="en-US" dirty="0" smtClean="0"/>
          </a:p>
        </p:txBody>
      </p:sp>
      <p:sp>
        <p:nvSpPr>
          <p:cNvPr id="11" name="عنصر نائب للنص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4"/>
          </p:nvPr>
        </p:nvSpPr>
        <p:spPr>
          <a:xfrm>
            <a:off x="4286248" y="714356"/>
            <a:ext cx="4857752" cy="4625989"/>
          </a:xfrm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prostate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size: BPH may coexist with NB dysfunction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Sacral abnormalities: </a:t>
            </a:r>
            <a:r>
              <a:rPr lang="en-US" dirty="0" smtClean="0"/>
              <a:t>sacral dimple or tuft of hair, sacral agenesis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Neurologic:</a:t>
            </a:r>
            <a:r>
              <a:rPr lang="en-US" dirty="0" smtClean="0"/>
              <a:t> sacral root, </a:t>
            </a:r>
            <a:r>
              <a:rPr lang="en-US" dirty="0" err="1" smtClean="0"/>
              <a:t>perianal</a:t>
            </a:r>
            <a:r>
              <a:rPr lang="en-US" dirty="0" smtClean="0"/>
              <a:t> sensation, sensory </a:t>
            </a:r>
            <a:r>
              <a:rPr lang="en-US" dirty="0" smtClean="0"/>
              <a:t>level, anal </a:t>
            </a:r>
            <a:r>
              <a:rPr lang="en-US" dirty="0" smtClean="0"/>
              <a:t>tone, sphincter </a:t>
            </a:r>
            <a:r>
              <a:rPr lang="en-US" dirty="0" smtClean="0"/>
              <a:t>control,</a:t>
            </a:r>
            <a:r>
              <a:rPr lang="en-US" dirty="0" smtClean="0"/>
              <a:t> </a:t>
            </a:r>
            <a:r>
              <a:rPr lang="en-US" dirty="0" err="1" smtClean="0"/>
              <a:t>bulbocavernosal</a:t>
            </a:r>
            <a:r>
              <a:rPr lang="en-US" dirty="0" smtClean="0"/>
              <a:t>, </a:t>
            </a:r>
            <a:r>
              <a:rPr lang="en-US" dirty="0" smtClean="0"/>
              <a:t>knee, ankle, and toe reflexes.</a:t>
            </a:r>
            <a:endParaRPr lang="ar-IQ" dirty="0" smtClean="0"/>
          </a:p>
        </p:txBody>
      </p:sp>
      <p:pic>
        <p:nvPicPr>
          <p:cNvPr id="12" name="Picture 6" descr="25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65460"/>
            <a:ext cx="3428992" cy="269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Diagnostic tests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Blood studies:</a:t>
            </a:r>
          </a:p>
          <a:p>
            <a:pPr lvl="1" algn="l" rtl="0"/>
            <a:r>
              <a:rPr lang="en-US" dirty="0" smtClean="0"/>
              <a:t>Serum chemistry: RFT </a:t>
            </a:r>
          </a:p>
          <a:p>
            <a:pPr lvl="1" algn="l" rtl="0"/>
            <a:r>
              <a:rPr lang="en-US" dirty="0" smtClean="0"/>
              <a:t>CBC: elevated WBC, secondary </a:t>
            </a:r>
            <a:r>
              <a:rPr lang="en-US" dirty="0" err="1" smtClean="0"/>
              <a:t>anaemia</a:t>
            </a:r>
            <a:r>
              <a:rPr lang="en-US" dirty="0" smtClean="0"/>
              <a:t> due to ↓ renal function or chronic infection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 Urinalysis:</a:t>
            </a:r>
          </a:p>
          <a:p>
            <a:pPr lvl="1" algn="l" rtl="0"/>
            <a:r>
              <a:rPr lang="en-US" dirty="0" err="1" smtClean="0"/>
              <a:t>Proteinuria</a:t>
            </a:r>
            <a:r>
              <a:rPr lang="en-US" dirty="0" smtClean="0"/>
              <a:t>: renal dysfunction</a:t>
            </a:r>
          </a:p>
          <a:p>
            <a:pPr lvl="1" algn="l" rtl="0"/>
            <a:r>
              <a:rPr lang="en-US" dirty="0" err="1" smtClean="0"/>
              <a:t>pyuria</a:t>
            </a:r>
            <a:r>
              <a:rPr lang="en-US" dirty="0" smtClean="0"/>
              <a:t>, nitrite, leukocyte esterase: acute or chronic infection</a:t>
            </a:r>
          </a:p>
          <a:p>
            <a:pPr lvl="1" algn="l" rtl="0"/>
            <a:r>
              <a:rPr lang="en-US" dirty="0" err="1" smtClean="0"/>
              <a:t>Hematuria</a:t>
            </a:r>
            <a:r>
              <a:rPr lang="en-US" dirty="0" smtClean="0"/>
              <a:t>: infection or </a:t>
            </a:r>
            <a:r>
              <a:rPr lang="en-US" dirty="0" err="1" smtClean="0"/>
              <a:t>lithiasis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112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Imaging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50072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Imaging is most important in pts with risk factors for upper tract compromise:</a:t>
            </a:r>
          </a:p>
          <a:p>
            <a:pPr lvl="1" algn="l" rtl="0"/>
            <a:r>
              <a:rPr lang="en-US" sz="2000" dirty="0" smtClean="0"/>
              <a:t>DSD: particularly males who void reflexively</a:t>
            </a:r>
          </a:p>
          <a:p>
            <a:pPr lvl="1" algn="l" rtl="0"/>
            <a:r>
              <a:rPr lang="en-US" sz="2000" dirty="0" smtClean="0"/>
              <a:t>Impaired bladder compliance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Renal US: </a:t>
            </a:r>
            <a:r>
              <a:rPr lang="en-US" sz="2400" dirty="0" smtClean="0"/>
              <a:t>to screen for calculus, HN, or mass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KUB:</a:t>
            </a:r>
            <a:r>
              <a:rPr lang="en-US" sz="2400" dirty="0" smtClean="0"/>
              <a:t> radio-opaque calculi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Excretory </a:t>
            </a:r>
            <a:r>
              <a:rPr lang="en-US" sz="2400" dirty="0" err="1" smtClean="0">
                <a:solidFill>
                  <a:srgbClr val="FFFF00"/>
                </a:solidFill>
              </a:rPr>
              <a:t>urography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</a:p>
          <a:p>
            <a:pPr lvl="1" algn="l" rtl="0"/>
            <a:r>
              <a:rPr lang="en-US" sz="2000" dirty="0" smtClean="0"/>
              <a:t>Delayed excretion of contrast with high urinary-storage pressures</a:t>
            </a:r>
          </a:p>
          <a:p>
            <a:pPr lvl="1" algn="l" rtl="0"/>
            <a:r>
              <a:rPr lang="en-US" sz="2000" dirty="0" smtClean="0"/>
              <a:t>HUN: marked elevation of </a:t>
            </a:r>
            <a:r>
              <a:rPr lang="en-US" sz="2000" dirty="0" err="1" smtClean="0"/>
              <a:t>intravesical</a:t>
            </a:r>
            <a:r>
              <a:rPr lang="en-US" sz="2000" dirty="0" smtClean="0"/>
              <a:t> pressure (</a:t>
            </a:r>
            <a:r>
              <a:rPr lang="en-US" sz="2000" dirty="0" err="1" smtClean="0"/>
              <a:t>ie</a:t>
            </a:r>
            <a:r>
              <a:rPr lang="en-US" sz="2000" dirty="0" smtClean="0"/>
              <a:t>, NDO/DSD) or calculi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VCUG: </a:t>
            </a:r>
            <a:r>
              <a:rPr lang="en-US" sz="2400" dirty="0" smtClean="0"/>
              <a:t>for VUR, urethral </a:t>
            </a:r>
            <a:r>
              <a:rPr lang="en-US" sz="2400" dirty="0" err="1" smtClean="0"/>
              <a:t>abnormaity</a:t>
            </a:r>
            <a:endParaRPr lang="en-US" sz="2400" dirty="0" smtClean="0"/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Nuclear medicine renal scan:</a:t>
            </a:r>
          </a:p>
          <a:p>
            <a:pPr lvl="1" algn="l" rtl="0"/>
            <a:r>
              <a:rPr lang="en-US" sz="2000" dirty="0" smtClean="0"/>
              <a:t>Sequential studies detect deterioration of renal function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MRI:</a:t>
            </a:r>
            <a:r>
              <a:rPr lang="en-US" sz="2400" dirty="0" smtClean="0"/>
              <a:t> bladder neck and posterior urethra</a:t>
            </a:r>
            <a:endParaRPr lang="ar-IQ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1605791"/>
            <a:ext cx="1928826" cy="243182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Diagnostic procedures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71546"/>
            <a:ext cx="7286644" cy="578645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err="1" smtClean="0">
                <a:solidFill>
                  <a:srgbClr val="FFFF00"/>
                </a:solidFill>
              </a:rPr>
              <a:t>Cystourethroscopy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r>
              <a:rPr lang="en-US" sz="2800" dirty="0" smtClean="0"/>
              <a:t> degree of </a:t>
            </a:r>
            <a:r>
              <a:rPr lang="en-US" sz="2800" dirty="0" err="1" smtClean="0"/>
              <a:t>trabeculation</a:t>
            </a:r>
            <a:r>
              <a:rPr lang="en-US" sz="2800" dirty="0" smtClean="0"/>
              <a:t>, </a:t>
            </a:r>
            <a:r>
              <a:rPr lang="en-US" sz="2800" dirty="0" err="1" smtClean="0"/>
              <a:t>diverticuli</a:t>
            </a:r>
            <a:r>
              <a:rPr lang="en-US" sz="2800" dirty="0" smtClean="0"/>
              <a:t>, bladder capacity, stone, </a:t>
            </a:r>
            <a:r>
              <a:rPr lang="en-US" sz="2800" dirty="0" err="1" smtClean="0"/>
              <a:t>ureteral</a:t>
            </a:r>
            <a:r>
              <a:rPr lang="en-US" sz="2800" dirty="0" smtClean="0"/>
              <a:t> orifice competency, </a:t>
            </a:r>
            <a:r>
              <a:rPr lang="en-US" sz="2800" dirty="0" err="1" smtClean="0"/>
              <a:t>integrety</a:t>
            </a:r>
            <a:r>
              <a:rPr lang="en-US" sz="2800" dirty="0" smtClean="0"/>
              <a:t> of BN and external sphincter, </a:t>
            </a:r>
            <a:r>
              <a:rPr lang="en-US" sz="2800" dirty="0" err="1" smtClean="0"/>
              <a:t>Cx</a:t>
            </a:r>
            <a:r>
              <a:rPr lang="en-US" sz="2800" dirty="0" smtClean="0"/>
              <a:t> of chronic catheterization and infection </a:t>
            </a:r>
          </a:p>
          <a:p>
            <a:pPr algn="l" rtl="0"/>
            <a:r>
              <a:rPr lang="en-US" sz="2800" dirty="0" err="1" smtClean="0">
                <a:solidFill>
                  <a:srgbClr val="FFFF00"/>
                </a:solidFill>
              </a:rPr>
              <a:t>Urodynamics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r>
              <a:rPr lang="en-US" sz="2800" dirty="0" smtClean="0"/>
              <a:t> Technique  used to obtain graphic recording of activity in UB, urethral sphincters , </a:t>
            </a:r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 &amp; </a:t>
            </a:r>
            <a:r>
              <a:rPr lang="en-US" sz="2800" dirty="0" smtClean="0"/>
              <a:t>pelvic musculature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 algn="l" rtl="0"/>
            <a:r>
              <a:rPr lang="en-US" sz="2600" dirty="0" smtClean="0"/>
              <a:t>Components </a:t>
            </a:r>
            <a:r>
              <a:rPr lang="en-US" sz="2600" dirty="0" smtClean="0"/>
              <a:t>include:</a:t>
            </a:r>
          </a:p>
          <a:p>
            <a:pPr marL="996696" lvl="1" indent="-514350" algn="l" rtl="0">
              <a:buFont typeface="+mj-lt"/>
              <a:buAutoNum type="arabicPeriod"/>
              <a:defRPr/>
            </a:pP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Uroflowmetry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996696" lvl="1" indent="-514350" algn="l" rtl="0">
              <a:buFont typeface="+mj-lt"/>
              <a:buAutoNum type="arabicPeriod"/>
              <a:defRPr/>
            </a:pPr>
            <a:r>
              <a:rPr lang="en-US" sz="2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Cystometry</a:t>
            </a: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996696" lvl="1" indent="-514350" algn="l" rtl="0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Urethral pressure profile.</a:t>
            </a:r>
          </a:p>
          <a:p>
            <a:pPr marL="996696" lvl="1" indent="-514350" algn="l" rtl="0"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EMG.</a:t>
            </a:r>
          </a:p>
          <a:p>
            <a:pPr lvl="1" algn="l" rtl="0"/>
            <a:r>
              <a:rPr lang="en-US" sz="2600" dirty="0" smtClean="0"/>
              <a:t>Necessary to determine effective urologic management for all pts with </a:t>
            </a:r>
            <a:r>
              <a:rPr lang="en-US" sz="2600" dirty="0" err="1" smtClean="0"/>
              <a:t>neurogenic</a:t>
            </a:r>
            <a:r>
              <a:rPr lang="en-US" sz="2600" dirty="0" smtClean="0"/>
              <a:t> lower urinary tract dysfunction</a:t>
            </a:r>
          </a:p>
          <a:p>
            <a:pPr lvl="2" algn="l" rtl="0">
              <a:buNone/>
            </a:pPr>
            <a:endParaRPr lang="en-US" sz="2000" dirty="0" smtClean="0"/>
          </a:p>
          <a:p>
            <a:pPr algn="l" rtl="0"/>
            <a:endParaRPr lang="ar-IQ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798" y="2000240"/>
            <a:ext cx="2263202" cy="392909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1280" y="0"/>
            <a:ext cx="6295429" cy="3357562"/>
          </a:xfrm>
          <a:ln w="38100" cap="sq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6" y="3595878"/>
            <a:ext cx="6286544" cy="326212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5" descr="25f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7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Picture 5" descr="25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46" y="3621241"/>
            <a:ext cx="4572032" cy="323676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0"/>
            <a:ext cx="4572000" cy="3545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826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Differential Diagnosis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 algn="l" rtl="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Cystitis.</a:t>
            </a:r>
          </a:p>
          <a:p>
            <a:pPr marL="596646" indent="-514350" algn="l" rtl="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Chronic </a:t>
            </a:r>
            <a:r>
              <a:rPr lang="en-US" dirty="0" err="1" smtClean="0">
                <a:solidFill>
                  <a:srgbClr val="FFFF00"/>
                </a:solidFill>
              </a:rPr>
              <a:t>urethritis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596646" indent="-514350" algn="l" rtl="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Vesical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irritation secondary to stone.</a:t>
            </a:r>
          </a:p>
          <a:p>
            <a:pPr marL="596646" indent="-514350" algn="l" rtl="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Interstitial </a:t>
            </a:r>
            <a:r>
              <a:rPr lang="en-US" dirty="0" smtClean="0">
                <a:solidFill>
                  <a:srgbClr val="FFFF00"/>
                </a:solidFill>
              </a:rPr>
              <a:t>cystitis.</a:t>
            </a:r>
          </a:p>
          <a:p>
            <a:pPr marL="596646" indent="-514350" algn="l" rtl="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Cystocele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596646" indent="-514350" algn="l" rtl="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Infravesical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obstruction (LUTS).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Treatment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57214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UDS</a:t>
            </a:r>
            <a:r>
              <a:rPr lang="en-US" sz="2800" dirty="0" smtClean="0"/>
              <a:t> </a:t>
            </a:r>
            <a:r>
              <a:rPr lang="en-US" sz="2400" dirty="0" smtClean="0"/>
              <a:t>are essential to </a:t>
            </a:r>
            <a:r>
              <a:rPr lang="en-US" sz="2400" dirty="0" err="1" smtClean="0"/>
              <a:t>detrmine</a:t>
            </a:r>
            <a:r>
              <a:rPr lang="en-US" sz="2400" dirty="0" smtClean="0"/>
              <a:t> lower urinary tract function/dysfunction and to plan urologic </a:t>
            </a:r>
            <a:r>
              <a:rPr lang="en-US" sz="2400" dirty="0" err="1" smtClean="0"/>
              <a:t>Mx</a:t>
            </a:r>
            <a:endParaRPr lang="en-US" sz="2800" dirty="0" smtClean="0"/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Control </a:t>
            </a:r>
            <a:r>
              <a:rPr lang="en-US" sz="2800" dirty="0" err="1" smtClean="0">
                <a:solidFill>
                  <a:srgbClr val="FFFF00"/>
                </a:solidFill>
              </a:rPr>
              <a:t>intravesical</a:t>
            </a:r>
            <a:r>
              <a:rPr lang="en-US" sz="2800" dirty="0" smtClean="0">
                <a:solidFill>
                  <a:srgbClr val="FFFF00"/>
                </a:solidFill>
              </a:rPr>
              <a:t> pressure and </a:t>
            </a:r>
            <a:r>
              <a:rPr lang="en-US" sz="2800" dirty="0" smtClean="0">
                <a:solidFill>
                  <a:srgbClr val="FFFF00"/>
                </a:solidFill>
              </a:rPr>
              <a:t>empty the bladder </a:t>
            </a:r>
            <a:r>
              <a:rPr lang="en-US" sz="2800" dirty="0" smtClean="0">
                <a:solidFill>
                  <a:srgbClr val="FFFF00"/>
                </a:solidFill>
              </a:rPr>
              <a:t>effectively:</a:t>
            </a:r>
            <a:r>
              <a:rPr lang="en-US" sz="280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smtClean="0"/>
              <a:t>order to protects upper </a:t>
            </a:r>
            <a:r>
              <a:rPr lang="en-US" sz="2400" dirty="0" smtClean="0"/>
              <a:t>tracts, preserve </a:t>
            </a:r>
            <a:r>
              <a:rPr lang="en-US" sz="2400" dirty="0" smtClean="0"/>
              <a:t>renal function, continence, &amp; control </a:t>
            </a:r>
            <a:r>
              <a:rPr lang="en-US" sz="2400" dirty="0" smtClean="0"/>
              <a:t>infection</a:t>
            </a:r>
          </a:p>
          <a:p>
            <a:pPr lvl="1" algn="l" rtl="0"/>
            <a:r>
              <a:rPr lang="en-US" sz="2400" dirty="0" smtClean="0">
                <a:solidFill>
                  <a:srgbClr val="FFFF00"/>
                </a:solidFill>
              </a:rPr>
              <a:t>Spontaneous voiding</a:t>
            </a:r>
            <a:r>
              <a:rPr lang="en-US" sz="2400" dirty="0" smtClean="0"/>
              <a:t> with continence is possible with NDO controlled medically</a:t>
            </a:r>
          </a:p>
          <a:p>
            <a:pPr lvl="1" algn="l" rtl="0"/>
            <a:r>
              <a:rPr lang="en-US" sz="2400" dirty="0" smtClean="0">
                <a:solidFill>
                  <a:srgbClr val="FFFF00"/>
                </a:solidFill>
              </a:rPr>
              <a:t>Voiding by trigger </a:t>
            </a:r>
            <a:r>
              <a:rPr lang="en-US" sz="2400" dirty="0" smtClean="0">
                <a:solidFill>
                  <a:srgbClr val="FFFF00"/>
                </a:solidFill>
              </a:rPr>
              <a:t>technique: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tapping the abdomen </a:t>
            </a:r>
            <a:r>
              <a:rPr lang="en-US" sz="2000" dirty="0" err="1" smtClean="0"/>
              <a:t>suprapubically</a:t>
            </a:r>
            <a:r>
              <a:rPr lang="en-US" sz="2000" dirty="0" smtClean="0"/>
              <a:t>, tugging on the pubic hair, squeezing the penis, or scratching the skin of the lower abdomen, genitalia, or thighs.</a:t>
            </a:r>
            <a:endParaRPr lang="en-US" sz="2400" dirty="0" smtClean="0"/>
          </a:p>
          <a:p>
            <a:pPr lvl="1" algn="l" rtl="0"/>
            <a:r>
              <a:rPr lang="en-US" sz="2400" dirty="0" smtClean="0">
                <a:solidFill>
                  <a:srgbClr val="FFFF00"/>
                </a:solidFill>
              </a:rPr>
              <a:t>Urinary </a:t>
            </a:r>
            <a:r>
              <a:rPr lang="en-US" sz="2400" dirty="0" err="1" smtClean="0">
                <a:solidFill>
                  <a:srgbClr val="FFFF00"/>
                </a:solidFill>
              </a:rPr>
              <a:t>darinage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r>
              <a:rPr lang="en-US" sz="2400" dirty="0" smtClean="0"/>
              <a:t>SCIC or external collection appliance (condom)</a:t>
            </a:r>
          </a:p>
          <a:p>
            <a:pPr lvl="2" algn="l" rtl="0"/>
            <a:r>
              <a:rPr lang="en-US" sz="2000" dirty="0" smtClean="0">
                <a:solidFill>
                  <a:srgbClr val="FFFF00"/>
                </a:solidFill>
              </a:rPr>
              <a:t>SCIC:</a:t>
            </a:r>
            <a:r>
              <a:rPr lang="en-US" sz="2000" dirty="0" smtClean="0"/>
              <a:t> most effective Rx; requires low storage </a:t>
            </a:r>
            <a:r>
              <a:rPr lang="en-US" sz="2000" dirty="0" smtClean="0"/>
              <a:t>pressure</a:t>
            </a:r>
          </a:p>
          <a:p>
            <a:pPr lvl="1" algn="l" rtl="0"/>
            <a:r>
              <a:rPr lang="en-US" sz="2400" dirty="0" smtClean="0">
                <a:solidFill>
                  <a:srgbClr val="FFFF00"/>
                </a:solidFill>
              </a:rPr>
              <a:t>Indwelling </a:t>
            </a:r>
            <a:r>
              <a:rPr lang="en-US" sz="2400" dirty="0" err="1" smtClean="0">
                <a:solidFill>
                  <a:srgbClr val="FFFF00"/>
                </a:solidFill>
              </a:rPr>
              <a:t>cath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r>
              <a:rPr lang="en-US" sz="2400" dirty="0" smtClean="0"/>
              <a:t>avoid due to </a:t>
            </a:r>
            <a:r>
              <a:rPr lang="en-US" sz="2400" dirty="0" err="1" smtClean="0"/>
              <a:t>Cx</a:t>
            </a:r>
            <a:r>
              <a:rPr lang="en-US" sz="2400" dirty="0" smtClean="0"/>
              <a:t> (UTI, erosion, </a:t>
            </a:r>
            <a:r>
              <a:rPr lang="en-US" sz="2400" dirty="0" err="1" smtClean="0"/>
              <a:t>calcui</a:t>
            </a:r>
            <a:r>
              <a:rPr lang="en-US" sz="2400" dirty="0" smtClean="0"/>
              <a:t>, etc)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Treatment of spinal shock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Bladder </a:t>
            </a:r>
            <a:r>
              <a:rPr lang="en-US" sz="2800" dirty="0" smtClean="0">
                <a:solidFill>
                  <a:srgbClr val="FFFF00"/>
                </a:solidFill>
              </a:rPr>
              <a:t>drainage: </a:t>
            </a:r>
            <a:r>
              <a:rPr lang="en-US" sz="2800" dirty="0" smtClean="0"/>
              <a:t>must be instituted immediately and </a:t>
            </a:r>
            <a:r>
              <a:rPr lang="en-US" sz="2800" dirty="0" smtClean="0"/>
              <a:t>maintained:</a:t>
            </a:r>
            <a:endParaRPr lang="en-US" sz="2800" dirty="0" smtClean="0"/>
          </a:p>
          <a:p>
            <a:pPr lvl="1" algn="l" rtl="0"/>
            <a:r>
              <a:rPr lang="en-US" sz="2400" dirty="0" smtClean="0"/>
              <a:t>by </a:t>
            </a:r>
            <a:r>
              <a:rPr lang="en-US" sz="2400" dirty="0" smtClean="0"/>
              <a:t>clean self </a:t>
            </a:r>
            <a:r>
              <a:rPr lang="en-US" sz="2400" dirty="0" smtClean="0"/>
              <a:t>intermittent </a:t>
            </a:r>
            <a:r>
              <a:rPr lang="en-US" sz="2400" dirty="0" err="1" smtClean="0"/>
              <a:t>catheterisation</a:t>
            </a:r>
            <a:r>
              <a:rPr lang="en-US" sz="2400" dirty="0" smtClean="0"/>
              <a:t>(CSIC), </a:t>
            </a:r>
            <a:r>
              <a:rPr lang="en-US" sz="2400" dirty="0" smtClean="0"/>
              <a:t>indwelling catheter or </a:t>
            </a:r>
            <a:r>
              <a:rPr lang="en-US" sz="2400" dirty="0" err="1" smtClean="0"/>
              <a:t>suprapubic</a:t>
            </a:r>
            <a:r>
              <a:rPr lang="en-US" sz="2400" dirty="0" smtClean="0"/>
              <a:t> </a:t>
            </a:r>
            <a:r>
              <a:rPr lang="en-US" sz="2400" dirty="0" err="1" smtClean="0"/>
              <a:t>cystostomy</a:t>
            </a:r>
            <a:endParaRPr lang="en-US" sz="2400" dirty="0" smtClean="0"/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Increase </a:t>
            </a:r>
            <a:r>
              <a:rPr lang="en-US" sz="2800" dirty="0" smtClean="0">
                <a:solidFill>
                  <a:srgbClr val="FFFF00"/>
                </a:solidFill>
              </a:rPr>
              <a:t>fluid intake</a:t>
            </a:r>
            <a:r>
              <a:rPr lang="en-US" sz="2800" dirty="0" smtClean="0"/>
              <a:t> to 2 – 3 </a:t>
            </a:r>
            <a:r>
              <a:rPr lang="en-US" sz="2800" dirty="0" smtClean="0"/>
              <a:t>L/day </a:t>
            </a:r>
            <a:endParaRPr lang="en-US" sz="2800" dirty="0" smtClean="0"/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Prophylaxis </a:t>
            </a:r>
            <a:r>
              <a:rPr lang="en-US" sz="2800" dirty="0" smtClean="0">
                <a:solidFill>
                  <a:srgbClr val="FFFF00"/>
                </a:solidFill>
              </a:rPr>
              <a:t>for calculus </a:t>
            </a:r>
            <a:r>
              <a:rPr lang="en-US" sz="2800" dirty="0" smtClean="0"/>
              <a:t>formation by reducing calcium &amp; oxalate intake &amp; decrease </a:t>
            </a:r>
            <a:r>
              <a:rPr lang="en-US" sz="2800" dirty="0" err="1" smtClean="0"/>
              <a:t>vit</a:t>
            </a:r>
            <a:r>
              <a:rPr lang="en-US" sz="2800" dirty="0" smtClean="0"/>
              <a:t> D from diet </a:t>
            </a:r>
          </a:p>
          <a:p>
            <a:pPr algn="l" rtl="0"/>
            <a:endParaRPr lang="ar-IQ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Spastic neuropathic </a:t>
            </a:r>
            <a:r>
              <a:rPr lang="en-US" sz="3200" dirty="0" smtClean="0">
                <a:solidFill>
                  <a:srgbClr val="FFFF00"/>
                </a:solidFill>
              </a:rPr>
              <a:t>bladder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 smtClean="0"/>
              <a:t>Medication:</a:t>
            </a:r>
          </a:p>
          <a:p>
            <a:pPr algn="l" rtl="0">
              <a:buNone/>
            </a:pPr>
            <a:r>
              <a:rPr lang="en-US" dirty="0" smtClean="0"/>
              <a:t>First line:</a:t>
            </a:r>
          </a:p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Anticholinergics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to improve urinary storage pressure/↓ involuntary contraction:</a:t>
            </a:r>
          </a:p>
          <a:p>
            <a:pPr lvl="1" algn="l" rtl="0"/>
            <a:r>
              <a:rPr lang="en-US" dirty="0" err="1" smtClean="0"/>
              <a:t>Oxybutynin</a:t>
            </a:r>
            <a:endParaRPr lang="en-US" dirty="0" smtClean="0"/>
          </a:p>
          <a:p>
            <a:pPr lvl="1" algn="l" rtl="0"/>
            <a:r>
              <a:rPr lang="en-US" dirty="0" err="1" smtClean="0"/>
              <a:t>Hypscyamine</a:t>
            </a:r>
            <a:endParaRPr lang="en-US" dirty="0" smtClean="0"/>
          </a:p>
          <a:p>
            <a:pPr lvl="1" algn="l" rtl="0"/>
            <a:r>
              <a:rPr lang="en-US" dirty="0" err="1" smtClean="0"/>
              <a:t>Tolterodine</a:t>
            </a:r>
            <a:endParaRPr lang="en-US" dirty="0" smtClean="0"/>
          </a:p>
          <a:p>
            <a:pPr algn="l" rtl="0"/>
            <a:r>
              <a:rPr lang="el-GR" dirty="0" smtClean="0">
                <a:solidFill>
                  <a:srgbClr val="FFFF00"/>
                </a:solidFill>
              </a:rPr>
              <a:t>ᾳ</a:t>
            </a:r>
            <a:r>
              <a:rPr lang="en-US" dirty="0" smtClean="0">
                <a:solidFill>
                  <a:srgbClr val="FFFF00"/>
                </a:solidFill>
              </a:rPr>
              <a:t>1-adrenergic blockers:</a:t>
            </a:r>
            <a:r>
              <a:rPr lang="en-US" dirty="0" smtClean="0"/>
              <a:t>↓internal sphincter resistance, lower voiding pressure; ineffective for DSD, may control symptoms of AD:</a:t>
            </a:r>
          </a:p>
          <a:p>
            <a:pPr algn="l" rtl="0"/>
            <a:r>
              <a:rPr lang="en-US" dirty="0" err="1" smtClean="0"/>
              <a:t>Doxazosin</a:t>
            </a:r>
            <a:endParaRPr lang="en-US" dirty="0" smtClean="0"/>
          </a:p>
          <a:p>
            <a:pPr algn="l" rtl="0"/>
            <a:r>
              <a:rPr lang="en-US" dirty="0" err="1" smtClean="0"/>
              <a:t>Terazosin</a:t>
            </a:r>
            <a:endParaRPr lang="en-US" dirty="0" smtClean="0"/>
          </a:p>
          <a:p>
            <a:pPr algn="l" rtl="0"/>
            <a:r>
              <a:rPr lang="en-US" dirty="0" err="1" smtClean="0"/>
              <a:t>tamsulosin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I:\nrn2401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Spastic neuropathic bladder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Medication:</a:t>
            </a:r>
          </a:p>
          <a:p>
            <a:pPr algn="l" rtl="0">
              <a:buNone/>
            </a:pPr>
            <a:r>
              <a:rPr lang="en-US" dirty="0" smtClean="0"/>
              <a:t>Second line:</a:t>
            </a:r>
          </a:p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Botulinum</a:t>
            </a:r>
            <a:r>
              <a:rPr lang="en-US" dirty="0" smtClean="0">
                <a:solidFill>
                  <a:srgbClr val="FFFF00"/>
                </a:solidFill>
              </a:rPr>
              <a:t> toxin:</a:t>
            </a:r>
          </a:p>
          <a:p>
            <a:pPr lvl="1" algn="l" rtl="0"/>
            <a:r>
              <a:rPr lang="en-US" dirty="0" smtClean="0"/>
              <a:t>Injection into external sphincter for DSD: </a:t>
            </a:r>
          </a:p>
          <a:p>
            <a:pPr lvl="2" algn="l" rtl="0"/>
            <a:r>
              <a:rPr lang="en-US" dirty="0" smtClean="0"/>
              <a:t>short-lived</a:t>
            </a:r>
          </a:p>
          <a:p>
            <a:pPr lvl="2" algn="l" rtl="0"/>
            <a:r>
              <a:rPr lang="en-US" dirty="0" smtClean="0"/>
              <a:t>requires repeated inj.</a:t>
            </a:r>
          </a:p>
          <a:p>
            <a:pPr lvl="1" algn="l" rtl="0"/>
            <a:r>
              <a:rPr lang="en-US" dirty="0" smtClean="0"/>
              <a:t>Inj. Into </a:t>
            </a:r>
            <a:r>
              <a:rPr lang="en-US" dirty="0" err="1" smtClean="0"/>
              <a:t>detrusor</a:t>
            </a:r>
            <a:r>
              <a:rPr lang="en-US" dirty="0" smtClean="0"/>
              <a:t> muscle for DO:</a:t>
            </a:r>
          </a:p>
          <a:p>
            <a:pPr lvl="2" algn="l" rtl="0"/>
            <a:r>
              <a:rPr lang="en-US" dirty="0" smtClean="0"/>
              <a:t>Duration of action is 3-9 </a:t>
            </a:r>
            <a:r>
              <a:rPr lang="en-US" dirty="0" err="1" smtClean="0"/>
              <a:t>mon</a:t>
            </a:r>
            <a:endParaRPr lang="en-US" dirty="0" smtClean="0"/>
          </a:p>
          <a:p>
            <a:pPr lvl="2" algn="l" rtl="0"/>
            <a:r>
              <a:rPr lang="en-US" dirty="0" smtClean="0"/>
              <a:t>requires repeated inj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Vanilloid</a:t>
            </a:r>
            <a:r>
              <a:rPr lang="en-US" dirty="0" smtClean="0">
                <a:solidFill>
                  <a:srgbClr val="FFFF00"/>
                </a:solidFill>
              </a:rPr>
              <a:t> agents instillation: </a:t>
            </a:r>
            <a:r>
              <a:rPr lang="en-US" dirty="0" smtClean="0"/>
              <a:t>capsaicin and </a:t>
            </a:r>
            <a:r>
              <a:rPr lang="en-US" dirty="0" err="1" smtClean="0"/>
              <a:t>resiniferatoxin</a:t>
            </a:r>
            <a:r>
              <a:rPr lang="en-US" dirty="0" smtClean="0"/>
              <a:t>:</a:t>
            </a:r>
          </a:p>
          <a:p>
            <a:pPr lvl="1" algn="l" rtl="0"/>
            <a:r>
              <a:rPr lang="en-US" dirty="0" smtClean="0"/>
              <a:t>Suppress uninhibited involuntary </a:t>
            </a:r>
            <a:r>
              <a:rPr lang="en-US" dirty="0" err="1" smtClean="0"/>
              <a:t>detrusor</a:t>
            </a:r>
            <a:r>
              <a:rPr lang="en-US" dirty="0" smtClean="0"/>
              <a:t> contraction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66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>
                <a:solidFill>
                  <a:srgbClr val="FFFF00"/>
                </a:solidFill>
              </a:rPr>
              <a:t>Spastic neuropathic </a:t>
            </a:r>
            <a:r>
              <a:rPr lang="en-US" sz="2800" dirty="0" smtClean="0">
                <a:solidFill>
                  <a:srgbClr val="FFFF00"/>
                </a:solidFill>
              </a:rPr>
              <a:t>bladder</a:t>
            </a:r>
            <a:endParaRPr lang="ar-IQ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400" dirty="0" smtClean="0"/>
              <a:t>Surgery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Endoscopic sphincter ablation or </a:t>
            </a:r>
            <a:r>
              <a:rPr lang="en-US" sz="2400" dirty="0" err="1" smtClean="0">
                <a:solidFill>
                  <a:srgbClr val="FFFF00"/>
                </a:solidFill>
              </a:rPr>
              <a:t>stenting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 algn="l" rtl="0"/>
            <a:r>
              <a:rPr lang="en-US" sz="2000" dirty="0" smtClean="0"/>
              <a:t>Only males with DSD</a:t>
            </a:r>
          </a:p>
          <a:p>
            <a:pPr lvl="1" algn="l" rtl="0"/>
            <a:r>
              <a:rPr lang="en-US" sz="2000" dirty="0" smtClean="0"/>
              <a:t>Requires condom catheter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Augmentation </a:t>
            </a:r>
            <a:r>
              <a:rPr lang="en-US" sz="2400" dirty="0" err="1" smtClean="0">
                <a:solidFill>
                  <a:srgbClr val="FFFF00"/>
                </a:solidFill>
              </a:rPr>
              <a:t>cystoplasty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000" dirty="0" smtClean="0"/>
              <a:t>using intestinal segment to enlarge the </a:t>
            </a:r>
            <a:r>
              <a:rPr lang="en-US" sz="2000" dirty="0" err="1" smtClean="0"/>
              <a:t>badder</a:t>
            </a:r>
            <a:r>
              <a:rPr lang="en-US" sz="2000" dirty="0" smtClean="0"/>
              <a:t>:</a:t>
            </a:r>
          </a:p>
          <a:p>
            <a:pPr lvl="1" algn="l" rtl="0"/>
            <a:r>
              <a:rPr lang="en-US" sz="2000" dirty="0" smtClean="0"/>
              <a:t>Intermittent </a:t>
            </a:r>
            <a:r>
              <a:rPr lang="en-US" sz="2000" dirty="0" err="1" smtClean="0"/>
              <a:t>cath</a:t>
            </a:r>
            <a:r>
              <a:rPr lang="en-US" sz="2000" dirty="0" smtClean="0"/>
              <a:t> for urine drainage</a:t>
            </a:r>
          </a:p>
          <a:p>
            <a:pPr algn="l" rtl="0"/>
            <a:r>
              <a:rPr lang="en-US" sz="2400" dirty="0" err="1" smtClean="0">
                <a:solidFill>
                  <a:srgbClr val="FFFF00"/>
                </a:solidFill>
              </a:rPr>
              <a:t>Cystectomy</a:t>
            </a:r>
            <a:r>
              <a:rPr lang="en-US" sz="2400" dirty="0" smtClean="0">
                <a:solidFill>
                  <a:srgbClr val="FFFF00"/>
                </a:solidFill>
              </a:rPr>
              <a:t> with continent urinary reservoir and </a:t>
            </a:r>
            <a:r>
              <a:rPr lang="en-US" sz="2400" dirty="0" err="1" smtClean="0">
                <a:solidFill>
                  <a:srgbClr val="FFFF00"/>
                </a:solidFill>
              </a:rPr>
              <a:t>catheterizable</a:t>
            </a:r>
            <a:r>
              <a:rPr lang="en-US" sz="2400" dirty="0" smtClean="0">
                <a:solidFill>
                  <a:srgbClr val="FFFF00"/>
                </a:solidFill>
              </a:rPr>
              <a:t> stoma: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 algn="l" rtl="0"/>
            <a:r>
              <a:rPr lang="en-US" sz="2000" dirty="0" smtClean="0"/>
              <a:t>For pts with limited dexterity specially in females</a:t>
            </a:r>
          </a:p>
          <a:p>
            <a:pPr lvl="1" algn="l" rtl="0"/>
            <a:r>
              <a:rPr lang="en-US" sz="2000" dirty="0" err="1" smtClean="0"/>
              <a:t>Ileal</a:t>
            </a:r>
            <a:r>
              <a:rPr lang="en-US" sz="2000" dirty="0" smtClean="0"/>
              <a:t> or colon pouch</a:t>
            </a:r>
          </a:p>
          <a:p>
            <a:pPr lvl="1" algn="l" rtl="0"/>
            <a:r>
              <a:rPr lang="en-US" sz="2000" dirty="0" smtClean="0"/>
              <a:t>Continent </a:t>
            </a:r>
            <a:r>
              <a:rPr lang="en-US" sz="2000" dirty="0" err="1" smtClean="0"/>
              <a:t>cathetrizable</a:t>
            </a:r>
            <a:r>
              <a:rPr lang="en-US" sz="2000" dirty="0" smtClean="0"/>
              <a:t> stoma (appendix or terminal ileum)</a:t>
            </a:r>
          </a:p>
          <a:p>
            <a:pPr algn="l" rtl="0"/>
            <a:r>
              <a:rPr lang="en-US" sz="2400" dirty="0" err="1" smtClean="0">
                <a:solidFill>
                  <a:srgbClr val="FFFF00"/>
                </a:solidFill>
              </a:rPr>
              <a:t>Ileovesicostomy</a:t>
            </a:r>
            <a:r>
              <a:rPr lang="en-US" sz="2400" dirty="0" smtClean="0">
                <a:solidFill>
                  <a:srgbClr val="FFFF00"/>
                </a:solidFill>
              </a:rPr>
              <a:t> (bladder chimney): </a:t>
            </a:r>
            <a:r>
              <a:rPr lang="en-US" sz="2000" dirty="0" smtClean="0"/>
              <a:t>for those unable to perform CSIC (quadriplegia)</a:t>
            </a:r>
          </a:p>
          <a:p>
            <a:pPr algn="l" rtl="0"/>
            <a:r>
              <a:rPr lang="en-US" sz="2400" dirty="0" err="1" smtClean="0">
                <a:solidFill>
                  <a:srgbClr val="FFFF00"/>
                </a:solidFill>
              </a:rPr>
              <a:t>Cystectomy</a:t>
            </a:r>
            <a:r>
              <a:rPr lang="en-US" sz="2400" dirty="0" smtClean="0">
                <a:solidFill>
                  <a:srgbClr val="FFFF00"/>
                </a:solidFill>
              </a:rPr>
              <a:t> with </a:t>
            </a:r>
            <a:r>
              <a:rPr lang="en-US" sz="2400" dirty="0" err="1" smtClean="0">
                <a:solidFill>
                  <a:srgbClr val="FFFF00"/>
                </a:solidFill>
              </a:rPr>
              <a:t>ileal</a:t>
            </a:r>
            <a:r>
              <a:rPr lang="en-US" sz="2400" dirty="0" smtClean="0">
                <a:solidFill>
                  <a:srgbClr val="FFFF00"/>
                </a:solidFill>
              </a:rPr>
              <a:t> conduit</a:t>
            </a: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Sacral </a:t>
            </a:r>
            <a:r>
              <a:rPr lang="en-US" sz="2400" dirty="0" err="1" smtClean="0">
                <a:solidFill>
                  <a:srgbClr val="FFFF00"/>
                </a:solidFill>
              </a:rPr>
              <a:t>rhizotomy</a:t>
            </a:r>
            <a:r>
              <a:rPr lang="en-US" sz="2400" dirty="0" smtClean="0">
                <a:solidFill>
                  <a:srgbClr val="FFFF00"/>
                </a:solidFill>
              </a:rPr>
              <a:t> at S3-4:</a:t>
            </a:r>
            <a:r>
              <a:rPr lang="en-US" sz="2400" dirty="0" smtClean="0"/>
              <a:t> </a:t>
            </a:r>
            <a:r>
              <a:rPr lang="en-US" sz="2000" dirty="0" smtClean="0"/>
              <a:t>Conversion of the spastic bladder to a flaccid bladder 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Sacral </a:t>
            </a:r>
            <a:r>
              <a:rPr lang="en-US" sz="2400" dirty="0" err="1" smtClean="0">
                <a:solidFill>
                  <a:srgbClr val="FFFF00"/>
                </a:solidFill>
              </a:rPr>
              <a:t>neuromodulation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(bladder pacemaker): </a:t>
            </a:r>
            <a:r>
              <a:rPr lang="en-US" sz="2000" dirty="0" smtClean="0"/>
              <a:t>of the sacral nerve roots to accomplish bladder </a:t>
            </a:r>
            <a:r>
              <a:rPr lang="en-US" sz="2000" dirty="0" smtClean="0"/>
              <a:t>evacuation in selected cases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Flaccid neuropathic </a:t>
            </a:r>
            <a:r>
              <a:rPr lang="en-US" sz="3600" dirty="0" smtClean="0"/>
              <a:t>bladder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err="1" smtClean="0"/>
              <a:t>Crede</a:t>
            </a:r>
            <a:r>
              <a:rPr lang="en-US" sz="2800" dirty="0" smtClean="0"/>
              <a:t> maneuver </a:t>
            </a:r>
            <a:r>
              <a:rPr lang="en-US" sz="2800" dirty="0" smtClean="0"/>
              <a:t>(manual </a:t>
            </a:r>
            <a:r>
              <a:rPr lang="en-US" sz="2800" dirty="0" err="1" smtClean="0"/>
              <a:t>suprapubic</a:t>
            </a:r>
            <a:r>
              <a:rPr lang="en-US" sz="2800" dirty="0" smtClean="0"/>
              <a:t> pressure) accompanied by straining</a:t>
            </a:r>
          </a:p>
          <a:p>
            <a:pPr algn="l" rtl="0"/>
            <a:r>
              <a:rPr lang="en-US" sz="2800" dirty="0" smtClean="0"/>
              <a:t>Bladder training &amp; care , voiding every 2hr</a:t>
            </a:r>
          </a:p>
          <a:p>
            <a:pPr algn="l" rtl="0"/>
            <a:r>
              <a:rPr lang="en-US" sz="2800" dirty="0" smtClean="0"/>
              <a:t>CSIC every 3-6 hr</a:t>
            </a:r>
          </a:p>
          <a:p>
            <a:pPr algn="l" rtl="0"/>
            <a:r>
              <a:rPr lang="en-US" sz="2800" dirty="0" err="1" smtClean="0"/>
              <a:t>Parasympathomimetic</a:t>
            </a:r>
            <a:r>
              <a:rPr lang="en-US" sz="2800" dirty="0" smtClean="0"/>
              <a:t> </a:t>
            </a:r>
            <a:r>
              <a:rPr lang="en-US" sz="2800" dirty="0" smtClean="0"/>
              <a:t>drugs like </a:t>
            </a:r>
            <a:r>
              <a:rPr lang="en-US" sz="2800" dirty="0" err="1" smtClean="0"/>
              <a:t>bethanecol</a:t>
            </a:r>
            <a:r>
              <a:rPr lang="en-US" sz="2800" dirty="0" smtClean="0"/>
              <a:t> </a:t>
            </a:r>
            <a:r>
              <a:rPr lang="en-US" sz="2800" dirty="0" smtClean="0"/>
              <a:t>chloride ( </a:t>
            </a:r>
            <a:r>
              <a:rPr lang="en-US" sz="2800" dirty="0" err="1" smtClean="0"/>
              <a:t>Urecholine</a:t>
            </a:r>
            <a:r>
              <a:rPr lang="en-US" sz="2800" dirty="0" smtClean="0"/>
              <a:t>), </a:t>
            </a:r>
            <a:r>
              <a:rPr lang="en-US" sz="2800" dirty="0" smtClean="0"/>
              <a:t>5 – 50 mg every </a:t>
            </a:r>
            <a:r>
              <a:rPr lang="en-US" sz="2800" dirty="0" smtClean="0"/>
              <a:t>6-8hr</a:t>
            </a:r>
          </a:p>
          <a:p>
            <a:pPr algn="l" rtl="0"/>
            <a:r>
              <a:rPr lang="en-US" sz="2800" dirty="0" smtClean="0"/>
              <a:t>Surgery: </a:t>
            </a:r>
          </a:p>
          <a:p>
            <a:pPr lvl="1" algn="l" rtl="0"/>
            <a:r>
              <a:rPr lang="en-US" sz="2400" dirty="0" smtClean="0"/>
              <a:t>TURP </a:t>
            </a:r>
            <a:r>
              <a:rPr lang="en-US" sz="2400" dirty="0" smtClean="0"/>
              <a:t>in hypertrophied bladder neck or BPH</a:t>
            </a:r>
          </a:p>
          <a:p>
            <a:pPr lvl="1" algn="l" rtl="0"/>
            <a:r>
              <a:rPr lang="en-US" altLang="ar-IQ" sz="2400" dirty="0" smtClean="0">
                <a:ea typeface="Majalla UI"/>
              </a:rPr>
              <a:t>Implanting an artificial sphincter.</a:t>
            </a:r>
            <a:endParaRPr lang="en-US" sz="2400" dirty="0" smtClean="0"/>
          </a:p>
          <a:p>
            <a:pPr algn="l" rtl="0"/>
            <a:endParaRPr lang="en-US" sz="28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Complications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Recurrent UTI:</a:t>
            </a:r>
          </a:p>
          <a:p>
            <a:pPr lvl="1" algn="l" rtl="0"/>
            <a:r>
              <a:rPr lang="en-US" sz="2400" dirty="0" smtClean="0"/>
              <a:t>cystitis, </a:t>
            </a:r>
            <a:r>
              <a:rPr lang="en-US" sz="2400" dirty="0" err="1" smtClean="0"/>
              <a:t>periurethritis</a:t>
            </a:r>
            <a:r>
              <a:rPr lang="en-US" sz="2400" dirty="0" smtClean="0"/>
              <a:t>, </a:t>
            </a:r>
            <a:r>
              <a:rPr lang="en-US" sz="2400" dirty="0" err="1" smtClean="0"/>
              <a:t>prostatitis</a:t>
            </a:r>
            <a:r>
              <a:rPr lang="en-US" sz="2400" dirty="0" smtClean="0"/>
              <a:t>, </a:t>
            </a:r>
            <a:r>
              <a:rPr lang="en-US" sz="2400" dirty="0" err="1" smtClean="0"/>
              <a:t>epididymoorchitis</a:t>
            </a:r>
            <a:r>
              <a:rPr lang="en-US" sz="2400" dirty="0" smtClean="0"/>
              <a:t>, </a:t>
            </a:r>
            <a:r>
              <a:rPr lang="en-US" sz="2400" dirty="0" err="1" smtClean="0"/>
              <a:t>pyelonephritis</a:t>
            </a:r>
            <a:endParaRPr lang="en-US" sz="2400" dirty="0" smtClean="0"/>
          </a:p>
          <a:p>
            <a:pPr algn="l" rtl="0"/>
            <a:r>
              <a:rPr lang="en-US" sz="2800" dirty="0" smtClean="0"/>
              <a:t>Calculus formation</a:t>
            </a:r>
          </a:p>
          <a:p>
            <a:pPr algn="l" rtl="0"/>
            <a:r>
              <a:rPr lang="en-US" sz="2800" dirty="0" smtClean="0"/>
              <a:t>Urinary retention</a:t>
            </a:r>
          </a:p>
          <a:p>
            <a:pPr algn="l" rtl="0"/>
            <a:r>
              <a:rPr lang="en-US" sz="2800" dirty="0" smtClean="0"/>
              <a:t>HUN </a:t>
            </a:r>
          </a:p>
          <a:p>
            <a:pPr algn="l" rtl="0"/>
            <a:r>
              <a:rPr lang="en-US" sz="2800" dirty="0" smtClean="0"/>
              <a:t>R</a:t>
            </a:r>
            <a:r>
              <a:rPr lang="en-US" sz="2800" dirty="0" smtClean="0"/>
              <a:t>enal impairment and </a:t>
            </a:r>
            <a:r>
              <a:rPr lang="en-US" sz="2800" dirty="0" err="1" smtClean="0"/>
              <a:t>amyloidosis</a:t>
            </a:r>
            <a:endParaRPr lang="en-US" sz="2800" dirty="0" smtClean="0"/>
          </a:p>
          <a:p>
            <a:pPr algn="l" rtl="0"/>
            <a:r>
              <a:rPr lang="en-US" sz="2800" dirty="0" err="1" smtClean="0"/>
              <a:t>Neoplastic</a:t>
            </a:r>
            <a:r>
              <a:rPr lang="en-US" sz="2800" dirty="0" smtClean="0"/>
              <a:t> transformation: associated with chronic catheter</a:t>
            </a:r>
          </a:p>
          <a:p>
            <a:pPr algn="l" rtl="0"/>
            <a:r>
              <a:rPr lang="en-US" sz="2800" dirty="0" smtClean="0"/>
              <a:t>Urethral erosion</a:t>
            </a:r>
          </a:p>
          <a:p>
            <a:pPr algn="l" rtl="0"/>
            <a:r>
              <a:rPr lang="en-US" sz="2800" dirty="0" smtClean="0"/>
              <a:t>Sexual dysfunction</a:t>
            </a:r>
          </a:p>
          <a:p>
            <a:pPr algn="l" rtl="0"/>
            <a:r>
              <a:rPr lang="en-US" sz="2800" dirty="0" smtClean="0"/>
              <a:t>AD</a:t>
            </a:r>
            <a:endParaRPr lang="ar-IQ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Mx</a:t>
            </a:r>
            <a:r>
              <a:rPr lang="en-US" sz="3600" dirty="0" smtClean="0"/>
              <a:t> of AD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ar-IQ" sz="2800" dirty="0" smtClean="0">
                <a:solidFill>
                  <a:srgbClr val="FFFF00"/>
                </a:solidFill>
                <a:ea typeface="Majalla UI"/>
              </a:rPr>
              <a:t>Acute management: </a:t>
            </a:r>
            <a:r>
              <a:rPr lang="en-US" altLang="ar-IQ" sz="2400" dirty="0" smtClean="0">
                <a:ea typeface="Majalla UI"/>
              </a:rPr>
              <a:t>removal of triggering stimulus by bladder drainage or rectal decompression </a:t>
            </a:r>
          </a:p>
          <a:p>
            <a:pPr algn="l" rtl="0"/>
            <a:r>
              <a:rPr lang="en-US" altLang="ar-IQ" sz="2800" dirty="0" smtClean="0">
                <a:solidFill>
                  <a:srgbClr val="FFFF00"/>
                </a:solidFill>
                <a:ea typeface="Majalla UI"/>
              </a:rPr>
              <a:t>Chronic treatment:</a:t>
            </a:r>
          </a:p>
          <a:p>
            <a:pPr lvl="1" algn="l" rtl="0"/>
            <a:r>
              <a:rPr lang="en-US" altLang="ar-IQ" sz="2400" dirty="0" smtClean="0">
                <a:ea typeface="Majalla UI"/>
              </a:rPr>
              <a:t>ᾳ-blockers</a:t>
            </a:r>
          </a:p>
          <a:p>
            <a:pPr lvl="1" algn="l" rtl="0"/>
            <a:r>
              <a:rPr lang="en-US" altLang="ar-IQ" sz="2400" dirty="0" smtClean="0">
                <a:ea typeface="Majalla UI"/>
              </a:rPr>
              <a:t>calcium channel blocker</a:t>
            </a:r>
          </a:p>
          <a:p>
            <a:pPr lvl="1" algn="l" rtl="0"/>
            <a:r>
              <a:rPr lang="en-US" altLang="ar-IQ" sz="2400" dirty="0" err="1" smtClean="0">
                <a:ea typeface="Majalla UI"/>
              </a:rPr>
              <a:t>Botulinum</a:t>
            </a:r>
            <a:r>
              <a:rPr lang="en-US" altLang="ar-IQ" sz="2400" dirty="0" smtClean="0">
                <a:ea typeface="Majalla UI"/>
              </a:rPr>
              <a:t> toxin injection</a:t>
            </a: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Prophylaxis before </a:t>
            </a:r>
            <a:r>
              <a:rPr lang="en-US" sz="2800" dirty="0" err="1" smtClean="0">
                <a:solidFill>
                  <a:srgbClr val="FFFF00"/>
                </a:solidFill>
              </a:rPr>
              <a:t>cystoscopy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 algn="l" rtl="0"/>
            <a:r>
              <a:rPr lang="en-US" sz="2400" dirty="0" smtClean="0"/>
              <a:t>Oral </a:t>
            </a:r>
            <a:r>
              <a:rPr lang="en-US" sz="2400" dirty="0" err="1" smtClean="0"/>
              <a:t>nifedipine</a:t>
            </a:r>
            <a:r>
              <a:rPr lang="en-US" sz="2400" dirty="0" smtClean="0"/>
              <a:t> (</a:t>
            </a:r>
            <a:r>
              <a:rPr lang="en-US" sz="2400" dirty="0" smtClean="0"/>
              <a:t>20mg), 30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smtClean="0"/>
              <a:t>min before </a:t>
            </a:r>
            <a:r>
              <a:rPr lang="en-US" sz="2400" dirty="0" err="1" smtClean="0"/>
              <a:t>cystoscopy</a:t>
            </a:r>
            <a:r>
              <a:rPr lang="en-US" sz="2400" dirty="0" smtClean="0"/>
              <a:t> as prophylaxis</a:t>
            </a:r>
            <a:endParaRPr lang="ar-IQ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Proper urologic </a:t>
            </a:r>
            <a:r>
              <a:rPr lang="en-US" dirty="0" err="1" smtClean="0"/>
              <a:t>Mx</a:t>
            </a:r>
            <a:r>
              <a:rPr lang="en-US" dirty="0" smtClean="0"/>
              <a:t> greatly improves </a:t>
            </a:r>
            <a:r>
              <a:rPr lang="en-US" dirty="0" err="1" smtClean="0"/>
              <a:t>QoL</a:t>
            </a:r>
            <a:r>
              <a:rPr lang="en-US" dirty="0" smtClean="0"/>
              <a:t> in pts with NB dysfunction</a:t>
            </a:r>
            <a:endParaRPr lang="ar-IQ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 smtClean="0"/>
              <a:t>Follow up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Annual evaluation in high risk pts may include: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UDS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imaging: typically renal US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dirty="0" smtClean="0"/>
              <a:t>Serum </a:t>
            </a:r>
            <a:r>
              <a:rPr lang="en-US" dirty="0" err="1" smtClean="0"/>
              <a:t>creatinine</a:t>
            </a:r>
            <a:endParaRPr lang="ar-IQ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 descr="E:\MY Pictures\منوعة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0" cy="6785288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Description of NB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Dysfunction of the urinary bladder due to disease of the central nervous system or peripheral nerves involved in the control of </a:t>
            </a:r>
            <a:r>
              <a:rPr lang="en-US" sz="2800" dirty="0" err="1" smtClean="0"/>
              <a:t>micturition</a:t>
            </a:r>
            <a:r>
              <a:rPr lang="en-US" sz="2800" dirty="0" smtClean="0"/>
              <a:t>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Epidemiology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Prevalence of voiding dysfunction (VD) is reported for specific conditions:</a:t>
            </a:r>
          </a:p>
          <a:p>
            <a:pPr algn="l" rtl="0"/>
            <a:r>
              <a:rPr lang="en-US" sz="2800" dirty="0" err="1" smtClean="0"/>
              <a:t>Cerebrovascular</a:t>
            </a:r>
            <a:r>
              <a:rPr lang="en-US" sz="2800" dirty="0" smtClean="0"/>
              <a:t> accident: 20-50%</a:t>
            </a:r>
          </a:p>
          <a:p>
            <a:pPr algn="l" rtl="0"/>
            <a:r>
              <a:rPr lang="en-US" sz="2800" dirty="0" smtClean="0"/>
              <a:t>Parkinson disease: 35-70%</a:t>
            </a:r>
          </a:p>
          <a:p>
            <a:pPr algn="l" rtl="0"/>
            <a:r>
              <a:rPr lang="en-US" sz="2800" dirty="0" smtClean="0"/>
              <a:t>Multiple sclerosis: 50-90%</a:t>
            </a:r>
          </a:p>
          <a:p>
            <a:pPr algn="l" rtl="0"/>
            <a:r>
              <a:rPr lang="en-US" sz="2800" dirty="0" smtClean="0"/>
              <a:t>Diabetes mellitus: 5-60% 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Risk factors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Neurologic disease, injury, or congenital malformation</a:t>
            </a:r>
          </a:p>
          <a:p>
            <a:pPr algn="l" rtl="0"/>
            <a:r>
              <a:rPr lang="en-US" sz="2800" dirty="0" smtClean="0"/>
              <a:t>DM</a:t>
            </a:r>
          </a:p>
          <a:p>
            <a:pPr algn="l" rtl="0"/>
            <a:r>
              <a:rPr lang="en-US" sz="2800" dirty="0" smtClean="0"/>
              <a:t>Radical pelvic surgery</a:t>
            </a:r>
            <a:endParaRPr lang="ar-IQ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Genetics 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Genetic diseases that may be associated with NB include:</a:t>
            </a:r>
          </a:p>
          <a:p>
            <a:pPr algn="l" rtl="0"/>
            <a:r>
              <a:rPr lang="en-US" dirty="0" smtClean="0"/>
              <a:t>Muscular </a:t>
            </a:r>
            <a:r>
              <a:rPr lang="en-US" dirty="0" err="1" smtClean="0"/>
              <a:t>dystophy</a:t>
            </a:r>
            <a:endParaRPr lang="en-US" dirty="0" smtClean="0"/>
          </a:p>
          <a:p>
            <a:pPr algn="l" rtl="0"/>
            <a:r>
              <a:rPr lang="en-US" dirty="0" smtClean="0"/>
              <a:t>Hereditary spastic paraplegia</a:t>
            </a:r>
          </a:p>
          <a:p>
            <a:pPr algn="l" rtl="0"/>
            <a:r>
              <a:rPr lang="en-US" dirty="0" smtClean="0"/>
              <a:t>Neurofibromatosis</a:t>
            </a:r>
          </a:p>
          <a:p>
            <a:pPr algn="l" rtl="0"/>
            <a:r>
              <a:rPr lang="en-US" dirty="0" smtClean="0"/>
              <a:t>Familial </a:t>
            </a:r>
            <a:r>
              <a:rPr lang="en-US" dirty="0" err="1" smtClean="0"/>
              <a:t>dysautonomia</a:t>
            </a: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prevention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Prevention aimed at preventing secondary complications:</a:t>
            </a:r>
          </a:p>
          <a:p>
            <a:pPr algn="l" rtl="0"/>
            <a:r>
              <a:rPr lang="en-US" dirty="0" smtClean="0"/>
              <a:t>Infections</a:t>
            </a:r>
          </a:p>
          <a:p>
            <a:pPr algn="l" rtl="0"/>
            <a:r>
              <a:rPr lang="en-US" dirty="0" smtClean="0"/>
              <a:t>Incontinence</a:t>
            </a:r>
          </a:p>
          <a:p>
            <a:pPr algn="l" rtl="0"/>
            <a:r>
              <a:rPr lang="en-US" dirty="0" smtClean="0"/>
              <a:t>Skin breakdown</a:t>
            </a:r>
          </a:p>
          <a:p>
            <a:pPr algn="l" rtl="0"/>
            <a:r>
              <a:rPr lang="en-US" dirty="0" err="1" smtClean="0"/>
              <a:t>Urolithiasis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1633</Words>
  <PresentationFormat>عرض على الشاشة (3:4)‏</PresentationFormat>
  <Paragraphs>264</Paragraphs>
  <Slides>37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سمة Office</vt:lpstr>
      <vt:lpstr>NEUROGENIC BLADDER</vt:lpstr>
      <vt:lpstr>الشريحة 2</vt:lpstr>
      <vt:lpstr>الشريحة 3</vt:lpstr>
      <vt:lpstr>الشريحة 4</vt:lpstr>
      <vt:lpstr>Description of NB</vt:lpstr>
      <vt:lpstr>Epidemiology </vt:lpstr>
      <vt:lpstr>Risk factors</vt:lpstr>
      <vt:lpstr>Genetics </vt:lpstr>
      <vt:lpstr>General prevention </vt:lpstr>
      <vt:lpstr>Classification of Neurogenic Bladder</vt:lpstr>
      <vt:lpstr>Classification of Neurogenic Bladder</vt:lpstr>
      <vt:lpstr>Pathophysiology </vt:lpstr>
      <vt:lpstr>Pathophysiology</vt:lpstr>
      <vt:lpstr>Pathophysiology</vt:lpstr>
      <vt:lpstr>Pathophysiology</vt:lpstr>
      <vt:lpstr>Commonly associated conditions</vt:lpstr>
      <vt:lpstr>Diagnosis</vt:lpstr>
      <vt:lpstr>Physical Examination</vt:lpstr>
      <vt:lpstr>Diagnostic tests</vt:lpstr>
      <vt:lpstr>Imaging </vt:lpstr>
      <vt:lpstr>Diagnostic procedures</vt:lpstr>
      <vt:lpstr>الشريحة 22</vt:lpstr>
      <vt:lpstr>الشريحة 23</vt:lpstr>
      <vt:lpstr>الشريحة 24</vt:lpstr>
      <vt:lpstr>الشريحة 25</vt:lpstr>
      <vt:lpstr>Differential Diagnosis</vt:lpstr>
      <vt:lpstr>Treatment </vt:lpstr>
      <vt:lpstr>Treatment of spinal shock</vt:lpstr>
      <vt:lpstr>Spastic neuropathic bladder</vt:lpstr>
      <vt:lpstr>Spastic neuropathic bladder</vt:lpstr>
      <vt:lpstr>Spastic neuropathic bladder</vt:lpstr>
      <vt:lpstr>Flaccid neuropathic bladder</vt:lpstr>
      <vt:lpstr>Complications </vt:lpstr>
      <vt:lpstr>Mx of AD</vt:lpstr>
      <vt:lpstr>Prognosis </vt:lpstr>
      <vt:lpstr>Follow up 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NEUROGENIC BLADDER</dc:title>
  <dc:creator>Ahmed</dc:creator>
  <cp:lastModifiedBy>NAWA_3</cp:lastModifiedBy>
  <cp:revision>82</cp:revision>
  <dcterms:created xsi:type="dcterms:W3CDTF">2014-03-07T08:40:42Z</dcterms:created>
  <dcterms:modified xsi:type="dcterms:W3CDTF">2014-03-08T10:04:21Z</dcterms:modified>
</cp:coreProperties>
</file>