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4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4" r:id="rId13"/>
    <p:sldId id="266" r:id="rId14"/>
    <p:sldId id="301" r:id="rId15"/>
    <p:sldId id="302" r:id="rId16"/>
    <p:sldId id="303" r:id="rId17"/>
    <p:sldId id="267" r:id="rId18"/>
    <p:sldId id="305" r:id="rId19"/>
    <p:sldId id="268" r:id="rId20"/>
    <p:sldId id="269" r:id="rId21"/>
    <p:sldId id="270" r:id="rId22"/>
    <p:sldId id="271" r:id="rId23"/>
    <p:sldId id="306" r:id="rId24"/>
    <p:sldId id="272" r:id="rId25"/>
    <p:sldId id="273" r:id="rId26"/>
    <p:sldId id="309" r:id="rId27"/>
    <p:sldId id="274" r:id="rId28"/>
    <p:sldId id="275" r:id="rId29"/>
    <p:sldId id="307" r:id="rId30"/>
    <p:sldId id="276" r:id="rId31"/>
    <p:sldId id="277" r:id="rId32"/>
    <p:sldId id="308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311" r:id="rId47"/>
    <p:sldId id="293" r:id="rId48"/>
    <p:sldId id="294" r:id="rId49"/>
    <p:sldId id="295" r:id="rId50"/>
    <p:sldId id="296" r:id="rId51"/>
    <p:sldId id="297" r:id="rId52"/>
    <p:sldId id="310" r:id="rId53"/>
    <p:sldId id="298" r:id="rId54"/>
    <p:sldId id="312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</p:sldIdLst>
  <p:sldSz cx="9144000" cy="6858000" type="screen4x3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306BC2-0E4C-4678-96E8-7CE96167C4B1}" type="datetimeFigureOut">
              <a:rPr lang="ar-IQ" smtClean="0"/>
              <a:pPr/>
              <a:t>09/06/1435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AD11C5-D84A-45B3-8451-D464AB4E6C1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30D5-F9FA-4733-AAB2-789088DCA765}" type="slidenum">
              <a:rPr lang="en-US" smtClean="0">
                <a:uFillTx/>
              </a:rPr>
              <a:pPr/>
              <a:t>14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30D5-F9FA-4733-AAB2-789088DCA765}" type="slidenum">
              <a:rPr lang="en-US" smtClean="0">
                <a:uFillTx/>
              </a:rPr>
              <a:pPr/>
              <a:t>15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30D5-F9FA-4733-AAB2-789088DCA765}" type="slidenum">
              <a:rPr lang="en-US" smtClean="0">
                <a:uFillTx/>
              </a:rPr>
              <a:pPr/>
              <a:t>55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30D5-F9FA-4733-AAB2-789088DCA765}" type="slidenum">
              <a:rPr lang="en-US" smtClean="0">
                <a:uFillTx/>
              </a:rPr>
              <a:pPr/>
              <a:t>56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AE78-62B3-4CF1-8972-E7EF321AA75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8BD707-D9CF-40AE-B4C6-C98DA3205C09}" type="datetimeFigureOut">
              <a:rPr lang="en-US" smtClean="0">
                <a:uFillTx/>
              </a:rPr>
              <a:pPr/>
              <a:t>4/9/2014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Ahmed MH </a:t>
            </a:r>
            <a:r>
              <a:rPr lang="en-US" sz="4400" b="1" dirty="0" err="1" smtClean="0">
                <a:solidFill>
                  <a:srgbClr val="7030A0"/>
                </a:solidFill>
              </a:rPr>
              <a:t>A’zzaw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FCABMS (</a:t>
            </a:r>
            <a:r>
              <a:rPr lang="en-US" dirty="0" err="1" smtClean="0">
                <a:solidFill>
                  <a:srgbClr val="002060"/>
                </a:solidFill>
              </a:rPr>
              <a:t>Uro</a:t>
            </a:r>
            <a:r>
              <a:rPr lang="en-US" dirty="0" smtClean="0">
                <a:solidFill>
                  <a:srgbClr val="002060"/>
                </a:solidFill>
              </a:rPr>
              <a:t>.)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Senior Lecturer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College of Medicine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University of Mosul</a:t>
            </a:r>
            <a:endParaRPr lang="ar-IQ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38" y="203259"/>
            <a:ext cx="8229600" cy="564900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 smtClean="0">
                <a:uFillTx/>
                <a:latin typeface="Calibri" charset="0"/>
              </a:rPr>
              <a:t>ECTOPIC TESTIS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97" y="762000"/>
            <a:ext cx="8229600" cy="4698953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2800" b="0" i="0" u="none">
                <a:solidFill>
                  <a:srgbClr val="000000"/>
                </a:solidFill>
                <a:uFillTx/>
                <a:latin typeface="Calibri" charset="0"/>
              </a:rPr>
              <a:t>The testis is abnormally placed outside this path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The sites of ectopic testis are: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• at the superficial inguinal ring: </a:t>
            </a:r>
            <a:r>
              <a:rPr lang="en-US" sz="2800" dirty="0" err="1" smtClean="0">
                <a:uFillTx/>
                <a:latin typeface="Calibri" charset="0"/>
              </a:rPr>
              <a:t>superfecial</a:t>
            </a:r>
            <a:r>
              <a:rPr lang="en-US" sz="2800" dirty="0" smtClean="0">
                <a:uFillTx/>
                <a:latin typeface="Calibri" charset="0"/>
              </a:rPr>
              <a:t> to the inguinal canal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•  the perineum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•  the root of the penis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•  the femoral triangle.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An ectopic testis is usually fully developed. The main hazard is liability to injury.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Treatment: </a:t>
            </a:r>
            <a:r>
              <a:rPr lang="en-US" sz="2800" dirty="0" err="1" smtClean="0">
                <a:uFillTx/>
                <a:latin typeface="Calibri" charset="0"/>
              </a:rPr>
              <a:t>orchidopexy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N.B.: Retractile testis is normal testis with active </a:t>
            </a:r>
            <a:r>
              <a:rPr lang="en-US" sz="2800" dirty="0" err="1" smtClean="0">
                <a:solidFill>
                  <a:srgbClr val="FF0000"/>
                </a:solidFill>
                <a:uFillTx/>
                <a:latin typeface="Calibri" charset="0"/>
              </a:rPr>
              <a:t>cremasteric</a:t>
            </a: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 reflex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773"/>
            <a:ext cx="8229600" cy="691603"/>
          </a:xfrm>
        </p:spPr>
        <p:txBody>
          <a:bodyPr anchor="t"/>
          <a:lstStyle/>
          <a:p>
            <a:pPr algn="ctr"/>
            <a:r>
              <a:rPr lang="en-US" sz="2800" b="1" dirty="0" smtClean="0">
                <a:uFillTx/>
                <a:latin typeface="Calibri" charset="0"/>
              </a:rPr>
              <a:t>INJURIES TO THE TESTIS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36" y="1137720"/>
            <a:ext cx="8229600" cy="5262972"/>
          </a:xfrm>
        </p:spPr>
        <p:txBody>
          <a:bodyPr>
            <a:normAutofit/>
          </a:bodyPr>
          <a:lstStyle/>
          <a:p>
            <a:r>
              <a:rPr lang="en-US" sz="2600" dirty="0" smtClean="0">
                <a:uFillTx/>
                <a:latin typeface="Calibri" charset="0"/>
              </a:rPr>
              <a:t>Blunt or penetrating  trauma </a:t>
            </a:r>
          </a:p>
          <a:p>
            <a:r>
              <a:rPr lang="en-US" sz="2600" dirty="0" smtClean="0">
                <a:uFillTx/>
                <a:latin typeface="Calibri" charset="0"/>
              </a:rPr>
              <a:t>Contusion and rupture of the testis are associated with a collection of blood around the testis and cannot usually be distinguished with certainty without exploration.</a:t>
            </a:r>
          </a:p>
          <a:p>
            <a:r>
              <a:rPr lang="en-US" sz="2600" dirty="0" smtClean="0">
                <a:uFillTx/>
                <a:latin typeface="Calibri" charset="0"/>
              </a:rPr>
              <a:t>O/E: scrotal swelling, bruises,  Loss of testicular contour </a:t>
            </a:r>
          </a:p>
          <a:p>
            <a:r>
              <a:rPr lang="en-US" sz="2600" dirty="0" smtClean="0">
                <a:uFillTx/>
                <a:latin typeface="Calibri" charset="0"/>
              </a:rPr>
              <a:t>U/S is the investigation of choice</a:t>
            </a:r>
          </a:p>
          <a:p>
            <a:r>
              <a:rPr lang="en-US" sz="2600" dirty="0" err="1" smtClean="0">
                <a:solidFill>
                  <a:srgbClr val="FF0000"/>
                </a:solidFill>
                <a:uFillTx/>
                <a:latin typeface="Calibri" charset="0"/>
              </a:rPr>
              <a:t>Haematocele</a:t>
            </a:r>
            <a:r>
              <a:rPr lang="en-US" sz="2600" dirty="0" smtClean="0">
                <a:uFillTx/>
                <a:latin typeface="Calibri" charset="0"/>
              </a:rPr>
              <a:t> ( collection of blood between two layers of tunica </a:t>
            </a:r>
            <a:r>
              <a:rPr lang="en-US" sz="2600" dirty="0" err="1" smtClean="0">
                <a:uFillTx/>
                <a:latin typeface="Calibri" charset="0"/>
              </a:rPr>
              <a:t>vaginalis</a:t>
            </a:r>
            <a:r>
              <a:rPr lang="en-US" sz="2600" dirty="0" smtClean="0">
                <a:uFillTx/>
                <a:latin typeface="Calibri" charset="0"/>
              </a:rPr>
              <a:t>) should be drained and the tunica </a:t>
            </a:r>
            <a:r>
              <a:rPr lang="en-US" sz="2600" dirty="0" err="1" smtClean="0">
                <a:uFillTx/>
                <a:latin typeface="Calibri" charset="0"/>
              </a:rPr>
              <a:t>albuginea</a:t>
            </a:r>
            <a:r>
              <a:rPr lang="en-US" sz="2600" dirty="0" smtClean="0">
                <a:uFillTx/>
                <a:latin typeface="Calibri" charset="0"/>
              </a:rPr>
              <a:t> repaired after evacuation of </a:t>
            </a:r>
            <a:r>
              <a:rPr lang="en-US" sz="2600" dirty="0" err="1" smtClean="0">
                <a:uFillTx/>
                <a:latin typeface="Calibri" charset="0"/>
              </a:rPr>
              <a:t>haematoma</a:t>
            </a:r>
            <a:r>
              <a:rPr lang="en-US" sz="2600" dirty="0" smtClean="0">
                <a:uFillTx/>
                <a:latin typeface="Calibri" charset="0"/>
              </a:rPr>
              <a:t>.</a:t>
            </a:r>
          </a:p>
          <a:p>
            <a:r>
              <a:rPr lang="en-US" sz="2600" dirty="0" smtClean="0">
                <a:uFillTx/>
                <a:latin typeface="Calibri" charset="0"/>
              </a:rPr>
              <a:t> A severely damaged testis may have to be removed.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صورة 4294967295"/>
          <p:cNvPicPr/>
          <p:nvPr/>
        </p:nvPicPr>
        <p:blipFill>
          <a:blip r:embed="rId2"/>
          <a:stretch>
            <a:fillRect/>
          </a:stretch>
        </p:blipFill>
        <p:spPr>
          <a:xfrm>
            <a:off x="236484" y="1845305"/>
            <a:ext cx="4367047" cy="3217057"/>
          </a:xfrm>
          <a:prstGeom prst="rect">
            <a:avLst/>
          </a:prstGeom>
        </p:spPr>
      </p:pic>
      <p:pic>
        <p:nvPicPr>
          <p:cNvPr id="5" name="صورة 4294967295"/>
          <p:cNvPicPr/>
          <p:nvPr/>
        </p:nvPicPr>
        <p:blipFill>
          <a:blip r:embed="rId3"/>
          <a:stretch>
            <a:fillRect/>
          </a:stretch>
        </p:blipFill>
        <p:spPr>
          <a:xfrm>
            <a:off x="4729655" y="1805153"/>
            <a:ext cx="4215618" cy="3223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2800" b="1" dirty="0" smtClean="0">
                <a:uFillTx/>
                <a:latin typeface="Calibri" charset="0"/>
              </a:rPr>
              <a:t>ABSENT TESTIS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uFillTx/>
                <a:latin typeface="Calibri" charset="0"/>
              </a:rPr>
              <a:t>‘Vanishing’ testis: a condition in which a testis develops but disappears before birth. </a:t>
            </a:r>
          </a:p>
          <a:p>
            <a:r>
              <a:rPr lang="en-US" sz="2800" dirty="0" smtClean="0">
                <a:uFillTx/>
                <a:latin typeface="Calibri" charset="0"/>
              </a:rPr>
              <a:t> Cause: prenatal torsion. </a:t>
            </a:r>
          </a:p>
          <a:p>
            <a:r>
              <a:rPr lang="en-US" sz="2800" dirty="0" smtClean="0">
                <a:uFillTx/>
                <a:latin typeface="Calibri" charset="0"/>
              </a:rPr>
              <a:t>True agenesis of the testis is rarer.</a:t>
            </a:r>
          </a:p>
          <a:p>
            <a:r>
              <a:rPr lang="en-US" sz="2800" dirty="0" smtClean="0">
                <a:uFillTx/>
                <a:latin typeface="Calibri" charset="0"/>
              </a:rPr>
              <a:t>Laparoscopy is useful in distinguishing these causes of clinically absent testis from intra-abdominal </a:t>
            </a:r>
            <a:r>
              <a:rPr lang="en-US" sz="2800" dirty="0" err="1" smtClean="0">
                <a:uFillTx/>
                <a:latin typeface="Calibri" charset="0"/>
              </a:rPr>
              <a:t>maldescended</a:t>
            </a:r>
            <a:r>
              <a:rPr lang="en-US" sz="2800" dirty="0" smtClean="0">
                <a:uFillTx/>
                <a:latin typeface="Calibri" charset="0"/>
              </a:rPr>
              <a:t> testis.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3410" y="2248132"/>
            <a:ext cx="7772400" cy="1470025"/>
          </a:xfrm>
        </p:spPr>
        <p:txBody>
          <a:bodyPr/>
          <a:lstStyle/>
          <a:p>
            <a:r>
              <a:rPr>
                <a:uFillTx/>
              </a:rPr>
              <a:t>Scrotal Swelling</a:t>
            </a:r>
            <a:endParaRPr lang="en-US" dirty="0" smtClean="0">
              <a:uFillTx/>
              <a:latin typeface="Arial"/>
              <a:cs typeface="Arial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24303" y="4169979"/>
            <a:ext cx="6400800" cy="1752600"/>
          </a:xfrm>
        </p:spPr>
        <p:txBody>
          <a:bodyPr/>
          <a:lstStyle/>
          <a:p>
            <a:endParaRPr lang="en-US" dirty="0" smtClean="0"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uFillTx/>
              </a:rPr>
              <a:t>Scrotal swelling with pain:</a:t>
            </a:r>
            <a:endParaRPr lang="en-US" dirty="0" smtClean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uFillTx/>
              </a:rPr>
              <a:t>Epididymitis</a:t>
            </a:r>
            <a:endParaRPr lang="en-US" dirty="0" smtClean="0">
              <a:uFillTx/>
            </a:endParaRPr>
          </a:p>
          <a:p>
            <a:r>
              <a:rPr>
                <a:uFillTx/>
              </a:rPr>
              <a:t>Orchitis</a:t>
            </a:r>
            <a:endParaRPr lang="en-US" dirty="0" smtClean="0">
              <a:uFillTx/>
            </a:endParaRPr>
          </a:p>
          <a:p>
            <a:r>
              <a:rPr>
                <a:uFillTx/>
              </a:rPr>
              <a:t>Testicular trauma</a:t>
            </a:r>
            <a:endParaRPr lang="en-US" dirty="0" smtClean="0">
              <a:uFillTx/>
            </a:endParaRPr>
          </a:p>
          <a:p>
            <a:r>
              <a:rPr>
                <a:uFillTx/>
              </a:rPr>
              <a:t>Testicular torsion</a:t>
            </a:r>
            <a:endParaRPr lang="en-US" dirty="0" smtClean="0">
              <a:uFillTx/>
            </a:endParaRPr>
          </a:p>
          <a:p>
            <a:r>
              <a:rPr>
                <a:uFillTx/>
              </a:rPr>
              <a:t>Incarcerated scrotal hernia</a:t>
            </a:r>
            <a:endParaRPr lang="en-US" dirty="0" smtClean="0">
              <a:uFillTx/>
            </a:endParaRPr>
          </a:p>
          <a:p>
            <a:r>
              <a:rPr>
                <a:uFillTx/>
              </a:rPr>
              <a:t>Testicular </a:t>
            </a:r>
            <a:r>
              <a:rPr smtClean="0">
                <a:uFillTx/>
              </a:rPr>
              <a:t>tumor</a:t>
            </a:r>
            <a:endParaRPr lang="en-US" dirty="0" smtClean="0"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uFillTx/>
              </a:rPr>
              <a:t>Scrotal Swelling without pain:
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uFillTx/>
              </a:rPr>
              <a:t>Hydrocele</a:t>
            </a:r>
          </a:p>
          <a:p>
            <a:r>
              <a:rPr>
                <a:uFillTx/>
              </a:rPr>
              <a:t>Spermatocele</a:t>
            </a:r>
          </a:p>
          <a:p>
            <a:r>
              <a:rPr>
                <a:uFillTx/>
              </a:rPr>
              <a:t>Varicocele</a:t>
            </a:r>
          </a:p>
          <a:p>
            <a:r>
              <a:rPr>
                <a:uFillTx/>
              </a:rPr>
              <a:t>Hematocele</a:t>
            </a:r>
          </a:p>
          <a:p>
            <a:r>
              <a:rPr>
                <a:uFillTx/>
              </a:rPr>
              <a:t>Scrotal hernia</a:t>
            </a:r>
          </a:p>
          <a:p>
            <a:r>
              <a:rPr>
                <a:uFillTx/>
              </a:rPr>
              <a:t>Testicular </a:t>
            </a:r>
            <a:r>
              <a:rPr smtClean="0">
                <a:uFillTx/>
              </a:rPr>
              <a:t>tumor</a:t>
            </a:r>
            <a:endParaRPr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uFillTx/>
              </a:rPr>
              <a:t>TORSION OF THE TESTIS ( Torsion of spermatic cord)</a:t>
            </a:r>
            <a:endParaRPr lang="ar-IQ" sz="28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</a:t>
            </a:r>
            <a:r>
              <a:rPr lang="en-US" sz="2800" dirty="0" smtClean="0">
                <a:uFillTx/>
              </a:rPr>
              <a:t>otation of the testis around the vertical axis of the cord</a:t>
            </a:r>
          </a:p>
          <a:p>
            <a:r>
              <a:rPr lang="en-US" sz="2800" dirty="0" smtClean="0">
                <a:uFillTx/>
              </a:rPr>
              <a:t>It is time limited due to arterial obstruction &amp; the patient might lose his testis by ischemia (gangrene) if the diagnosis is delayed (6 hours).</a:t>
            </a:r>
          </a:p>
          <a:p>
            <a:r>
              <a:rPr lang="en-US" sz="2800" dirty="0" smtClean="0">
                <a:uFillTx/>
              </a:rPr>
              <a:t>It may develop spontaneously during sleep.</a:t>
            </a:r>
          </a:p>
          <a:p>
            <a:r>
              <a:rPr lang="en-US" sz="2800" dirty="0" smtClean="0">
                <a:uFillTx/>
              </a:rPr>
              <a:t>Straining at stool, lifting a heavy weight, trauma, and coitus are all possible precipitating factors.</a:t>
            </a:r>
            <a:endParaRPr lang="ar-IQ" sz="2800" dirty="0"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صورة 4294967295"/>
          <p:cNvPicPr/>
          <p:nvPr/>
        </p:nvPicPr>
        <p:blipFill>
          <a:blip r:embed="rId2"/>
          <a:stretch>
            <a:fillRect/>
          </a:stretch>
        </p:blipFill>
        <p:spPr>
          <a:xfrm>
            <a:off x="1927129" y="1048408"/>
            <a:ext cx="4994137" cy="50607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696200" cy="6081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74" y="2439210"/>
            <a:ext cx="8229600" cy="1143000"/>
          </a:xfrm>
        </p:spPr>
        <p:txBody>
          <a:bodyPr/>
          <a:lstStyle/>
          <a:p>
            <a:r>
              <a:rPr lang="en-US" dirty="0" smtClean="0">
                <a:uFillTx/>
              </a:rPr>
              <a:t>Scrotal Pathologies </a:t>
            </a: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uFillTx/>
              </a:rPr>
              <a:t>Clinical features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</a:t>
            </a:r>
            <a:r>
              <a:rPr lang="en-US" dirty="0" smtClean="0">
                <a:uFillTx/>
              </a:rPr>
              <a:t>ost common between </a:t>
            </a:r>
            <a:r>
              <a:rPr lang="en-US" dirty="0" smtClean="0">
                <a:solidFill>
                  <a:srgbClr val="FF0000"/>
                </a:solidFill>
                <a:uFillTx/>
              </a:rPr>
              <a:t>10 and 25 </a:t>
            </a:r>
            <a:r>
              <a:rPr lang="en-US" dirty="0" smtClean="0">
                <a:uFillTx/>
              </a:rPr>
              <a:t>years of age</a:t>
            </a:r>
          </a:p>
          <a:p>
            <a:r>
              <a:rPr lang="en-US" dirty="0" smtClean="0"/>
              <a:t>S</a:t>
            </a:r>
            <a:r>
              <a:rPr lang="en-US" dirty="0" smtClean="0">
                <a:uFillTx/>
              </a:rPr>
              <a:t>udden agonizing pain in the groin and the lower abdomen. </a:t>
            </a:r>
          </a:p>
          <a:p>
            <a:r>
              <a:rPr lang="en-US" dirty="0" smtClean="0">
                <a:uFillTx/>
              </a:rPr>
              <a:t>The patient feels nauseated and may vomit.</a:t>
            </a:r>
          </a:p>
          <a:p>
            <a:r>
              <a:rPr lang="en-US" dirty="0" smtClean="0">
                <a:uFillTx/>
              </a:rPr>
              <a:t>The testis lie transversely  high and the tender twisted cord can be palpated above it.</a:t>
            </a:r>
          </a:p>
          <a:p>
            <a:r>
              <a:rPr lang="en-US" dirty="0" smtClean="0">
                <a:uFillTx/>
              </a:rPr>
              <a:t>Testicular elevation does not relief pain</a:t>
            </a:r>
          </a:p>
          <a:p>
            <a:r>
              <a:rPr lang="en-US" dirty="0" smtClean="0">
                <a:uFillTx/>
              </a:rPr>
              <a:t>Loss of </a:t>
            </a:r>
            <a:r>
              <a:rPr lang="en-US" dirty="0" err="1" smtClean="0">
                <a:uFillTx/>
              </a:rPr>
              <a:t>cremasteric</a:t>
            </a:r>
            <a:r>
              <a:rPr lang="en-US" dirty="0" smtClean="0">
                <a:uFillTx/>
              </a:rPr>
              <a:t> reflex</a:t>
            </a: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uFillTx/>
              </a:rPr>
              <a:t>Diagnosis </a:t>
            </a:r>
            <a:endParaRPr lang="ar-IQ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Doppler ultrasound scan will confirm the absence of the blood supply to the affected testis</a:t>
            </a: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uFillTx/>
              </a:rPr>
              <a:t>Treatment</a:t>
            </a:r>
            <a:endParaRPr lang="ar-IQ" sz="3600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uFillTx/>
              </a:rPr>
              <a:t>Exploration for torsion </a:t>
            </a:r>
          </a:p>
          <a:p>
            <a:r>
              <a:rPr lang="en-US" dirty="0" smtClean="0">
                <a:uFillTx/>
              </a:rPr>
              <a:t>If the testis is viable when the cord is untwisted then it is fixed (</a:t>
            </a:r>
            <a:r>
              <a:rPr lang="en-US" dirty="0" err="1" smtClean="0">
                <a:uFillTx/>
              </a:rPr>
              <a:t>orcheopexy</a:t>
            </a:r>
            <a:r>
              <a:rPr lang="en-US" dirty="0" smtClean="0">
                <a:uFillTx/>
              </a:rPr>
              <a:t>).</a:t>
            </a:r>
          </a:p>
          <a:p>
            <a:r>
              <a:rPr lang="en-US" dirty="0" smtClean="0">
                <a:uFillTx/>
              </a:rPr>
              <a:t>An </a:t>
            </a:r>
            <a:r>
              <a:rPr lang="en-US" dirty="0" err="1" smtClean="0">
                <a:uFillTx/>
              </a:rPr>
              <a:t>infarcted</a:t>
            </a:r>
            <a:r>
              <a:rPr lang="en-US" dirty="0" smtClean="0">
                <a:uFillTx/>
              </a:rPr>
              <a:t> testis (gangrenous) should be removed (</a:t>
            </a:r>
            <a:r>
              <a:rPr lang="en-US" dirty="0" err="1" smtClean="0">
                <a:uFillTx/>
              </a:rPr>
              <a:t>orchidectomy</a:t>
            </a:r>
            <a:r>
              <a:rPr lang="en-US" dirty="0" smtClean="0">
                <a:uFillTx/>
              </a:rPr>
              <a:t>).</a:t>
            </a:r>
          </a:p>
          <a:p>
            <a:r>
              <a:rPr lang="en-US" dirty="0" smtClean="0">
                <a:uFillTx/>
              </a:rPr>
              <a:t>The other testis should also be fixed because the anatomical predisposition is likely to be bilateral.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uFillTx/>
              </a:rPr>
              <a:t>N.B:</a:t>
            </a:r>
            <a:r>
              <a:rPr lang="en-US" dirty="0" smtClean="0">
                <a:uFillTx/>
              </a:rPr>
              <a:t> In the first hours it may be possible to untwist the testis  manually, then  early </a:t>
            </a:r>
            <a:r>
              <a:rPr lang="en-US" dirty="0" err="1" smtClean="0">
                <a:uFillTx/>
              </a:rPr>
              <a:t>orcheopexy</a:t>
            </a:r>
            <a:r>
              <a:rPr lang="en-US" dirty="0" smtClean="0">
                <a:uFillTx/>
              </a:rPr>
              <a:t> to avoid recurrent torsion</a:t>
            </a: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صورة 4294967295"/>
          <p:cNvPicPr/>
          <p:nvPr/>
        </p:nvPicPr>
        <p:blipFill>
          <a:blip r:embed="rId2"/>
          <a:stretch>
            <a:fillRect/>
          </a:stretch>
        </p:blipFill>
        <p:spPr>
          <a:xfrm>
            <a:off x="4729656" y="1805151"/>
            <a:ext cx="4099033" cy="3569386"/>
          </a:xfrm>
          <a:prstGeom prst="rect">
            <a:avLst/>
          </a:prstGeom>
        </p:spPr>
      </p:pic>
      <p:pic>
        <p:nvPicPr>
          <p:cNvPr id="5" name="صورة 4294967295"/>
          <p:cNvPicPr/>
          <p:nvPr/>
        </p:nvPicPr>
        <p:blipFill>
          <a:blip r:embed="rId3"/>
          <a:stretch>
            <a:fillRect/>
          </a:stretch>
        </p:blipFill>
        <p:spPr>
          <a:xfrm>
            <a:off x="268014" y="1820917"/>
            <a:ext cx="4099033" cy="35945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uFillTx/>
              </a:rPr>
              <a:t>VARICOCELE</a:t>
            </a:r>
            <a:endParaRPr lang="ar-IQ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It is a varicose dilatation of the veins draining the testis ( abnormal dilatation of the </a:t>
            </a:r>
            <a:r>
              <a:rPr lang="en-US" dirty="0" err="1" smtClean="0">
                <a:uFillTx/>
              </a:rPr>
              <a:t>pampiniform</a:t>
            </a:r>
            <a:r>
              <a:rPr lang="en-US" dirty="0" smtClean="0">
                <a:uFillTx/>
              </a:rPr>
              <a:t> plexus)</a:t>
            </a:r>
          </a:p>
          <a:p>
            <a:r>
              <a:rPr lang="en-US" dirty="0" smtClean="0">
                <a:uFillTx/>
              </a:rPr>
              <a:t>Most </a:t>
            </a:r>
            <a:r>
              <a:rPr lang="en-US" dirty="0" err="1" smtClean="0">
                <a:uFillTx/>
              </a:rPr>
              <a:t>varicoceles</a:t>
            </a:r>
            <a:r>
              <a:rPr lang="en-US" dirty="0" smtClean="0">
                <a:uFillTx/>
              </a:rPr>
              <a:t> present in adolescence or early adulthood</a:t>
            </a:r>
          </a:p>
          <a:p>
            <a:r>
              <a:rPr lang="en-US" dirty="0" smtClean="0">
                <a:uFillTx/>
              </a:rPr>
              <a:t> Usually on the left.</a:t>
            </a: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uFillTx/>
              </a:rPr>
              <a:t>Clinical Features</a:t>
            </a:r>
            <a:endParaRPr lang="ar-IQ" sz="36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dirty="0" smtClean="0">
                <a:uFillTx/>
              </a:rPr>
              <a:t>sually symptomless</a:t>
            </a:r>
          </a:p>
          <a:p>
            <a:r>
              <a:rPr lang="en-US" dirty="0" smtClean="0"/>
              <a:t>T</a:t>
            </a:r>
            <a:r>
              <a:rPr lang="en-US" dirty="0" smtClean="0">
                <a:uFillTx/>
              </a:rPr>
              <a:t>here may be dragging scrotal discomfort</a:t>
            </a:r>
          </a:p>
          <a:p>
            <a:r>
              <a:rPr lang="en-US" dirty="0" smtClean="0">
                <a:uFillTx/>
              </a:rPr>
              <a:t>The scrotum on the affected side hangs lower than normal </a:t>
            </a:r>
          </a:p>
          <a:p>
            <a:r>
              <a:rPr lang="en-US" dirty="0" smtClean="0"/>
              <a:t>O</a:t>
            </a:r>
            <a:r>
              <a:rPr lang="en-US" dirty="0" smtClean="0">
                <a:uFillTx/>
              </a:rPr>
              <a:t>n palpation, with the patient standing, the varicose plexus feels like a bag of worms.</a:t>
            </a:r>
          </a:p>
          <a:p>
            <a:r>
              <a:rPr lang="en-US" dirty="0" smtClean="0">
                <a:uFillTx/>
              </a:rPr>
              <a:t>Infertility ?</a:t>
            </a:r>
          </a:p>
          <a:p>
            <a:pPr>
              <a:buNone/>
            </a:pPr>
            <a:r>
              <a:rPr lang="en-US" b="1" dirty="0" smtClean="0">
                <a:uFillTx/>
              </a:rPr>
              <a:t>Investigations</a:t>
            </a:r>
            <a:r>
              <a:rPr lang="en-US" dirty="0" smtClean="0">
                <a:uFillTx/>
              </a:rPr>
              <a:t>: </a:t>
            </a:r>
            <a:r>
              <a:rPr lang="en-US" dirty="0" smtClean="0"/>
              <a:t>S</a:t>
            </a:r>
            <a:r>
              <a:rPr lang="en-US" dirty="0" smtClean="0">
                <a:uFillTx/>
              </a:rPr>
              <a:t>crotal Doppler U/S</a:t>
            </a:r>
          </a:p>
          <a:p>
            <a:pPr>
              <a:buNone/>
            </a:pP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صورة 429496729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007" y="2654816"/>
            <a:ext cx="6794938" cy="287651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uFillTx/>
              </a:rPr>
              <a:t>Treatment</a:t>
            </a:r>
            <a:endParaRPr lang="ar-IQ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uFillTx/>
              </a:rPr>
              <a:t>Operation is not indicated for asymptomatic </a:t>
            </a:r>
            <a:r>
              <a:rPr lang="en-US" dirty="0" err="1" smtClean="0">
                <a:uFillTx/>
              </a:rPr>
              <a:t>varicocele</a:t>
            </a:r>
            <a:r>
              <a:rPr lang="en-US" dirty="0" smtClean="0">
                <a:uFillTx/>
              </a:rPr>
              <a:t>.</a:t>
            </a:r>
          </a:p>
          <a:p>
            <a:pPr>
              <a:buNone/>
            </a:pPr>
            <a:r>
              <a:rPr lang="en-US" dirty="0" err="1" smtClean="0">
                <a:uFillTx/>
              </a:rPr>
              <a:t>Indicatioins</a:t>
            </a:r>
            <a:r>
              <a:rPr lang="en-US" dirty="0" smtClean="0">
                <a:uFillTx/>
              </a:rPr>
              <a:t>: pain, infertility, cosmetic</a:t>
            </a:r>
          </a:p>
          <a:p>
            <a:pPr>
              <a:buNone/>
            </a:pPr>
            <a:r>
              <a:rPr lang="en-US" dirty="0" smtClean="0">
                <a:uFillTx/>
              </a:rPr>
              <a:t>Types of operations:</a:t>
            </a:r>
          </a:p>
          <a:p>
            <a:r>
              <a:rPr lang="en-US" dirty="0" err="1" smtClean="0">
                <a:uFillTx/>
              </a:rPr>
              <a:t>Varicocele</a:t>
            </a:r>
            <a:r>
              <a:rPr lang="en-US" dirty="0" smtClean="0">
                <a:uFillTx/>
              </a:rPr>
              <a:t> ligation</a:t>
            </a:r>
          </a:p>
          <a:p>
            <a:r>
              <a:rPr lang="en-US" dirty="0" smtClean="0">
                <a:uFillTx/>
              </a:rPr>
              <a:t>laparoscopic ligation</a:t>
            </a:r>
          </a:p>
          <a:p>
            <a:r>
              <a:rPr lang="en-US" dirty="0" err="1" smtClean="0">
                <a:uFillTx/>
              </a:rPr>
              <a:t>Embolisation</a:t>
            </a:r>
            <a:r>
              <a:rPr lang="en-US" dirty="0" smtClean="0">
                <a:uFillTx/>
              </a:rPr>
              <a:t> of the testicular vein under radiographic control</a:t>
            </a: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uFillTx/>
              </a:rPr>
              <a:t>HYDROCELE</a:t>
            </a:r>
            <a:endParaRPr lang="ar-IQ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400" dirty="0" smtClean="0">
                <a:uFillTx/>
              </a:rPr>
              <a:t>Hydrocele is an abnormal collection of serous fluid in a part of the </a:t>
            </a:r>
            <a:r>
              <a:rPr lang="en-US" sz="2400" dirty="0" err="1" smtClean="0">
                <a:uFillTx/>
              </a:rPr>
              <a:t>processus</a:t>
            </a:r>
            <a:r>
              <a:rPr lang="en-US" sz="2400" dirty="0" smtClean="0">
                <a:uFillTx/>
              </a:rPr>
              <a:t> </a:t>
            </a:r>
            <a:r>
              <a:rPr lang="en-US" sz="2400" dirty="0" err="1" smtClean="0">
                <a:uFillTx/>
              </a:rPr>
              <a:t>vaginalis</a:t>
            </a:r>
            <a:r>
              <a:rPr lang="en-US" sz="2400" dirty="0" smtClean="0">
                <a:uFillTx/>
              </a:rPr>
              <a:t>, usually the tunica.</a:t>
            </a:r>
          </a:p>
          <a:p>
            <a:r>
              <a:rPr lang="en-US" sz="2400" dirty="0" smtClean="0">
                <a:uFillTx/>
              </a:rPr>
              <a:t>Vaginal hydrocele abnormal collection of serous fluid between the two layers of tunica </a:t>
            </a:r>
            <a:r>
              <a:rPr lang="en-US" sz="2400" dirty="0" err="1" smtClean="0">
                <a:uFillTx/>
              </a:rPr>
              <a:t>vaginalis</a:t>
            </a:r>
            <a:r>
              <a:rPr lang="en-US" sz="2400" dirty="0" smtClean="0">
                <a:uFillTx/>
              </a:rPr>
              <a:t>.</a:t>
            </a:r>
          </a:p>
          <a:p>
            <a:r>
              <a:rPr lang="en-US" sz="2400" dirty="0" smtClean="0">
                <a:uFillTx/>
              </a:rPr>
              <a:t>In congenital hydrocele, the </a:t>
            </a:r>
            <a:r>
              <a:rPr lang="en-US" sz="2400" dirty="0" err="1" smtClean="0">
                <a:uFillTx/>
              </a:rPr>
              <a:t>processus</a:t>
            </a:r>
            <a:r>
              <a:rPr lang="en-US" sz="2400" dirty="0" smtClean="0">
                <a:uFillTx/>
              </a:rPr>
              <a:t> </a:t>
            </a:r>
            <a:r>
              <a:rPr lang="en-US" sz="2400" dirty="0" err="1" smtClean="0">
                <a:uFillTx/>
              </a:rPr>
              <a:t>vaginalis</a:t>
            </a:r>
            <a:r>
              <a:rPr lang="en-US" sz="2400" dirty="0" smtClean="0">
                <a:uFillTx/>
              </a:rPr>
              <a:t> is patent and</a:t>
            </a:r>
          </a:p>
          <a:p>
            <a:pPr>
              <a:buNone/>
            </a:pPr>
            <a:r>
              <a:rPr lang="en-US" sz="2400" dirty="0" smtClean="0">
                <a:uFillTx/>
              </a:rPr>
              <a:t>     connects with the peritoneal cavity.</a:t>
            </a:r>
          </a:p>
          <a:p>
            <a:pPr>
              <a:buNone/>
            </a:pPr>
            <a:endParaRPr lang="en-US" dirty="0" smtClean="0">
              <a:uFillTx/>
            </a:endParaRPr>
          </a:p>
          <a:p>
            <a:pPr>
              <a:buNone/>
            </a:pPr>
            <a:endParaRPr lang="ar-IQ" dirty="0"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8229600" cy="281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صورة 4294967295"/>
          <p:cNvPicPr/>
          <p:nvPr/>
        </p:nvPicPr>
        <p:blipFill>
          <a:blip r:embed="rId2"/>
          <a:stretch>
            <a:fillRect/>
          </a:stretch>
        </p:blipFill>
        <p:spPr>
          <a:xfrm>
            <a:off x="2098246" y="1638300"/>
            <a:ext cx="4854347" cy="44498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uFillTx/>
                <a:latin typeface="Calibri" charset="0"/>
              </a:rPr>
              <a:t>Anatomy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87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uFillTx/>
              </a:rPr>
              <a:t>Etiology </a:t>
            </a:r>
            <a:endParaRPr lang="ar-IQ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uFillTx/>
              </a:rPr>
              <a:t>Acquired </a:t>
            </a:r>
            <a:r>
              <a:rPr lang="en-US" sz="2400" dirty="0" err="1" smtClean="0">
                <a:uFillTx/>
              </a:rPr>
              <a:t>hydroceles</a:t>
            </a:r>
            <a:r>
              <a:rPr lang="en-US" sz="2400" dirty="0" smtClean="0">
                <a:uFillTx/>
              </a:rPr>
              <a:t> are primary (idiopathic), or secondary to testicular disease.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uFillTx/>
              </a:rPr>
              <a:t>A hydrocele can be produced in four different ways </a:t>
            </a:r>
          </a:p>
          <a:p>
            <a:pPr>
              <a:buNone/>
            </a:pPr>
            <a:r>
              <a:rPr lang="en-US" sz="2400" dirty="0" smtClean="0">
                <a:uFillTx/>
              </a:rPr>
              <a:t>• by excessive production of fluid within the sac, e.g. secondary     hydrocele</a:t>
            </a:r>
          </a:p>
          <a:p>
            <a:pPr>
              <a:buNone/>
            </a:pPr>
            <a:r>
              <a:rPr lang="en-US" sz="2400" dirty="0" smtClean="0">
                <a:uFillTx/>
              </a:rPr>
              <a:t>• by defective absorption of fluid; this appears to be the explanation for most primary </a:t>
            </a:r>
            <a:r>
              <a:rPr lang="en-US" sz="2400" dirty="0" err="1" smtClean="0">
                <a:uFillTx/>
              </a:rPr>
              <a:t>hydroceles</a:t>
            </a:r>
            <a:r>
              <a:rPr lang="en-US" sz="2400" dirty="0" smtClean="0">
                <a:uFillTx/>
              </a:rPr>
              <a:t> although the reason why the fluid is not absorbed is obscure</a:t>
            </a:r>
          </a:p>
          <a:p>
            <a:pPr>
              <a:buNone/>
            </a:pPr>
            <a:r>
              <a:rPr lang="en-US" sz="2400" dirty="0" smtClean="0">
                <a:uFillTx/>
              </a:rPr>
              <a:t>• by interference with lymphatic drainage of scrotal structures</a:t>
            </a:r>
          </a:p>
          <a:p>
            <a:pPr>
              <a:buNone/>
            </a:pPr>
            <a:r>
              <a:rPr lang="en-US" sz="2400" dirty="0" smtClean="0">
                <a:uFillTx/>
              </a:rPr>
              <a:t>• by connection with the peritoneal cavity via a patent </a:t>
            </a:r>
            <a:r>
              <a:rPr lang="en-US" sz="2400" dirty="0" err="1" smtClean="0">
                <a:uFillTx/>
              </a:rPr>
              <a:t>processus</a:t>
            </a:r>
            <a:endParaRPr lang="en-US" sz="2400" dirty="0" smtClean="0">
              <a:uFillTx/>
            </a:endParaRPr>
          </a:p>
          <a:p>
            <a:pPr>
              <a:buNone/>
            </a:pPr>
            <a:r>
              <a:rPr lang="en-US" sz="2400" dirty="0" smtClean="0">
                <a:uFillTx/>
              </a:rPr>
              <a:t>   </a:t>
            </a:r>
            <a:r>
              <a:rPr lang="en-US" sz="2400" dirty="0" err="1" smtClean="0">
                <a:uFillTx/>
              </a:rPr>
              <a:t>vaginalis</a:t>
            </a:r>
            <a:r>
              <a:rPr lang="en-US" sz="2400" dirty="0" smtClean="0">
                <a:uFillTx/>
              </a:rPr>
              <a:t> (congenital).</a:t>
            </a:r>
            <a:endParaRPr lang="ar-IQ" sz="2400" dirty="0">
              <a:uFillTx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uFillTx/>
              </a:rPr>
              <a:t>Clinical features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uFillTx/>
              </a:rPr>
              <a:t>Primary vaginal hydrocele is most common in middle and later life but can also occur in older children presents with </a:t>
            </a:r>
          </a:p>
          <a:p>
            <a:pPr>
              <a:buNone/>
            </a:pPr>
            <a:r>
              <a:rPr lang="en-US" dirty="0" smtClean="0">
                <a:uFillTx/>
              </a:rPr>
              <a:t>    scrotal swelling</a:t>
            </a:r>
          </a:p>
          <a:p>
            <a:r>
              <a:rPr lang="en-US" dirty="0" smtClean="0">
                <a:uFillTx/>
              </a:rPr>
              <a:t> Painless</a:t>
            </a:r>
          </a:p>
          <a:p>
            <a:r>
              <a:rPr lang="en-US" dirty="0" smtClean="0"/>
              <a:t>T</a:t>
            </a:r>
            <a:r>
              <a:rPr lang="en-US" dirty="0" smtClean="0">
                <a:uFillTx/>
              </a:rPr>
              <a:t>ypically translucent                        (</a:t>
            </a:r>
            <a:r>
              <a:rPr lang="en-US" dirty="0" err="1" smtClean="0">
                <a:uFillTx/>
              </a:rPr>
              <a:t>transillumination</a:t>
            </a:r>
            <a:r>
              <a:rPr lang="en-US" dirty="0" smtClean="0">
                <a:uFillTx/>
              </a:rPr>
              <a:t> +</a:t>
            </a:r>
            <a:r>
              <a:rPr lang="en-US" dirty="0" err="1" smtClean="0">
                <a:uFillTx/>
              </a:rPr>
              <a:t>ve</a:t>
            </a:r>
            <a:r>
              <a:rPr lang="en-US" dirty="0" smtClean="0">
                <a:uFillTx/>
              </a:rPr>
              <a:t>)</a:t>
            </a:r>
          </a:p>
          <a:p>
            <a:r>
              <a:rPr lang="en-US" dirty="0" smtClean="0"/>
              <a:t>I</a:t>
            </a:r>
            <a:r>
              <a:rPr lang="en-US" dirty="0" smtClean="0">
                <a:uFillTx/>
              </a:rPr>
              <a:t>t is possible to ‘get above the                     swelling’ on examination of the scrotum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uFillTx/>
              </a:rPr>
              <a:t>N.B:</a:t>
            </a:r>
            <a:r>
              <a:rPr lang="en-US" dirty="0" smtClean="0">
                <a:uFillTx/>
              </a:rPr>
              <a:t> in a young man; there may be a testicular </a:t>
            </a:r>
            <a:r>
              <a:rPr lang="en-US" dirty="0" err="1" smtClean="0">
                <a:uFillTx/>
              </a:rPr>
              <a:t>tumour</a:t>
            </a:r>
            <a:r>
              <a:rPr lang="en-US" dirty="0" smtClean="0">
                <a:uFillTx/>
              </a:rPr>
              <a:t>, so scrotal US should be done.</a:t>
            </a:r>
            <a:endParaRPr lang="ar-IQ" dirty="0">
              <a:uFillTx/>
            </a:endParaRPr>
          </a:p>
        </p:txBody>
      </p:sp>
      <p:pic>
        <p:nvPicPr>
          <p:cNvPr id="4" name="Picture 8" descr="HY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0"/>
            <a:ext cx="2971800" cy="2667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صورة 4294967295"/>
          <p:cNvPicPr/>
          <p:nvPr/>
        </p:nvPicPr>
        <p:blipFill>
          <a:blip r:embed="rId2"/>
          <a:stretch>
            <a:fillRect/>
          </a:stretch>
        </p:blipFill>
        <p:spPr>
          <a:xfrm>
            <a:off x="1992585" y="1395249"/>
            <a:ext cx="4944239" cy="484536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uFillTx/>
              </a:rPr>
              <a:t>Treatment</a:t>
            </a:r>
            <a:endParaRPr lang="ar-IQ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Congenital </a:t>
            </a:r>
            <a:r>
              <a:rPr lang="en-US" dirty="0" err="1" smtClean="0">
                <a:uFillTx/>
              </a:rPr>
              <a:t>hydroceles</a:t>
            </a:r>
            <a:r>
              <a:rPr lang="en-US" dirty="0" smtClean="0">
                <a:uFillTx/>
              </a:rPr>
              <a:t> are treated by </a:t>
            </a:r>
            <a:r>
              <a:rPr lang="en-US" dirty="0" err="1" smtClean="0">
                <a:uFillTx/>
              </a:rPr>
              <a:t>herniotomy</a:t>
            </a:r>
            <a:r>
              <a:rPr lang="en-US" dirty="0" smtClean="0">
                <a:uFillTx/>
              </a:rPr>
              <a:t> if they do not resolve spontaneously</a:t>
            </a:r>
          </a:p>
          <a:p>
            <a:r>
              <a:rPr lang="en-US" dirty="0" smtClean="0">
                <a:uFillTx/>
              </a:rPr>
              <a:t>Acquired </a:t>
            </a:r>
            <a:r>
              <a:rPr lang="en-US" dirty="0" err="1" smtClean="0">
                <a:uFillTx/>
              </a:rPr>
              <a:t>hydroceles</a:t>
            </a:r>
            <a:r>
              <a:rPr lang="en-US" dirty="0" smtClean="0">
                <a:uFillTx/>
              </a:rPr>
              <a:t>: excision of the wall</a:t>
            </a:r>
          </a:p>
          <a:p>
            <a:pPr>
              <a:buNone/>
            </a:pPr>
            <a:endParaRPr lang="en-US" dirty="0" smtClean="0">
              <a:uFillTx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uFillTx/>
              </a:rPr>
              <a:t>N.B:</a:t>
            </a:r>
            <a:r>
              <a:rPr lang="en-US" dirty="0" smtClean="0">
                <a:uFillTx/>
              </a:rPr>
              <a:t> A secondary hydrocele may subsides when the primary lesion resolves.</a:t>
            </a: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uFillTx/>
              </a:rPr>
              <a:t>Epididymal</a:t>
            </a:r>
            <a:r>
              <a:rPr lang="en-US" sz="3200" b="1" dirty="0" smtClean="0">
                <a:uFillTx/>
              </a:rPr>
              <a:t> cysts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They represent cystic degeneration of the epididymis.</a:t>
            </a:r>
          </a:p>
          <a:p>
            <a:r>
              <a:rPr lang="en-US" dirty="0" smtClean="0"/>
              <a:t>F</a:t>
            </a:r>
            <a:r>
              <a:rPr lang="en-US" dirty="0" smtClean="0">
                <a:uFillTx/>
              </a:rPr>
              <a:t>illed with a crystal-clear fluid.</a:t>
            </a:r>
          </a:p>
          <a:p>
            <a:r>
              <a:rPr lang="en-US" dirty="0" smtClean="0"/>
              <a:t>F</a:t>
            </a:r>
            <a:r>
              <a:rPr lang="en-US" dirty="0" smtClean="0">
                <a:uFillTx/>
              </a:rPr>
              <a:t>ound in middle age</a:t>
            </a:r>
          </a:p>
          <a:p>
            <a:r>
              <a:rPr lang="en-US" dirty="0" smtClean="0"/>
              <a:t>T</a:t>
            </a:r>
            <a:r>
              <a:rPr lang="en-US" dirty="0" smtClean="0">
                <a:uFillTx/>
              </a:rPr>
              <a:t>he cysts are </a:t>
            </a:r>
            <a:r>
              <a:rPr lang="en-US" dirty="0" err="1" smtClean="0">
                <a:uFillTx/>
              </a:rPr>
              <a:t>multilocular</a:t>
            </a:r>
            <a:endParaRPr lang="en-US" dirty="0" smtClean="0">
              <a:uFillTx/>
            </a:endParaRPr>
          </a:p>
          <a:p>
            <a:r>
              <a:rPr lang="en-US" sz="2800" dirty="0" smtClean="0">
                <a:uFillTx/>
              </a:rPr>
              <a:t>Excision may cause obstruction of the epididymis therefore it is better to leave it.</a:t>
            </a:r>
            <a:endParaRPr lang="ar-IQ" sz="2800" dirty="0">
              <a:uFillTx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uFillTx/>
              </a:rPr>
              <a:t>Spermatocele</a:t>
            </a:r>
            <a:endParaRPr lang="ar-IQ" sz="40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uFillTx/>
              </a:rPr>
              <a:t>A </a:t>
            </a:r>
            <a:r>
              <a:rPr lang="en-US" dirty="0" err="1" smtClean="0">
                <a:uFillTx/>
              </a:rPr>
              <a:t>unilocular</a:t>
            </a:r>
            <a:r>
              <a:rPr lang="en-US" dirty="0" smtClean="0">
                <a:uFillTx/>
              </a:rPr>
              <a:t> retention cyst derived from some portion of the sperm-conducting mechanism of the epididymis.</a:t>
            </a:r>
          </a:p>
          <a:p>
            <a:r>
              <a:rPr lang="en-US" dirty="0" smtClean="0"/>
              <a:t>T</a:t>
            </a:r>
            <a:r>
              <a:rPr lang="en-US" dirty="0" smtClean="0">
                <a:uFillTx/>
              </a:rPr>
              <a:t>ypically lies in the </a:t>
            </a:r>
            <a:r>
              <a:rPr lang="en-US" dirty="0" err="1" smtClean="0">
                <a:uFillTx/>
              </a:rPr>
              <a:t>epididymal</a:t>
            </a:r>
            <a:r>
              <a:rPr lang="en-US" dirty="0" smtClean="0">
                <a:uFillTx/>
              </a:rPr>
              <a:t> head above and</a:t>
            </a:r>
          </a:p>
          <a:p>
            <a:pPr>
              <a:buNone/>
            </a:pPr>
            <a:r>
              <a:rPr lang="en-US" dirty="0" smtClean="0">
                <a:uFillTx/>
              </a:rPr>
              <a:t>    behind the upper pole of the testis.</a:t>
            </a:r>
          </a:p>
          <a:p>
            <a:r>
              <a:rPr lang="en-US" dirty="0" smtClean="0">
                <a:uFillTx/>
              </a:rPr>
              <a:t>The fluid contains spermatozoa</a:t>
            </a:r>
          </a:p>
          <a:p>
            <a:r>
              <a:rPr lang="en-US" dirty="0" smtClean="0">
                <a:uFillTx/>
              </a:rPr>
              <a:t>Small </a:t>
            </a:r>
            <a:r>
              <a:rPr lang="en-US" dirty="0" err="1" smtClean="0">
                <a:uFillTx/>
              </a:rPr>
              <a:t>spermatoceles</a:t>
            </a:r>
            <a:r>
              <a:rPr lang="en-US" dirty="0" smtClean="0">
                <a:uFillTx/>
              </a:rPr>
              <a:t> can be ignored. Larger ones can be aspirated or excised through a scrotal incision.</a:t>
            </a:r>
          </a:p>
          <a:p>
            <a:pPr>
              <a:buNone/>
            </a:pP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uFillTx/>
              </a:rPr>
              <a:t>EPIDIDYMO-ORCHITIS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uFillTx/>
              </a:rPr>
              <a:t>Inflammation confined to the epididymis is </a:t>
            </a:r>
            <a:r>
              <a:rPr lang="en-US" sz="2400" dirty="0" err="1" smtClean="0">
                <a:uFillTx/>
              </a:rPr>
              <a:t>epididymitis</a:t>
            </a:r>
            <a:endParaRPr lang="en-US" sz="2400" dirty="0" smtClean="0">
              <a:uFillTx/>
            </a:endParaRPr>
          </a:p>
          <a:p>
            <a:r>
              <a:rPr lang="en-US" sz="2400" dirty="0" smtClean="0">
                <a:uFillTx/>
              </a:rPr>
              <a:t>Infection spreading to the testis is </a:t>
            </a:r>
            <a:r>
              <a:rPr lang="en-US" sz="2400" dirty="0" err="1" smtClean="0">
                <a:uFillTx/>
              </a:rPr>
              <a:t>epididymo-orchitis</a:t>
            </a:r>
            <a:r>
              <a:rPr lang="en-US" sz="2400" dirty="0" smtClean="0">
                <a:uFillTx/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uFillTx/>
              </a:rPr>
              <a:t>Acute </a:t>
            </a:r>
            <a:r>
              <a:rPr lang="en-US" sz="2400" b="1" dirty="0" err="1" smtClean="0">
                <a:uFillTx/>
              </a:rPr>
              <a:t>epididymo-orchitis</a:t>
            </a:r>
            <a:r>
              <a:rPr lang="en-US" sz="2400" b="1" dirty="0" smtClean="0">
                <a:uFillTx/>
              </a:rPr>
              <a:t> </a:t>
            </a:r>
          </a:p>
          <a:p>
            <a:pPr>
              <a:buNone/>
            </a:pPr>
            <a:r>
              <a:rPr lang="en-US" sz="2400" b="1" i="1" dirty="0" smtClean="0">
                <a:uFillTx/>
              </a:rPr>
              <a:t>Mode of infection</a:t>
            </a:r>
          </a:p>
          <a:p>
            <a:r>
              <a:rPr lang="en-US" sz="2400" dirty="0" smtClean="0">
                <a:uFillTx/>
              </a:rPr>
              <a:t>Infection reaches the epididymis via the vas from a primary infection of the urethra, prostate or seminal vesicles</a:t>
            </a:r>
          </a:p>
          <a:p>
            <a:r>
              <a:rPr lang="en-US" sz="2400" dirty="0" smtClean="0">
                <a:uFillTx/>
              </a:rPr>
              <a:t>Blood-borne infections of the epididymis are less common</a:t>
            </a:r>
            <a:endParaRPr lang="en-US" sz="2400" b="1" i="1" dirty="0" smtClean="0">
              <a:uFillTx/>
            </a:endParaRPr>
          </a:p>
          <a:p>
            <a:pPr>
              <a:buNone/>
            </a:pPr>
            <a:endParaRPr lang="en-US" sz="2400" dirty="0" smtClean="0">
              <a:uFillTx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uFillTx/>
              </a:rPr>
              <a:t>N.B: </a:t>
            </a:r>
            <a:r>
              <a:rPr lang="en-US" sz="2400" b="1" dirty="0" smtClean="0">
                <a:uFillTx/>
              </a:rPr>
              <a:t>Acute </a:t>
            </a:r>
            <a:r>
              <a:rPr lang="en-US" sz="2400" b="1" dirty="0" err="1" smtClean="0">
                <a:uFillTx/>
              </a:rPr>
              <a:t>epididymo-orchitis</a:t>
            </a:r>
            <a:r>
              <a:rPr lang="en-US" sz="2400" b="1" dirty="0" smtClean="0">
                <a:uFillTx/>
              </a:rPr>
              <a:t> can follow any form of urethral</a:t>
            </a:r>
          </a:p>
          <a:p>
            <a:pPr>
              <a:buNone/>
            </a:pPr>
            <a:r>
              <a:rPr lang="en-US" sz="2400" b="1" dirty="0" smtClean="0">
                <a:uFillTx/>
              </a:rPr>
              <a:t>instrumentation. It is particularly common when an indwelling</a:t>
            </a:r>
          </a:p>
          <a:p>
            <a:pPr>
              <a:buNone/>
            </a:pPr>
            <a:r>
              <a:rPr lang="en-US" sz="2400" b="1" dirty="0" smtClean="0">
                <a:uFillTx/>
              </a:rPr>
              <a:t>catheter is associated with infection of the prostate.</a:t>
            </a:r>
            <a:endParaRPr lang="ar-IQ" sz="2400" b="1" dirty="0">
              <a:uFillTx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uFillTx/>
              </a:rPr>
              <a:t>Clinical features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uFillTx/>
              </a:rPr>
              <a:t>The initial symptoms are those of urinary tract infection.</a:t>
            </a:r>
          </a:p>
          <a:p>
            <a:r>
              <a:rPr lang="en-US" sz="2800" dirty="0" smtClean="0">
                <a:uFillTx/>
              </a:rPr>
              <a:t>The epididymis and testis swell and become painful.</a:t>
            </a:r>
          </a:p>
          <a:p>
            <a:r>
              <a:rPr lang="en-US" sz="2800" dirty="0" smtClean="0">
                <a:uFillTx/>
              </a:rPr>
              <a:t>Fever</a:t>
            </a:r>
          </a:p>
          <a:p>
            <a:r>
              <a:rPr lang="en-US" sz="2800" dirty="0" smtClean="0">
                <a:uFillTx/>
              </a:rPr>
              <a:t>The scrotal wall, at first red, </a:t>
            </a:r>
            <a:r>
              <a:rPr lang="en-US" sz="2800" dirty="0" err="1" smtClean="0">
                <a:uFillTx/>
              </a:rPr>
              <a:t>oedematous</a:t>
            </a:r>
            <a:r>
              <a:rPr lang="en-US" sz="2800" dirty="0" smtClean="0">
                <a:uFillTx/>
              </a:rPr>
              <a:t> and shiny, may become adherent to the epididymis.</a:t>
            </a:r>
          </a:p>
          <a:p>
            <a:r>
              <a:rPr lang="en-US" sz="2800" dirty="0" smtClean="0">
                <a:uFillTx/>
              </a:rPr>
              <a:t>Resolution may take 6–8 weeks to complete.</a:t>
            </a:r>
          </a:p>
          <a:p>
            <a:r>
              <a:rPr lang="en-US" sz="2800" dirty="0" smtClean="0">
                <a:uFillTx/>
              </a:rPr>
              <a:t>Occasionally, an abscess may form and discharge of pus through the scrotal skin.</a:t>
            </a:r>
            <a:endParaRPr lang="ar-IQ" sz="2800" dirty="0">
              <a:uFillTx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uFillTx/>
              </a:rPr>
              <a:t>N.B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uFillTx/>
              </a:rPr>
              <a:t> </a:t>
            </a:r>
            <a:r>
              <a:rPr lang="en-US" sz="2800" dirty="0" smtClean="0">
                <a:uFillTx/>
              </a:rPr>
              <a:t>Acute </a:t>
            </a:r>
            <a:r>
              <a:rPr lang="en-US" sz="2800" dirty="0" err="1" smtClean="0">
                <a:uFillTx/>
              </a:rPr>
              <a:t>epididymo-orchitis</a:t>
            </a:r>
            <a:r>
              <a:rPr lang="en-US" sz="2800" dirty="0" smtClean="0">
                <a:uFillTx/>
              </a:rPr>
              <a:t> develops in about </a:t>
            </a:r>
            <a:r>
              <a:rPr lang="en-US" sz="2800" dirty="0" smtClean="0">
                <a:solidFill>
                  <a:srgbClr val="FF0000"/>
                </a:solidFill>
                <a:uFillTx/>
              </a:rPr>
              <a:t>18%</a:t>
            </a:r>
            <a:r>
              <a:rPr lang="en-US" sz="2800" dirty="0" smtClean="0">
                <a:uFillTx/>
              </a:rPr>
              <a:t> of males suffering from mumps.</a:t>
            </a:r>
            <a:br>
              <a:rPr lang="en-US" sz="2800" dirty="0" smtClean="0">
                <a:uFillTx/>
              </a:rPr>
            </a:br>
            <a:r>
              <a:rPr lang="en-US" sz="2800" dirty="0" smtClean="0">
                <a:uFillTx/>
              </a:rPr>
              <a:t> The main complication is testicular atrophy, which may cause infertility if the condition is bilateral.</a:t>
            </a:r>
            <a:endParaRPr lang="ar-IQ" sz="28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33800"/>
          </a:xfrm>
        </p:spPr>
        <p:txBody>
          <a:bodyPr/>
          <a:lstStyle/>
          <a:p>
            <a:endParaRPr lang="en-US" dirty="0" smtClean="0">
              <a:uFillTx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uFillTx/>
              </a:rPr>
              <a:t>Investigations</a:t>
            </a:r>
          </a:p>
          <a:p>
            <a:pPr>
              <a:buNone/>
            </a:pPr>
            <a:r>
              <a:rPr lang="en-US" dirty="0" smtClean="0">
                <a:uFillTx/>
              </a:rPr>
              <a:t>GUE</a:t>
            </a:r>
          </a:p>
          <a:p>
            <a:pPr>
              <a:buNone/>
            </a:pPr>
            <a:r>
              <a:rPr lang="en-US" dirty="0" smtClean="0">
                <a:uFillTx/>
              </a:rPr>
              <a:t>Urine C&amp;S</a:t>
            </a:r>
          </a:p>
          <a:p>
            <a:pPr>
              <a:buNone/>
            </a:pPr>
            <a:r>
              <a:rPr lang="en-US" dirty="0" smtClean="0">
                <a:uFillTx/>
              </a:rPr>
              <a:t>WBC count</a:t>
            </a:r>
          </a:p>
          <a:p>
            <a:pPr>
              <a:buNone/>
            </a:pPr>
            <a:r>
              <a:rPr lang="en-US" dirty="0" smtClean="0">
                <a:uFillTx/>
              </a:rPr>
              <a:t>Scrotal U/S</a:t>
            </a:r>
          </a:p>
          <a:p>
            <a:endParaRPr lang="ar-IQ" dirty="0">
              <a:uFillTx/>
            </a:endParaRPr>
          </a:p>
        </p:txBody>
      </p:sp>
      <p:pic>
        <p:nvPicPr>
          <p:cNvPr id="4" name="صورة 4294967295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0" y="3352800"/>
            <a:ext cx="4114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uFillTx/>
              </a:rPr>
              <a:t>Treatment </a:t>
            </a:r>
            <a:endParaRPr lang="ar-IQ" sz="3600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Broad spectrum antibiotics for 2 weeks (3</a:t>
            </a:r>
            <a:r>
              <a:rPr lang="en-US" baseline="30000" dirty="0" smtClean="0">
                <a:uFillTx/>
              </a:rPr>
              <a:t>rd</a:t>
            </a:r>
            <a:r>
              <a:rPr lang="en-US" dirty="0" smtClean="0">
                <a:uFillTx/>
              </a:rPr>
              <a:t> generation cephalosporin or </a:t>
            </a:r>
            <a:r>
              <a:rPr lang="en-US" dirty="0" err="1" smtClean="0">
                <a:uFillTx/>
              </a:rPr>
              <a:t>quinolones</a:t>
            </a:r>
            <a:r>
              <a:rPr lang="en-US" dirty="0" smtClean="0">
                <a:uFillTx/>
              </a:rPr>
              <a:t>)</a:t>
            </a:r>
          </a:p>
          <a:p>
            <a:r>
              <a:rPr lang="en-US" dirty="0" smtClean="0">
                <a:uFillTx/>
              </a:rPr>
              <a:t>Scrotal support </a:t>
            </a:r>
          </a:p>
          <a:p>
            <a:r>
              <a:rPr lang="en-US" dirty="0" smtClean="0">
                <a:uFillTx/>
              </a:rPr>
              <a:t>Supportive therapy (analgesics, antipyretics, anti emetics, IVF)</a:t>
            </a:r>
          </a:p>
          <a:p>
            <a:r>
              <a:rPr lang="en-US" dirty="0" smtClean="0">
                <a:uFillTx/>
              </a:rPr>
              <a:t>If suppuration occurs(Abscess): drainage is necessary.</a:t>
            </a: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Anatomy  </a:t>
            </a:r>
            <a:endParaRPr lang="ar-IQ" dirty="0">
              <a:uFillTx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9594"/>
            <a:ext cx="8305800" cy="46474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uFillTx/>
              </a:rPr>
              <a:t>TUMOURS OF THE TESTES</a:t>
            </a:r>
            <a:endParaRPr lang="ar-IQ" sz="3200" dirty="0">
              <a:uFillTx/>
            </a:endParaRPr>
          </a:p>
        </p:txBody>
      </p:sp>
      <p:pic>
        <p:nvPicPr>
          <p:cNvPr id="5" name="عنصر نائب للمحتوى 4" descr="Testicular-stag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0" y="1600200"/>
            <a:ext cx="2857500" cy="3429000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6248400" cy="50419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Most testicular </a:t>
            </a:r>
            <a:r>
              <a:rPr lang="en-US" sz="2800" dirty="0" err="1" smtClean="0"/>
              <a:t>neoplasms</a:t>
            </a:r>
            <a:r>
              <a:rPr lang="en-US" sz="2800" dirty="0" smtClean="0"/>
              <a:t> are malignant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It is one of the most common forms of cancer in young men.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Maldescent</a:t>
            </a:r>
            <a:r>
              <a:rPr lang="en-US" sz="2800" dirty="0" smtClean="0"/>
              <a:t>  predisposes to malignancy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lymphatic drainage of the testes is to the </a:t>
            </a:r>
            <a:r>
              <a:rPr lang="en-US" sz="2800" dirty="0" err="1" smtClean="0"/>
              <a:t>para</a:t>
            </a:r>
            <a:r>
              <a:rPr lang="en-US" sz="2800" dirty="0" smtClean="0"/>
              <a:t>-aortic lymph nodes near the origin of the </a:t>
            </a:r>
            <a:r>
              <a:rPr lang="en-US" sz="2800" dirty="0" err="1" smtClean="0"/>
              <a:t>gonadal</a:t>
            </a:r>
            <a:r>
              <a:rPr lang="en-US" sz="2800" dirty="0" smtClean="0"/>
              <a:t> vessel.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inguinal lymph nodes are affected only if the scrotal skin is involved.</a:t>
            </a:r>
            <a:endParaRPr lang="ar-IQ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uFillTx/>
              </a:rPr>
              <a:t>Classification</a:t>
            </a:r>
            <a:endParaRPr lang="ar-IQ" sz="28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They are classified according to their predominant cellular type: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GCTs:</a:t>
            </a:r>
          </a:p>
          <a:p>
            <a:pPr lvl="1"/>
            <a:r>
              <a:rPr lang="en-US" sz="2400" dirty="0" err="1" smtClean="0">
                <a:uFillTx/>
              </a:rPr>
              <a:t>Seminoma</a:t>
            </a:r>
            <a:r>
              <a:rPr lang="en-US" sz="2400" dirty="0" smtClean="0">
                <a:uFillTx/>
              </a:rPr>
              <a:t> (40%):</a:t>
            </a:r>
          </a:p>
          <a:p>
            <a:pPr lvl="2"/>
            <a:r>
              <a:rPr lang="en-US" sz="2000" dirty="0" smtClean="0">
                <a:uFillTx/>
              </a:rPr>
              <a:t>The enlarged testis is smooth and firm. </a:t>
            </a:r>
            <a:endParaRPr lang="en-US" sz="2000" dirty="0" smtClean="0"/>
          </a:p>
          <a:p>
            <a:pPr lvl="2"/>
            <a:r>
              <a:rPr lang="en-US" sz="2000" dirty="0" smtClean="0">
                <a:uFillTx/>
              </a:rPr>
              <a:t>metastasize via the </a:t>
            </a:r>
            <a:r>
              <a:rPr lang="en-US" sz="2000" dirty="0" err="1" smtClean="0">
                <a:uFillTx/>
              </a:rPr>
              <a:t>lymphatics</a:t>
            </a:r>
            <a:r>
              <a:rPr lang="en-US" sz="2000" dirty="0" smtClean="0">
                <a:uFillTx/>
              </a:rPr>
              <a:t>.  </a:t>
            </a:r>
          </a:p>
          <a:p>
            <a:pPr lvl="2"/>
            <a:r>
              <a:rPr lang="en-US" sz="2000" dirty="0" err="1" smtClean="0">
                <a:uFillTx/>
              </a:rPr>
              <a:t>Hematogenous</a:t>
            </a:r>
            <a:r>
              <a:rPr lang="en-US" sz="2000" dirty="0" smtClean="0">
                <a:uFillTx/>
              </a:rPr>
              <a:t> spread is uncommon.</a:t>
            </a:r>
          </a:p>
          <a:p>
            <a:pPr lvl="1"/>
            <a:r>
              <a:rPr lang="en-US" sz="2400" dirty="0" smtClean="0">
                <a:uFillTx/>
              </a:rPr>
              <a:t> </a:t>
            </a:r>
            <a:r>
              <a:rPr lang="en-US" sz="2400" dirty="0" err="1" smtClean="0">
                <a:uFillTx/>
              </a:rPr>
              <a:t>Nonseminomatous</a:t>
            </a:r>
            <a:r>
              <a:rPr lang="en-US" sz="2400" dirty="0" smtClean="0">
                <a:uFillTx/>
              </a:rPr>
              <a:t> GCT or </a:t>
            </a:r>
            <a:r>
              <a:rPr lang="en-US" sz="2400" dirty="0" err="1" smtClean="0">
                <a:uFillTx/>
              </a:rPr>
              <a:t>Teratoma</a:t>
            </a:r>
            <a:r>
              <a:rPr lang="en-US" sz="2400" dirty="0" smtClean="0">
                <a:uFillTx/>
              </a:rPr>
              <a:t> (32%):</a:t>
            </a:r>
          </a:p>
          <a:p>
            <a:pPr lvl="2"/>
            <a:r>
              <a:rPr lang="en-US" sz="2000" dirty="0" smtClean="0">
                <a:uFillTx/>
              </a:rPr>
              <a:t>Arises from </a:t>
            </a:r>
            <a:r>
              <a:rPr lang="en-US" sz="2000" dirty="0" err="1" smtClean="0">
                <a:uFillTx/>
              </a:rPr>
              <a:t>totipotent</a:t>
            </a:r>
            <a:r>
              <a:rPr lang="en-US" sz="2000" dirty="0" smtClean="0">
                <a:uFillTx/>
              </a:rPr>
              <a:t> cells in the </a:t>
            </a:r>
            <a:r>
              <a:rPr lang="en-US" sz="2000" dirty="0" err="1" smtClean="0">
                <a:uFillTx/>
              </a:rPr>
              <a:t>rete</a:t>
            </a:r>
            <a:r>
              <a:rPr lang="en-US" sz="2000" dirty="0" smtClean="0">
                <a:uFillTx/>
              </a:rPr>
              <a:t> testis and often contains a variety of cell types, of which one or more predominate.</a:t>
            </a:r>
          </a:p>
          <a:p>
            <a:pPr lvl="2"/>
            <a:r>
              <a:rPr lang="en-US" sz="2000" dirty="0" smtClean="0">
                <a:uFillTx/>
              </a:rPr>
              <a:t>They may secrete human chorionic </a:t>
            </a:r>
            <a:r>
              <a:rPr lang="en-US" sz="2000" dirty="0" err="1" smtClean="0">
                <a:uFillTx/>
              </a:rPr>
              <a:t>gonadotrophin</a:t>
            </a:r>
            <a:r>
              <a:rPr lang="en-US" sz="2000" dirty="0" smtClean="0">
                <a:uFillTx/>
              </a:rPr>
              <a:t> (HCG) &amp; alpha-fetoprotein.</a:t>
            </a:r>
          </a:p>
          <a:p>
            <a:pPr lvl="1"/>
            <a:r>
              <a:rPr lang="en-US" sz="2400" dirty="0" smtClean="0"/>
              <a:t>Combined </a:t>
            </a:r>
            <a:r>
              <a:rPr lang="en-US" sz="2400" dirty="0" err="1" smtClean="0"/>
              <a:t>seminoma</a:t>
            </a:r>
            <a:r>
              <a:rPr lang="en-US" sz="2400" dirty="0" smtClean="0"/>
              <a:t> and </a:t>
            </a:r>
            <a:r>
              <a:rPr lang="en-US" sz="2400" dirty="0" err="1" smtClean="0"/>
              <a:t>teratoma</a:t>
            </a:r>
            <a:r>
              <a:rPr lang="en-US" sz="2400" dirty="0" smtClean="0"/>
              <a:t> (14%)</a:t>
            </a:r>
            <a:endParaRPr lang="en-US" sz="2400" dirty="0" smtClean="0">
              <a:uFillTx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Classification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>
              <a:buNone/>
            </a:pPr>
            <a:endParaRPr lang="en-US" dirty="0" smtClean="0">
              <a:uFillTx/>
            </a:endParaRPr>
          </a:p>
          <a:p>
            <a:pPr marL="514350" indent="-514350">
              <a:buNone/>
            </a:pPr>
            <a:r>
              <a:rPr lang="en-US" dirty="0" smtClean="0">
                <a:uFillTx/>
              </a:rPr>
              <a:t>2. Interstitial tumours (1.5%): </a:t>
            </a:r>
          </a:p>
          <a:p>
            <a:pPr lvl="1"/>
            <a:r>
              <a:rPr lang="en-US" dirty="0" smtClean="0">
                <a:uFillTx/>
              </a:rPr>
              <a:t>arise from </a:t>
            </a:r>
            <a:r>
              <a:rPr lang="en-US" dirty="0" err="1" smtClean="0">
                <a:uFillTx/>
              </a:rPr>
              <a:t>Leydig</a:t>
            </a:r>
            <a:r>
              <a:rPr lang="en-US" dirty="0" smtClean="0">
                <a:uFillTx/>
              </a:rPr>
              <a:t> or </a:t>
            </a:r>
            <a:r>
              <a:rPr lang="en-US" dirty="0" err="1" smtClean="0">
                <a:uFillTx/>
              </a:rPr>
              <a:t>Sertoli</a:t>
            </a:r>
            <a:r>
              <a:rPr lang="en-US" dirty="0" smtClean="0">
                <a:uFillTx/>
              </a:rPr>
              <a:t> cells</a:t>
            </a:r>
          </a:p>
          <a:p>
            <a:pPr marL="514350" indent="-514350">
              <a:buNone/>
            </a:pPr>
            <a:r>
              <a:rPr lang="en-US" dirty="0" smtClean="0"/>
              <a:t>3. L</a:t>
            </a:r>
            <a:r>
              <a:rPr lang="en-US" dirty="0" smtClean="0">
                <a:uFillTx/>
              </a:rPr>
              <a:t>ymphoma (7%)</a:t>
            </a:r>
          </a:p>
          <a:p>
            <a:pPr>
              <a:buNone/>
            </a:pPr>
            <a:r>
              <a:rPr lang="en-US" dirty="0" smtClean="0">
                <a:uFillTx/>
              </a:rPr>
              <a:t>4. Other tumours (5.5%)</a:t>
            </a:r>
            <a:endParaRPr lang="ar-IQ" dirty="0" smtClean="0">
              <a:uFillTx/>
            </a:endParaRPr>
          </a:p>
          <a:p>
            <a:pPr>
              <a:buNone/>
            </a:pP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uFillTx/>
              </a:rPr>
              <a:t>Clinical features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uFillTx/>
              </a:rPr>
              <a:t>testicular lump which is usually painless</a:t>
            </a:r>
          </a:p>
          <a:p>
            <a:r>
              <a:rPr lang="en-US" sz="2400" dirty="0" smtClean="0">
                <a:uFillTx/>
              </a:rPr>
              <a:t>sensation of heaviness occurs when the testis is two or three times its normal size</a:t>
            </a:r>
          </a:p>
          <a:p>
            <a:r>
              <a:rPr lang="en-US" sz="2400" dirty="0" smtClean="0">
                <a:uFillTx/>
              </a:rPr>
              <a:t>The testis is enlarged, smooth, firm and heavy</a:t>
            </a:r>
          </a:p>
          <a:p>
            <a:r>
              <a:rPr lang="en-US" sz="2400" dirty="0" smtClean="0">
                <a:uFillTx/>
              </a:rPr>
              <a:t>Secondary hydrocele</a:t>
            </a:r>
          </a:p>
          <a:p>
            <a:r>
              <a:rPr lang="en-US" sz="2400" dirty="0" smtClean="0">
                <a:uFillTx/>
              </a:rPr>
              <a:t>Secondary retroperitoneal deposits may be palpable, just above the umbilicus, hepatic enlargement, enlarged supraclavicular nodes</a:t>
            </a:r>
          </a:p>
          <a:p>
            <a:r>
              <a:rPr lang="en-US" sz="2400" dirty="0" smtClean="0">
                <a:uFillTx/>
              </a:rPr>
              <a:t>Symptoms of metastatic disease: abdominal or lumbar pain, chest pain, dyspnoea and </a:t>
            </a:r>
            <a:r>
              <a:rPr lang="en-US" sz="2400" dirty="0" err="1" smtClean="0">
                <a:uFillTx/>
              </a:rPr>
              <a:t>haemoptysis</a:t>
            </a:r>
            <a:endParaRPr lang="en-US" sz="2400" dirty="0" smtClean="0">
              <a:uFillTx/>
            </a:endParaRPr>
          </a:p>
          <a:p>
            <a:r>
              <a:rPr lang="en-US" sz="2400" dirty="0" smtClean="0">
                <a:uFillTx/>
              </a:rPr>
              <a:t>Rarely, patients present with severe pain and acute enlargement of the testis because of </a:t>
            </a:r>
            <a:r>
              <a:rPr lang="en-US" sz="2400" dirty="0" err="1" smtClean="0">
                <a:uFillTx/>
              </a:rPr>
              <a:t>haemorrhage</a:t>
            </a:r>
            <a:r>
              <a:rPr lang="en-US" sz="2400" dirty="0" smtClean="0">
                <a:uFillTx/>
              </a:rPr>
              <a:t> into a neoplasm</a:t>
            </a:r>
          </a:p>
          <a:p>
            <a:r>
              <a:rPr lang="en-US" sz="2400" dirty="0" smtClean="0">
                <a:uFillTx/>
              </a:rPr>
              <a:t>Between 1% and 5% of cases have </a:t>
            </a:r>
            <a:r>
              <a:rPr lang="en-US" sz="2400" dirty="0" err="1" smtClean="0">
                <a:uFillTx/>
              </a:rPr>
              <a:t>gynaecomastia</a:t>
            </a:r>
            <a:r>
              <a:rPr lang="en-US" sz="2400" dirty="0" smtClean="0">
                <a:uFillTx/>
              </a:rPr>
              <a:t> (mainly the </a:t>
            </a:r>
            <a:r>
              <a:rPr lang="en-US" sz="2400" dirty="0" err="1" smtClean="0">
                <a:uFillTx/>
              </a:rPr>
              <a:t>teratomas</a:t>
            </a:r>
            <a:r>
              <a:rPr lang="en-US" sz="2400" dirty="0" smtClean="0">
                <a:uFillTx/>
              </a:rPr>
              <a:t>).</a:t>
            </a:r>
          </a:p>
          <a:p>
            <a:pPr>
              <a:buNone/>
            </a:pPr>
            <a:endParaRPr lang="en-US" sz="2400" dirty="0" smtClean="0">
              <a:uFillTx/>
            </a:endParaRPr>
          </a:p>
          <a:p>
            <a:endParaRPr lang="ar-IQ" sz="2400" dirty="0">
              <a:uFillTx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uFillTx/>
              </a:rPr>
              <a:t>Investigations</a:t>
            </a:r>
            <a:r>
              <a:rPr lang="en-US" sz="3200" dirty="0" smtClean="0">
                <a:uFillTx/>
              </a:rPr>
              <a:t> 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err="1" smtClean="0">
                <a:uFillTx/>
              </a:rPr>
              <a:t>Tumour</a:t>
            </a:r>
            <a:r>
              <a:rPr lang="en-US" dirty="0" smtClean="0">
                <a:uFillTx/>
              </a:rPr>
              <a:t> markers (HCG, alpha-fetoprotein and lactate </a:t>
            </a:r>
            <a:r>
              <a:rPr lang="en-US" dirty="0" err="1" smtClean="0">
                <a:uFillTx/>
              </a:rPr>
              <a:t>dehydrogenase</a:t>
            </a:r>
            <a:r>
              <a:rPr lang="en-US" dirty="0" smtClean="0">
                <a:uFillTx/>
              </a:rPr>
              <a:t>)</a:t>
            </a:r>
          </a:p>
          <a:p>
            <a:r>
              <a:rPr lang="en-US" dirty="0" smtClean="0">
                <a:uFillTx/>
              </a:rPr>
              <a:t> U/S scanning of the testis</a:t>
            </a:r>
          </a:p>
          <a:p>
            <a:r>
              <a:rPr lang="en-US" dirty="0" smtClean="0">
                <a:uFillTx/>
              </a:rPr>
              <a:t>CXR</a:t>
            </a:r>
            <a:r>
              <a:rPr lang="en-US" i="1" dirty="0" smtClean="0">
                <a:uFillTx/>
              </a:rPr>
              <a:t>: </a:t>
            </a:r>
            <a:r>
              <a:rPr lang="en-US" dirty="0" smtClean="0">
                <a:uFillTx/>
              </a:rPr>
              <a:t>pulmonary metastases                      especially in </a:t>
            </a:r>
            <a:r>
              <a:rPr lang="en-US" dirty="0" err="1" smtClean="0">
                <a:uFillTx/>
              </a:rPr>
              <a:t>teratoma</a:t>
            </a:r>
            <a:endParaRPr lang="ar-IQ" dirty="0">
              <a:uFillTx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09799"/>
            <a:ext cx="2895600" cy="2127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19601"/>
            <a:ext cx="2895600" cy="24383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Investigations</a:t>
            </a:r>
            <a:r>
              <a:rPr lang="en-US" sz="2800" dirty="0" smtClean="0"/>
              <a:t> 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uFillTx/>
              </a:rPr>
              <a:t>CT scan and MRI are the                                 most useful means of                               detecting </a:t>
            </a:r>
            <a:r>
              <a:rPr lang="en-US" dirty="0" err="1" smtClean="0">
                <a:uFillTx/>
              </a:rPr>
              <a:t>secondaries</a:t>
            </a:r>
            <a:r>
              <a:rPr lang="en-US" dirty="0" smtClean="0">
                <a:uFillTx/>
              </a:rPr>
              <a:t> and                                f monitoring the response                                                                            to therapy.</a:t>
            </a:r>
          </a:p>
          <a:p>
            <a:pPr>
              <a:buNone/>
            </a:pPr>
            <a:endParaRPr lang="ar-IQ" dirty="0"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3352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313" y="3657600"/>
            <a:ext cx="3744687" cy="2895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Staging</a:t>
            </a:r>
            <a:endParaRPr lang="ar-IQ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321" t="13469" r="27282" b="10768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uFillTx/>
              </a:rPr>
              <a:t>Treatment</a:t>
            </a:r>
            <a:endParaRPr lang="ar-IQ" sz="3200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uFillTx/>
              </a:rPr>
              <a:t>Radical </a:t>
            </a:r>
            <a:r>
              <a:rPr lang="en-US" dirty="0" err="1" smtClean="0">
                <a:uFillTx/>
              </a:rPr>
              <a:t>orchidectomy</a:t>
            </a:r>
            <a:r>
              <a:rPr lang="en-US" dirty="0" smtClean="0">
                <a:uFillTx/>
              </a:rPr>
              <a:t> through inguinal approach.</a:t>
            </a:r>
          </a:p>
          <a:p>
            <a:endParaRPr lang="en-US" b="1" i="1" dirty="0" smtClean="0">
              <a:uFillTx/>
            </a:endParaRPr>
          </a:p>
        </p:txBody>
      </p:sp>
      <p:pic>
        <p:nvPicPr>
          <p:cNvPr id="3074" name="Picture 2" descr="C:\Users\NAWA_3\Desktop\testicular-cancer-surgery-incisioninguinal-orchiectomy-causes-symptoms-treatment-inguinal-orchiectomy-lajqbu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5486400" cy="4114800"/>
          </a:xfrm>
          <a:prstGeom prst="rect">
            <a:avLst/>
          </a:prstGeom>
          <a:noFill/>
        </p:spPr>
      </p:pic>
      <p:pic>
        <p:nvPicPr>
          <p:cNvPr id="3075" name="Picture 3" descr="C:\Users\NAWA_3\Desktop\testis 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64990" y="3402747"/>
            <a:ext cx="4538663" cy="237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uFillTx/>
              </a:rPr>
              <a:t>Further </a:t>
            </a:r>
            <a:r>
              <a:rPr lang="en-US" sz="3600" b="1" dirty="0" err="1" smtClean="0">
                <a:uFillTx/>
              </a:rPr>
              <a:t>Mx</a:t>
            </a:r>
            <a:r>
              <a:rPr lang="en-US" sz="3600" b="1" dirty="0" smtClean="0">
                <a:uFillTx/>
              </a:rPr>
              <a:t>:</a:t>
            </a:r>
            <a:endParaRPr lang="ar-IQ" sz="3600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dirty="0" smtClean="0"/>
              <a:t>Further treatment depend on staging and histological diagnosis (after </a:t>
            </a:r>
            <a:r>
              <a:rPr lang="en-US" sz="3800" dirty="0" err="1" smtClean="0"/>
              <a:t>orchidectomy</a:t>
            </a:r>
            <a:r>
              <a:rPr lang="en-US" sz="3800" dirty="0" smtClean="0"/>
              <a:t>):</a:t>
            </a:r>
          </a:p>
          <a:p>
            <a:pPr>
              <a:buNone/>
            </a:pPr>
            <a:endParaRPr lang="en-US" sz="3800" b="1" dirty="0" smtClean="0"/>
          </a:p>
          <a:p>
            <a:r>
              <a:rPr lang="en-US" sz="4000" b="1" dirty="0" err="1" smtClean="0"/>
              <a:t>Seminomas</a:t>
            </a:r>
            <a:endParaRPr lang="en-US" sz="4000" b="1" dirty="0" smtClean="0"/>
          </a:p>
          <a:p>
            <a:pPr lvl="1"/>
            <a:r>
              <a:rPr lang="en-US" sz="3800" dirty="0" smtClean="0"/>
              <a:t>Radiosensitive</a:t>
            </a:r>
          </a:p>
          <a:p>
            <a:pPr lvl="1"/>
            <a:r>
              <a:rPr lang="en-US" sz="3800" dirty="0" smtClean="0"/>
              <a:t>Highly sensitive to </a:t>
            </a:r>
            <a:r>
              <a:rPr lang="en-US" sz="3800" dirty="0" err="1" smtClean="0"/>
              <a:t>cisplatin</a:t>
            </a:r>
            <a:r>
              <a:rPr lang="en-US" sz="3800" dirty="0" smtClean="0"/>
              <a:t>, which is used for patients with metastatic disease.</a:t>
            </a:r>
            <a:endParaRPr lang="ar-IQ" sz="3800" dirty="0" smtClean="0"/>
          </a:p>
          <a:p>
            <a:r>
              <a:rPr lang="en-US" sz="4000" b="1" dirty="0" err="1" smtClean="0"/>
              <a:t>Teratomas</a:t>
            </a:r>
            <a:endParaRPr lang="en-US" sz="4000" b="1" dirty="0" smtClean="0"/>
          </a:p>
          <a:p>
            <a:pPr lvl="1"/>
            <a:r>
              <a:rPr lang="en-US" sz="3800" dirty="0" smtClean="0">
                <a:uFillTx/>
              </a:rPr>
              <a:t>less sensitive to radiation</a:t>
            </a:r>
          </a:p>
          <a:p>
            <a:pPr lvl="1"/>
            <a:r>
              <a:rPr lang="en-US" sz="3800" dirty="0" smtClean="0">
                <a:uFillTx/>
              </a:rPr>
              <a:t>Chemotherapy</a:t>
            </a:r>
            <a:r>
              <a:rPr lang="en-US" sz="3800" dirty="0" smtClean="0"/>
              <a:t>:</a:t>
            </a:r>
          </a:p>
          <a:p>
            <a:pPr lvl="2"/>
            <a:r>
              <a:rPr lang="en-US" sz="3800" dirty="0" err="1" smtClean="0">
                <a:uFillTx/>
              </a:rPr>
              <a:t>Cisplatin</a:t>
            </a:r>
            <a:r>
              <a:rPr lang="en-US" sz="3800" dirty="0" smtClean="0">
                <a:uFillTx/>
              </a:rPr>
              <a:t>, </a:t>
            </a:r>
            <a:r>
              <a:rPr lang="en-US" sz="3800" dirty="0" err="1" smtClean="0">
                <a:uFillTx/>
              </a:rPr>
              <a:t>methotrexate</a:t>
            </a:r>
            <a:r>
              <a:rPr lang="en-US" sz="3800" dirty="0" smtClean="0">
                <a:uFillTx/>
              </a:rPr>
              <a:t>, </a:t>
            </a:r>
            <a:r>
              <a:rPr lang="en-US" sz="3800" dirty="0" err="1" smtClean="0">
                <a:uFillTx/>
              </a:rPr>
              <a:t>bleomycin</a:t>
            </a:r>
            <a:r>
              <a:rPr lang="en-US" sz="3800" dirty="0" smtClean="0">
                <a:uFillTx/>
              </a:rPr>
              <a:t> and </a:t>
            </a:r>
            <a:r>
              <a:rPr lang="en-US" sz="3800" dirty="0" err="1" smtClean="0">
                <a:uFillTx/>
              </a:rPr>
              <a:t>vincristine</a:t>
            </a:r>
            <a:r>
              <a:rPr lang="en-US" sz="3800" dirty="0" smtClean="0">
                <a:uFillTx/>
              </a:rPr>
              <a:t> : used in combination with great success.</a:t>
            </a:r>
          </a:p>
          <a:p>
            <a:endParaRPr lang="en-US" dirty="0" smtClean="0">
              <a:uFillTx/>
            </a:endParaRPr>
          </a:p>
          <a:p>
            <a:r>
              <a:rPr lang="en-US" sz="3800" dirty="0" smtClean="0">
                <a:uFillTx/>
              </a:rPr>
              <a:t>For both </a:t>
            </a:r>
            <a:r>
              <a:rPr lang="en-US" sz="3800" dirty="0" err="1" smtClean="0">
                <a:uFillTx/>
              </a:rPr>
              <a:t>seminoma</a:t>
            </a:r>
            <a:r>
              <a:rPr lang="en-US" sz="3800" dirty="0" smtClean="0">
                <a:uFillTx/>
              </a:rPr>
              <a:t> &amp; </a:t>
            </a:r>
            <a:r>
              <a:rPr lang="en-US" sz="3800" dirty="0" err="1" smtClean="0">
                <a:uFillTx/>
              </a:rPr>
              <a:t>teratomas</a:t>
            </a:r>
            <a:r>
              <a:rPr lang="en-US" sz="3800" dirty="0" smtClean="0">
                <a:uFillTx/>
              </a:rPr>
              <a:t>: Retroperitoneal lymph node dissection is sometimes needed when retroperitoneal masses remain after chemotherapy</a:t>
            </a:r>
            <a:endParaRPr lang="ar-IQ" sz="3800" dirty="0">
              <a:uFillTx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uFillTx/>
              </a:rPr>
              <a:t>Prognosis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>
                <a:uFillTx/>
              </a:rPr>
              <a:t>Seminoma</a:t>
            </a:r>
            <a:r>
              <a:rPr lang="en-US" b="1" i="1" dirty="0" smtClean="0">
                <a:uFillTx/>
              </a:rPr>
              <a:t>:  </a:t>
            </a:r>
            <a:r>
              <a:rPr lang="en-US" sz="2800" dirty="0" smtClean="0">
                <a:uFillTx/>
              </a:rPr>
              <a:t>the 5 years survival after </a:t>
            </a:r>
            <a:r>
              <a:rPr lang="en-US" sz="2800" dirty="0" err="1" smtClean="0">
                <a:uFillTx/>
              </a:rPr>
              <a:t>orchidectomy</a:t>
            </a:r>
            <a:r>
              <a:rPr lang="en-US" sz="2800" dirty="0" smtClean="0">
                <a:uFillTx/>
              </a:rPr>
              <a:t> and radiotherapy or chemotherapy:</a:t>
            </a:r>
            <a:endParaRPr lang="en-US" sz="2400" dirty="0" smtClean="0">
              <a:uFillTx/>
            </a:endParaRPr>
          </a:p>
          <a:p>
            <a:pPr lvl="1"/>
            <a:r>
              <a:rPr lang="en-US" dirty="0" smtClean="0">
                <a:uFillTx/>
              </a:rPr>
              <a:t>  If there are no metastases 95%.</a:t>
            </a:r>
          </a:p>
          <a:p>
            <a:pPr lvl="1"/>
            <a:r>
              <a:rPr lang="en-US" dirty="0" smtClean="0">
                <a:uFillTx/>
              </a:rPr>
              <a:t>  If there are metastases 75%</a:t>
            </a:r>
          </a:p>
          <a:p>
            <a:pPr>
              <a:buNone/>
            </a:pPr>
            <a:endParaRPr lang="en-US" dirty="0" smtClean="0">
              <a:uFillTx/>
            </a:endParaRPr>
          </a:p>
          <a:p>
            <a:r>
              <a:rPr lang="en-US" b="1" i="1" dirty="0" err="1" smtClean="0">
                <a:uFillTx/>
              </a:rPr>
              <a:t>Teratoma</a:t>
            </a:r>
            <a:r>
              <a:rPr lang="en-US" b="1" i="1" dirty="0" smtClean="0">
                <a:uFillTx/>
              </a:rPr>
              <a:t>:  </a:t>
            </a:r>
            <a:r>
              <a:rPr lang="en-US" dirty="0" smtClean="0">
                <a:uFillTx/>
              </a:rPr>
              <a:t>5-year survival rate: </a:t>
            </a:r>
            <a:endParaRPr lang="en-US" b="1" i="1" dirty="0" smtClean="0">
              <a:uFillTx/>
            </a:endParaRPr>
          </a:p>
          <a:p>
            <a:pPr lvl="1"/>
            <a:r>
              <a:rPr lang="en-US" b="1" i="1" dirty="0" smtClean="0">
                <a:uFillTx/>
              </a:rPr>
              <a:t>    </a:t>
            </a:r>
            <a:r>
              <a:rPr lang="en-US" sz="2400" dirty="0" smtClean="0">
                <a:uFillTx/>
              </a:rPr>
              <a:t>stage 1 - 2:  of more than 85%     </a:t>
            </a:r>
          </a:p>
          <a:p>
            <a:pPr lvl="1"/>
            <a:r>
              <a:rPr lang="en-US" sz="2400" dirty="0" smtClean="0">
                <a:uFillTx/>
              </a:rPr>
              <a:t>     stage 3 - 4 :  about 60%</a:t>
            </a:r>
            <a:r>
              <a:rPr lang="en-US" sz="2400" b="1" i="1" dirty="0" smtClean="0">
                <a:uFillTx/>
              </a:rPr>
              <a:t> </a:t>
            </a:r>
            <a:endParaRPr lang="ar-IQ" sz="2400" dirty="0"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34"/>
            <a:ext cx="8229600" cy="115091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uFillTx/>
                <a:latin typeface="Calibri" charset="0"/>
              </a:rPr>
              <a:t>Incompletely descended testis (Undescended Testis):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824"/>
            <a:ext cx="8229600" cy="51861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sz="2600" b="0" i="0" u="none">
                <a:solidFill>
                  <a:srgbClr val="000000"/>
                </a:solidFill>
                <a:uFillTx/>
                <a:latin typeface="Calibri" charset="0"/>
              </a:rPr>
              <a:t>The testis is arrested in some part of its path to the scrotum.
</a:t>
            </a:r>
          </a:p>
          <a:p>
            <a:r>
              <a:rPr lang="en-US" sz="2600" b="1" dirty="0" smtClean="0">
                <a:uFillTx/>
                <a:latin typeface="Calibri" charset="0"/>
              </a:rPr>
              <a:t>Incidence: </a:t>
            </a:r>
            <a:r>
              <a:rPr lang="en-US" sz="2600" dirty="0" smtClean="0">
                <a:solidFill>
                  <a:srgbClr val="FF0000"/>
                </a:solidFill>
                <a:uFillTx/>
                <a:latin typeface="Calibri" charset="0"/>
              </a:rPr>
              <a:t>4%</a:t>
            </a:r>
            <a:r>
              <a:rPr lang="en-US" sz="2600" dirty="0" smtClean="0">
                <a:uFillTx/>
                <a:latin typeface="Calibri" charset="0"/>
              </a:rPr>
              <a:t> of boys are born with one or both testes incompletely descended.</a:t>
            </a:r>
          </a:p>
          <a:p>
            <a:r>
              <a:rPr lang="en-US" sz="2600" dirty="0" smtClean="0">
                <a:solidFill>
                  <a:srgbClr val="FF0000"/>
                </a:solidFill>
                <a:uFillTx/>
                <a:latin typeface="Calibri" charset="0"/>
              </a:rPr>
              <a:t>Half</a:t>
            </a:r>
            <a:r>
              <a:rPr lang="en-US" sz="2600" dirty="0" smtClean="0">
                <a:uFillTx/>
                <a:latin typeface="Calibri" charset="0"/>
              </a:rPr>
              <a:t> of these reach the scrotum during the </a:t>
            </a:r>
            <a:r>
              <a:rPr lang="en-US" sz="2600" dirty="0" smtClean="0">
                <a:solidFill>
                  <a:srgbClr val="FF0000"/>
                </a:solidFill>
                <a:uFillTx/>
                <a:latin typeface="Calibri" charset="0"/>
              </a:rPr>
              <a:t>first month</a:t>
            </a:r>
            <a:r>
              <a:rPr lang="en-US" sz="2600" dirty="0" smtClean="0">
                <a:uFillTx/>
                <a:latin typeface="Calibri" charset="0"/>
              </a:rPr>
              <a:t> of life.</a:t>
            </a:r>
          </a:p>
          <a:p>
            <a:pPr lvl="0"/>
            <a:r>
              <a:rPr sz="2600" b="0" i="0" u="none">
                <a:solidFill>
                  <a:srgbClr val="000000"/>
                </a:solidFill>
                <a:uFillTx/>
                <a:latin typeface="Arial" charset="0"/>
              </a:rPr>
              <a:t>two thirds of these reach the scrotum during the first three months of life</a:t>
            </a:r>
          </a:p>
          <a:p>
            <a:pPr lvl="0"/>
            <a:r>
              <a:rPr sz="2600" b="0" i="0" u="none">
                <a:solidFill>
                  <a:srgbClr val="000000"/>
                </a:solidFill>
                <a:uFillTx/>
                <a:latin typeface="Arial" charset="0"/>
              </a:rPr>
              <a:t>incidence of testicular maldescent at the age of one year is around 1 per cent</a:t>
            </a:r>
            <a:endParaRPr lang="en-US" sz="2600" dirty="0" smtClean="0">
              <a:uFillTx/>
              <a:latin typeface="Calibri" charset="0"/>
            </a:endParaRPr>
          </a:p>
          <a:p>
            <a:r>
              <a:rPr lang="en-US" sz="2600" dirty="0" smtClean="0">
                <a:uFillTx/>
                <a:latin typeface="Calibri" charset="0"/>
              </a:rPr>
              <a:t>In </a:t>
            </a:r>
            <a:r>
              <a:rPr lang="en-US" sz="2600" dirty="0" smtClean="0">
                <a:solidFill>
                  <a:srgbClr val="FF0000"/>
                </a:solidFill>
                <a:uFillTx/>
                <a:latin typeface="Calibri" charset="0"/>
              </a:rPr>
              <a:t>10%</a:t>
            </a:r>
            <a:r>
              <a:rPr lang="en-US" sz="2600" dirty="0" smtClean="0">
                <a:uFillTx/>
                <a:latin typeface="Calibri" charset="0"/>
              </a:rPr>
              <a:t> of unilateral cases there is a family history.</a:t>
            </a:r>
          </a:p>
          <a:p>
            <a:endParaRPr lang="en-US" sz="2600" b="1" dirty="0" smtClean="0">
              <a:uFillTx/>
              <a:latin typeface="Calibri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uFillTx/>
              </a:rPr>
              <a:t>Idiopathic scrotal gangrene- Necrotizing </a:t>
            </a:r>
            <a:r>
              <a:rPr lang="en-US" sz="2800" b="1" dirty="0" err="1" smtClean="0">
                <a:uFillTx/>
              </a:rPr>
              <a:t>fasciatis</a:t>
            </a:r>
            <a:r>
              <a:rPr lang="en-US" sz="2800" b="1" dirty="0" smtClean="0">
                <a:uFillTx/>
              </a:rPr>
              <a:t>  (Fournier’s gangrene)</a:t>
            </a:r>
            <a:endParaRPr lang="ar-IQ" sz="2800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</a:t>
            </a:r>
            <a:r>
              <a:rPr lang="en-US" dirty="0" smtClean="0">
                <a:uFillTx/>
              </a:rPr>
              <a:t>ulminating inflammation of the subcutaneous tissues, which results in an </a:t>
            </a:r>
            <a:r>
              <a:rPr lang="en-US" dirty="0" err="1" smtClean="0">
                <a:uFillTx/>
              </a:rPr>
              <a:t>obliterative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arteritis</a:t>
            </a:r>
            <a:r>
              <a:rPr lang="en-US" dirty="0" smtClean="0">
                <a:uFillTx/>
              </a:rPr>
              <a:t> of the arterioles to the scrotal skin</a:t>
            </a:r>
          </a:p>
          <a:p>
            <a:r>
              <a:rPr lang="en-US" dirty="0" smtClean="0">
                <a:uFillTx/>
              </a:rPr>
              <a:t>Most commonly occurs in </a:t>
            </a:r>
            <a:r>
              <a:rPr lang="en-US" dirty="0" err="1" smtClean="0">
                <a:uFillTx/>
              </a:rPr>
              <a:t>immunocompromised</a:t>
            </a:r>
            <a:r>
              <a:rPr lang="en-US" dirty="0" smtClean="0">
                <a:uFillTx/>
              </a:rPr>
              <a:t> patients</a:t>
            </a:r>
          </a:p>
          <a:p>
            <a:endParaRPr lang="en-US" dirty="0" smtClean="0">
              <a:uFillTx/>
            </a:endParaRPr>
          </a:p>
          <a:p>
            <a:r>
              <a:rPr lang="en-US" b="1" dirty="0" smtClean="0">
                <a:uFillTx/>
              </a:rPr>
              <a:t>Causative organisms</a:t>
            </a:r>
            <a:r>
              <a:rPr lang="en-US" dirty="0" smtClean="0">
                <a:uFillTx/>
              </a:rPr>
              <a:t>: mixed infection of  </a:t>
            </a:r>
            <a:r>
              <a:rPr lang="en-US" dirty="0" err="1" smtClean="0">
                <a:uFillTx/>
              </a:rPr>
              <a:t>Haemolytic</a:t>
            </a:r>
            <a:r>
              <a:rPr lang="en-US" dirty="0" smtClean="0">
                <a:uFillTx/>
              </a:rPr>
              <a:t> streptococci (sometimes </a:t>
            </a:r>
            <a:r>
              <a:rPr lang="en-US" dirty="0" err="1" smtClean="0">
                <a:uFillTx/>
              </a:rPr>
              <a:t>microaerophilic</a:t>
            </a:r>
            <a:r>
              <a:rPr lang="en-US" dirty="0" smtClean="0">
                <a:uFillTx/>
              </a:rPr>
              <a:t>), </a:t>
            </a:r>
            <a:r>
              <a:rPr lang="en-US" i="1" dirty="0" smtClean="0">
                <a:uFillTx/>
              </a:rPr>
              <a:t>Staphylococcus, E. coli, Clostridium </a:t>
            </a:r>
            <a:r>
              <a:rPr lang="en-US" i="1" dirty="0" err="1" smtClean="0">
                <a:uFillTx/>
              </a:rPr>
              <a:t>welchii</a:t>
            </a:r>
            <a:r>
              <a:rPr lang="en-US" i="1" dirty="0" smtClean="0">
                <a:uFillTx/>
              </a:rPr>
              <a:t>.</a:t>
            </a:r>
            <a:endParaRPr lang="en-US" dirty="0" smtClean="0">
              <a:uFillTx/>
            </a:endParaRPr>
          </a:p>
          <a:p>
            <a:pPr>
              <a:buNone/>
            </a:pPr>
            <a:r>
              <a:rPr lang="en-US" dirty="0" smtClean="0">
                <a:uFillTx/>
              </a:rPr>
              <a:t> </a:t>
            </a:r>
            <a:endParaRPr lang="ar-IQ" sz="2400" dirty="0">
              <a:uFillTx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uFillTx/>
              </a:rPr>
              <a:t>Clinically:</a:t>
            </a:r>
            <a:endParaRPr lang="ar-IQ" sz="3200" b="1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</a:t>
            </a:r>
            <a:r>
              <a:rPr lang="en-US" dirty="0" smtClean="0">
                <a:uFillTx/>
              </a:rPr>
              <a:t>udden scrotal inflammation</a:t>
            </a:r>
          </a:p>
          <a:p>
            <a:r>
              <a:rPr lang="en-US" dirty="0" smtClean="0"/>
              <a:t>R</a:t>
            </a:r>
            <a:r>
              <a:rPr lang="en-US" dirty="0" smtClean="0">
                <a:uFillTx/>
              </a:rPr>
              <a:t>apid onset of gangrene and loss of scrotal skin leading to exposure of the scrotal contents</a:t>
            </a:r>
          </a:p>
          <a:p>
            <a:r>
              <a:rPr lang="en-US" dirty="0" smtClean="0">
                <a:uFillTx/>
              </a:rPr>
              <a:t>The absence of any obvious cause in over half the cases.</a:t>
            </a:r>
          </a:p>
          <a:p>
            <a:endParaRPr lang="en-US" dirty="0" smtClean="0">
              <a:uFillTx/>
            </a:endParaRPr>
          </a:p>
          <a:p>
            <a:pPr>
              <a:buNone/>
            </a:pPr>
            <a:r>
              <a:rPr lang="en-US" dirty="0" smtClean="0">
                <a:uFillTx/>
              </a:rPr>
              <a:t>The condition can follow minor injuries or procedures in the perineal area, such as a bruise, scratch, urethral dilatation, injection of haemorrhoids or opening of a </a:t>
            </a:r>
            <a:r>
              <a:rPr lang="en-US" dirty="0" err="1" smtClean="0">
                <a:uFillTx/>
              </a:rPr>
              <a:t>periurethral</a:t>
            </a:r>
            <a:r>
              <a:rPr lang="en-US" dirty="0" smtClean="0">
                <a:uFillTx/>
              </a:rPr>
              <a:t> abscess.</a:t>
            </a:r>
            <a:endParaRPr lang="ar-IQ" dirty="0" smtClean="0">
              <a:uFillTx/>
            </a:endParaRPr>
          </a:p>
          <a:p>
            <a:pPr>
              <a:buNone/>
            </a:pPr>
            <a:endParaRPr lang="ar-IQ" dirty="0">
              <a:uFillTx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عنصر نائب للمحتوى 5" descr="images (2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0192"/>
            <a:ext cx="3886200" cy="4267556"/>
          </a:xfrm>
        </p:spPr>
      </p:pic>
      <p:pic>
        <p:nvPicPr>
          <p:cNvPr id="1026" name="Picture 2" descr="C:\Users\NAWA_3\Desktop\fournier-fig1_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842" y="2133600"/>
            <a:ext cx="5013158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uFillTx/>
              </a:rPr>
              <a:t>Clinical features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</a:t>
            </a:r>
            <a:r>
              <a:rPr lang="en-US" sz="2400" dirty="0" smtClean="0">
                <a:uFillTx/>
              </a:rPr>
              <a:t>udden pain in the scrotum, prostration, pallor and pyrexia.</a:t>
            </a:r>
          </a:p>
          <a:p>
            <a:r>
              <a:rPr lang="en-US" sz="2400" dirty="0" err="1" smtClean="0">
                <a:uFillTx/>
              </a:rPr>
              <a:t>Cellulitis</a:t>
            </a:r>
            <a:r>
              <a:rPr lang="en-US" sz="2400" dirty="0" smtClean="0">
                <a:uFillTx/>
              </a:rPr>
              <a:t> spreads until the entire scrotal coverings slough, leaving the testes exposed but healthy</a:t>
            </a:r>
          </a:p>
          <a:p>
            <a:endParaRPr lang="en-US" sz="2400" dirty="0" smtClean="0">
              <a:uFillTx/>
            </a:endParaRPr>
          </a:p>
          <a:p>
            <a:pPr>
              <a:buNone/>
            </a:pPr>
            <a:r>
              <a:rPr lang="en-US" b="1" dirty="0" smtClean="0">
                <a:uFillTx/>
              </a:rPr>
              <a:t>Treatment</a:t>
            </a:r>
          </a:p>
          <a:p>
            <a:pPr>
              <a:buNone/>
            </a:pPr>
            <a:r>
              <a:rPr lang="en-US" sz="2400" dirty="0" smtClean="0">
                <a:uFillTx/>
              </a:rPr>
              <a:t>The microorganisms are usually sensitive to </a:t>
            </a:r>
            <a:r>
              <a:rPr lang="en-US" sz="2400" dirty="0" err="1" smtClean="0">
                <a:uFillTx/>
              </a:rPr>
              <a:t>gentamicin</a:t>
            </a:r>
            <a:r>
              <a:rPr lang="en-US" sz="2400" dirty="0" smtClean="0">
                <a:uFillTx/>
              </a:rPr>
              <a:t> and a cephalosporin</a:t>
            </a:r>
          </a:p>
          <a:p>
            <a:pPr>
              <a:buNone/>
            </a:pPr>
            <a:r>
              <a:rPr lang="en-US" sz="2400" dirty="0" smtClean="0">
                <a:uFillTx/>
              </a:rPr>
              <a:t>Wide excision of the necrotic scrotal skin</a:t>
            </a:r>
          </a:p>
          <a:p>
            <a:pPr>
              <a:buNone/>
            </a:pPr>
            <a:endParaRPr lang="en-US" sz="2400" dirty="0" smtClean="0">
              <a:uFillTx/>
            </a:endParaRPr>
          </a:p>
          <a:p>
            <a:r>
              <a:rPr lang="en-US" sz="2400" dirty="0" smtClean="0">
                <a:uFillTx/>
              </a:rPr>
              <a:t>Many patients die despite active treatment</a:t>
            </a:r>
            <a:endParaRPr lang="ar-IQ" sz="2400" dirty="0">
              <a:uFillTx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F2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180" y="1752600"/>
            <a:ext cx="5646819" cy="4190999"/>
          </a:xfrm>
        </p:spPr>
      </p:pic>
      <p:pic>
        <p:nvPicPr>
          <p:cNvPr id="4098" name="Picture 2" descr="C:\Users\NAWA_3\Desktop\MEDIUM_12245_2009_119_Fig1_HT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513680"/>
            <a:ext cx="3276601" cy="4367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800">
                <a:uFillTx/>
                <a:latin typeface="Arial" charset="0"/>
              </a:rPr>
              <a:t>Vesicoureteral reflux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uFillTx/>
                <a:latin typeface="Arial"/>
                <a:cs typeface="Arial"/>
              </a:rPr>
              <a:t>VUR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91" y="42343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uFillTx/>
                <a:latin typeface="Arial" charset="0"/>
              </a:rPr>
              <a:t>VUR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41" y="1771254"/>
            <a:ext cx="8229599" cy="4096849"/>
          </a:xfrm>
        </p:spPr>
        <p:txBody>
          <a:bodyPr/>
          <a:lstStyle/>
          <a:p>
            <a:pPr>
              <a:buNone/>
            </a:pPr>
            <a:r>
              <a:rPr sz="2600" b="1">
                <a:uFillTx/>
                <a:latin typeface="Arial" charset="0"/>
              </a:rPr>
              <a:t>Definition:</a:t>
            </a:r>
          </a:p>
          <a:p>
            <a:r>
              <a:rPr sz="2600">
                <a:uFillTx/>
                <a:latin typeface="Arial" charset="0"/>
              </a:rPr>
              <a:t>VUR results from abnormal retrograde flow of urine from the bladder into the upper urinary tract.</a:t>
            </a:r>
          </a:p>
          <a:p>
            <a:r>
              <a:rPr sz="2600">
                <a:uFillTx/>
                <a:latin typeface="Arial" charset="0"/>
              </a:rPr>
              <a:t>It is caused by primary or secondary incompetence of the ureterovesical valve mechanism.</a:t>
            </a:r>
          </a:p>
          <a:p>
            <a:endParaRPr sz="2600">
              <a:uFillTx/>
              <a:latin typeface="Arial" charset="0"/>
            </a:endParaRPr>
          </a:p>
          <a:p>
            <a:endParaRPr sz="2600"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83597" y="74020"/>
            <a:ext cx="8229600" cy="854650"/>
          </a:xfrm>
        </p:spPr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Epidemiology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285720" y="1071546"/>
            <a:ext cx="8858280" cy="5572164"/>
          </a:xfrm>
        </p:spPr>
        <p:txBody>
          <a:bodyPr>
            <a:noAutofit/>
          </a:bodyPr>
          <a:lstStyle/>
          <a:p>
            <a:r>
              <a:rPr sz="2800">
                <a:uFillTx/>
                <a:latin typeface="Arial" charset="0"/>
              </a:rPr>
              <a:t>Overall incidence in children is &gt;10%</a:t>
            </a:r>
          </a:p>
          <a:p>
            <a:r>
              <a:rPr sz="2800">
                <a:uFillTx/>
                <a:latin typeface="Arial" charset="0"/>
              </a:rPr>
              <a:t>Asymptomatic children have an incidence of 17%</a:t>
            </a:r>
          </a:p>
          <a:p>
            <a:r>
              <a:rPr sz="2800">
                <a:uFillTx/>
                <a:latin typeface="Arial" charset="0"/>
              </a:rPr>
              <a:t>VUR is present in 70% of infants with </a:t>
            </a:r>
            <a:r>
              <a:rPr sz="2800">
                <a:solidFill>
                  <a:srgbClr val="FFFF00"/>
                </a:solidFill>
                <a:uFillTx/>
                <a:latin typeface="Arial" charset="0"/>
              </a:rPr>
              <a:t>urinary tract infection.</a:t>
            </a:r>
          </a:p>
          <a:p>
            <a:r>
              <a:rPr sz="2800">
                <a:uFillTx/>
                <a:latin typeface="Arial" charset="0"/>
              </a:rPr>
              <a:t>More importantly, between 30% and 50% of children with reflux will have </a:t>
            </a:r>
            <a:r>
              <a:rPr sz="2800">
                <a:solidFill>
                  <a:srgbClr val="FFFF00"/>
                </a:solidFill>
                <a:uFillTx/>
                <a:latin typeface="Arial" charset="0"/>
              </a:rPr>
              <a:t>renal </a:t>
            </a:r>
            <a:r>
              <a:rPr sz="2800" smtClean="0">
                <a:solidFill>
                  <a:srgbClr val="FFFF00"/>
                </a:solidFill>
                <a:uFillTx/>
                <a:latin typeface="Arial" charset="0"/>
              </a:rPr>
              <a:t>scarring</a:t>
            </a:r>
            <a:r>
              <a:rPr sz="2800" smtClean="0">
                <a:uFillTx/>
                <a:latin typeface="Arial" charset="0"/>
              </a:rPr>
              <a:t>. </a:t>
            </a:r>
            <a:endParaRPr sz="2800">
              <a:uFillTx/>
              <a:latin typeface="Arial" charset="0"/>
            </a:endParaRPr>
          </a:p>
          <a:p>
            <a:r>
              <a:rPr sz="2800">
                <a:uFillTx/>
                <a:latin typeface="Arial" charset="0"/>
              </a:rPr>
              <a:t>Reflux is the second most common cause of </a:t>
            </a:r>
            <a:r>
              <a:rPr sz="2800">
                <a:solidFill>
                  <a:srgbClr val="FFFF00"/>
                </a:solidFill>
                <a:uFillTx/>
                <a:latin typeface="Arial" charset="0"/>
              </a:rPr>
              <a:t>prenatal hydronephrosis</a:t>
            </a:r>
            <a:r>
              <a:rPr sz="2800">
                <a:uFillTx/>
                <a:latin typeface="Arial" charset="0"/>
              </a:rPr>
              <a:t> and accounts for 37% of cases. </a:t>
            </a:r>
          </a:p>
          <a:p>
            <a:r>
              <a:rPr sz="2800">
                <a:uFillTx/>
                <a:latin typeface="Arial" charset="0"/>
              </a:rPr>
              <a:t>Adults with urinary tract infection (UTI) have a 5% incidence of reflux.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Epidemiology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525963"/>
          </a:xfrm>
        </p:spPr>
        <p:txBody>
          <a:bodyPr>
            <a:normAutofit/>
          </a:bodyPr>
          <a:lstStyle/>
          <a:p>
            <a:r>
              <a:rPr sz="2800">
                <a:uFillTx/>
                <a:latin typeface="Arial" charset="0"/>
              </a:rPr>
              <a:t>Younger children affected more than older children</a:t>
            </a:r>
          </a:p>
          <a:p>
            <a:r>
              <a:rPr sz="2800">
                <a:uFillTx/>
                <a:latin typeface="Arial" charset="0"/>
              </a:rPr>
              <a:t>Girls more than boys </a:t>
            </a:r>
            <a:r>
              <a:rPr lang="en-US" sz="2800" dirty="0" smtClean="0">
                <a:latin typeface="Arial" charset="0"/>
              </a:rPr>
              <a:t>(</a:t>
            </a:r>
            <a:r>
              <a:rPr sz="2800" smtClean="0">
                <a:uFillTx/>
                <a:latin typeface="Arial" charset="0"/>
              </a:rPr>
              <a:t>female–male </a:t>
            </a:r>
            <a:r>
              <a:rPr sz="2800">
                <a:uFillTx/>
                <a:latin typeface="Arial" charset="0"/>
              </a:rPr>
              <a:t>ratio </a:t>
            </a:r>
            <a:r>
              <a:rPr sz="2800" smtClean="0">
                <a:uFillTx/>
                <a:latin typeface="Arial" charset="0"/>
              </a:rPr>
              <a:t>5:1</a:t>
            </a:r>
            <a:r>
              <a:rPr lang="en-US" sz="2800" dirty="0" smtClean="0">
                <a:uFillTx/>
                <a:latin typeface="Arial" charset="0"/>
              </a:rPr>
              <a:t>)</a:t>
            </a:r>
            <a:endParaRPr sz="2800">
              <a:uFillTx/>
              <a:latin typeface="Arial" charset="0"/>
            </a:endParaRPr>
          </a:p>
          <a:p>
            <a:r>
              <a:rPr sz="2800">
                <a:uFillTx/>
                <a:latin typeface="Arial" charset="0"/>
              </a:rPr>
              <a:t>VUR occurs more often in Caucasian than in Afro-Caribbean children. </a:t>
            </a:r>
          </a:p>
          <a:p>
            <a:r>
              <a:rPr sz="2800">
                <a:uFillTx/>
                <a:latin typeface="Arial" charset="0"/>
              </a:rPr>
              <a:t>Siblings of an affected child have a 40% risk of reflux, and routine screening of siblings is recommended.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571480"/>
          </a:xfrm>
        </p:spPr>
        <p:txBody>
          <a:bodyPr>
            <a:normAutofit/>
          </a:bodyPr>
          <a:lstStyle/>
          <a:p>
            <a:r>
              <a:rPr sz="2800" b="1">
                <a:uFillTx/>
                <a:latin typeface="Arial" charset="0"/>
              </a:rPr>
              <a:t>Pathogenesis</a:t>
            </a: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0" y="642918"/>
            <a:ext cx="5214942" cy="621508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 err="1" smtClean="0">
                <a:latin typeface="Arial" charset="0"/>
              </a:rPr>
              <a:t>ureter</a:t>
            </a:r>
            <a:r>
              <a:rPr lang="en-US" sz="2400" dirty="0" smtClean="0">
                <a:latin typeface="Arial" charset="0"/>
              </a:rPr>
              <a:t> passes obliquely through the bladder wall (1–2 cm), where it is supported by muscular attachments that prevent urine reflux during bladder filling and voiding.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</a:rPr>
              <a:t>The normal ratio of intramural </a:t>
            </a:r>
            <a:r>
              <a:rPr lang="en-US" sz="2400" dirty="0" err="1" smtClean="0">
                <a:latin typeface="Arial" charset="0"/>
              </a:rPr>
              <a:t>ureteric</a:t>
            </a:r>
            <a:r>
              <a:rPr lang="en-US" sz="2400" dirty="0" smtClean="0">
                <a:latin typeface="Arial" charset="0"/>
              </a:rPr>
              <a:t> length to </a:t>
            </a:r>
            <a:r>
              <a:rPr lang="en-US" sz="2400" dirty="0" err="1" smtClean="0">
                <a:latin typeface="Arial" charset="0"/>
              </a:rPr>
              <a:t>ureteric</a:t>
            </a:r>
            <a:r>
              <a:rPr lang="en-US" sz="2400" dirty="0" smtClean="0">
                <a:latin typeface="Arial" charset="0"/>
              </a:rPr>
              <a:t> diameter is 5:1.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</a:rPr>
              <a:t>Reflux occurs when the intramural length of </a:t>
            </a:r>
            <a:r>
              <a:rPr lang="en-US" sz="2400" dirty="0" err="1" smtClean="0">
                <a:latin typeface="Arial" charset="0"/>
              </a:rPr>
              <a:t>ureter</a:t>
            </a:r>
            <a:r>
              <a:rPr lang="en-US" sz="2400" dirty="0" smtClean="0">
                <a:latin typeface="Arial" charset="0"/>
              </a:rPr>
              <a:t> is too short (ratio &lt;5:1).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</a:rPr>
              <a:t>The appearance of the </a:t>
            </a:r>
            <a:r>
              <a:rPr lang="en-US" sz="2400" dirty="0" err="1" smtClean="0">
                <a:latin typeface="Arial" charset="0"/>
              </a:rPr>
              <a:t>ureteric</a:t>
            </a:r>
            <a:r>
              <a:rPr lang="en-US" sz="2400" dirty="0" smtClean="0">
                <a:latin typeface="Arial" charset="0"/>
              </a:rPr>
              <a:t> orifice changes with increasing severity of reflux, classically described as stadium, horseshoe, golf-hole, or patulous.</a:t>
            </a:r>
          </a:p>
        </p:txBody>
      </p:sp>
      <p:pic>
        <p:nvPicPr>
          <p:cNvPr id="4" name="صورة 42949672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4" y="4071942"/>
            <a:ext cx="4000496" cy="2786058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38" y="571480"/>
            <a:ext cx="3929062" cy="31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i="0" u="none">
                <a:solidFill>
                  <a:srgbClr val="000000"/>
                </a:solidFill>
                <a:uFillTx/>
                <a:latin typeface="Calibri" charset="0"/>
              </a:rPr>
              <a:t>Pathology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2800" b="0" i="0" u="none">
                <a:solidFill>
                  <a:srgbClr val="000000"/>
                </a:solidFill>
                <a:uFillTx/>
                <a:latin typeface="Calibri" charset="0"/>
              </a:rPr>
              <a:t>The epithelial elements are immature histologically and by late puberty irreversible destructive changes halt spermatogenesis and limit the production of androgens.</a:t>
            </a:r>
          </a:p>
          <a:p>
            <a:pPr lvl="0"/>
            <a:r>
              <a:rPr sz="2800" b="1" i="0" u="none">
                <a:solidFill>
                  <a:srgbClr val="000000"/>
                </a:solidFill>
                <a:uFillTx/>
                <a:latin typeface="Calibri" charset="0"/>
              </a:rPr>
              <a:t>Early repositioning of an incompletely descended testis can preserve function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83597" y="158490"/>
            <a:ext cx="8229600" cy="1143000"/>
          </a:xfrm>
        </p:spPr>
        <p:txBody>
          <a:bodyPr/>
          <a:lstStyle/>
          <a:p>
            <a:r>
              <a:rPr sz="2800" b="1">
                <a:uFillTx/>
                <a:latin typeface="Arial" charset="0"/>
              </a:rPr>
              <a:t>Classification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600" b="1">
                <a:uFillTx/>
                <a:latin typeface="Arial" charset="0"/>
              </a:rPr>
              <a:t>Primary reflux</a:t>
            </a:r>
            <a:r>
              <a:rPr sz="2600">
                <a:uFillTx/>
                <a:latin typeface="Arial" charset="0"/>
              </a:rPr>
              <a:t> (1%) results from a congenital abnormality of the ureterovesical junction. </a:t>
            </a:r>
          </a:p>
          <a:p>
            <a:r>
              <a:rPr sz="2600" b="1">
                <a:uFillTx/>
                <a:latin typeface="Arial" charset="0"/>
              </a:rPr>
              <a:t>Secondary reflux</a:t>
            </a:r>
            <a:r>
              <a:rPr sz="2600">
                <a:uFillTx/>
                <a:latin typeface="Arial" charset="0"/>
              </a:rPr>
              <a:t> results from urinary tract dysfunction associated with elevated intravesical pressures.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00600" y="1722438"/>
            <a:ext cx="4343400" cy="27781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Iatrogenic Causes</a:t>
            </a:r>
          </a:p>
          <a:p>
            <a:pPr algn="l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A.</a:t>
            </a:r>
            <a:r>
              <a:rPr lang="en-US" sz="2000" b="1" dirty="0" smtClean="0"/>
              <a:t> PROSTATECTOMY</a:t>
            </a:r>
            <a:endParaRPr lang="en-US" sz="2000" b="0" dirty="0" smtClean="0"/>
          </a:p>
          <a:p>
            <a:pPr algn="l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B.</a:t>
            </a:r>
            <a:r>
              <a:rPr lang="en-US" sz="2000" b="1" dirty="0" smtClean="0"/>
              <a:t> WEDGE RESECTION OF THE POSTERIOR VESICAL NECK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C.</a:t>
            </a:r>
            <a:r>
              <a:rPr lang="en-US" sz="2000" b="1" dirty="0" smtClean="0"/>
              <a:t> URETERAL MEATOTOMY</a:t>
            </a:r>
          </a:p>
          <a:p>
            <a:pPr algn="l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D.</a:t>
            </a:r>
            <a:r>
              <a:rPr lang="en-US" sz="2000" b="1" dirty="0" smtClean="0"/>
              <a:t> RESECTION OF URETEROCELE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22438"/>
            <a:ext cx="4038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Congenital Causes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A. </a:t>
            </a:r>
            <a:r>
              <a:rPr lang="en-US" sz="2000" b="1" dirty="0" smtClean="0"/>
              <a:t>TRIGONAL WEAKNESS   (PRIMARY REFLUX)</a:t>
            </a:r>
          </a:p>
          <a:p>
            <a:pPr algn="l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B.</a:t>
            </a:r>
            <a:r>
              <a:rPr lang="en-US" sz="2000" b="1" dirty="0" smtClean="0"/>
              <a:t> FAMILIAL REFLUX</a:t>
            </a:r>
          </a:p>
          <a:p>
            <a:pPr algn="l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C.</a:t>
            </a:r>
            <a:r>
              <a:rPr lang="en-US" sz="2000" b="1" dirty="0" smtClean="0"/>
              <a:t> URETERAL ABNORMALITIES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789112"/>
          </a:xfrm>
        </p:spPr>
        <p:txBody>
          <a:bodyPr/>
          <a:lstStyle/>
          <a:p>
            <a:pPr algn="ctr" rtl="0"/>
            <a:r>
              <a:rPr lang="en-US" sz="3200" b="1" i="1" dirty="0" smtClean="0"/>
              <a:t>CAUSES</a:t>
            </a:r>
            <a:endParaRPr lang="en-US" sz="32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786322"/>
            <a:ext cx="3124200" cy="169067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Other causes</a:t>
            </a:r>
            <a:endParaRPr lang="en-US" sz="2000" b="1" dirty="0" smtClean="0"/>
          </a:p>
          <a:p>
            <a:pPr marL="342900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en-US" sz="2000" b="1" dirty="0" smtClean="0"/>
              <a:t>Voiding Dysfunction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en-US" sz="2000" b="1" dirty="0" err="1" smtClean="0"/>
              <a:t>Vesical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Trabeculation</a:t>
            </a:r>
            <a:endParaRPr lang="en-US" sz="2000" b="1" dirty="0" smtClean="0"/>
          </a:p>
          <a:p>
            <a:pPr marL="342900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en-US" sz="2000" b="1" dirty="0" smtClean="0"/>
              <a:t>Contracted Bladder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33800" y="4929198"/>
            <a:ext cx="4419600" cy="17002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/>
              <a:t>Eagle-Barrett(Prune Belly)       Syndrome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/>
              <a:t>Edema of the </a:t>
            </a:r>
            <a:r>
              <a:rPr lang="en-US" sz="2000" b="1" dirty="0" err="1" smtClean="0"/>
              <a:t>Vesical</a:t>
            </a:r>
            <a:r>
              <a:rPr lang="en-US" sz="2000" b="1" dirty="0" smtClean="0"/>
              <a:t> Wall</a:t>
            </a:r>
          </a:p>
          <a:p>
            <a:r>
              <a:rPr lang="en-US" sz="2000" b="1" dirty="0" smtClean="0"/>
              <a:t>     Secondary to Cystitis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57600" y="1371600"/>
            <a:ext cx="457200" cy="3429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062400" y="1371600"/>
            <a:ext cx="900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13716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sz="2800" b="1">
                <a:uFillTx/>
                <a:latin typeface="Arial" charset="0"/>
              </a:rPr>
              <a:t>Etiology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5211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sz="2600" b="1" smtClean="0">
                <a:solidFill>
                  <a:srgbClr val="FFFF00"/>
                </a:solidFill>
                <a:uFillTx/>
                <a:latin typeface="Arial" charset="0"/>
              </a:rPr>
              <a:t>Primary </a:t>
            </a:r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reflux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sz="2600">
                <a:uFillTx/>
                <a:latin typeface="Arial" charset="0"/>
              </a:rPr>
              <a:t>is caused by lateral displacement of the ureteral orifice during embryogenesis and a shorter intramural tunnel for the ureter, resulting in a poor muscular backing. A weaker valve mechanism is therefore available to close the orifice during bladder contractions.</a:t>
            </a:r>
          </a:p>
          <a:p>
            <a:pPr marL="514350" indent="-514350">
              <a:buFont typeface="+mj-lt"/>
              <a:buAutoNum type="arabicPeriod"/>
            </a:pPr>
            <a:r>
              <a:rPr sz="2600" b="1" smtClean="0">
                <a:solidFill>
                  <a:srgbClr val="FFFF00"/>
                </a:solidFill>
                <a:uFillTx/>
                <a:latin typeface="Arial" charset="0"/>
              </a:rPr>
              <a:t>Ureteral </a:t>
            </a:r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duplication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sz="2600">
                <a:uFillTx/>
                <a:latin typeface="Arial" charset="0"/>
              </a:rPr>
              <a:t>is commonly associated with reflux into the lower pole ureter, again owing to its abnormally short intramural </a:t>
            </a:r>
            <a:r>
              <a:rPr sz="2600" smtClean="0">
                <a:uFillTx/>
                <a:latin typeface="Arial" charset="0"/>
              </a:rPr>
              <a:t>tunnel</a:t>
            </a:r>
            <a:r>
              <a:rPr lang="en-US" sz="2600" dirty="0" smtClean="0">
                <a:latin typeface="Arial" charset="0"/>
              </a:rPr>
              <a:t>.</a:t>
            </a:r>
            <a:endParaRPr sz="2600">
              <a:uFillTx/>
              <a:latin typeface="Arial" charset="0"/>
            </a:endParaRPr>
          </a:p>
        </p:txBody>
      </p:sp>
      <p:pic>
        <p:nvPicPr>
          <p:cNvPr id="5122" name="Picture 2" descr="C:\Users\NAWA_3\Desktop\W-M-rule-for-web.jpg"/>
          <p:cNvPicPr>
            <a:picLocks noChangeAspect="1" noChangeArrowheads="1"/>
          </p:cNvPicPr>
          <p:nvPr/>
        </p:nvPicPr>
        <p:blipFill>
          <a:blip r:embed="rId2"/>
          <a:srcRect b="4872"/>
          <a:stretch>
            <a:fillRect/>
          </a:stretch>
        </p:blipFill>
        <p:spPr bwMode="auto">
          <a:xfrm>
            <a:off x="6019800" y="4103468"/>
            <a:ext cx="2895600" cy="2754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Etiology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446642" y="149989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rial" charset="0"/>
              </a:rPr>
              <a:t>3. </a:t>
            </a:r>
            <a:r>
              <a:rPr sz="2600" b="1" smtClean="0">
                <a:solidFill>
                  <a:srgbClr val="FFFF00"/>
                </a:solidFill>
                <a:uFillTx/>
                <a:latin typeface="Arial" charset="0"/>
              </a:rPr>
              <a:t>Ureteral </a:t>
            </a:r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ectopia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sz="2600">
                <a:uFillTx/>
                <a:latin typeface="Arial" charset="0"/>
              </a:rPr>
              <a:t>without ureterocele may be associated with reflux.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  <a:uFillTx/>
                <a:latin typeface="Arial" charset="0"/>
              </a:rPr>
              <a:t>4. </a:t>
            </a:r>
            <a:r>
              <a:rPr sz="2600" b="1" smtClean="0">
                <a:solidFill>
                  <a:srgbClr val="FFFF00"/>
                </a:solidFill>
                <a:uFillTx/>
                <a:latin typeface="Arial" charset="0"/>
              </a:rPr>
              <a:t>Abnormalities </a:t>
            </a:r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of the bladder wall</a:t>
            </a:r>
            <a:r>
              <a:rPr sz="2600">
                <a:uFillTx/>
                <a:latin typeface="Arial" charset="0"/>
              </a:rPr>
              <a:t> such as diverticula, radiation cystitis, and cyclophosphamide cystitis may predispose to vesicoureteral reflux. UTI may be associated with transient reflux, due to the inflamed bladder wall.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rial" charset="0"/>
              </a:rPr>
              <a:t>5. </a:t>
            </a:r>
            <a:r>
              <a:rPr sz="2600" b="1" smtClean="0">
                <a:solidFill>
                  <a:srgbClr val="FFFF00"/>
                </a:solidFill>
                <a:uFillTx/>
                <a:latin typeface="Arial" charset="0"/>
              </a:rPr>
              <a:t>Elevated </a:t>
            </a:r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intravesical pressure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sz="2600">
                <a:uFillTx/>
                <a:latin typeface="Arial" charset="0"/>
              </a:rPr>
              <a:t>from any cause may lead to reflux. Common causes are posterior urethral valves, detrusor hyperreflexia, and prostatic enlargement in adults.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Etiology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rial" charset="0"/>
              </a:rPr>
              <a:t>7. </a:t>
            </a:r>
            <a:r>
              <a:rPr sz="2600" b="1" smtClean="0">
                <a:solidFill>
                  <a:srgbClr val="FFFF00"/>
                </a:solidFill>
                <a:uFillTx/>
                <a:latin typeface="Arial" charset="0"/>
              </a:rPr>
              <a:t>Prune-belly </a:t>
            </a:r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syndrome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sz="2600">
                <a:uFillTx/>
                <a:latin typeface="Arial" charset="0"/>
              </a:rPr>
              <a:t>is a congenital condition characterized by deficient anterior abdominal musculature, bilateral cryptorchidism, bilateral megaureter, and often bilateral vesicoureteral reflux.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rial" charset="0"/>
              </a:rPr>
              <a:t>8. </a:t>
            </a:r>
            <a:r>
              <a:rPr sz="2600" b="1" smtClean="0">
                <a:solidFill>
                  <a:srgbClr val="FFFF00"/>
                </a:solidFill>
                <a:uFillTx/>
                <a:latin typeface="Arial" charset="0"/>
              </a:rPr>
              <a:t>Iatrogenic </a:t>
            </a:r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reflux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sz="2600">
                <a:uFillTx/>
                <a:latin typeface="Arial" charset="0"/>
              </a:rPr>
              <a:t>may result from any surgical procedure that disrupts the trigonal muscle, such as prostatectomy. Resection of the ureteral orifice can also produce reflux.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Arial" charset="0"/>
              </a:rPr>
              <a:t>9. </a:t>
            </a:r>
            <a:r>
              <a:rPr sz="2600" b="1" smtClean="0">
                <a:solidFill>
                  <a:srgbClr val="FFFF00"/>
                </a:solidFill>
                <a:uFillTx/>
                <a:latin typeface="Arial" charset="0"/>
              </a:rPr>
              <a:t>Dysfunctional </a:t>
            </a:r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voiding or elimination syndromes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sz="2600">
                <a:uFillTx/>
                <a:latin typeface="Arial" charset="0"/>
              </a:rPr>
              <a:t>can lead to reflux. Voiding patterns should always be elicited in the medical history.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83597" y="1"/>
            <a:ext cx="8229600" cy="685799"/>
          </a:xfrm>
        </p:spPr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Grading of VUR</a:t>
            </a:r>
            <a:endParaRPr sz="2800" b="1">
              <a:uFillTx/>
              <a:latin typeface="Arial" charset="0"/>
            </a:endParaRP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483598" y="609600"/>
            <a:ext cx="8229599" cy="4462474"/>
          </a:xfrm>
        </p:spPr>
        <p:txBody>
          <a:bodyPr>
            <a:normAutofit/>
          </a:bodyPr>
          <a:lstStyle/>
          <a:p>
            <a:pPr lvl="0">
              <a:buChar char="•"/>
            </a:pPr>
            <a:r>
              <a:rPr sz="2400" b="0" i="0" u="none">
                <a:uFillTx/>
                <a:latin typeface="Arial" charset="0"/>
              </a:rPr>
              <a:t>The degree of reflux is graded I–V.</a:t>
            </a:r>
            <a:endParaRPr sz="2400">
              <a:uFillTx/>
              <a:latin typeface="Arial" charset="0"/>
            </a:endParaRPr>
          </a:p>
          <a:p>
            <a:pPr lvl="0">
              <a:buChar char="•"/>
            </a:pPr>
            <a:r>
              <a:rPr sz="2400" b="0" i="0" u="none">
                <a:uFillTx/>
                <a:latin typeface="Arial" charset="0"/>
              </a:rPr>
              <a:t>Grading is based on the appearance of contrast agent in the collecting system during voiding cystourethrography (</a:t>
            </a:r>
            <a:r>
              <a:rPr sz="2400" b="0" i="0" u="none" smtClean="0">
                <a:uFillTx/>
                <a:latin typeface="Arial" charset="0"/>
              </a:rPr>
              <a:t>VCUG</a:t>
            </a:r>
            <a:r>
              <a:rPr lang="ar-IQ" sz="2400" b="0" i="0" u="none" dirty="0" smtClean="0">
                <a:uFillTx/>
                <a:latin typeface="Arial" charset="0"/>
              </a:rPr>
              <a:t>(</a:t>
            </a:r>
            <a:r>
              <a:rPr lang="en-US" sz="2400" b="0" i="0" u="none" dirty="0" smtClean="0">
                <a:uFillTx/>
                <a:latin typeface="Arial" charset="0"/>
              </a:rPr>
              <a:t>.</a:t>
            </a:r>
            <a:endParaRPr sz="2400">
              <a:uFillTx/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51941"/>
          <a:stretch>
            <a:fillRect/>
          </a:stretch>
        </p:blipFill>
        <p:spPr bwMode="auto">
          <a:xfrm>
            <a:off x="2362200" y="1905000"/>
            <a:ext cx="433681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1321"/>
          <a:stretch>
            <a:fillRect/>
          </a:stretch>
        </p:blipFill>
        <p:spPr bwMode="auto">
          <a:xfrm>
            <a:off x="1371600" y="4191000"/>
            <a:ext cx="628654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34140" y="-2648340"/>
            <a:ext cx="857232" cy="6153912"/>
          </a:xfrm>
        </p:spPr>
        <p:txBody>
          <a:bodyPr vert="vert270"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     </a:t>
            </a:r>
            <a:r>
              <a:rPr lang="en-US" sz="3200" b="1" dirty="0" smtClean="0"/>
              <a:t>COMPLICATIONS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5720" y="1516912"/>
            <a:ext cx="4143404" cy="4502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Hydroureteronephrosis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/>
              <a:t>(1) Increased work load</a:t>
            </a:r>
          </a:p>
          <a:p>
            <a:pPr algn="l"/>
            <a:r>
              <a:rPr lang="en-US" b="1" dirty="0" smtClean="0"/>
              <a:t>(2) High hydrostatic pressure</a:t>
            </a:r>
          </a:p>
          <a:p>
            <a:pPr algn="l"/>
            <a:r>
              <a:rPr lang="en-US" b="1" dirty="0" smtClean="0"/>
              <a:t>(3) Weak ureteral musculature</a:t>
            </a:r>
          </a:p>
          <a:p>
            <a:pPr marL="64008" indent="0" algn="l">
              <a:buNone/>
            </a:pPr>
            <a:r>
              <a:rPr lang="en-US" b="1" dirty="0"/>
              <a:t> </a:t>
            </a:r>
            <a:r>
              <a:rPr lang="en-US" b="1" dirty="0" smtClean="0"/>
              <a:t>         </a:t>
            </a:r>
          </a:p>
          <a:p>
            <a:pPr marL="64008" indent="0" algn="l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reflux nephropathy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24000"/>
            <a:ext cx="4308230" cy="4920644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Pyelonephritis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err="1" smtClean="0"/>
              <a:t>Vesicoureteral</a:t>
            </a:r>
            <a:r>
              <a:rPr lang="en-US" dirty="0" smtClean="0"/>
              <a:t> reflux is one of the common contributing factors leading to the development of cystitis, particularly in females.</a:t>
            </a:r>
          </a:p>
          <a:p>
            <a:pPr algn="l" rtl="0"/>
            <a:r>
              <a:rPr lang="en-US" dirty="0" smtClean="0"/>
              <a:t>When reflux is present, bacteria reach the kidney and the urinary tract cannot empty itself completely, so </a:t>
            </a:r>
            <a:r>
              <a:rPr lang="en-US" dirty="0" smtClean="0">
                <a:solidFill>
                  <a:srgbClr val="FFFF00"/>
                </a:solidFill>
              </a:rPr>
              <a:t>infection</a:t>
            </a:r>
            <a:r>
              <a:rPr lang="en-US" dirty="0" smtClean="0"/>
              <a:t> is perpetuated.</a:t>
            </a:r>
            <a:endParaRPr lang="en-US" dirty="0"/>
          </a:p>
        </p:txBody>
      </p:sp>
      <p:sp>
        <p:nvSpPr>
          <p:cNvPr id="3" name="سهم للأسفل 2"/>
          <p:cNvSpPr/>
          <p:nvPr/>
        </p:nvSpPr>
        <p:spPr>
          <a:xfrm>
            <a:off x="1643042" y="4143380"/>
            <a:ext cx="2286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343400" y="838200"/>
            <a:ext cx="914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2895600" y="838200"/>
            <a:ext cx="1295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uFillTx/>
                <a:latin typeface="Arial" charset="0"/>
              </a:rPr>
              <a:t>Complications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600">
                <a:uFillTx/>
                <a:latin typeface="Arial" charset="0"/>
              </a:rPr>
              <a:t>VUR associated with UTI can result in 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reflux nephropathy</a:t>
            </a:r>
            <a:r>
              <a:rPr sz="2600">
                <a:uFillTx/>
                <a:latin typeface="Arial" charset="0"/>
              </a:rPr>
              <a:t> with hypertension and progressive renal failure.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525832" y="63463"/>
            <a:ext cx="8229597" cy="1269597"/>
          </a:xfrm>
        </p:spPr>
        <p:txBody>
          <a:bodyPr/>
          <a:lstStyle/>
          <a:p>
            <a:r>
              <a:rPr sz="2800" b="1">
                <a:uFillTx/>
                <a:latin typeface="Arial" charset="0"/>
              </a:rPr>
              <a:t>Presentation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430802" y="1723739"/>
            <a:ext cx="8229600" cy="3832879"/>
          </a:xfrm>
        </p:spPr>
        <p:txBody>
          <a:bodyPr/>
          <a:lstStyle/>
          <a:p>
            <a:r>
              <a:rPr sz="2600">
                <a:uFillTx/>
                <a:latin typeface="Arial" charset="0"/>
              </a:rPr>
              <a:t>Vesicoureteral reflux rarely causes symptoms.</a:t>
            </a:r>
          </a:p>
          <a:p>
            <a:r>
              <a:rPr sz="2600">
                <a:uFillTx/>
                <a:latin typeface="Arial" charset="0"/>
              </a:rPr>
              <a:t>Most p</a:t>
            </a:r>
            <a:r>
              <a:rPr sz="2600" b="0" i="0" u="none">
                <a:uFillTx/>
                <a:latin typeface="Arial" charset="0"/>
              </a:rPr>
              <a:t>atients </a:t>
            </a:r>
            <a:r>
              <a:rPr sz="2600">
                <a:uFillTx/>
                <a:latin typeface="Arial" charset="0"/>
              </a:rPr>
              <a:t>present as recurrent UTI or pyelonephritis: have symptoms of fever, dysuria, suprapubic or abdominal pain, failure to thrive, vomiting, and diarrhea.</a:t>
            </a:r>
          </a:p>
          <a:p>
            <a:r>
              <a:rPr sz="2600">
                <a:uFillTx/>
                <a:latin typeface="Arial" charset="0"/>
              </a:rPr>
              <a:t>In more advanced stages, the patient may present with uremia or hypertension. </a:t>
            </a:r>
          </a:p>
          <a:p>
            <a:endParaRPr sz="2600"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504715" y="31785"/>
            <a:ext cx="8229600" cy="682572"/>
          </a:xfrm>
        </p:spPr>
        <p:txBody>
          <a:bodyPr/>
          <a:lstStyle/>
          <a:p>
            <a:r>
              <a:rPr sz="2800" b="1" i="0" u="none" smtClean="0">
                <a:uFillTx/>
                <a:latin typeface="Arial" charset="0"/>
              </a:rPr>
              <a:t>Investigation</a:t>
            </a:r>
            <a:r>
              <a:rPr lang="en-US" sz="2800" b="1" dirty="0" smtClean="0">
                <a:latin typeface="Arial" charset="0"/>
              </a:rPr>
              <a:t>s</a:t>
            </a:r>
            <a:endParaRPr sz="2800" b="1" i="0" u="none">
              <a:uFillTx/>
              <a:latin typeface="Arial" charset="0"/>
            </a:endParaRP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728199"/>
          </a:xfrm>
        </p:spPr>
        <p:txBody>
          <a:bodyPr>
            <a:normAutofit fontScale="92500"/>
          </a:bodyPr>
          <a:lstStyle/>
          <a:p>
            <a:r>
              <a:rPr sz="2200" b="1">
                <a:solidFill>
                  <a:srgbClr val="FFFF00"/>
                </a:solidFill>
                <a:uFillTx/>
                <a:latin typeface="Arial" charset="0"/>
              </a:rPr>
              <a:t>Urinalysis</a:t>
            </a:r>
            <a:r>
              <a:rPr sz="2200">
                <a:uFillTx/>
                <a:latin typeface="Arial" charset="0"/>
              </a:rPr>
              <a:t> and culture to diagnose UTI</a:t>
            </a:r>
          </a:p>
          <a:p>
            <a:r>
              <a:rPr sz="2200">
                <a:uFillTx/>
                <a:latin typeface="Arial" charset="0"/>
              </a:rPr>
              <a:t>Urinary tract </a:t>
            </a:r>
            <a:r>
              <a:rPr sz="2200" b="1">
                <a:solidFill>
                  <a:srgbClr val="FFFF00"/>
                </a:solidFill>
                <a:uFillTx/>
                <a:latin typeface="Arial" charset="0"/>
              </a:rPr>
              <a:t>ultrasound</a:t>
            </a:r>
            <a:r>
              <a:rPr sz="2200">
                <a:uFillTx/>
                <a:latin typeface="Arial" charset="0"/>
              </a:rPr>
              <a:t> scan to diagnose reflux </a:t>
            </a:r>
          </a:p>
          <a:p>
            <a:r>
              <a:rPr sz="2200" b="0" i="0" u="none">
                <a:uFillTx/>
                <a:latin typeface="Arial" charset="0"/>
              </a:rPr>
              <a:t>The </a:t>
            </a:r>
            <a:r>
              <a:rPr sz="2200" b="1" i="0" u="none">
                <a:solidFill>
                  <a:srgbClr val="FFFF00"/>
                </a:solidFill>
                <a:uFillTx/>
                <a:latin typeface="Arial" charset="0"/>
              </a:rPr>
              <a:t>VCUG</a:t>
            </a:r>
            <a:r>
              <a:rPr sz="2200" b="0" i="0" u="none">
                <a:uFillTx/>
                <a:latin typeface="Arial" charset="0"/>
              </a:rPr>
              <a:t>:</a:t>
            </a:r>
          </a:p>
          <a:p>
            <a:pPr lvl="1"/>
            <a:r>
              <a:rPr sz="2000" b="0" i="0" u="none">
                <a:uFillTx/>
                <a:latin typeface="Arial" charset="0"/>
              </a:rPr>
              <a:t>the definitive examination</a:t>
            </a:r>
          </a:p>
          <a:p>
            <a:pPr lvl="1"/>
            <a:r>
              <a:rPr sz="2000" b="0" i="0" u="none">
                <a:uFillTx/>
                <a:latin typeface="Arial" charset="0"/>
              </a:rPr>
              <a:t>to diagnose and grade reflux and establish reversible causes</a:t>
            </a:r>
          </a:p>
          <a:p>
            <a:pPr lvl="1"/>
            <a:r>
              <a:rPr sz="2000" b="0" i="0" u="none">
                <a:uFillTx/>
                <a:latin typeface="Arial" charset="0"/>
              </a:rPr>
              <a:t>must include a voiding phase: </a:t>
            </a:r>
            <a:endParaRPr sz="2400" b="0" i="0" u="none">
              <a:uFillTx/>
              <a:latin typeface="Arial" charset="0"/>
            </a:endParaRPr>
          </a:p>
          <a:p>
            <a:pPr lvl="2"/>
            <a:r>
              <a:rPr sz="2000" b="0" i="0" u="none">
                <a:uFillTx/>
                <a:latin typeface="Arial" charset="0"/>
              </a:rPr>
              <a:t>in some cases, reflux may be seen only during the elevated intravesical pressures associated with micturition. </a:t>
            </a:r>
          </a:p>
          <a:p>
            <a:pPr lvl="2"/>
            <a:r>
              <a:rPr sz="2000" b="0" i="0" u="none">
                <a:uFillTx/>
                <a:latin typeface="Arial" charset="0"/>
              </a:rPr>
              <a:t>in visualizing the urethra, may allow the diagnosis of outflow obstruction to be made (e.g., posterior urethral valves).</a:t>
            </a:r>
          </a:p>
          <a:p>
            <a:pPr lvl="0"/>
            <a:r>
              <a:rPr sz="2200" b="1" i="0" u="none">
                <a:solidFill>
                  <a:srgbClr val="FFFF00"/>
                </a:solidFill>
                <a:uFillTx/>
                <a:latin typeface="Arial" charset="0"/>
              </a:rPr>
              <a:t>DMSA</a:t>
            </a:r>
            <a:r>
              <a:rPr sz="2200" b="0" i="0" u="none">
                <a:uFillTx/>
                <a:latin typeface="Arial" charset="0"/>
              </a:rPr>
              <a:t> scan to detect and monitor associated renal cortical scarring.</a:t>
            </a:r>
            <a:endParaRPr sz="2000" b="0" i="0" u="none">
              <a:uFillTx/>
              <a:latin typeface="Arial" charset="0"/>
            </a:endParaRPr>
          </a:p>
          <a:p>
            <a:r>
              <a:rPr sz="2200" b="0" i="0" u="none">
                <a:uFillTx/>
                <a:latin typeface="Arial" charset="0"/>
              </a:rPr>
              <a:t>The intravenous urography (</a:t>
            </a:r>
            <a:r>
              <a:rPr sz="2200" b="1" i="0" u="none">
                <a:solidFill>
                  <a:srgbClr val="FFFF00"/>
                </a:solidFill>
                <a:uFillTx/>
                <a:latin typeface="Arial" charset="0"/>
              </a:rPr>
              <a:t>IVU</a:t>
            </a:r>
            <a:r>
              <a:rPr sz="2200" b="0" i="0" u="none">
                <a:uFillTx/>
                <a:latin typeface="Arial" charset="0"/>
              </a:rPr>
              <a:t>) findings are usually normal in lower grades of reflux.</a:t>
            </a:r>
          </a:p>
          <a:p>
            <a:r>
              <a:rPr sz="2200" b="1">
                <a:solidFill>
                  <a:srgbClr val="FFFF00"/>
                </a:solidFill>
                <a:uFillTx/>
                <a:latin typeface="Arial" charset="0"/>
              </a:rPr>
              <a:t>Urodynamic</a:t>
            </a:r>
            <a:r>
              <a:rPr sz="2200">
                <a:uFillTx/>
                <a:latin typeface="Arial" charset="0"/>
              </a:rPr>
              <a:t> assessment if suspicious of voiding </a:t>
            </a:r>
            <a:r>
              <a:rPr sz="2200" smtClean="0">
                <a:uFillTx/>
                <a:latin typeface="Arial" charset="0"/>
              </a:rPr>
              <a:t>dysfunction</a:t>
            </a:r>
            <a:endParaRPr lang="ar-IQ" sz="2200" dirty="0" smtClean="0">
              <a:uFillTx/>
              <a:latin typeface="Arial" charset="0"/>
            </a:endParaRPr>
          </a:p>
          <a:p>
            <a:r>
              <a:rPr lang="en-US" sz="2200" b="1" dirty="0" err="1" smtClean="0">
                <a:solidFill>
                  <a:srgbClr val="FFFF00"/>
                </a:solidFill>
                <a:uFillTx/>
                <a:latin typeface="Arial" charset="0"/>
              </a:rPr>
              <a:t>Cystoscopy</a:t>
            </a:r>
            <a:r>
              <a:rPr lang="en-US" sz="2200" b="1" dirty="0" smtClean="0">
                <a:solidFill>
                  <a:srgbClr val="FFFF00"/>
                </a:solidFill>
                <a:uFillTx/>
                <a:latin typeface="Arial" charset="0"/>
              </a:rPr>
              <a:t>:</a:t>
            </a:r>
            <a:r>
              <a:rPr sz="2200" b="1" smtClean="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lang="en-US" sz="2200" dirty="0" smtClean="0">
                <a:uFillTx/>
                <a:latin typeface="Arial" charset="0"/>
              </a:rPr>
              <a:t>to study position and morphology of </a:t>
            </a:r>
            <a:r>
              <a:rPr lang="en-US" sz="2200" dirty="0" err="1" smtClean="0">
                <a:uFillTx/>
                <a:latin typeface="Arial" charset="0"/>
              </a:rPr>
              <a:t>ureteric</a:t>
            </a:r>
            <a:r>
              <a:rPr lang="en-US" sz="2200" dirty="0" smtClean="0">
                <a:uFillTx/>
                <a:latin typeface="Arial" charset="0"/>
              </a:rPr>
              <a:t> orifices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and exclude secondary causes.</a:t>
            </a:r>
            <a:endParaRPr lang="en-US" sz="2200" dirty="0" smtClean="0"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1048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dirty="0" smtClean="0">
                <a:uFillTx/>
              </a:rPr>
              <a:t>Clinical features</a:t>
            </a:r>
            <a:endParaRPr lang="ar-IQ" sz="32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uFillTx/>
                <a:latin typeface="Calibri" charset="0"/>
              </a:rPr>
              <a:t>The scrotum is empty &amp; underdeveloped</a:t>
            </a:r>
          </a:p>
          <a:p>
            <a:r>
              <a:rPr lang="en-US" sz="2800" dirty="0" smtClean="0">
                <a:uFillTx/>
                <a:latin typeface="Calibri" charset="0"/>
              </a:rPr>
              <a:t>More common on the right </a:t>
            </a:r>
          </a:p>
          <a:p>
            <a:r>
              <a:rPr lang="en-US" sz="2800" dirty="0" smtClean="0">
                <a:uFillTx/>
                <a:latin typeface="Calibri" charset="0"/>
              </a:rPr>
              <a:t>Bilateral in </a:t>
            </a: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20%</a:t>
            </a:r>
            <a:r>
              <a:rPr lang="en-US" sz="2800" dirty="0" smtClean="0">
                <a:uFillTx/>
                <a:latin typeface="Calibri" charset="0"/>
              </a:rPr>
              <a:t> of cases.</a:t>
            </a:r>
          </a:p>
          <a:p>
            <a:r>
              <a:rPr lang="en-US" sz="2800" dirty="0" smtClean="0">
                <a:uFillTx/>
                <a:latin typeface="Calibri" charset="0"/>
              </a:rPr>
              <a:t>Secondary sexual characteristics are typically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    normal.</a:t>
            </a:r>
          </a:p>
          <a:p>
            <a:pPr>
              <a:buNone/>
            </a:pPr>
            <a:endParaRPr lang="en-US" sz="2800" dirty="0" smtClean="0">
              <a:uFillTx/>
              <a:latin typeface="Calibri" charset="0"/>
            </a:endParaRP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The testis may be: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 • intra-abdominal, lying </a:t>
            </a:r>
            <a:r>
              <a:rPr lang="en-US" sz="2800" dirty="0" err="1" smtClean="0">
                <a:uFillTx/>
                <a:latin typeface="Calibri" charset="0"/>
              </a:rPr>
              <a:t>extraperitoneally</a:t>
            </a:r>
            <a:r>
              <a:rPr lang="en-US" sz="2800" dirty="0" smtClean="0">
                <a:uFillTx/>
                <a:latin typeface="Calibri" charset="0"/>
              </a:rPr>
              <a:t> above the internal inguinal ring.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 • inguinal,  it may or may not be palpable </a:t>
            </a:r>
          </a:p>
          <a:p>
            <a:pPr>
              <a:buNone/>
            </a:pPr>
            <a:r>
              <a:rPr lang="en-US" sz="2800" dirty="0" smtClean="0">
                <a:uFillTx/>
                <a:latin typeface="Calibri" charset="0"/>
              </a:rPr>
              <a:t> • in the superficial inguinal pouch, in which case it must be distinguished from retractile testis.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0"/>
            <a:ext cx="34099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0950"/>
            <a:ext cx="30099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25" y="3914775"/>
            <a:ext cx="33813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0"/>
            <a:ext cx="3400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1" y="38862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MCUG</a:t>
            </a:r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5625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clinica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07354" cy="2786082"/>
          </a:xfrm>
        </p:spPr>
      </p:pic>
      <p:pic>
        <p:nvPicPr>
          <p:cNvPr id="1026" name="Picture 2" descr="C:\Users\NAWA_3\Desktop\20110729015114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40578"/>
            <a:ext cx="3737073" cy="3317422"/>
          </a:xfrm>
          <a:prstGeom prst="rect">
            <a:avLst/>
          </a:prstGeom>
          <a:noFill/>
        </p:spPr>
      </p:pic>
      <p:pic>
        <p:nvPicPr>
          <p:cNvPr id="1029" name="Picture 5" descr="C:\Users\NAWA_3\Desktop\336139-414836-7894t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383373"/>
            <a:ext cx="3714744" cy="3474627"/>
          </a:xfrm>
          <a:prstGeom prst="rect">
            <a:avLst/>
          </a:prstGeom>
          <a:noFill/>
        </p:spPr>
      </p:pic>
      <p:pic>
        <p:nvPicPr>
          <p:cNvPr id="1030" name="Picture 6" descr="C:\Users\NAWA_3\Desktop\slide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0"/>
            <a:ext cx="428625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 descr="C:\Users\NAWA_3\Desktop\F3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482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83597" y="10667"/>
            <a:ext cx="8229600" cy="1206245"/>
          </a:xfrm>
        </p:spPr>
        <p:txBody>
          <a:bodyPr/>
          <a:lstStyle/>
          <a:p>
            <a:r>
              <a:rPr sz="2800" b="1">
                <a:uFillTx/>
                <a:latin typeface="Arial" charset="0"/>
              </a:rPr>
              <a:t>Management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457201" y="1422810"/>
            <a:ext cx="8229600" cy="4308029"/>
          </a:xfrm>
        </p:spPr>
        <p:txBody>
          <a:bodyPr/>
          <a:lstStyle/>
          <a:p>
            <a:pPr>
              <a:buChar char="•"/>
            </a:pPr>
            <a:r>
              <a:rPr sz="2400" b="0" i="0" u="none">
                <a:uFillTx/>
                <a:latin typeface="Arial" charset="0"/>
              </a:rPr>
              <a:t>Correct underlying problems contributing to secondary reflux.</a:t>
            </a:r>
          </a:p>
          <a:p>
            <a:pPr>
              <a:buChar char="•"/>
            </a:pPr>
            <a:r>
              <a:rPr sz="2400" b="0" i="0" u="none">
                <a:uFillTx/>
                <a:latin typeface="Arial" charset="0"/>
              </a:rPr>
              <a:t>Depending on:</a:t>
            </a:r>
          </a:p>
          <a:p>
            <a:pPr lvl="1">
              <a:buChar char="•"/>
            </a:pPr>
            <a:r>
              <a:rPr sz="2400" b="0" i="0" u="none">
                <a:uFillTx/>
                <a:latin typeface="Arial" charset="0"/>
              </a:rPr>
              <a:t>the grade of reflux as determined by VCUG</a:t>
            </a:r>
          </a:p>
          <a:p>
            <a:pPr lvl="1">
              <a:buChar char="•"/>
            </a:pPr>
            <a:r>
              <a:rPr sz="2400" b="0" i="0" u="none">
                <a:uFillTx/>
                <a:latin typeface="Arial" charset="0"/>
              </a:rPr>
              <a:t>the age of the patient at diagnosis</a:t>
            </a:r>
          </a:p>
          <a:p>
            <a:pPr lvl="1">
              <a:buChar char="•"/>
            </a:pPr>
            <a:r>
              <a:rPr sz="2400" b="0" i="0" u="none">
                <a:uFillTx/>
                <a:latin typeface="Arial" charset="0"/>
              </a:rPr>
              <a:t>unilateral versus bilateral disease</a:t>
            </a:r>
          </a:p>
          <a:p>
            <a:pPr>
              <a:buChar char="•"/>
            </a:pPr>
            <a:r>
              <a:rPr sz="2400" b="0" i="0" u="none">
                <a:uFillTx/>
                <a:latin typeface="Arial" charset="0"/>
              </a:rPr>
              <a:t>Most primary VUR grade I–II cases will resolve spontaneously (~85%), with 50% resolution in grade III.</a:t>
            </a:r>
          </a:p>
          <a:p>
            <a:pPr>
              <a:buChar char="•"/>
            </a:pPr>
            <a:r>
              <a:rPr sz="2400" b="0" i="0" u="none">
                <a:uFillTx/>
                <a:latin typeface="Arial" charset="0"/>
              </a:rPr>
              <a:t>Observation and medical treatment are initially recommended.</a:t>
            </a:r>
          </a:p>
          <a:p>
            <a:pPr>
              <a:buNone/>
            </a:pPr>
            <a:endParaRPr sz="2400"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67759" y="50156"/>
            <a:ext cx="8229600" cy="844710"/>
          </a:xfrm>
        </p:spPr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Medical management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478317" y="1148279"/>
            <a:ext cx="8229599" cy="5031313"/>
          </a:xfrm>
        </p:spPr>
        <p:txBody>
          <a:bodyPr/>
          <a:lstStyle/>
          <a:p>
            <a:pPr lvl="0">
              <a:buChar char="•"/>
            </a:pPr>
            <a:r>
              <a:rPr sz="2400">
                <a:uFillTx/>
                <a:latin typeface="Arial" charset="0"/>
              </a:rPr>
              <a:t>Low-dose antibiotic prophylaxis should be given to keep the urine sterile and lower the risk of renal damage until reflux resolves.</a:t>
            </a:r>
          </a:p>
          <a:p>
            <a:pPr lvl="1">
              <a:buChar char="•"/>
            </a:pPr>
            <a:r>
              <a:rPr sz="2200" b="0" i="0" u="none">
                <a:uFillTx/>
                <a:latin typeface="Arial" charset="0"/>
              </a:rPr>
              <a:t>Indicated in cases of low-grade vesicoureteral reflux without outlet obstruction or another abnormality. </a:t>
            </a:r>
          </a:p>
          <a:p>
            <a:pPr lvl="1">
              <a:buChar char="•"/>
            </a:pPr>
            <a:r>
              <a:rPr sz="2200" b="0" i="0" u="none">
                <a:uFillTx/>
                <a:latin typeface="Arial" charset="0"/>
              </a:rPr>
              <a:t>Good patient compliance is necessary. </a:t>
            </a:r>
          </a:p>
          <a:p>
            <a:pPr lvl="1">
              <a:buChar char="•"/>
            </a:pPr>
            <a:r>
              <a:rPr sz="2200" b="0" i="0" u="none">
                <a:uFillTx/>
                <a:latin typeface="Arial" charset="0"/>
              </a:rPr>
              <a:t>Long-term antibiotic suppression with a regimen of amoxicillin (neonate), trimethoprim/sulfamethoxazole, nitrofurantoin, or other antibiotic agent at one-fourth to one-half the usual dose daily is commonly used.</a:t>
            </a:r>
          </a:p>
          <a:p>
            <a:pPr lvl="0">
              <a:buChar char="•"/>
            </a:pPr>
            <a:r>
              <a:rPr sz="2400" b="0" i="0" u="none">
                <a:uFillTx/>
                <a:latin typeface="Arial" charset="0"/>
              </a:rPr>
              <a:t>Anticholinergic drugs are given to treat bladder overactivity.</a:t>
            </a:r>
          </a:p>
          <a:p>
            <a:pPr lvl="0"/>
            <a:endParaRPr sz="2400"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57200" y="39596"/>
            <a:ext cx="8229600" cy="813034"/>
          </a:xfrm>
        </p:spPr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Medical management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221738" y="752323"/>
            <a:ext cx="8890586" cy="5865463"/>
          </a:xfrm>
        </p:spPr>
        <p:txBody>
          <a:bodyPr/>
          <a:lstStyle/>
          <a:p>
            <a:endParaRPr sz="2400">
              <a:uFillTx/>
              <a:latin typeface="Arial" charset="0"/>
            </a:endParaRPr>
          </a:p>
          <a:p>
            <a:r>
              <a:rPr sz="2400">
                <a:uFillTx/>
                <a:latin typeface="Arial" charset="0"/>
              </a:rPr>
              <a:t>If the patient remains asymptomatic, urine cultures are obtained periodically (e.g., every 3 months) during treatment. US and radionuclide cystogram should be obtained at yearly intervals. </a:t>
            </a:r>
          </a:p>
          <a:p>
            <a:r>
              <a:rPr sz="2400">
                <a:uFillTx/>
                <a:latin typeface="Arial" charset="0"/>
              </a:rPr>
              <a:t>If acute (breakthrough) infection occurs, a full course of appropriate antibiotics is given and a prophylactic regimen is then instituted. </a:t>
            </a:r>
          </a:p>
          <a:p>
            <a:r>
              <a:rPr sz="2400">
                <a:uFillTx/>
                <a:latin typeface="Arial" charset="0"/>
              </a:rPr>
              <a:t>Clinicians perform a dimercaptosuccinic acid scan (DMSA) to look for renal scarring at this juncture. </a:t>
            </a:r>
          </a:p>
          <a:p>
            <a:r>
              <a:rPr sz="2400">
                <a:uFillTx/>
                <a:latin typeface="Arial" charset="0"/>
              </a:rPr>
              <a:t>Surgery is often recommended after breakthrough UTI. </a:t>
            </a:r>
          </a:p>
          <a:p>
            <a:endParaRPr sz="2400"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>
                <a:uFillTx/>
                <a:latin typeface="Arial" charset="0"/>
              </a:rPr>
              <a:t>Resolution of vesicoureteral reflux with antibiotic prophylaxis 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sz="2600">
                <a:uFillTx/>
                <a:latin typeface="Arial" charset="0"/>
              </a:rPr>
              <a:t>G1</a:t>
            </a:r>
            <a:r>
              <a:rPr sz="2600" smtClean="0">
                <a:uFillTx/>
                <a:latin typeface="Arial" charset="0"/>
              </a:rPr>
              <a:t>=</a:t>
            </a:r>
            <a:r>
              <a:rPr lang="ar-IQ" sz="2600" dirty="0" smtClean="0">
                <a:uFillTx/>
                <a:latin typeface="Arial" charset="0"/>
              </a:rPr>
              <a:t> </a:t>
            </a:r>
            <a:r>
              <a:rPr sz="2600" smtClean="0">
                <a:uFillTx/>
                <a:latin typeface="Arial" charset="0"/>
              </a:rPr>
              <a:t>90</a:t>
            </a:r>
            <a:r>
              <a:rPr sz="2600">
                <a:uFillTx/>
                <a:latin typeface="Arial" charset="0"/>
              </a:rPr>
              <a:t>% </a:t>
            </a:r>
          </a:p>
          <a:p>
            <a:pPr>
              <a:buAutoNum type="arabicPeriod"/>
            </a:pPr>
            <a:endParaRPr sz="2600">
              <a:uFillTx/>
              <a:latin typeface="Arial" charset="0"/>
            </a:endParaRPr>
          </a:p>
          <a:p>
            <a:pPr>
              <a:buAutoNum type="arabicPeriod"/>
            </a:pPr>
            <a:r>
              <a:rPr sz="2600">
                <a:uFillTx/>
                <a:latin typeface="Arial" charset="0"/>
              </a:rPr>
              <a:t>G2</a:t>
            </a:r>
            <a:r>
              <a:rPr sz="2600" smtClean="0">
                <a:uFillTx/>
                <a:latin typeface="Arial" charset="0"/>
              </a:rPr>
              <a:t>=</a:t>
            </a:r>
            <a:r>
              <a:rPr lang="ar-IQ" sz="2600" dirty="0" smtClean="0">
                <a:uFillTx/>
                <a:latin typeface="Arial" charset="0"/>
              </a:rPr>
              <a:t> </a:t>
            </a:r>
            <a:r>
              <a:rPr sz="2600" smtClean="0">
                <a:uFillTx/>
                <a:latin typeface="Arial" charset="0"/>
              </a:rPr>
              <a:t>60</a:t>
            </a:r>
            <a:r>
              <a:rPr sz="2600">
                <a:uFillTx/>
                <a:latin typeface="Arial" charset="0"/>
              </a:rPr>
              <a:t>%</a:t>
            </a:r>
          </a:p>
          <a:p>
            <a:pPr>
              <a:buAutoNum type="arabicPeriod"/>
            </a:pPr>
            <a:endParaRPr sz="2600">
              <a:uFillTx/>
              <a:latin typeface="Arial" charset="0"/>
            </a:endParaRPr>
          </a:p>
          <a:p>
            <a:pPr>
              <a:buAutoNum type="arabicPeriod"/>
            </a:pPr>
            <a:r>
              <a:rPr sz="2600">
                <a:uFillTx/>
                <a:latin typeface="Arial" charset="0"/>
              </a:rPr>
              <a:t>G3</a:t>
            </a:r>
            <a:r>
              <a:rPr sz="2600" smtClean="0">
                <a:uFillTx/>
                <a:latin typeface="Arial" charset="0"/>
              </a:rPr>
              <a:t>=</a:t>
            </a:r>
            <a:r>
              <a:rPr lang="ar-IQ" sz="2600" dirty="0" smtClean="0">
                <a:uFillTx/>
                <a:latin typeface="Arial" charset="0"/>
              </a:rPr>
              <a:t> </a:t>
            </a:r>
            <a:r>
              <a:rPr sz="2600" smtClean="0">
                <a:uFillTx/>
                <a:latin typeface="Arial" charset="0"/>
              </a:rPr>
              <a:t>50</a:t>
            </a:r>
            <a:r>
              <a:rPr sz="2600">
                <a:uFillTx/>
                <a:latin typeface="Arial" charset="0"/>
              </a:rPr>
              <a:t>%</a:t>
            </a:r>
          </a:p>
          <a:p>
            <a:pPr>
              <a:buAutoNum type="arabicPeriod"/>
            </a:pPr>
            <a:endParaRPr sz="2600">
              <a:uFillTx/>
              <a:latin typeface="Arial" charset="0"/>
            </a:endParaRPr>
          </a:p>
          <a:p>
            <a:pPr>
              <a:buAutoNum type="arabicPeriod"/>
            </a:pPr>
            <a:r>
              <a:rPr sz="2600">
                <a:uFillTx/>
                <a:latin typeface="Arial" charset="0"/>
              </a:rPr>
              <a:t>G4</a:t>
            </a:r>
            <a:r>
              <a:rPr sz="2600" smtClean="0">
                <a:uFillTx/>
                <a:latin typeface="Arial" charset="0"/>
              </a:rPr>
              <a:t>=</a:t>
            </a:r>
            <a:r>
              <a:rPr lang="ar-IQ" sz="2600" dirty="0" smtClean="0">
                <a:uFillTx/>
                <a:latin typeface="Arial" charset="0"/>
              </a:rPr>
              <a:t> </a:t>
            </a:r>
            <a:r>
              <a:rPr sz="2600" smtClean="0">
                <a:uFillTx/>
                <a:latin typeface="Arial" charset="0"/>
              </a:rPr>
              <a:t>30</a:t>
            </a:r>
            <a:r>
              <a:rPr sz="2600">
                <a:uFillTx/>
                <a:latin typeface="Arial" charset="0"/>
              </a:rPr>
              <a:t>%</a:t>
            </a:r>
          </a:p>
          <a:p>
            <a:pPr>
              <a:buAutoNum type="arabicPeriod"/>
            </a:pPr>
            <a:endParaRPr sz="2600">
              <a:uFillTx/>
              <a:latin typeface="Arial" charset="0"/>
            </a:endParaRPr>
          </a:p>
          <a:p>
            <a:pPr>
              <a:buAutoNum type="arabicPeriod"/>
            </a:pPr>
            <a:r>
              <a:rPr sz="2600">
                <a:uFillTx/>
                <a:latin typeface="Arial" charset="0"/>
              </a:rPr>
              <a:t>G5</a:t>
            </a:r>
            <a:r>
              <a:rPr sz="2600" smtClean="0">
                <a:uFillTx/>
                <a:latin typeface="Arial" charset="0"/>
              </a:rPr>
              <a:t>=</a:t>
            </a:r>
            <a:r>
              <a:rPr lang="ar-IQ" sz="2600" dirty="0" smtClean="0">
                <a:uFillTx/>
                <a:latin typeface="Arial" charset="0"/>
              </a:rPr>
              <a:t> </a:t>
            </a:r>
            <a:r>
              <a:rPr sz="2600" smtClean="0">
                <a:uFillTx/>
                <a:latin typeface="Arial" charset="0"/>
              </a:rPr>
              <a:t>0</a:t>
            </a:r>
            <a:r>
              <a:rPr sz="2600">
                <a:uFillTx/>
                <a:latin typeface="Arial" charset="0"/>
              </a:rPr>
              <a:t>%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57200" y="13199"/>
            <a:ext cx="8229600" cy="1166757"/>
          </a:xfrm>
        </p:spPr>
        <p:txBody>
          <a:bodyPr/>
          <a:lstStyle/>
          <a:p>
            <a:r>
              <a:rPr sz="2800" b="1">
                <a:uFillTx/>
                <a:latin typeface="Arial" charset="0"/>
              </a:rPr>
              <a:t>Surgical therapy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330493" y="1301383"/>
            <a:ext cx="8787110" cy="5506462"/>
          </a:xfrm>
        </p:spPr>
        <p:txBody>
          <a:bodyPr/>
          <a:lstStyle/>
          <a:p>
            <a:r>
              <a:rPr sz="2400">
                <a:uFillTx/>
                <a:latin typeface="Arial" charset="0"/>
              </a:rPr>
              <a:t>Indicated in patients with:</a:t>
            </a:r>
          </a:p>
          <a:p>
            <a:pPr lvl="1">
              <a:buAutoNum type="arabicPeriod"/>
            </a:pPr>
            <a:r>
              <a:rPr sz="2400">
                <a:uFillTx/>
                <a:latin typeface="Arial" charset="0"/>
              </a:rPr>
              <a:t>high-grade primary reflux (</a:t>
            </a:r>
            <a:r>
              <a:rPr sz="2400" smtClean="0">
                <a:uFillTx/>
                <a:latin typeface="Arial" charset="0"/>
              </a:rPr>
              <a:t>grades</a:t>
            </a:r>
            <a:r>
              <a:rPr lang="ar-IQ" sz="2400" dirty="0" smtClean="0">
                <a:uFillTx/>
                <a:latin typeface="Arial" charset="0"/>
              </a:rPr>
              <a:t> </a:t>
            </a:r>
            <a:r>
              <a:rPr sz="2400" smtClean="0">
                <a:uFillTx/>
                <a:latin typeface="Arial" charset="0"/>
              </a:rPr>
              <a:t>4 </a:t>
            </a:r>
            <a:r>
              <a:rPr sz="2400">
                <a:uFillTx/>
                <a:latin typeface="Arial" charset="0"/>
              </a:rPr>
              <a:t>and </a:t>
            </a:r>
            <a:r>
              <a:rPr sz="2400" smtClean="0">
                <a:uFillTx/>
                <a:latin typeface="Arial" charset="0"/>
              </a:rPr>
              <a:t>5</a:t>
            </a:r>
            <a:r>
              <a:rPr lang="en-US" sz="2400" dirty="0" smtClean="0">
                <a:uFillTx/>
                <a:latin typeface="Arial" charset="0"/>
              </a:rPr>
              <a:t>)</a:t>
            </a:r>
            <a:endParaRPr sz="2400">
              <a:uFillTx/>
              <a:latin typeface="Arial" charset="0"/>
            </a:endParaRPr>
          </a:p>
          <a:p>
            <a:pPr lvl="1">
              <a:buAutoNum type="arabicPeriod"/>
            </a:pPr>
            <a:r>
              <a:rPr sz="2400">
                <a:uFillTx/>
                <a:latin typeface="Arial" charset="0"/>
              </a:rPr>
              <a:t>those with low-pressure reflux and significant hydroureter</a:t>
            </a:r>
          </a:p>
          <a:p>
            <a:pPr lvl="1">
              <a:buAutoNum type="arabicPeriod"/>
            </a:pPr>
            <a:r>
              <a:rPr sz="2400">
                <a:uFillTx/>
                <a:latin typeface="Arial" charset="0"/>
              </a:rPr>
              <a:t>persistant reflux in girls after puberty</a:t>
            </a:r>
          </a:p>
          <a:p>
            <a:pPr lvl="1">
              <a:buAutoNum type="arabicPeriod"/>
            </a:pPr>
            <a:r>
              <a:rPr sz="2400">
                <a:uFillTx/>
                <a:latin typeface="Arial" charset="0"/>
              </a:rPr>
              <a:t>patients in whom medical management has failed:</a:t>
            </a:r>
          </a:p>
          <a:p>
            <a:pPr lvl="2">
              <a:buChar char="•"/>
            </a:pPr>
            <a:r>
              <a:rPr sz="2400">
                <a:uFillTx/>
                <a:latin typeface="Arial" charset="0"/>
              </a:rPr>
              <a:t>persistence of reflux after 3 to 4 years of antibiotic prophylaxis</a:t>
            </a:r>
          </a:p>
          <a:p>
            <a:pPr lvl="2"/>
            <a:r>
              <a:rPr sz="2400">
                <a:uFillTx/>
                <a:latin typeface="Arial" charset="0"/>
              </a:rPr>
              <a:t>multiple breakthrough infections</a:t>
            </a:r>
          </a:p>
          <a:p>
            <a:pPr lvl="2"/>
            <a:r>
              <a:rPr sz="2400">
                <a:uFillTx/>
                <a:latin typeface="Arial" charset="0"/>
              </a:rPr>
              <a:t>new or increased renal scarring</a:t>
            </a:r>
          </a:p>
          <a:p>
            <a:pPr lvl="2"/>
            <a:r>
              <a:rPr sz="2400">
                <a:uFillTx/>
                <a:latin typeface="Arial" charset="0"/>
              </a:rPr>
              <a:t>deterioration of renal function</a:t>
            </a:r>
          </a:p>
          <a:p>
            <a:pPr lvl="2"/>
            <a:r>
              <a:rPr sz="2400">
                <a:uFillTx/>
                <a:latin typeface="Arial" charset="0"/>
              </a:rPr>
              <a:t>noncompliance with medication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Surgical therapy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600">
                <a:uFillTx/>
                <a:latin typeface="Arial" charset="0"/>
              </a:rPr>
              <a:t>Techniques of ureteral re-implantation include the following: </a:t>
            </a:r>
          </a:p>
          <a:p>
            <a:pPr lvl="1"/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Intravesical</a:t>
            </a:r>
            <a:r>
              <a:rPr sz="2600">
                <a:uFillTx/>
                <a:latin typeface="Arial" charset="0"/>
              </a:rPr>
              <a:t>  methods involve mobilizing the ureter and advancing it across the trigone (Cohen repair) or reinsertion into a higher, medial position in the bladder </a:t>
            </a:r>
            <a:r>
              <a:rPr lang="ar-IQ" sz="2600" dirty="0" smtClean="0">
                <a:latin typeface="Arial" charset="0"/>
              </a:rPr>
              <a:t>(</a:t>
            </a:r>
            <a:r>
              <a:rPr sz="2600" smtClean="0">
                <a:uFillTx/>
                <a:latin typeface="Arial" charset="0"/>
              </a:rPr>
              <a:t>Politano–Leadbetter repair</a:t>
            </a:r>
            <a:r>
              <a:rPr lang="ar-IQ" sz="2600" dirty="0" smtClean="0">
                <a:uFillTx/>
                <a:latin typeface="Arial" charset="0"/>
              </a:rPr>
              <a:t>(</a:t>
            </a:r>
            <a:endParaRPr sz="2600">
              <a:uFillTx/>
              <a:latin typeface="Arial" charset="0"/>
            </a:endParaRPr>
          </a:p>
          <a:p>
            <a:pPr lvl="1"/>
            <a:r>
              <a:rPr sz="2600" b="1">
                <a:solidFill>
                  <a:srgbClr val="FFFF00"/>
                </a:solidFill>
                <a:uFillTx/>
                <a:latin typeface="Arial" charset="0"/>
              </a:rPr>
              <a:t>Extravesical</a:t>
            </a:r>
            <a:r>
              <a:rPr sz="2600">
                <a:uFillTx/>
                <a:latin typeface="Arial" charset="0"/>
              </a:rPr>
              <a:t>  techniques involve attaching the ureter into the bladder base and suturing muscle around it </a:t>
            </a:r>
            <a:r>
              <a:rPr lang="ar-IQ" sz="2600" dirty="0" smtClean="0">
                <a:latin typeface="Arial" charset="0"/>
              </a:rPr>
              <a:t>(</a:t>
            </a:r>
            <a:r>
              <a:rPr sz="2600" smtClean="0">
                <a:uFillTx/>
                <a:latin typeface="Arial" charset="0"/>
              </a:rPr>
              <a:t>Lich–Gregoir procedure</a:t>
            </a:r>
            <a:r>
              <a:rPr lang="ar-IQ" sz="2600" dirty="0" smtClean="0">
                <a:uFillTx/>
                <a:latin typeface="Arial" charset="0"/>
              </a:rPr>
              <a:t>(</a:t>
            </a:r>
            <a:endParaRPr sz="2600">
              <a:uFillTx/>
              <a:latin typeface="Arial" charset="0"/>
            </a:endParaRPr>
          </a:p>
          <a:p>
            <a:r>
              <a:rPr lang="en-US" sz="2600" dirty="0" smtClean="0">
                <a:latin typeface="Arial" charset="0"/>
              </a:rPr>
              <a:t>H</a:t>
            </a:r>
            <a:r>
              <a:rPr sz="2600" b="0" i="0" u="none" smtClean="0">
                <a:uFillTx/>
                <a:latin typeface="Arial" charset="0"/>
              </a:rPr>
              <a:t>as </a:t>
            </a:r>
            <a:r>
              <a:rPr sz="2600" b="0" i="0" u="none">
                <a:uFillTx/>
                <a:latin typeface="Arial" charset="0"/>
              </a:rPr>
              <a:t>a 98% cure rate. </a:t>
            </a:r>
            <a:endParaRPr sz="2600">
              <a:uFillTx/>
              <a:latin typeface="Arial" charset="0"/>
            </a:endParaRPr>
          </a:p>
          <a:p>
            <a:endParaRPr sz="2600"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22" y="13199"/>
            <a:ext cx="8512578" cy="977401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 smtClean="0">
                <a:uFillTx/>
                <a:latin typeface="Calibri" charset="0"/>
              </a:rPr>
              <a:t>Hazards of incomplete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82" y="873749"/>
            <a:ext cx="8229600" cy="5902417"/>
          </a:xfrm>
        </p:spPr>
        <p:txBody>
          <a:bodyPr>
            <a:normAutofit/>
          </a:bodyPr>
          <a:lstStyle/>
          <a:p>
            <a:pPr>
              <a:buChar char="•"/>
            </a:pP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Sterility</a:t>
            </a:r>
            <a:r>
              <a:rPr lang="en-US" sz="2800" dirty="0" smtClean="0">
                <a:uFillTx/>
                <a:latin typeface="Calibri" charset="0"/>
              </a:rPr>
              <a:t> in bilateral cases (especially intra-abdominal testes)</a:t>
            </a:r>
          </a:p>
          <a:p>
            <a:pPr>
              <a:buChar char="•"/>
            </a:pP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Pain</a:t>
            </a:r>
            <a:r>
              <a:rPr lang="en-US" sz="2800" dirty="0" smtClean="0">
                <a:uFillTx/>
                <a:latin typeface="Calibri" charset="0"/>
              </a:rPr>
              <a:t> as a result of trauma</a:t>
            </a:r>
          </a:p>
          <a:p>
            <a:pPr>
              <a:buChar char="•"/>
            </a:pPr>
            <a:r>
              <a:rPr lang="en-US" sz="2800" dirty="0" smtClean="0">
                <a:uFillTx/>
                <a:latin typeface="Calibri" charset="0"/>
              </a:rPr>
              <a:t>Indirect inguinal </a:t>
            </a: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hernia</a:t>
            </a:r>
            <a:r>
              <a:rPr lang="en-US" sz="2800" dirty="0" smtClean="0">
                <a:uFillTx/>
                <a:latin typeface="Calibri" charset="0"/>
              </a:rPr>
              <a:t>  often present </a:t>
            </a:r>
          </a:p>
          <a:p>
            <a:pPr>
              <a:buChar char="•"/>
            </a:pP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Torsion</a:t>
            </a:r>
            <a:r>
              <a:rPr lang="en-US" sz="2800" dirty="0" smtClean="0">
                <a:uFillTx/>
                <a:latin typeface="Calibri" charset="0"/>
              </a:rPr>
              <a:t> of the testis</a:t>
            </a:r>
          </a:p>
          <a:p>
            <a:pPr>
              <a:buChar char="•"/>
            </a:pPr>
            <a:r>
              <a:rPr lang="en-US" sz="2800" dirty="0" err="1" smtClean="0">
                <a:solidFill>
                  <a:srgbClr val="FF0000"/>
                </a:solidFill>
                <a:uFillTx/>
                <a:latin typeface="Calibri" charset="0"/>
              </a:rPr>
              <a:t>Epididymo-orchitis</a:t>
            </a:r>
            <a:r>
              <a:rPr lang="en-US" sz="2800" dirty="0" smtClean="0">
                <a:uFillTx/>
                <a:latin typeface="Calibri" charset="0"/>
              </a:rPr>
              <a:t> </a:t>
            </a:r>
          </a:p>
          <a:p>
            <a:pPr>
              <a:buChar char="•"/>
            </a:pP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Atrophy</a:t>
            </a:r>
            <a:r>
              <a:rPr lang="en-US" sz="2800" dirty="0" smtClean="0">
                <a:uFillTx/>
                <a:latin typeface="Calibri" charset="0"/>
              </a:rPr>
              <a:t> of an inguinal testis before puberty may possibly be caused by recurrent minor trauma</a:t>
            </a:r>
          </a:p>
          <a:p>
            <a:pPr>
              <a:buChar char="•"/>
            </a:pP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Testicular cancer </a:t>
            </a:r>
            <a:r>
              <a:rPr lang="en-US" sz="2800" dirty="0" smtClean="0">
                <a:uFillTx/>
                <a:latin typeface="Calibri" charset="0"/>
              </a:rPr>
              <a:t>is more common in an incompletely descended testes </a:t>
            </a:r>
          </a:p>
          <a:p>
            <a:pPr>
              <a:buNone/>
            </a:pPr>
            <a:r>
              <a:rPr lang="en-US" sz="2400" dirty="0" smtClean="0">
                <a:uFillTx/>
                <a:latin typeface="Calibri" charset="0"/>
              </a:rPr>
              <a:t>N.B.  </a:t>
            </a:r>
            <a:r>
              <a:rPr lang="en-US" sz="2400" dirty="0" err="1" smtClean="0">
                <a:uFillTx/>
                <a:latin typeface="Calibri" charset="0"/>
              </a:rPr>
              <a:t>orchidopexy</a:t>
            </a:r>
            <a:r>
              <a:rPr lang="en-US" sz="2400" dirty="0" smtClean="0">
                <a:uFillTx/>
                <a:latin typeface="Calibri" charset="0"/>
              </a:rPr>
              <a:t> may or may not diminish the risk of testicular cancer but it does improve the prospect of early diagnosis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nrurol.2009.150-f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092" y="1600200"/>
            <a:ext cx="5427815" cy="4525963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NAWA_3\Deskto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933825" cy="6038850"/>
          </a:xfrm>
          <a:prstGeom prst="rect">
            <a:avLst/>
          </a:prstGeom>
          <a:noFill/>
        </p:spPr>
      </p:pic>
      <p:pic>
        <p:nvPicPr>
          <p:cNvPr id="2051" name="Picture 3" descr="C:\Users\NAWA_3\Desktop\1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0176" y="357166"/>
            <a:ext cx="402382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294967295"/>
          <p:cNvSpPr>
            <a:spLocks noGrp="1"/>
          </p:cNvSpPr>
          <p:nvPr>
            <p:ph type="title"/>
          </p:nvPr>
        </p:nvSpPr>
        <p:spPr>
          <a:xfrm>
            <a:off x="430804" y="21226"/>
            <a:ext cx="8229600" cy="1143000"/>
          </a:xfrm>
        </p:spPr>
        <p:txBody>
          <a:bodyPr/>
          <a:lstStyle/>
          <a:p>
            <a:r>
              <a:rPr sz="2800" b="1" i="0" u="none">
                <a:uFillTx/>
                <a:latin typeface="Arial" charset="0"/>
              </a:rPr>
              <a:t>Surgical therapy</a:t>
            </a:r>
          </a:p>
        </p:txBody>
      </p:sp>
      <p:sp>
        <p:nvSpPr>
          <p:cNvPr id="3" name="شكل 4294967295"/>
          <p:cNvSpPr>
            <a:spLocks noGrp="1"/>
          </p:cNvSpPr>
          <p:nvPr>
            <p:ph idx="1"/>
          </p:nvPr>
        </p:nvSpPr>
        <p:spPr>
          <a:xfrm>
            <a:off x="420243" y="1063810"/>
            <a:ext cx="8229600" cy="5601489"/>
          </a:xfrm>
        </p:spPr>
        <p:txBody>
          <a:bodyPr/>
          <a:lstStyle/>
          <a:p>
            <a:r>
              <a:rPr sz="2600">
                <a:uFillTx/>
                <a:latin typeface="Arial" charset="0"/>
              </a:rPr>
              <a:t>Approximately 1% of patients have obstruction of the ureterovesical junction after ureteral reimplantation that requires reoperation. </a:t>
            </a:r>
          </a:p>
          <a:p>
            <a:r>
              <a:rPr sz="2600">
                <a:uFillTx/>
                <a:latin typeface="Arial" charset="0"/>
              </a:rPr>
              <a:t>In patients with massive ureteral dilatation, tapering of the distal ureter may be necessary during reimplantation. </a:t>
            </a:r>
          </a:p>
          <a:p>
            <a:r>
              <a:rPr sz="2600">
                <a:uFillTx/>
                <a:latin typeface="Arial" charset="0"/>
              </a:rPr>
              <a:t>Rarely, temporary </a:t>
            </a:r>
            <a:r>
              <a:rPr sz="2600">
                <a:solidFill>
                  <a:srgbClr val="FFFF00"/>
                </a:solidFill>
                <a:uFillTx/>
                <a:latin typeface="Arial" charset="0"/>
              </a:rPr>
              <a:t>supravesical diversion </a:t>
            </a:r>
            <a:r>
              <a:rPr sz="2600">
                <a:uFillTx/>
                <a:latin typeface="Arial" charset="0"/>
              </a:rPr>
              <a:t>is necessary in patients who are severely uremic.</a:t>
            </a:r>
          </a:p>
          <a:p>
            <a:r>
              <a:rPr sz="2600" b="0" i="0" u="none">
                <a:uFillTx/>
                <a:latin typeface="Arial" charset="0"/>
              </a:rPr>
              <a:t>Alternatively, </a:t>
            </a:r>
            <a:r>
              <a:rPr sz="2600" b="0" i="0" u="none">
                <a:solidFill>
                  <a:srgbClr val="FFFF00"/>
                </a:solidFill>
                <a:uFillTx/>
                <a:latin typeface="Arial" charset="0"/>
              </a:rPr>
              <a:t>endoscopic subtrigonal injection of Deflux </a:t>
            </a:r>
            <a:r>
              <a:rPr sz="2600" b="0" i="0" u="none">
                <a:uFillTx/>
                <a:latin typeface="Arial" charset="0"/>
              </a:rPr>
              <a:t>into the ureteral orifice has 70% success, and 95% with repeated treatments.</a:t>
            </a:r>
            <a:endParaRPr sz="2600">
              <a:uFillTx/>
              <a:latin typeface="Arial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NAWA_3\Desktop\513854.fig.002_t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071802" cy="2734619"/>
          </a:xfrm>
          <a:prstGeom prst="rect">
            <a:avLst/>
          </a:prstGeom>
          <a:noFill/>
        </p:spPr>
      </p:pic>
      <p:pic>
        <p:nvPicPr>
          <p:cNvPr id="3075" name="Picture 3" descr="C:\Users\NAWA_3\Desktop\sting_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0715" y="1500174"/>
            <a:ext cx="3214711" cy="2786082"/>
          </a:xfrm>
          <a:prstGeom prst="rect">
            <a:avLst/>
          </a:prstGeom>
          <a:noFill/>
        </p:spPr>
      </p:pic>
      <p:pic>
        <p:nvPicPr>
          <p:cNvPr id="3076" name="Picture 4" descr="C:\Users\NAWA_3\Desktop\435575-1350948-439403-1606496t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8384" y="1500173"/>
            <a:ext cx="2715616" cy="278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NAWA_3\Desktop\3261465_AU2012-831384.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-26826"/>
            <a:ext cx="2660400" cy="688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31"/>
            <a:ext cx="8229600" cy="76023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b="1" dirty="0" smtClean="0">
                <a:uFillTx/>
                <a:latin typeface="Calibri" charset="0"/>
              </a:rPr>
              <a:t> Treatment</a:t>
            </a:r>
            <a:br>
              <a:rPr lang="en-US" sz="3600" b="1" dirty="0" smtClean="0">
                <a:uFillTx/>
                <a:latin typeface="Calibri" charset="0"/>
              </a:rPr>
            </a:br>
            <a:endParaRPr lang="en-US" sz="3600" b="1" dirty="0" smtClean="0">
              <a:uFillTx/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uFillTx/>
                <a:latin typeface="Calibri" charset="0"/>
              </a:rPr>
              <a:t>Orchidopexy</a:t>
            </a:r>
            <a:r>
              <a:rPr lang="en-US" sz="2800" dirty="0" smtClean="0">
                <a:uFillTx/>
                <a:latin typeface="Calibri" charset="0"/>
              </a:rPr>
              <a:t> is usually performed after the age of </a:t>
            </a:r>
            <a:r>
              <a:rPr lang="en-US" sz="2800" dirty="0" smtClean="0">
                <a:solidFill>
                  <a:srgbClr val="FF0000"/>
                </a:solidFill>
                <a:uFillTx/>
                <a:latin typeface="Calibri" charset="0"/>
              </a:rPr>
              <a:t>one year </a:t>
            </a:r>
          </a:p>
          <a:p>
            <a:r>
              <a:rPr lang="en-US" sz="2800" dirty="0" smtClean="0">
                <a:uFillTx/>
                <a:latin typeface="Calibri" charset="0"/>
              </a:rPr>
              <a:t>The testes should be brought down into the scrotum before the boy starts school.</a:t>
            </a:r>
          </a:p>
          <a:p>
            <a:r>
              <a:rPr lang="en-US" sz="2800" dirty="0" err="1" smtClean="0">
                <a:uFillTx/>
                <a:latin typeface="Calibri" charset="0"/>
              </a:rPr>
              <a:t>Orchidectomy</a:t>
            </a:r>
            <a:r>
              <a:rPr lang="en-US" sz="2800" dirty="0" smtClean="0">
                <a:uFillTx/>
                <a:latin typeface="Calibri" charset="0"/>
              </a:rPr>
              <a:t> should be considered if the incompletely descended testis is atrophic</a:t>
            </a:r>
          </a:p>
          <a:p>
            <a:r>
              <a:rPr lang="en-US" sz="2800" dirty="0" smtClean="0">
                <a:uFillTx/>
                <a:latin typeface="Calibri" charset="0"/>
              </a:rPr>
              <a:t>Hormone treatment with human chorionic </a:t>
            </a:r>
            <a:r>
              <a:rPr lang="en-US" sz="2800" dirty="0" err="1" smtClean="0">
                <a:uFillTx/>
                <a:latin typeface="Calibri" charset="0"/>
              </a:rPr>
              <a:t>gonadotrophin</a:t>
            </a:r>
            <a:r>
              <a:rPr lang="en-US" sz="2800" dirty="0" smtClean="0">
                <a:uFillTx/>
                <a:latin typeface="Calibri" charset="0"/>
              </a:rPr>
              <a:t> is appropriate only when there is established </a:t>
            </a:r>
            <a:r>
              <a:rPr lang="en-US" sz="2800" dirty="0" err="1" smtClean="0">
                <a:uFillTx/>
                <a:latin typeface="Calibri" charset="0"/>
              </a:rPr>
              <a:t>hypogonadism</a:t>
            </a:r>
            <a:r>
              <a:rPr lang="en-US" sz="2800" dirty="0" smtClean="0">
                <a:uFillTx/>
                <a:latin typeface="Calibri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3354</Words>
  <Application>Microsoft Office PowerPoint</Application>
  <PresentationFormat>عرض على الشاشة (3:4)‏</PresentationFormat>
  <Paragraphs>411</Paragraphs>
  <Slides>84</Slides>
  <Notes>5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84</vt:i4>
      </vt:variant>
    </vt:vector>
  </HeadingPairs>
  <TitlesOfParts>
    <vt:vector size="85" baseType="lpstr">
      <vt:lpstr>Office Theme</vt:lpstr>
      <vt:lpstr>الشريحة 1</vt:lpstr>
      <vt:lpstr>Scrotal Pathologies </vt:lpstr>
      <vt:lpstr>Anatomy </vt:lpstr>
      <vt:lpstr>Anatomy  </vt:lpstr>
      <vt:lpstr>Incompletely descended testis (Undescended Testis): </vt:lpstr>
      <vt:lpstr>Pathology</vt:lpstr>
      <vt:lpstr>Clinical features</vt:lpstr>
      <vt:lpstr>Hazards of incomplete descent</vt:lpstr>
      <vt:lpstr> Treatment </vt:lpstr>
      <vt:lpstr>ECTOPIC TESTIS</vt:lpstr>
      <vt:lpstr>INJURIES TO THE TESTIS</vt:lpstr>
      <vt:lpstr>الشريحة 12</vt:lpstr>
      <vt:lpstr>ABSENT TESTIS</vt:lpstr>
      <vt:lpstr>Scrotal Swelling</vt:lpstr>
      <vt:lpstr>Scrotal swelling with pain:</vt:lpstr>
      <vt:lpstr>Scrotal Swelling without pain:
</vt:lpstr>
      <vt:lpstr>TORSION OF THE TESTIS ( Torsion of spermatic cord)</vt:lpstr>
      <vt:lpstr>الشريحة 18</vt:lpstr>
      <vt:lpstr>الشريحة 19</vt:lpstr>
      <vt:lpstr>Clinical features</vt:lpstr>
      <vt:lpstr>Diagnosis </vt:lpstr>
      <vt:lpstr>Treatment</vt:lpstr>
      <vt:lpstr>الشريحة 23</vt:lpstr>
      <vt:lpstr>VARICOCELE</vt:lpstr>
      <vt:lpstr>Clinical Features</vt:lpstr>
      <vt:lpstr>الشريحة 26</vt:lpstr>
      <vt:lpstr>Treatment</vt:lpstr>
      <vt:lpstr>HYDROCELE</vt:lpstr>
      <vt:lpstr>الشريحة 29</vt:lpstr>
      <vt:lpstr>Etiology </vt:lpstr>
      <vt:lpstr>Clinical features</vt:lpstr>
      <vt:lpstr>الشريحة 32</vt:lpstr>
      <vt:lpstr>Treatment</vt:lpstr>
      <vt:lpstr>Epididymal cysts</vt:lpstr>
      <vt:lpstr>Spermatocele</vt:lpstr>
      <vt:lpstr>EPIDIDYMO-ORCHITIS</vt:lpstr>
      <vt:lpstr>Clinical features</vt:lpstr>
      <vt:lpstr>N.B: Acute epididymo-orchitis develops in about 18% of males suffering from mumps.  The main complication is testicular atrophy, which may cause infertility if the condition is bilateral.</vt:lpstr>
      <vt:lpstr>Treatment </vt:lpstr>
      <vt:lpstr>TUMOURS OF THE TESTES</vt:lpstr>
      <vt:lpstr>Classification</vt:lpstr>
      <vt:lpstr>Classification</vt:lpstr>
      <vt:lpstr>Clinical features</vt:lpstr>
      <vt:lpstr>Investigations </vt:lpstr>
      <vt:lpstr>Investigations </vt:lpstr>
      <vt:lpstr>Staging</vt:lpstr>
      <vt:lpstr>Treatment</vt:lpstr>
      <vt:lpstr>Further Mx:</vt:lpstr>
      <vt:lpstr>Prognosis</vt:lpstr>
      <vt:lpstr>Idiopathic scrotal gangrene- Necrotizing fasciatis  (Fournier’s gangrene)</vt:lpstr>
      <vt:lpstr>Clinically:</vt:lpstr>
      <vt:lpstr>الشريحة 52</vt:lpstr>
      <vt:lpstr>Clinical features</vt:lpstr>
      <vt:lpstr>الشريحة 54</vt:lpstr>
      <vt:lpstr>Vesicoureteral reflux</vt:lpstr>
      <vt:lpstr>VUR</vt:lpstr>
      <vt:lpstr>Epidemiology</vt:lpstr>
      <vt:lpstr>Epidemiology</vt:lpstr>
      <vt:lpstr>Pathogenesis</vt:lpstr>
      <vt:lpstr>Classification</vt:lpstr>
      <vt:lpstr>CAUSES</vt:lpstr>
      <vt:lpstr>Etiology</vt:lpstr>
      <vt:lpstr>Etiology</vt:lpstr>
      <vt:lpstr>Etiology</vt:lpstr>
      <vt:lpstr>Grading of VUR</vt:lpstr>
      <vt:lpstr>             COMPLICATIONS</vt:lpstr>
      <vt:lpstr>Complications</vt:lpstr>
      <vt:lpstr>Presentation</vt:lpstr>
      <vt:lpstr>Investigations</vt:lpstr>
      <vt:lpstr>الشريحة 70</vt:lpstr>
      <vt:lpstr>الشريحة 71</vt:lpstr>
      <vt:lpstr>الشريحة 72</vt:lpstr>
      <vt:lpstr>الشريحة 73</vt:lpstr>
      <vt:lpstr>Management</vt:lpstr>
      <vt:lpstr>Medical management</vt:lpstr>
      <vt:lpstr>Medical management</vt:lpstr>
      <vt:lpstr>Resolution of vesicoureteral reflux with antibiotic prophylaxis </vt:lpstr>
      <vt:lpstr>Surgical therapy</vt:lpstr>
      <vt:lpstr>Surgical therapy</vt:lpstr>
      <vt:lpstr>الشريحة 80</vt:lpstr>
      <vt:lpstr>الشريحة 81</vt:lpstr>
      <vt:lpstr>Surgical therapy</vt:lpstr>
      <vt:lpstr>الشريحة 83</vt:lpstr>
      <vt:lpstr>الشريحة 84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Scrotal Pathologies </dc:title>
  <dc:creator>No3man</dc:creator>
  <cp:lastModifiedBy>NAWA_3</cp:lastModifiedBy>
  <cp:revision>111</cp:revision>
  <dcterms:created xsi:type="dcterms:W3CDTF">2006-08-16T00:00:00Z</dcterms:created>
  <dcterms:modified xsi:type="dcterms:W3CDTF">2014-04-09T08:42:50Z</dcterms:modified>
</cp:coreProperties>
</file>