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307" r:id="rId3"/>
    <p:sldId id="308"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301" r:id="rId18"/>
    <p:sldId id="302" r:id="rId19"/>
    <p:sldId id="300" r:id="rId20"/>
    <p:sldId id="303" r:id="rId21"/>
    <p:sldId id="304" r:id="rId22"/>
    <p:sldId id="305" r:id="rId23"/>
    <p:sldId id="306"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6/4/2015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6/4/2015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6/4/2015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6/4/2015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6/4/2015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6/4/2015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ar-IQ"/>
          </a:p>
        </p:txBody>
      </p:sp>
      <p:sp>
        <p:nvSpPr>
          <p:cNvPr id="2" name="Title 1"/>
          <p:cNvSpPr>
            <a:spLocks noGrp="1"/>
          </p:cNvSpPr>
          <p:nvPr>
            <p:ph type="ctrTitle"/>
          </p:nvPr>
        </p:nvSpPr>
        <p:spPr/>
        <p:txBody>
          <a:bodyPr>
            <a:normAutofit/>
          </a:bodyPr>
          <a:lstStyle/>
          <a:p>
            <a:r>
              <a:rPr lang="en-US" dirty="0" err="1" smtClean="0"/>
              <a:t>Malpresentation</a:t>
            </a:r>
            <a:r>
              <a:rPr lang="en-US" dirty="0" smtClean="0"/>
              <a:t> &amp; Malposition</a:t>
            </a:r>
            <a:endParaRPr lang="ar-IQ" dirty="0"/>
          </a:p>
        </p:txBody>
      </p:sp>
    </p:spTree>
    <p:extLst>
      <p:ext uri="{BB962C8B-B14F-4D97-AF65-F5344CB8AC3E}">
        <p14:creationId xmlns:p14="http://schemas.microsoft.com/office/powerpoint/2010/main" val="1834540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sz="quarter" idx="1"/>
          </p:nvPr>
        </p:nvSpPr>
        <p:spPr/>
        <p:txBody>
          <a:bodyPr/>
          <a:lstStyle/>
          <a:p>
            <a:pPr algn="l"/>
            <a:r>
              <a:rPr lang="en-US" dirty="0" smtClean="0"/>
              <a:t>The fetal sacrum &amp; its </a:t>
            </a:r>
            <a:r>
              <a:rPr lang="en-US" dirty="0" err="1" smtClean="0"/>
              <a:t>spinous</a:t>
            </a:r>
            <a:r>
              <a:rPr lang="en-US" dirty="0" smtClean="0"/>
              <a:t> processes are palpated to establish position.</a:t>
            </a:r>
          </a:p>
          <a:p>
            <a:pPr algn="l"/>
            <a:r>
              <a:rPr lang="en-US" dirty="0" smtClean="0"/>
              <a:t>Fetal positions are designated as left sacrum anterior(LSA),right sacrum anterior(RSA), left sacrum posterior(LSP), right sacrum posterior (RSP), or sacrum transverse (ST) to reflect the relations of the fetal sacrum to the maternal pelvis. </a:t>
            </a:r>
            <a:endParaRPr lang="ar-IQ" dirty="0"/>
          </a:p>
        </p:txBody>
      </p:sp>
    </p:spTree>
    <p:extLst>
      <p:ext uri="{BB962C8B-B14F-4D97-AF65-F5344CB8AC3E}">
        <p14:creationId xmlns:p14="http://schemas.microsoft.com/office/powerpoint/2010/main" val="1202603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Route of delivery:</a:t>
            </a:r>
          </a:p>
          <a:p>
            <a:pPr algn="l"/>
            <a:r>
              <a:rPr lang="en-US" dirty="0" smtClean="0"/>
              <a:t>This is determined by multiple factors:</a:t>
            </a:r>
          </a:p>
          <a:p>
            <a:pPr algn="l"/>
            <a:r>
              <a:rPr lang="en-US" dirty="0" smtClean="0"/>
              <a:t>1.fetal characteristics</a:t>
            </a:r>
          </a:p>
          <a:p>
            <a:pPr algn="l"/>
            <a:r>
              <a:rPr lang="en-US" dirty="0" smtClean="0"/>
              <a:t>2.pelvic dimensions</a:t>
            </a:r>
          </a:p>
          <a:p>
            <a:pPr algn="l"/>
            <a:r>
              <a:rPr lang="en-US" dirty="0" smtClean="0"/>
              <a:t>3.coexistent pregnancy complications</a:t>
            </a:r>
          </a:p>
          <a:p>
            <a:pPr algn="l"/>
            <a:r>
              <a:rPr lang="en-US" dirty="0" smtClean="0"/>
              <a:t>4.operator experience</a:t>
            </a:r>
          </a:p>
          <a:p>
            <a:pPr algn="l"/>
            <a:r>
              <a:rPr lang="en-US" dirty="0" smtClean="0"/>
              <a:t>5.patient preference</a:t>
            </a:r>
          </a:p>
          <a:p>
            <a:pPr algn="l"/>
            <a:r>
              <a:rPr lang="en-US" dirty="0" smtClean="0"/>
              <a:t>6.hospital capabilities</a:t>
            </a:r>
            <a:endParaRPr lang="ar-IQ" dirty="0"/>
          </a:p>
        </p:txBody>
      </p:sp>
    </p:spTree>
    <p:extLst>
      <p:ext uri="{BB962C8B-B14F-4D97-AF65-F5344CB8AC3E}">
        <p14:creationId xmlns:p14="http://schemas.microsoft.com/office/powerpoint/2010/main" val="3599998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Factors favoring C delivery:</a:t>
            </a:r>
          </a:p>
          <a:p>
            <a:pPr algn="l"/>
            <a:r>
              <a:rPr lang="en-US" dirty="0" smtClean="0"/>
              <a:t>1.lack of operator experience</a:t>
            </a:r>
          </a:p>
          <a:p>
            <a:pPr algn="l"/>
            <a:r>
              <a:rPr lang="en-US" dirty="0" smtClean="0"/>
              <a:t>2.patient request for CS</a:t>
            </a:r>
          </a:p>
          <a:p>
            <a:pPr algn="l"/>
            <a:r>
              <a:rPr lang="en-US" dirty="0" smtClean="0"/>
              <a:t>3.large fetus &gt;3800 to 4000 g</a:t>
            </a:r>
          </a:p>
          <a:p>
            <a:pPr algn="l"/>
            <a:r>
              <a:rPr lang="en-US" dirty="0" smtClean="0"/>
              <a:t>4.apparently healthy &amp; viable preterm fetus either with active labor or with indicated delivery</a:t>
            </a:r>
          </a:p>
          <a:p>
            <a:pPr algn="l"/>
            <a:r>
              <a:rPr lang="en-US" dirty="0" smtClean="0"/>
              <a:t>5.sever fetal growth restriction</a:t>
            </a:r>
          </a:p>
          <a:p>
            <a:pPr algn="l"/>
            <a:r>
              <a:rPr lang="en-US" dirty="0" smtClean="0"/>
              <a:t>6.fetal anomaly incompatible with vaginal delivery</a:t>
            </a:r>
            <a:endParaRPr lang="ar-IQ" dirty="0"/>
          </a:p>
        </p:txBody>
      </p:sp>
    </p:spTree>
    <p:extLst>
      <p:ext uri="{BB962C8B-B14F-4D97-AF65-F5344CB8AC3E}">
        <p14:creationId xmlns:p14="http://schemas.microsoft.com/office/powerpoint/2010/main" val="4175210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7.prior perinatal death or neonatal birth trauma</a:t>
            </a:r>
          </a:p>
          <a:p>
            <a:pPr algn="l"/>
            <a:r>
              <a:rPr lang="en-US" dirty="0" smtClean="0"/>
              <a:t>8.incomplete or footling breech</a:t>
            </a:r>
          </a:p>
          <a:p>
            <a:pPr algn="l"/>
            <a:r>
              <a:rPr lang="en-US" dirty="0" smtClean="0"/>
              <a:t>9.hyperextended head</a:t>
            </a:r>
          </a:p>
          <a:p>
            <a:pPr algn="l"/>
            <a:r>
              <a:rPr lang="en-US" dirty="0" smtClean="0"/>
              <a:t>10.pelvic contraction or unfavorable pelvic shape determined clinically or with </a:t>
            </a:r>
            <a:r>
              <a:rPr lang="en-US" dirty="0" err="1" smtClean="0"/>
              <a:t>pelvimetry</a:t>
            </a:r>
            <a:r>
              <a:rPr lang="en-US" dirty="0" smtClean="0"/>
              <a:t> </a:t>
            </a:r>
          </a:p>
          <a:p>
            <a:pPr algn="l"/>
            <a:r>
              <a:rPr lang="en-US" dirty="0" smtClean="0"/>
              <a:t>11.prior CS</a:t>
            </a:r>
            <a:endParaRPr lang="ar-IQ" dirty="0"/>
          </a:p>
        </p:txBody>
      </p:sp>
    </p:spTree>
    <p:extLst>
      <p:ext uri="{BB962C8B-B14F-4D97-AF65-F5344CB8AC3E}">
        <p14:creationId xmlns:p14="http://schemas.microsoft.com/office/powerpoint/2010/main" val="2037606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There are 3 methods of vaginal breech delivery:</a:t>
            </a:r>
          </a:p>
          <a:p>
            <a:pPr algn="l"/>
            <a:r>
              <a:rPr lang="en-US" dirty="0" smtClean="0"/>
              <a:t>1.spontaneous breech </a:t>
            </a:r>
            <a:r>
              <a:rPr lang="en-US" dirty="0" err="1" smtClean="0"/>
              <a:t>delivery,the</a:t>
            </a:r>
            <a:r>
              <a:rPr lang="en-US" dirty="0" smtClean="0"/>
              <a:t> fetus is expelled entirely spontaneously without any traction or manipulation other than support of the newborn.</a:t>
            </a:r>
          </a:p>
          <a:p>
            <a:pPr algn="l"/>
            <a:r>
              <a:rPr lang="en-US" dirty="0" smtClean="0"/>
              <a:t>2.partial breech </a:t>
            </a:r>
            <a:r>
              <a:rPr lang="en-US" dirty="0" err="1" smtClean="0"/>
              <a:t>extraction,the</a:t>
            </a:r>
            <a:r>
              <a:rPr lang="en-US" dirty="0" smtClean="0"/>
              <a:t> fetus is delivered spontaneously as far as the umbilicus but the remainder of the body is extracted or delivered with operator traction &amp; assisted maneuvers.</a:t>
            </a:r>
            <a:endParaRPr lang="ar-IQ" dirty="0"/>
          </a:p>
        </p:txBody>
      </p:sp>
    </p:spTree>
    <p:extLst>
      <p:ext uri="{BB962C8B-B14F-4D97-AF65-F5344CB8AC3E}">
        <p14:creationId xmlns:p14="http://schemas.microsoft.com/office/powerpoint/2010/main" val="1331468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3.Total breech </a:t>
            </a:r>
            <a:r>
              <a:rPr lang="en-US" dirty="0" err="1" smtClean="0"/>
              <a:t>extraction,the</a:t>
            </a:r>
            <a:r>
              <a:rPr lang="en-US" dirty="0" smtClean="0"/>
              <a:t> entire body of the fetus is extracted by the obstetrician</a:t>
            </a:r>
          </a:p>
          <a:p>
            <a:pPr algn="l"/>
            <a:r>
              <a:rPr lang="en-US" dirty="0" smtClean="0"/>
              <a:t>Induction or augmentation of labor in women with a breech is controversial.</a:t>
            </a:r>
            <a:endParaRPr lang="ar-IQ" dirty="0"/>
          </a:p>
        </p:txBody>
      </p:sp>
    </p:spTree>
    <p:extLst>
      <p:ext uri="{BB962C8B-B14F-4D97-AF65-F5344CB8AC3E}">
        <p14:creationId xmlns:p14="http://schemas.microsoft.com/office/powerpoint/2010/main" val="1323808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Management of labor:</a:t>
            </a:r>
          </a:p>
          <a:p>
            <a:pPr algn="l"/>
            <a:r>
              <a:rPr lang="en-US" dirty="0" smtClean="0"/>
              <a:t>1.assessement of the status of membranes, labor, &amp; fetal condition.</a:t>
            </a:r>
          </a:p>
          <a:p>
            <a:pPr algn="l"/>
            <a:r>
              <a:rPr lang="en-US" dirty="0" smtClean="0"/>
              <a:t>2.surveillance of fetal heart &amp; uterine cont.</a:t>
            </a:r>
          </a:p>
          <a:p>
            <a:pPr algn="l"/>
            <a:r>
              <a:rPr lang="en-US" dirty="0" smtClean="0"/>
              <a:t>3.staff should include; an obstetrician skilled in the art of breech extraction, an associate to assist with </a:t>
            </a:r>
            <a:r>
              <a:rPr lang="en-US" dirty="0" err="1" smtClean="0"/>
              <a:t>delivery,anesthetic</a:t>
            </a:r>
            <a:r>
              <a:rPr lang="en-US" dirty="0" smtClean="0"/>
              <a:t> who can ensure adequate analgesia or anesthesia when </a:t>
            </a:r>
            <a:r>
              <a:rPr lang="en-US" dirty="0" err="1" smtClean="0"/>
              <a:t>needed,an</a:t>
            </a:r>
            <a:r>
              <a:rPr lang="en-US" dirty="0" smtClean="0"/>
              <a:t> individual trained in newborn resuscitation.</a:t>
            </a:r>
            <a:endParaRPr lang="ar-IQ" dirty="0"/>
          </a:p>
        </p:txBody>
      </p:sp>
    </p:spTree>
    <p:extLst>
      <p:ext uri="{BB962C8B-B14F-4D97-AF65-F5344CB8AC3E}">
        <p14:creationId xmlns:p14="http://schemas.microsoft.com/office/powerpoint/2010/main" val="3986495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4.engagement &amp; descent of breech takes place with the </a:t>
            </a:r>
            <a:r>
              <a:rPr lang="en-US" dirty="0" err="1" smtClean="0"/>
              <a:t>bitrochanteric</a:t>
            </a:r>
            <a:r>
              <a:rPr lang="en-US" dirty="0" smtClean="0"/>
              <a:t> diameter.</a:t>
            </a:r>
          </a:p>
          <a:p>
            <a:pPr algn="l"/>
            <a:r>
              <a:rPr lang="en-US" dirty="0" smtClean="0"/>
              <a:t>5.mechanism of </a:t>
            </a:r>
            <a:r>
              <a:rPr lang="en-US" dirty="0" err="1" smtClean="0"/>
              <a:t>labor:the</a:t>
            </a:r>
            <a:r>
              <a:rPr lang="en-US" dirty="0" smtClean="0"/>
              <a:t> </a:t>
            </a:r>
            <a:r>
              <a:rPr lang="en-US" dirty="0" err="1" smtClean="0"/>
              <a:t>ant.hip</a:t>
            </a:r>
            <a:r>
              <a:rPr lang="en-US" dirty="0" smtClean="0"/>
              <a:t> descends more rapidly than the </a:t>
            </a:r>
            <a:r>
              <a:rPr lang="en-US" dirty="0" err="1" smtClean="0"/>
              <a:t>post.hip</a:t>
            </a:r>
            <a:r>
              <a:rPr lang="en-US" dirty="0" smtClean="0"/>
              <a:t> &amp; when the resistance of the pelvic floor is met , internal rotation of 45 degrees follows bringing </a:t>
            </a:r>
            <a:r>
              <a:rPr lang="en-US" dirty="0" err="1" smtClean="0"/>
              <a:t>yhe</a:t>
            </a:r>
            <a:r>
              <a:rPr lang="en-US" dirty="0" smtClean="0"/>
              <a:t> </a:t>
            </a:r>
            <a:r>
              <a:rPr lang="en-US" dirty="0" err="1" smtClean="0"/>
              <a:t>ant.hip</a:t>
            </a:r>
            <a:r>
              <a:rPr lang="en-US" dirty="0" smtClean="0"/>
              <a:t> toward the pubic arch &amp; allowing the </a:t>
            </a:r>
            <a:r>
              <a:rPr lang="en-US" dirty="0" err="1" smtClean="0"/>
              <a:t>bitroch</a:t>
            </a:r>
            <a:r>
              <a:rPr lang="en-US" dirty="0" smtClean="0"/>
              <a:t>. Diam. To occupy the AP </a:t>
            </a:r>
            <a:r>
              <a:rPr lang="en-US" dirty="0" err="1" smtClean="0"/>
              <a:t>diam.Of</a:t>
            </a:r>
            <a:r>
              <a:rPr lang="en-US" dirty="0" smtClean="0"/>
              <a:t> the pelvic outlet.</a:t>
            </a:r>
          </a:p>
        </p:txBody>
      </p:sp>
    </p:spTree>
    <p:extLst>
      <p:ext uri="{BB962C8B-B14F-4D97-AF65-F5344CB8AC3E}">
        <p14:creationId xmlns:p14="http://schemas.microsoft.com/office/powerpoint/2010/main" val="3206230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After </a:t>
            </a:r>
            <a:r>
              <a:rPr lang="en-US" dirty="0" err="1" smtClean="0"/>
              <a:t>rotation,descent</a:t>
            </a:r>
            <a:r>
              <a:rPr lang="en-US" dirty="0" smtClean="0"/>
              <a:t> continues  &amp; the ant hip appears at the vulva. By </a:t>
            </a:r>
            <a:r>
              <a:rPr lang="en-US" dirty="0" err="1" smtClean="0"/>
              <a:t>lat</a:t>
            </a:r>
            <a:r>
              <a:rPr lang="en-US" dirty="0" smtClean="0"/>
              <a:t> flexion the post hip is forced over the perineum .</a:t>
            </a:r>
          </a:p>
          <a:p>
            <a:pPr algn="l"/>
            <a:r>
              <a:rPr lang="en-US" dirty="0" smtClean="0"/>
              <a:t>The legs &amp; feet follow the breech .</a:t>
            </a:r>
          </a:p>
          <a:p>
            <a:pPr algn="l"/>
            <a:r>
              <a:rPr lang="en-US" dirty="0" smtClean="0"/>
              <a:t>After breech </a:t>
            </a:r>
            <a:r>
              <a:rPr lang="en-US" dirty="0" err="1" smtClean="0"/>
              <a:t>birth,there</a:t>
            </a:r>
            <a:r>
              <a:rPr lang="en-US" dirty="0" smtClean="0"/>
              <a:t> is slight external rotation, with the back turning ant , the shoulders then descend &amp; undergo internal rotation with the </a:t>
            </a:r>
            <a:r>
              <a:rPr lang="en-US" dirty="0" err="1" smtClean="0"/>
              <a:t>bisacromial</a:t>
            </a:r>
            <a:r>
              <a:rPr lang="en-US" dirty="0" smtClean="0"/>
              <a:t> diameter occupying the AP plane.</a:t>
            </a:r>
            <a:endParaRPr lang="ar-IQ" dirty="0"/>
          </a:p>
        </p:txBody>
      </p:sp>
    </p:spTree>
    <p:extLst>
      <p:ext uri="{BB962C8B-B14F-4D97-AF65-F5344CB8AC3E}">
        <p14:creationId xmlns:p14="http://schemas.microsoft.com/office/powerpoint/2010/main" val="2777787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Immediately following the shoulders, the head enters the pelvis in one of the oblique diameters &amp; then rotates to bring the post portion of the neck under </a:t>
            </a:r>
            <a:r>
              <a:rPr lang="en-US" dirty="0" err="1" smtClean="0"/>
              <a:t>symph</a:t>
            </a:r>
            <a:r>
              <a:rPr lang="en-US" dirty="0" smtClean="0"/>
              <a:t> pubis, the head is then born in flexion.</a:t>
            </a:r>
          </a:p>
          <a:p>
            <a:pPr algn="l"/>
            <a:endParaRPr lang="ar-IQ" dirty="0"/>
          </a:p>
        </p:txBody>
      </p:sp>
    </p:spTree>
    <p:extLst>
      <p:ext uri="{BB962C8B-B14F-4D97-AF65-F5344CB8AC3E}">
        <p14:creationId xmlns:p14="http://schemas.microsoft.com/office/powerpoint/2010/main" val="1196657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Fetal </a:t>
            </a:r>
            <a:r>
              <a:rPr lang="en-US" dirty="0" err="1" smtClean="0"/>
              <a:t>lie:the</a:t>
            </a:r>
            <a:r>
              <a:rPr lang="en-US" dirty="0" smtClean="0"/>
              <a:t> relation of fetal long axis to that of the mother, either longitudinal ,transverse or oblique.</a:t>
            </a:r>
          </a:p>
          <a:p>
            <a:pPr algn="l"/>
            <a:r>
              <a:rPr lang="en-US" dirty="0" err="1" smtClean="0"/>
              <a:t>Presentation:that</a:t>
            </a:r>
            <a:r>
              <a:rPr lang="en-US" dirty="0" smtClean="0"/>
              <a:t> portion of the fetal body that is foremost within the birth canal or in close proximity to it.</a:t>
            </a:r>
          </a:p>
          <a:p>
            <a:pPr algn="l"/>
            <a:r>
              <a:rPr lang="en-US" dirty="0" smtClean="0"/>
              <a:t>Position: the relationship of a chosen portion of the presenting part to the right or left sides of the birth canal.</a:t>
            </a:r>
            <a:endParaRPr lang="ar-IQ" dirty="0"/>
          </a:p>
        </p:txBody>
      </p:sp>
    </p:spTree>
    <p:extLst>
      <p:ext uri="{BB962C8B-B14F-4D97-AF65-F5344CB8AC3E}">
        <p14:creationId xmlns:p14="http://schemas.microsoft.com/office/powerpoint/2010/main" val="3909394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6.with all breech </a:t>
            </a:r>
            <a:r>
              <a:rPr lang="en-US" dirty="0" err="1" smtClean="0"/>
              <a:t>deliveries,an</a:t>
            </a:r>
            <a:r>
              <a:rPr lang="en-US" dirty="0" smtClean="0"/>
              <a:t> episiotomy is made.</a:t>
            </a:r>
          </a:p>
          <a:p>
            <a:pPr algn="l"/>
            <a:r>
              <a:rPr lang="en-US" dirty="0" smtClean="0"/>
              <a:t>7.delivery is allowed </a:t>
            </a:r>
            <a:r>
              <a:rPr lang="en-US" dirty="0" err="1" smtClean="0"/>
              <a:t>sponta</a:t>
            </a:r>
            <a:r>
              <a:rPr lang="en-US" dirty="0" smtClean="0"/>
              <a:t> to the umbilicus then the </a:t>
            </a:r>
            <a:r>
              <a:rPr lang="en-US" dirty="0" err="1" smtClean="0"/>
              <a:t>abd</a:t>
            </a:r>
            <a:r>
              <a:rPr lang="en-US" dirty="0" smtClean="0"/>
              <a:t> ,thorax ,arms &amp; head must be delivered promptly either </a:t>
            </a:r>
            <a:r>
              <a:rPr lang="en-US" dirty="0" err="1" smtClean="0"/>
              <a:t>spont</a:t>
            </a:r>
            <a:r>
              <a:rPr lang="en-US" dirty="0" smtClean="0"/>
              <a:t> or assisted.</a:t>
            </a:r>
          </a:p>
          <a:p>
            <a:pPr algn="l"/>
            <a:r>
              <a:rPr lang="en-US" dirty="0" smtClean="0"/>
              <a:t>8.following delivery of the </a:t>
            </a:r>
            <a:r>
              <a:rPr lang="en-US" dirty="0" err="1" smtClean="0"/>
              <a:t>legs,the</a:t>
            </a:r>
            <a:r>
              <a:rPr lang="en-US" dirty="0" smtClean="0"/>
              <a:t> fetal bony pelvis is grasped with both hands using a </a:t>
            </a:r>
            <a:r>
              <a:rPr lang="en-US" dirty="0" err="1" smtClean="0"/>
              <a:t>towel.The</a:t>
            </a:r>
            <a:r>
              <a:rPr lang="en-US" dirty="0" smtClean="0"/>
              <a:t> fingers rest on the AS iliac crests &amp; thumbs on the sacrum.</a:t>
            </a:r>
          </a:p>
          <a:p>
            <a:pPr algn="l"/>
            <a:endParaRPr lang="ar-IQ" dirty="0"/>
          </a:p>
        </p:txBody>
      </p:sp>
    </p:spTree>
    <p:extLst>
      <p:ext uri="{BB962C8B-B14F-4D97-AF65-F5344CB8AC3E}">
        <p14:creationId xmlns:p14="http://schemas.microsoft.com/office/powerpoint/2010/main" val="2880445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9.gentle downward traction until lower halves of </a:t>
            </a:r>
            <a:r>
              <a:rPr lang="en-US" dirty="0" err="1" smtClean="0"/>
              <a:t>scapulas</a:t>
            </a:r>
            <a:r>
              <a:rPr lang="en-US" dirty="0" smtClean="0"/>
              <a:t> are </a:t>
            </a:r>
            <a:r>
              <a:rPr lang="en-US" dirty="0" err="1" smtClean="0"/>
              <a:t>delivered,then</a:t>
            </a:r>
            <a:r>
              <a:rPr lang="en-US" dirty="0" smtClean="0"/>
              <a:t> the fetal back tends to turn </a:t>
            </a:r>
            <a:r>
              <a:rPr lang="en-US" dirty="0" err="1" smtClean="0"/>
              <a:t>spont</a:t>
            </a:r>
            <a:r>
              <a:rPr lang="en-US" dirty="0" smtClean="0"/>
              <a:t> towards the side of the mother .</a:t>
            </a:r>
          </a:p>
          <a:p>
            <a:pPr algn="l"/>
            <a:r>
              <a:rPr lang="en-US" dirty="0" smtClean="0"/>
              <a:t>10.two methods for shoulder </a:t>
            </a:r>
            <a:r>
              <a:rPr lang="en-US" dirty="0" err="1" smtClean="0"/>
              <a:t>delivery;in</a:t>
            </a:r>
            <a:r>
              <a:rPr lang="en-US" dirty="0" smtClean="0"/>
              <a:t> the 1</a:t>
            </a:r>
            <a:r>
              <a:rPr lang="en-US" baseline="30000" dirty="0" smtClean="0"/>
              <a:t>st</a:t>
            </a:r>
            <a:r>
              <a:rPr lang="en-US" dirty="0" smtClean="0"/>
              <a:t> with the scapula visible the trunk is rotated so that the ant shoulder &amp; arm appear at the vulva &amp; can be released &amp; delivered </a:t>
            </a:r>
            <a:r>
              <a:rPr lang="en-US" dirty="0" err="1" smtClean="0"/>
              <a:t>first.The</a:t>
            </a:r>
            <a:r>
              <a:rPr lang="en-US" dirty="0" smtClean="0"/>
              <a:t> body of fetus is then rotated 180 degrees in the reverse direction to deliver the other shoulder &amp; arm.</a:t>
            </a:r>
            <a:endParaRPr lang="ar-IQ" dirty="0"/>
          </a:p>
        </p:txBody>
      </p:sp>
    </p:spTree>
    <p:extLst>
      <p:ext uri="{BB962C8B-B14F-4D97-AF65-F5344CB8AC3E}">
        <p14:creationId xmlns:p14="http://schemas.microsoft.com/office/powerpoint/2010/main" val="1395874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The 2</a:t>
            </a:r>
            <a:r>
              <a:rPr lang="en-US" baseline="30000" dirty="0" smtClean="0"/>
              <a:t>nd</a:t>
            </a:r>
            <a:r>
              <a:rPr lang="en-US" dirty="0" smtClean="0"/>
              <a:t> method is employed if trunk rotation is </a:t>
            </a:r>
            <a:r>
              <a:rPr lang="en-US" dirty="0" err="1" smtClean="0"/>
              <a:t>unsuccessful,with</a:t>
            </a:r>
            <a:r>
              <a:rPr lang="en-US" dirty="0" smtClean="0"/>
              <a:t> this maneuver the post shoulder is delivered first.</a:t>
            </a:r>
          </a:p>
          <a:p>
            <a:pPr algn="l"/>
            <a:r>
              <a:rPr lang="en-US" dirty="0" smtClean="0"/>
              <a:t>11.after both shoulders </a:t>
            </a:r>
            <a:r>
              <a:rPr lang="en-US" dirty="0" err="1" smtClean="0"/>
              <a:t>delivery,the</a:t>
            </a:r>
            <a:r>
              <a:rPr lang="en-US" dirty="0" smtClean="0"/>
              <a:t> back of the fetus rotates in the direction of </a:t>
            </a:r>
            <a:r>
              <a:rPr lang="en-US" dirty="0" err="1" smtClean="0"/>
              <a:t>symphysis</a:t>
            </a:r>
            <a:r>
              <a:rPr lang="en-US" dirty="0" smtClean="0"/>
              <a:t>.</a:t>
            </a:r>
          </a:p>
          <a:p>
            <a:pPr algn="l"/>
            <a:r>
              <a:rPr lang="en-US" dirty="0" smtClean="0"/>
              <a:t>12.delivery of </a:t>
            </a:r>
            <a:r>
              <a:rPr lang="en-US" dirty="0" err="1" smtClean="0"/>
              <a:t>aftercoming</a:t>
            </a:r>
            <a:r>
              <a:rPr lang="en-US" dirty="0" smtClean="0"/>
              <a:t> head:</a:t>
            </a:r>
          </a:p>
          <a:p>
            <a:pPr algn="l"/>
            <a:r>
              <a:rPr lang="en-US" dirty="0" err="1" smtClean="0"/>
              <a:t>Mauriceu</a:t>
            </a:r>
            <a:r>
              <a:rPr lang="en-US" dirty="0" smtClean="0"/>
              <a:t> </a:t>
            </a:r>
            <a:r>
              <a:rPr lang="en-US" dirty="0" err="1" smtClean="0"/>
              <a:t>Maneuver:the</a:t>
            </a:r>
            <a:r>
              <a:rPr lang="en-US" dirty="0" smtClean="0"/>
              <a:t> index &amp; middle finger of one hand are applied over the maxilla to flex the head while the body rests on the palm of the hand &amp; forearm.</a:t>
            </a:r>
            <a:endParaRPr lang="ar-IQ" dirty="0"/>
          </a:p>
        </p:txBody>
      </p:sp>
    </p:spTree>
    <p:extLst>
      <p:ext uri="{BB962C8B-B14F-4D97-AF65-F5344CB8AC3E}">
        <p14:creationId xmlns:p14="http://schemas.microsoft.com/office/powerpoint/2010/main" val="36240048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Two fingers of the other hand are hooked over the fetal neck grasping the shoulders , downward traction is applied until </a:t>
            </a:r>
            <a:r>
              <a:rPr lang="en-US" dirty="0" err="1" smtClean="0"/>
              <a:t>suboccipital</a:t>
            </a:r>
            <a:r>
              <a:rPr lang="en-US" dirty="0" smtClean="0"/>
              <a:t> region appears .</a:t>
            </a:r>
          </a:p>
          <a:p>
            <a:pPr algn="l"/>
            <a:r>
              <a:rPr lang="en-US" dirty="0" smtClean="0"/>
              <a:t>The body then is elevated toward the maternal </a:t>
            </a:r>
            <a:r>
              <a:rPr lang="en-US" dirty="0" err="1" smtClean="0"/>
              <a:t>abd</a:t>
            </a:r>
            <a:r>
              <a:rPr lang="en-US" dirty="0" smtClean="0"/>
              <a:t> &amp; the mouth , nose ,brow, &amp; eventually the occiput emerge over the perineum.</a:t>
            </a:r>
            <a:endParaRPr lang="ar-IQ" dirty="0"/>
          </a:p>
        </p:txBody>
      </p:sp>
    </p:spTree>
    <p:extLst>
      <p:ext uri="{BB962C8B-B14F-4D97-AF65-F5344CB8AC3E}">
        <p14:creationId xmlns:p14="http://schemas.microsoft.com/office/powerpoint/2010/main" val="1856394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Version:</a:t>
            </a:r>
          </a:p>
          <a:p>
            <a:pPr algn="l"/>
            <a:r>
              <a:rPr lang="en-US" dirty="0" smtClean="0"/>
              <a:t>With this procedure , fetal presentation is altered by physical manipulation either substituting one pole of a longitudinal presentation for the other , or converting an oblique or transverse lie </a:t>
            </a:r>
            <a:r>
              <a:rPr lang="en-US" dirty="0"/>
              <a:t>i</a:t>
            </a:r>
            <a:r>
              <a:rPr lang="en-US" dirty="0" smtClean="0"/>
              <a:t>nto a longitudinal lie.</a:t>
            </a:r>
          </a:p>
          <a:p>
            <a:pPr algn="l"/>
            <a:r>
              <a:rPr lang="en-US" dirty="0" smtClean="0"/>
              <a:t>According to whether the or breech is made the presenting part , the operation is  designated cephalic or </a:t>
            </a:r>
            <a:r>
              <a:rPr lang="en-US" dirty="0" err="1" smtClean="0"/>
              <a:t>podalic</a:t>
            </a:r>
            <a:r>
              <a:rPr lang="en-US" dirty="0" smtClean="0"/>
              <a:t> version.  </a:t>
            </a:r>
            <a:endParaRPr lang="ar-IQ" dirty="0"/>
          </a:p>
        </p:txBody>
      </p:sp>
    </p:spTree>
    <p:extLst>
      <p:ext uri="{BB962C8B-B14F-4D97-AF65-F5344CB8AC3E}">
        <p14:creationId xmlns:p14="http://schemas.microsoft.com/office/powerpoint/2010/main" val="342566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With external version , the manipulation are performed exclusively through the abdominal wall.</a:t>
            </a:r>
          </a:p>
          <a:p>
            <a:pPr algn="l"/>
            <a:r>
              <a:rPr lang="en-US" dirty="0" smtClean="0"/>
              <a:t>With internal version ,they are accomplished inside the uterine cavity. </a:t>
            </a:r>
            <a:endParaRPr lang="ar-IQ" dirty="0"/>
          </a:p>
        </p:txBody>
      </p:sp>
    </p:spTree>
    <p:extLst>
      <p:ext uri="{BB962C8B-B14F-4D97-AF65-F5344CB8AC3E}">
        <p14:creationId xmlns:p14="http://schemas.microsoft.com/office/powerpoint/2010/main" val="3162057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ECV:</a:t>
            </a:r>
          </a:p>
          <a:p>
            <a:pPr algn="l"/>
            <a:r>
              <a:rPr lang="en-US" dirty="0" smtClean="0"/>
              <a:t>It is done before labor after 36 weeks , before this time there is still a high likelihood of correcting spontaneously, &amp; if performed too early time may allow a return back to breech.</a:t>
            </a:r>
          </a:p>
          <a:p>
            <a:pPr marL="0" indent="0" algn="l">
              <a:buNone/>
            </a:pPr>
            <a:r>
              <a:rPr lang="en-US" dirty="0" smtClean="0"/>
              <a:t> </a:t>
            </a:r>
          </a:p>
        </p:txBody>
      </p:sp>
    </p:spTree>
    <p:extLst>
      <p:ext uri="{BB962C8B-B14F-4D97-AF65-F5344CB8AC3E}">
        <p14:creationId xmlns:p14="http://schemas.microsoft.com/office/powerpoint/2010/main" val="3362172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a:xfrm>
            <a:off x="304800" y="1524000"/>
            <a:ext cx="8503920" cy="4572000"/>
          </a:xfrm>
        </p:spPr>
        <p:txBody>
          <a:bodyPr>
            <a:normAutofit/>
          </a:bodyPr>
          <a:lstStyle/>
          <a:p>
            <a:pPr algn="l"/>
            <a:r>
              <a:rPr lang="en-US" dirty="0" err="1" smtClean="0"/>
              <a:t>CI:version</a:t>
            </a:r>
            <a:r>
              <a:rPr lang="en-US" dirty="0" smtClean="0"/>
              <a:t> is CI if vaginal delivery is not an option ex.:</a:t>
            </a:r>
          </a:p>
          <a:p>
            <a:pPr algn="l"/>
            <a:r>
              <a:rPr lang="en-US" dirty="0" smtClean="0"/>
              <a:t>1.placenta </a:t>
            </a:r>
            <a:r>
              <a:rPr lang="en-US" dirty="0" err="1" smtClean="0"/>
              <a:t>previa</a:t>
            </a:r>
            <a:endParaRPr lang="en-US" dirty="0" smtClean="0"/>
          </a:p>
          <a:p>
            <a:pPr algn="l"/>
            <a:r>
              <a:rPr lang="en-US" dirty="0" smtClean="0"/>
              <a:t>2.nonreassuring fetal status</a:t>
            </a:r>
          </a:p>
          <a:p>
            <a:pPr algn="l"/>
            <a:r>
              <a:rPr lang="en-US" dirty="0" smtClean="0"/>
              <a:t>3.rupture of membranes</a:t>
            </a:r>
          </a:p>
          <a:p>
            <a:pPr algn="l"/>
            <a:r>
              <a:rPr lang="en-US" dirty="0" smtClean="0"/>
              <a:t>4.uterinr malformations</a:t>
            </a:r>
          </a:p>
          <a:p>
            <a:pPr algn="l"/>
            <a:r>
              <a:rPr lang="en-US" dirty="0" smtClean="0"/>
              <a:t>5.multiple gestation</a:t>
            </a:r>
          </a:p>
          <a:p>
            <a:pPr algn="l"/>
            <a:r>
              <a:rPr lang="en-US" dirty="0" smtClean="0"/>
              <a:t>6.recent uterine bleeding</a:t>
            </a:r>
          </a:p>
          <a:p>
            <a:pPr algn="l"/>
            <a:r>
              <a:rPr lang="en-US" dirty="0" smtClean="0"/>
              <a:t>7. prior uterine incision is a relative CI</a:t>
            </a:r>
          </a:p>
          <a:p>
            <a:pPr algn="l"/>
            <a:endParaRPr lang="ar-IQ" dirty="0"/>
          </a:p>
        </p:txBody>
      </p:sp>
    </p:spTree>
    <p:extLst>
      <p:ext uri="{BB962C8B-B14F-4D97-AF65-F5344CB8AC3E}">
        <p14:creationId xmlns:p14="http://schemas.microsoft.com/office/powerpoint/2010/main" val="587613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Factors improving the chances for successful version:</a:t>
            </a:r>
          </a:p>
          <a:p>
            <a:pPr algn="l"/>
            <a:r>
              <a:rPr lang="en-US" dirty="0" smtClean="0"/>
              <a:t>1.multiparity</a:t>
            </a:r>
          </a:p>
          <a:p>
            <a:pPr algn="l"/>
            <a:r>
              <a:rPr lang="en-US" dirty="0" smtClean="0"/>
              <a:t>2.abundant AF</a:t>
            </a:r>
          </a:p>
          <a:p>
            <a:pPr algn="l"/>
            <a:r>
              <a:rPr lang="en-US" dirty="0" smtClean="0"/>
              <a:t>3.unengaged presenting part</a:t>
            </a:r>
          </a:p>
          <a:p>
            <a:pPr algn="l"/>
            <a:r>
              <a:rPr lang="en-US" dirty="0" smtClean="0"/>
              <a:t>4.fetal size 2500 to 3000 g </a:t>
            </a:r>
          </a:p>
          <a:p>
            <a:pPr algn="l"/>
            <a:r>
              <a:rPr lang="en-US" dirty="0" smtClean="0"/>
              <a:t>5.posterior placenta</a:t>
            </a:r>
          </a:p>
          <a:p>
            <a:pPr algn="l"/>
            <a:r>
              <a:rPr lang="en-US" dirty="0" smtClean="0"/>
              <a:t>6.nonobese patient</a:t>
            </a:r>
            <a:endParaRPr lang="ar-IQ" dirty="0"/>
          </a:p>
        </p:txBody>
      </p:sp>
    </p:spTree>
    <p:extLst>
      <p:ext uri="{BB962C8B-B14F-4D97-AF65-F5344CB8AC3E}">
        <p14:creationId xmlns:p14="http://schemas.microsoft.com/office/powerpoint/2010/main" val="2107083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fontScale="92500" lnSpcReduction="10000"/>
          </a:bodyPr>
          <a:lstStyle/>
          <a:p>
            <a:pPr algn="l"/>
            <a:r>
              <a:rPr lang="en-US" dirty="0" smtClean="0"/>
              <a:t>Complications:</a:t>
            </a:r>
          </a:p>
          <a:p>
            <a:pPr algn="l"/>
            <a:r>
              <a:rPr lang="en-US" dirty="0" smtClean="0"/>
              <a:t>1.projected success rates</a:t>
            </a:r>
          </a:p>
          <a:p>
            <a:pPr algn="l"/>
            <a:r>
              <a:rPr lang="en-US" dirty="0" smtClean="0"/>
              <a:t>2.conversion back to breech</a:t>
            </a:r>
          </a:p>
          <a:p>
            <a:pPr algn="l"/>
            <a:r>
              <a:rPr lang="en-US" dirty="0" smtClean="0"/>
              <a:t>3.placental abruption</a:t>
            </a:r>
          </a:p>
          <a:p>
            <a:pPr algn="l"/>
            <a:r>
              <a:rPr lang="en-US" dirty="0" smtClean="0"/>
              <a:t>4.uterine rupture</a:t>
            </a:r>
          </a:p>
          <a:p>
            <a:pPr algn="l"/>
            <a:r>
              <a:rPr lang="en-US" dirty="0" smtClean="0"/>
              <a:t>5.fetomaternal hemorrhage</a:t>
            </a:r>
          </a:p>
          <a:p>
            <a:pPr algn="l"/>
            <a:r>
              <a:rPr lang="en-US" dirty="0" smtClean="0"/>
              <a:t>6.alloimmunization</a:t>
            </a:r>
          </a:p>
          <a:p>
            <a:pPr algn="l"/>
            <a:r>
              <a:rPr lang="en-US" dirty="0" smtClean="0"/>
              <a:t>7.preterm labor</a:t>
            </a:r>
          </a:p>
          <a:p>
            <a:pPr algn="l"/>
            <a:r>
              <a:rPr lang="en-US" dirty="0" smtClean="0"/>
              <a:t>8.fetal compromise &amp; even death</a:t>
            </a:r>
          </a:p>
          <a:p>
            <a:pPr algn="l"/>
            <a:r>
              <a:rPr lang="en-US" dirty="0" smtClean="0"/>
              <a:t>9.emergency CS</a:t>
            </a:r>
            <a:endParaRPr lang="ar-IQ" dirty="0"/>
          </a:p>
        </p:txBody>
      </p:sp>
    </p:spTree>
    <p:extLst>
      <p:ext uri="{BB962C8B-B14F-4D97-AF65-F5344CB8AC3E}">
        <p14:creationId xmlns:p14="http://schemas.microsoft.com/office/powerpoint/2010/main" val="695125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a:xfrm>
            <a:off x="304800" y="1524000"/>
            <a:ext cx="8503920" cy="4572000"/>
          </a:xfrm>
        </p:spPr>
        <p:txBody>
          <a:bodyPr/>
          <a:lstStyle/>
          <a:p>
            <a:pPr algn="l"/>
            <a:r>
              <a:rPr lang="en-US" dirty="0" err="1" smtClean="0"/>
              <a:t>Malpresentation</a:t>
            </a:r>
            <a:r>
              <a:rPr lang="en-US" dirty="0" smtClean="0"/>
              <a:t> is any presentation other than vertex, which is the commonest presentation.</a:t>
            </a:r>
          </a:p>
          <a:p>
            <a:pPr algn="l"/>
            <a:r>
              <a:rPr lang="en-US" dirty="0" smtClean="0"/>
              <a:t>This includes: breech ,shoulder, face ,brow &amp; compound.</a:t>
            </a:r>
            <a:endParaRPr lang="ar-IQ" dirty="0"/>
          </a:p>
        </p:txBody>
      </p:sp>
    </p:spTree>
    <p:extLst>
      <p:ext uri="{BB962C8B-B14F-4D97-AF65-F5344CB8AC3E}">
        <p14:creationId xmlns:p14="http://schemas.microsoft.com/office/powerpoint/2010/main" val="2941547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Technique:</a:t>
            </a:r>
          </a:p>
          <a:p>
            <a:pPr algn="l"/>
            <a:r>
              <a:rPr lang="en-US" dirty="0" smtClean="0"/>
              <a:t>1.tocolytic agents given such as </a:t>
            </a:r>
            <a:r>
              <a:rPr lang="en-US" dirty="0" err="1" smtClean="0"/>
              <a:t>terbutaline</a:t>
            </a:r>
            <a:r>
              <a:rPr lang="en-US" dirty="0" smtClean="0"/>
              <a:t> , </a:t>
            </a:r>
            <a:r>
              <a:rPr lang="en-US" dirty="0" err="1" smtClean="0"/>
              <a:t>ritodrine,sulbutamol</a:t>
            </a:r>
            <a:r>
              <a:rPr lang="en-US" dirty="0" smtClean="0"/>
              <a:t> </a:t>
            </a:r>
            <a:r>
              <a:rPr lang="en-US" dirty="0" err="1" smtClean="0"/>
              <a:t>nifedipine,nitroglycerin</a:t>
            </a:r>
            <a:r>
              <a:rPr lang="en-US" dirty="0" smtClean="0"/>
              <a:t>. </a:t>
            </a:r>
          </a:p>
          <a:p>
            <a:pPr algn="l"/>
            <a:r>
              <a:rPr lang="en-US" dirty="0" smtClean="0"/>
              <a:t>2.analgesics</a:t>
            </a:r>
          </a:p>
          <a:p>
            <a:pPr algn="l"/>
            <a:r>
              <a:rPr lang="en-US" dirty="0" smtClean="0"/>
              <a:t>3.facilities for an emergency CS</a:t>
            </a:r>
          </a:p>
          <a:p>
            <a:pPr algn="l"/>
            <a:r>
              <a:rPr lang="en-US" dirty="0" smtClean="0"/>
              <a:t>4.US performed to confirm </a:t>
            </a:r>
            <a:r>
              <a:rPr lang="en-US" dirty="0" err="1" smtClean="0"/>
              <a:t>presentation,AFV</a:t>
            </a:r>
            <a:r>
              <a:rPr lang="en-US" dirty="0" smtClean="0"/>
              <a:t>, </a:t>
            </a:r>
          </a:p>
          <a:p>
            <a:pPr algn="l"/>
            <a:r>
              <a:rPr lang="en-US" dirty="0" smtClean="0"/>
              <a:t>Exclude fetal anomalies &amp; placental location.</a:t>
            </a:r>
          </a:p>
          <a:p>
            <a:pPr algn="l"/>
            <a:r>
              <a:rPr lang="en-US" dirty="0" smtClean="0"/>
              <a:t>5.FHR monitoring</a:t>
            </a:r>
          </a:p>
          <a:p>
            <a:pPr algn="l"/>
            <a:r>
              <a:rPr lang="en-US" dirty="0" smtClean="0"/>
              <a:t>6.Anti-D to Rh-D negative</a:t>
            </a:r>
            <a:endParaRPr lang="ar-IQ" dirty="0"/>
          </a:p>
        </p:txBody>
      </p:sp>
    </p:spTree>
    <p:extLst>
      <p:ext uri="{BB962C8B-B14F-4D97-AF65-F5344CB8AC3E}">
        <p14:creationId xmlns:p14="http://schemas.microsoft.com/office/powerpoint/2010/main" val="1887419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Each hand grasps one fetal </a:t>
            </a:r>
            <a:r>
              <a:rPr lang="en-US" dirty="0" err="1" smtClean="0"/>
              <a:t>pole,the</a:t>
            </a:r>
            <a:r>
              <a:rPr lang="en-US" dirty="0" smtClean="0"/>
              <a:t> buttocks elevated from the maternal pelvis, the buttocks are guided gently towards the fundus &amp; the head towards the pelvis.</a:t>
            </a:r>
          </a:p>
          <a:p>
            <a:endParaRPr lang="ar-IQ" dirty="0"/>
          </a:p>
        </p:txBody>
      </p:sp>
    </p:spTree>
    <p:extLst>
      <p:ext uri="{BB962C8B-B14F-4D97-AF65-F5344CB8AC3E}">
        <p14:creationId xmlns:p14="http://schemas.microsoft.com/office/powerpoint/2010/main" val="2332213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a:xfrm>
            <a:off x="304800" y="1524000"/>
            <a:ext cx="8503920" cy="4572000"/>
          </a:xfrm>
        </p:spPr>
        <p:txBody>
          <a:bodyPr/>
          <a:lstStyle/>
          <a:p>
            <a:pPr algn="l"/>
            <a:r>
              <a:rPr lang="en-US" dirty="0" smtClean="0"/>
              <a:t>Version attempts are discontinued if:</a:t>
            </a:r>
          </a:p>
          <a:p>
            <a:pPr algn="l"/>
            <a:r>
              <a:rPr lang="en-US" dirty="0" smtClean="0"/>
              <a:t>1.excessive discomfort</a:t>
            </a:r>
          </a:p>
          <a:p>
            <a:pPr algn="l"/>
            <a:r>
              <a:rPr lang="en-US" dirty="0" smtClean="0"/>
              <a:t>2.persistently abnormal FHR</a:t>
            </a:r>
          </a:p>
          <a:p>
            <a:pPr algn="l"/>
            <a:r>
              <a:rPr lang="en-US" dirty="0" smtClean="0"/>
              <a:t>3.multiple failed attempts</a:t>
            </a:r>
            <a:endParaRPr lang="ar-IQ" dirty="0"/>
          </a:p>
        </p:txBody>
      </p:sp>
    </p:spTree>
    <p:extLst>
      <p:ext uri="{BB962C8B-B14F-4D97-AF65-F5344CB8AC3E}">
        <p14:creationId xmlns:p14="http://schemas.microsoft.com/office/powerpoint/2010/main" val="1471511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Internal </a:t>
            </a:r>
            <a:r>
              <a:rPr lang="en-US" dirty="0" err="1" smtClean="0"/>
              <a:t>podalic</a:t>
            </a:r>
            <a:r>
              <a:rPr lang="en-US" dirty="0" smtClean="0"/>
              <a:t> version:</a:t>
            </a:r>
          </a:p>
          <a:p>
            <a:pPr algn="l"/>
            <a:r>
              <a:rPr lang="en-US" dirty="0" smtClean="0"/>
              <a:t>Used only for delivery of 2</a:t>
            </a:r>
            <a:r>
              <a:rPr lang="en-US" baseline="30000" dirty="0" smtClean="0"/>
              <a:t>nd</a:t>
            </a:r>
            <a:r>
              <a:rPr lang="en-US" dirty="0" smtClean="0"/>
              <a:t> twin.</a:t>
            </a:r>
          </a:p>
          <a:p>
            <a:pPr algn="l"/>
            <a:r>
              <a:rPr lang="en-US" dirty="0" smtClean="0"/>
              <a:t>Membranes preferably intact.</a:t>
            </a:r>
          </a:p>
          <a:p>
            <a:pPr algn="l"/>
            <a:r>
              <a:rPr lang="en-US" dirty="0" smtClean="0"/>
              <a:t>A hand inserted into the uterine cavity to turn the fetus manually.</a:t>
            </a:r>
          </a:p>
          <a:p>
            <a:pPr algn="l"/>
            <a:r>
              <a:rPr lang="en-US" dirty="0" smtClean="0"/>
              <a:t>One or both feet drawn through the cervix , while the other hand </a:t>
            </a:r>
            <a:r>
              <a:rPr lang="en-US" dirty="0" err="1" smtClean="0"/>
              <a:t>transabdominally</a:t>
            </a:r>
            <a:r>
              <a:rPr lang="en-US" dirty="0" smtClean="0"/>
              <a:t> pushing the upper portion of fetal body.</a:t>
            </a:r>
          </a:p>
          <a:p>
            <a:pPr algn="l"/>
            <a:r>
              <a:rPr lang="en-US" dirty="0" smtClean="0"/>
              <a:t>This is followed by breech extraction.</a:t>
            </a:r>
            <a:endParaRPr lang="ar-IQ" dirty="0"/>
          </a:p>
        </p:txBody>
      </p:sp>
    </p:spTree>
    <p:extLst>
      <p:ext uri="{BB962C8B-B14F-4D97-AF65-F5344CB8AC3E}">
        <p14:creationId xmlns:p14="http://schemas.microsoft.com/office/powerpoint/2010/main" val="620733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Face presentation:</a:t>
            </a:r>
          </a:p>
          <a:p>
            <a:pPr algn="l"/>
            <a:r>
              <a:rPr lang="en-US" dirty="0" smtClean="0"/>
              <a:t>The head is hyperextended so that the occiput is in contact with the fetal back &amp; the chin (</a:t>
            </a:r>
            <a:r>
              <a:rPr lang="en-US" dirty="0" err="1" smtClean="0"/>
              <a:t>mentum</a:t>
            </a:r>
            <a:r>
              <a:rPr lang="en-US" dirty="0" smtClean="0"/>
              <a:t>)is presenting.</a:t>
            </a:r>
          </a:p>
          <a:p>
            <a:pPr algn="l"/>
            <a:r>
              <a:rPr lang="en-US" dirty="0" smtClean="0"/>
              <a:t>It may present with chin ant. Or post. Relative to the maternal </a:t>
            </a:r>
            <a:r>
              <a:rPr lang="en-US" dirty="0" err="1" smtClean="0"/>
              <a:t>symphysis</a:t>
            </a:r>
            <a:r>
              <a:rPr lang="en-US" dirty="0" smtClean="0"/>
              <a:t> pubis.</a:t>
            </a:r>
            <a:endParaRPr lang="ar-IQ" dirty="0"/>
          </a:p>
        </p:txBody>
      </p:sp>
    </p:spTree>
    <p:extLst>
      <p:ext uri="{BB962C8B-B14F-4D97-AF65-F5344CB8AC3E}">
        <p14:creationId xmlns:p14="http://schemas.microsoft.com/office/powerpoint/2010/main" val="18458524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Etiology:</a:t>
            </a:r>
          </a:p>
          <a:p>
            <a:pPr algn="l"/>
            <a:r>
              <a:rPr lang="en-US" dirty="0" smtClean="0"/>
              <a:t>1.conditions that prevent head flexion as a neck mass</a:t>
            </a:r>
          </a:p>
          <a:p>
            <a:pPr algn="l"/>
            <a:r>
              <a:rPr lang="en-US" dirty="0" smtClean="0"/>
              <a:t>2.preterm infants</a:t>
            </a:r>
          </a:p>
          <a:p>
            <a:pPr algn="l"/>
            <a:r>
              <a:rPr lang="en-US" dirty="0" smtClean="0"/>
              <a:t>3.coils of cord around the neck</a:t>
            </a:r>
          </a:p>
          <a:p>
            <a:pPr algn="l"/>
            <a:r>
              <a:rPr lang="en-US" dirty="0" smtClean="0"/>
              <a:t>4.hydramnios</a:t>
            </a:r>
          </a:p>
          <a:p>
            <a:pPr algn="l"/>
            <a:r>
              <a:rPr lang="en-US" dirty="0" smtClean="0"/>
              <a:t>5.fetal anomalies as anencephaly</a:t>
            </a:r>
          </a:p>
          <a:p>
            <a:pPr algn="l"/>
            <a:r>
              <a:rPr lang="en-US" dirty="0" smtClean="0"/>
              <a:t>6.contracted pelvis &amp; large fetus</a:t>
            </a:r>
          </a:p>
          <a:p>
            <a:pPr algn="l"/>
            <a:r>
              <a:rPr lang="en-US" dirty="0" smtClean="0"/>
              <a:t>7.high parity </a:t>
            </a:r>
            <a:endParaRPr lang="ar-IQ" dirty="0"/>
          </a:p>
        </p:txBody>
      </p:sp>
    </p:spTree>
    <p:extLst>
      <p:ext uri="{BB962C8B-B14F-4D97-AF65-F5344CB8AC3E}">
        <p14:creationId xmlns:p14="http://schemas.microsoft.com/office/powerpoint/2010/main" val="36817404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err="1" smtClean="0"/>
              <a:t>Dx</a:t>
            </a:r>
            <a:r>
              <a:rPr lang="en-US" dirty="0" smtClean="0"/>
              <a:t>.:</a:t>
            </a:r>
          </a:p>
          <a:p>
            <a:pPr algn="l"/>
            <a:r>
              <a:rPr lang="en-US" dirty="0" smtClean="0"/>
              <a:t>By vaginal examination, palpation of facial features </a:t>
            </a:r>
          </a:p>
          <a:p>
            <a:pPr algn="l"/>
            <a:r>
              <a:rPr lang="en-US" dirty="0" smtClean="0"/>
              <a:t>Breech may be mistaken for face because anus mistaken for mouth &amp; </a:t>
            </a:r>
            <a:r>
              <a:rPr lang="en-US" dirty="0" err="1" smtClean="0"/>
              <a:t>ischial</a:t>
            </a:r>
            <a:r>
              <a:rPr lang="en-US" dirty="0" smtClean="0"/>
              <a:t> </a:t>
            </a:r>
            <a:r>
              <a:rPr lang="en-US" dirty="0" err="1" smtClean="0"/>
              <a:t>tuberosities</a:t>
            </a:r>
            <a:r>
              <a:rPr lang="en-US" dirty="0" smtClean="0"/>
              <a:t> for malar prominences.</a:t>
            </a:r>
          </a:p>
          <a:p>
            <a:pPr algn="l"/>
            <a:r>
              <a:rPr lang="en-US" dirty="0" smtClean="0"/>
              <a:t>US shows hyperextended head &amp; facial bones below pelvic inlet</a:t>
            </a:r>
          </a:p>
        </p:txBody>
      </p:sp>
    </p:spTree>
    <p:extLst>
      <p:ext uri="{BB962C8B-B14F-4D97-AF65-F5344CB8AC3E}">
        <p14:creationId xmlns:p14="http://schemas.microsoft.com/office/powerpoint/2010/main" val="27776341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sz="quarter" idx="1"/>
          </p:nvPr>
        </p:nvSpPr>
        <p:spPr/>
        <p:txBody>
          <a:bodyPr/>
          <a:lstStyle/>
          <a:p>
            <a:pPr algn="l"/>
            <a:r>
              <a:rPr lang="en-US" dirty="0" err="1" smtClean="0"/>
              <a:t>Mx</a:t>
            </a:r>
            <a:r>
              <a:rPr lang="en-US" dirty="0" smtClean="0"/>
              <a:t>.:</a:t>
            </a:r>
          </a:p>
          <a:p>
            <a:pPr algn="l"/>
            <a:r>
              <a:rPr lang="en-US" dirty="0" smtClean="0"/>
              <a:t>Successful vaginal delivery can occur in </a:t>
            </a:r>
            <a:r>
              <a:rPr lang="en-US" dirty="0" err="1" smtClean="0"/>
              <a:t>mentoanterior</a:t>
            </a:r>
            <a:r>
              <a:rPr lang="en-US" dirty="0" smtClean="0"/>
              <a:t>.</a:t>
            </a:r>
          </a:p>
          <a:p>
            <a:pPr algn="l"/>
            <a:r>
              <a:rPr lang="en-US" dirty="0" smtClean="0"/>
              <a:t>Most </a:t>
            </a:r>
            <a:r>
              <a:rPr lang="en-US" dirty="0" err="1" smtClean="0"/>
              <a:t>mentopost</a:t>
            </a:r>
            <a:r>
              <a:rPr lang="en-US" dirty="0" smtClean="0"/>
              <a:t>. Convert to ant. In </a:t>
            </a:r>
            <a:r>
              <a:rPr lang="en-US" dirty="0" err="1" smtClean="0"/>
              <a:t>labor,if</a:t>
            </a:r>
            <a:r>
              <a:rPr lang="en-US" dirty="0" smtClean="0"/>
              <a:t> not the fetal brow(</a:t>
            </a:r>
            <a:r>
              <a:rPr lang="en-US" dirty="0" err="1" smtClean="0"/>
              <a:t>bregma</a:t>
            </a:r>
            <a:r>
              <a:rPr lang="en-US" dirty="0" smtClean="0"/>
              <a:t>) is pressed against the maternal </a:t>
            </a:r>
            <a:r>
              <a:rPr lang="en-US" dirty="0" err="1" smtClean="0"/>
              <a:t>sym.pubis</a:t>
            </a:r>
            <a:endParaRPr lang="en-US" dirty="0" smtClean="0"/>
          </a:p>
          <a:p>
            <a:pPr algn="l"/>
            <a:r>
              <a:rPr lang="en-US" dirty="0" smtClean="0"/>
              <a:t>This precludes  head </a:t>
            </a:r>
            <a:r>
              <a:rPr lang="en-US" dirty="0" err="1" smtClean="0"/>
              <a:t>flexion,thus</a:t>
            </a:r>
            <a:r>
              <a:rPr lang="en-US" dirty="0" smtClean="0"/>
              <a:t> </a:t>
            </a:r>
            <a:r>
              <a:rPr lang="en-US" dirty="0" err="1" smtClean="0"/>
              <a:t>mentopost</a:t>
            </a:r>
            <a:r>
              <a:rPr lang="en-US" dirty="0" smtClean="0"/>
              <a:t>. Is undeliverable vaginally.</a:t>
            </a:r>
          </a:p>
          <a:p>
            <a:pPr algn="l"/>
            <a:endParaRPr lang="ar-IQ" dirty="0"/>
          </a:p>
        </p:txBody>
      </p:sp>
    </p:spTree>
    <p:extLst>
      <p:ext uri="{BB962C8B-B14F-4D97-AF65-F5344CB8AC3E}">
        <p14:creationId xmlns:p14="http://schemas.microsoft.com/office/powerpoint/2010/main" val="203739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sz="quarter" idx="1"/>
          </p:nvPr>
        </p:nvSpPr>
        <p:spPr/>
        <p:txBody>
          <a:bodyPr/>
          <a:lstStyle/>
          <a:p>
            <a:pPr algn="l"/>
            <a:r>
              <a:rPr lang="en-US" dirty="0" smtClean="0"/>
              <a:t>Mechanism of labor includes </a:t>
            </a:r>
            <a:r>
              <a:rPr lang="en-US" dirty="0" err="1" smtClean="0"/>
              <a:t>descent,internal</a:t>
            </a:r>
            <a:r>
              <a:rPr lang="en-US" dirty="0" smtClean="0"/>
              <a:t> </a:t>
            </a:r>
            <a:r>
              <a:rPr lang="en-US" dirty="0" err="1" smtClean="0"/>
              <a:t>rotation,flexion</a:t>
            </a:r>
            <a:r>
              <a:rPr lang="en-US" dirty="0" smtClean="0"/>
              <a:t> &amp; </a:t>
            </a:r>
            <a:r>
              <a:rPr lang="en-US" dirty="0" err="1" smtClean="0"/>
              <a:t>accesory</a:t>
            </a:r>
            <a:r>
              <a:rPr lang="en-US" dirty="0" smtClean="0"/>
              <a:t> movements for extension &amp; external rotation.</a:t>
            </a:r>
          </a:p>
          <a:p>
            <a:pPr algn="l"/>
            <a:r>
              <a:rPr lang="en-US" dirty="0" smtClean="0"/>
              <a:t>Edema may sometimes distort the face &amp; skull undergoes molding.</a:t>
            </a:r>
            <a:endParaRPr lang="ar-IQ" dirty="0"/>
          </a:p>
        </p:txBody>
      </p:sp>
    </p:spTree>
    <p:extLst>
      <p:ext uri="{BB962C8B-B14F-4D97-AF65-F5344CB8AC3E}">
        <p14:creationId xmlns:p14="http://schemas.microsoft.com/office/powerpoint/2010/main" val="1865123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Brow :</a:t>
            </a:r>
          </a:p>
          <a:p>
            <a:pPr algn="l"/>
            <a:r>
              <a:rPr lang="en-US" dirty="0" smtClean="0"/>
              <a:t>The portion of the head between the orbital ridge &amp; the ant. Fontanel presents at the pelvic inlet, so the fetal head occupies a position midway between full flexion (occiput) &amp; extension (face).</a:t>
            </a:r>
          </a:p>
          <a:p>
            <a:pPr algn="l"/>
            <a:r>
              <a:rPr lang="en-US" dirty="0" smtClean="0"/>
              <a:t>Causes are the same for brow.</a:t>
            </a:r>
            <a:endParaRPr lang="ar-IQ" dirty="0"/>
          </a:p>
        </p:txBody>
      </p:sp>
    </p:spTree>
    <p:extLst>
      <p:ext uri="{BB962C8B-B14F-4D97-AF65-F5344CB8AC3E}">
        <p14:creationId xmlns:p14="http://schemas.microsoft.com/office/powerpoint/2010/main" val="1839752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Breech :</a:t>
            </a:r>
          </a:p>
          <a:p>
            <a:pPr algn="l"/>
            <a:r>
              <a:rPr lang="en-US" dirty="0" smtClean="0"/>
              <a:t>Near term, the fetus typically turns spontaneously to a cephalic presentation as the increasing bulk of the buttocks seeks the more spacious fundus. </a:t>
            </a:r>
          </a:p>
          <a:p>
            <a:pPr algn="l"/>
            <a:r>
              <a:rPr lang="en-US" dirty="0" smtClean="0"/>
              <a:t>When fetal buttocks or legs enter the pelvis before the head, the presentation is breech.</a:t>
            </a:r>
          </a:p>
          <a:p>
            <a:pPr algn="l"/>
            <a:r>
              <a:rPr lang="en-US" dirty="0" smtClean="0"/>
              <a:t>It is 3 to 4 % at term</a:t>
            </a:r>
          </a:p>
          <a:p>
            <a:endParaRPr lang="ar-IQ" dirty="0"/>
          </a:p>
        </p:txBody>
      </p:sp>
    </p:spTree>
    <p:extLst>
      <p:ext uri="{BB962C8B-B14F-4D97-AF65-F5344CB8AC3E}">
        <p14:creationId xmlns:p14="http://schemas.microsoft.com/office/powerpoint/2010/main" val="3089973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err="1" smtClean="0"/>
              <a:t>Dx</a:t>
            </a:r>
            <a:r>
              <a:rPr lang="en-US" dirty="0" smtClean="0"/>
              <a:t>.:</a:t>
            </a:r>
          </a:p>
          <a:p>
            <a:pPr algn="l"/>
            <a:r>
              <a:rPr lang="en-US" dirty="0" smtClean="0"/>
              <a:t>By </a:t>
            </a:r>
            <a:r>
              <a:rPr lang="en-US" dirty="0" err="1" smtClean="0"/>
              <a:t>abd</a:t>
            </a:r>
            <a:r>
              <a:rPr lang="en-US" dirty="0" smtClean="0"/>
              <a:t>. Palpation both occiput &amp; chin can be palpated easily.</a:t>
            </a:r>
          </a:p>
          <a:p>
            <a:pPr algn="l"/>
            <a:r>
              <a:rPr lang="en-US" dirty="0" smtClean="0"/>
              <a:t>The frontal sutures , large ant. Fontanel , orbital ridges , eyes , &amp; root of nose are felt on vaginal exam. , but neither the mouth nor the chin is palpable.</a:t>
            </a:r>
            <a:endParaRPr lang="ar-IQ" dirty="0"/>
          </a:p>
        </p:txBody>
      </p:sp>
    </p:spTree>
    <p:extLst>
      <p:ext uri="{BB962C8B-B14F-4D97-AF65-F5344CB8AC3E}">
        <p14:creationId xmlns:p14="http://schemas.microsoft.com/office/powerpoint/2010/main" val="10315735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Labor:</a:t>
            </a:r>
          </a:p>
          <a:p>
            <a:pPr algn="l"/>
            <a:r>
              <a:rPr lang="en-US" dirty="0" smtClean="0"/>
              <a:t>A brow presentation is commonly unstable &amp; often converts to face or occiput. </a:t>
            </a:r>
          </a:p>
          <a:p>
            <a:pPr algn="l"/>
            <a:r>
              <a:rPr lang="en-US" dirty="0" smtClean="0"/>
              <a:t>If the brow persists, prognosis is poor for vaginal delivery this is because engagement is impossible until there is marked molding &amp; this will deform the head.</a:t>
            </a:r>
            <a:endParaRPr lang="ar-IQ" dirty="0"/>
          </a:p>
        </p:txBody>
      </p:sp>
    </p:spTree>
    <p:extLst>
      <p:ext uri="{BB962C8B-B14F-4D97-AF65-F5344CB8AC3E}">
        <p14:creationId xmlns:p14="http://schemas.microsoft.com/office/powerpoint/2010/main" val="6306873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Transverse lie:</a:t>
            </a:r>
          </a:p>
          <a:p>
            <a:pPr algn="l"/>
            <a:r>
              <a:rPr lang="en-US" dirty="0" smtClean="0"/>
              <a:t>The long axis of the fetus is perpendicular to that of the mother.</a:t>
            </a:r>
          </a:p>
          <a:p>
            <a:pPr algn="l"/>
            <a:r>
              <a:rPr lang="en-US" dirty="0" smtClean="0"/>
              <a:t>Here the shoulder is positioned over the pelvic inlet ,shoulder presentation.</a:t>
            </a:r>
          </a:p>
          <a:p>
            <a:pPr algn="l"/>
            <a:r>
              <a:rPr lang="en-US" dirty="0" err="1" smtClean="0"/>
              <a:t>Causes:high</a:t>
            </a:r>
            <a:r>
              <a:rPr lang="en-US" dirty="0" smtClean="0"/>
              <a:t> </a:t>
            </a:r>
            <a:r>
              <a:rPr lang="en-US" dirty="0" err="1" smtClean="0"/>
              <a:t>parity,preterm,PP</a:t>
            </a:r>
            <a:r>
              <a:rPr lang="en-US" dirty="0" smtClean="0"/>
              <a:t> , uterine </a:t>
            </a:r>
            <a:r>
              <a:rPr lang="en-US" dirty="0" err="1" smtClean="0"/>
              <a:t>abn</a:t>
            </a:r>
            <a:r>
              <a:rPr lang="en-US" dirty="0" smtClean="0"/>
              <a:t>., </a:t>
            </a:r>
            <a:r>
              <a:rPr lang="en-US" dirty="0" err="1" smtClean="0"/>
              <a:t>hydramnios</a:t>
            </a:r>
            <a:r>
              <a:rPr lang="en-US" dirty="0" smtClean="0"/>
              <a:t> , contracted pelvis.</a:t>
            </a:r>
            <a:endParaRPr lang="ar-IQ" dirty="0"/>
          </a:p>
        </p:txBody>
      </p:sp>
    </p:spTree>
    <p:extLst>
      <p:ext uri="{BB962C8B-B14F-4D97-AF65-F5344CB8AC3E}">
        <p14:creationId xmlns:p14="http://schemas.microsoft.com/office/powerpoint/2010/main" val="37788382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err="1" smtClean="0"/>
              <a:t>Dx</a:t>
            </a:r>
            <a:r>
              <a:rPr lang="en-US" dirty="0" smtClean="0"/>
              <a:t>.:</a:t>
            </a:r>
          </a:p>
          <a:p>
            <a:pPr algn="l"/>
            <a:r>
              <a:rPr lang="en-US" dirty="0" smtClean="0"/>
              <a:t>By inspection, the </a:t>
            </a:r>
            <a:r>
              <a:rPr lang="en-US" dirty="0" err="1" smtClean="0"/>
              <a:t>abd</a:t>
            </a:r>
            <a:r>
              <a:rPr lang="en-US" dirty="0" smtClean="0"/>
              <a:t>. Is unusually wide where as the fundus is only slightly above the umbilicus.</a:t>
            </a:r>
          </a:p>
          <a:p>
            <a:pPr algn="l"/>
            <a:r>
              <a:rPr lang="en-US" dirty="0" smtClean="0"/>
              <a:t>No fetal pole is detected in the fundus &amp; the </a:t>
            </a:r>
            <a:r>
              <a:rPr lang="en-US" dirty="0" err="1" smtClean="0"/>
              <a:t>ballottable</a:t>
            </a:r>
            <a:r>
              <a:rPr lang="en-US" dirty="0" smtClean="0"/>
              <a:t> head is found in one iliac fossa &amp; the breech in the other. </a:t>
            </a:r>
            <a:endParaRPr lang="ar-IQ" dirty="0"/>
          </a:p>
        </p:txBody>
      </p:sp>
    </p:spTree>
    <p:extLst>
      <p:ext uri="{BB962C8B-B14F-4D97-AF65-F5344CB8AC3E}">
        <p14:creationId xmlns:p14="http://schemas.microsoft.com/office/powerpoint/2010/main" val="1412356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The back position is identified, with back ant. , a hard resistance plane extends across the front of the </a:t>
            </a:r>
            <a:r>
              <a:rPr lang="en-US" dirty="0" err="1" smtClean="0"/>
              <a:t>abd</a:t>
            </a:r>
            <a:r>
              <a:rPr lang="en-US" dirty="0" smtClean="0"/>
              <a:t>. ,when it is post. , irregular nodulations representing fetal small parts are felt.</a:t>
            </a:r>
          </a:p>
          <a:p>
            <a:pPr algn="l"/>
            <a:r>
              <a:rPr lang="en-US" dirty="0" smtClean="0"/>
              <a:t>On vaginal exam., scapula &amp; clavicle can be felt.</a:t>
            </a:r>
            <a:endParaRPr lang="ar-IQ" dirty="0"/>
          </a:p>
        </p:txBody>
      </p:sp>
    </p:spTree>
    <p:extLst>
      <p:ext uri="{BB962C8B-B14F-4D97-AF65-F5344CB8AC3E}">
        <p14:creationId xmlns:p14="http://schemas.microsoft.com/office/powerpoint/2010/main" val="41221017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err="1" smtClean="0"/>
              <a:t>Mx</a:t>
            </a:r>
            <a:r>
              <a:rPr lang="en-US" dirty="0" smtClean="0"/>
              <a:t>.:</a:t>
            </a:r>
          </a:p>
          <a:p>
            <a:pPr algn="l"/>
            <a:r>
              <a:rPr lang="en-US" dirty="0" smtClean="0"/>
              <a:t>It is an indication for CS.</a:t>
            </a:r>
          </a:p>
          <a:p>
            <a:pPr algn="l"/>
            <a:r>
              <a:rPr lang="en-US" dirty="0" smtClean="0"/>
              <a:t>If labor starts  with a neglected transverse lie, the uterus will rupture.</a:t>
            </a:r>
          </a:p>
          <a:p>
            <a:pPr algn="l"/>
            <a:r>
              <a:rPr lang="en-US" dirty="0" smtClean="0"/>
              <a:t>With CS, a low transverse uterine incision may lead to difficult fetal extraction therefore a vertical incision is indicated.</a:t>
            </a:r>
            <a:endParaRPr lang="ar-IQ" dirty="0"/>
          </a:p>
        </p:txBody>
      </p:sp>
    </p:spTree>
    <p:extLst>
      <p:ext uri="{BB962C8B-B14F-4D97-AF65-F5344CB8AC3E}">
        <p14:creationId xmlns:p14="http://schemas.microsoft.com/office/powerpoint/2010/main" val="2810613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Compound presentation:</a:t>
            </a:r>
          </a:p>
          <a:p>
            <a:pPr algn="l"/>
            <a:r>
              <a:rPr lang="en-US" dirty="0" smtClean="0"/>
              <a:t>An extremity prolapses alongside the presenting part such as a hand or arm with the head.</a:t>
            </a:r>
          </a:p>
          <a:p>
            <a:pPr algn="l"/>
            <a:r>
              <a:rPr lang="en-US" dirty="0" smtClean="0"/>
              <a:t>Causes : are conditions that prevent complete occlusion of the pelvic inlet by the fetal head including preterm labor.</a:t>
            </a:r>
            <a:endParaRPr lang="ar-IQ" dirty="0"/>
          </a:p>
        </p:txBody>
      </p:sp>
    </p:spTree>
    <p:extLst>
      <p:ext uri="{BB962C8B-B14F-4D97-AF65-F5344CB8AC3E}">
        <p14:creationId xmlns:p14="http://schemas.microsoft.com/office/powerpoint/2010/main" val="8938545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err="1" smtClean="0"/>
              <a:t>Mx</a:t>
            </a:r>
            <a:r>
              <a:rPr lang="en-US" dirty="0" smtClean="0"/>
              <a:t>.:</a:t>
            </a:r>
          </a:p>
          <a:p>
            <a:pPr algn="l"/>
            <a:r>
              <a:rPr lang="en-US" dirty="0" smtClean="0"/>
              <a:t>The condition should be observed closely to ascertain whether the arm retracts with descent of the presenting part.</a:t>
            </a:r>
          </a:p>
          <a:p>
            <a:pPr algn="l"/>
            <a:r>
              <a:rPr lang="en-US" dirty="0" smtClean="0"/>
              <a:t>If it fails to retract &amp; prevents descent of the </a:t>
            </a:r>
            <a:r>
              <a:rPr lang="en-US" dirty="0" err="1" smtClean="0"/>
              <a:t>head,it</a:t>
            </a:r>
            <a:r>
              <a:rPr lang="en-US" dirty="0" smtClean="0"/>
              <a:t> should be pushed gently upward &amp; the head downward by fundal pressure.</a:t>
            </a:r>
            <a:endParaRPr lang="ar-IQ" dirty="0"/>
          </a:p>
        </p:txBody>
      </p:sp>
    </p:spTree>
    <p:extLst>
      <p:ext uri="{BB962C8B-B14F-4D97-AF65-F5344CB8AC3E}">
        <p14:creationId xmlns:p14="http://schemas.microsoft.com/office/powerpoint/2010/main" val="148986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Malposition:</a:t>
            </a:r>
          </a:p>
          <a:p>
            <a:pPr algn="l"/>
            <a:r>
              <a:rPr lang="en-US" dirty="0" smtClean="0"/>
              <a:t>Occiput post.:20% of labors, it is assoc. with a narrow </a:t>
            </a:r>
            <a:r>
              <a:rPr lang="en-US" dirty="0" err="1" smtClean="0"/>
              <a:t>forepelvis</a:t>
            </a:r>
            <a:r>
              <a:rPr lang="en-US" dirty="0"/>
              <a:t> </a:t>
            </a:r>
            <a:r>
              <a:rPr lang="en-US" dirty="0" smtClean="0"/>
              <a:t>&amp; ant. Placentation.</a:t>
            </a:r>
          </a:p>
          <a:p>
            <a:pPr algn="l"/>
            <a:r>
              <a:rPr lang="en-US" dirty="0" smtClean="0"/>
              <a:t>Mechanism of labor is same as occiput ant. Except that the occiput has to internally rotate to the </a:t>
            </a:r>
            <a:r>
              <a:rPr lang="en-US" dirty="0" err="1" smtClean="0"/>
              <a:t>symphysis</a:t>
            </a:r>
            <a:r>
              <a:rPr lang="en-US" dirty="0" smtClean="0"/>
              <a:t> pubis through 135 degrees instead of 90 &amp; 45 degrees respectively.</a:t>
            </a:r>
            <a:endParaRPr lang="ar-IQ" dirty="0"/>
          </a:p>
        </p:txBody>
      </p:sp>
    </p:spTree>
    <p:extLst>
      <p:ext uri="{BB962C8B-B14F-4D97-AF65-F5344CB8AC3E}">
        <p14:creationId xmlns:p14="http://schemas.microsoft.com/office/powerpoint/2010/main" val="38562018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Effective </a:t>
            </a:r>
            <a:r>
              <a:rPr lang="en-US" dirty="0" err="1" smtClean="0"/>
              <a:t>contractions,adequate</a:t>
            </a:r>
            <a:r>
              <a:rPr lang="en-US" dirty="0" smtClean="0"/>
              <a:t> head flexion &amp; average fetal size permit most post. Positions to rotate promptly.</a:t>
            </a:r>
          </a:p>
          <a:p>
            <a:pPr algn="l"/>
            <a:r>
              <a:rPr lang="en-US" dirty="0" smtClean="0"/>
              <a:t>Poor contr. ,faulty head flexion or epidural analgesia may predispose to incomplete rotation.</a:t>
            </a:r>
          </a:p>
          <a:p>
            <a:pPr algn="l"/>
            <a:r>
              <a:rPr lang="en-US" dirty="0" smtClean="0"/>
              <a:t>If no rotation takes place the occiput remains in direct OPP known as persistent OP.</a:t>
            </a:r>
            <a:endParaRPr lang="ar-IQ" dirty="0"/>
          </a:p>
        </p:txBody>
      </p:sp>
    </p:spTree>
    <p:extLst>
      <p:ext uri="{BB962C8B-B14F-4D97-AF65-F5344CB8AC3E}">
        <p14:creationId xmlns:p14="http://schemas.microsoft.com/office/powerpoint/2010/main" val="845197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Risk factors:</a:t>
            </a:r>
          </a:p>
          <a:p>
            <a:pPr algn="l"/>
            <a:r>
              <a:rPr lang="en-US" dirty="0" smtClean="0"/>
              <a:t>1.early GA as each fetal pole is of similar bulk earlier in pregnancy.</a:t>
            </a:r>
          </a:p>
          <a:p>
            <a:pPr algn="l"/>
            <a:r>
              <a:rPr lang="en-US" dirty="0" smtClean="0"/>
              <a:t>2.abnormal AFV</a:t>
            </a:r>
          </a:p>
          <a:p>
            <a:pPr algn="l"/>
            <a:r>
              <a:rPr lang="en-US" dirty="0" smtClean="0"/>
              <a:t>3.multifetal gestation</a:t>
            </a:r>
          </a:p>
          <a:p>
            <a:pPr algn="l"/>
            <a:r>
              <a:rPr lang="en-US" dirty="0" smtClean="0"/>
              <a:t>4.hydrocephaly</a:t>
            </a:r>
          </a:p>
          <a:p>
            <a:pPr algn="l"/>
            <a:r>
              <a:rPr lang="en-US" dirty="0" smtClean="0"/>
              <a:t>5.anencephaly</a:t>
            </a:r>
          </a:p>
          <a:p>
            <a:pPr algn="l"/>
            <a:r>
              <a:rPr lang="en-US" dirty="0" smtClean="0"/>
              <a:t>6.uterine anomalies</a:t>
            </a:r>
          </a:p>
          <a:p>
            <a:pPr algn="l"/>
            <a:endParaRPr lang="en-US" dirty="0" smtClean="0"/>
          </a:p>
        </p:txBody>
      </p:sp>
    </p:spTree>
    <p:extLst>
      <p:ext uri="{BB962C8B-B14F-4D97-AF65-F5344CB8AC3E}">
        <p14:creationId xmlns:p14="http://schemas.microsoft.com/office/powerpoint/2010/main" val="8421791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sz="quarter" idx="1"/>
          </p:nvPr>
        </p:nvSpPr>
        <p:spPr/>
        <p:txBody>
          <a:bodyPr/>
          <a:lstStyle/>
          <a:p>
            <a:pPr algn="l"/>
            <a:r>
              <a:rPr lang="en-US" dirty="0" smtClean="0"/>
              <a:t>POPP:</a:t>
            </a:r>
          </a:p>
          <a:p>
            <a:pPr algn="l"/>
            <a:r>
              <a:rPr lang="en-US" dirty="0" smtClean="0"/>
              <a:t>2 to 10% of singleton term cephalic fetuses deliver in OPP.</a:t>
            </a:r>
          </a:p>
          <a:p>
            <a:pPr algn="l"/>
            <a:r>
              <a:rPr lang="en-US" dirty="0" smtClean="0"/>
              <a:t>Women with POPP have higher rates of prolonged 2</a:t>
            </a:r>
            <a:r>
              <a:rPr lang="en-US" baseline="30000" dirty="0" smtClean="0"/>
              <a:t>nd</a:t>
            </a:r>
            <a:r>
              <a:rPr lang="en-US" dirty="0" smtClean="0"/>
              <a:t> </a:t>
            </a:r>
            <a:r>
              <a:rPr lang="en-US" dirty="0" err="1" smtClean="0"/>
              <a:t>stage,CS,operative</a:t>
            </a:r>
            <a:r>
              <a:rPr lang="en-US" dirty="0" smtClean="0"/>
              <a:t> vaginal delivery, increased blood loss &amp; 3</a:t>
            </a:r>
            <a:r>
              <a:rPr lang="en-US" baseline="30000" dirty="0" smtClean="0"/>
              <a:t>rd</a:t>
            </a:r>
            <a:r>
              <a:rPr lang="en-US" dirty="0" smtClean="0"/>
              <a:t> &amp;4</a:t>
            </a:r>
            <a:r>
              <a:rPr lang="en-US" baseline="30000" dirty="0" smtClean="0"/>
              <a:t>th</a:t>
            </a:r>
            <a:r>
              <a:rPr lang="en-US" dirty="0" smtClean="0"/>
              <a:t> degree lacerations.</a:t>
            </a:r>
            <a:endParaRPr lang="ar-IQ" dirty="0"/>
          </a:p>
        </p:txBody>
      </p:sp>
    </p:spTree>
    <p:extLst>
      <p:ext uri="{BB962C8B-B14F-4D97-AF65-F5344CB8AC3E}">
        <p14:creationId xmlns:p14="http://schemas.microsoft.com/office/powerpoint/2010/main" val="3661829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Infants delivered from an OPP have more complications than those born from OAP.</a:t>
            </a:r>
          </a:p>
          <a:p>
            <a:pPr algn="l"/>
            <a:r>
              <a:rPr lang="en-US" dirty="0" smtClean="0"/>
              <a:t>Every possible </a:t>
            </a:r>
            <a:r>
              <a:rPr lang="en-US" dirty="0" err="1" smtClean="0"/>
              <a:t>compl</a:t>
            </a:r>
            <a:r>
              <a:rPr lang="en-US" dirty="0" smtClean="0"/>
              <a:t>. Was found more frequently with POOP, such as birth trauma, low Apgar score, intensive care unit admission.</a:t>
            </a:r>
            <a:endParaRPr lang="ar-IQ" dirty="0"/>
          </a:p>
        </p:txBody>
      </p:sp>
    </p:spTree>
    <p:extLst>
      <p:ext uri="{BB962C8B-B14F-4D97-AF65-F5344CB8AC3E}">
        <p14:creationId xmlns:p14="http://schemas.microsoft.com/office/powerpoint/2010/main" val="40210301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Delivery of POOP is by spontaneous or operative vaginal delivery.</a:t>
            </a:r>
          </a:p>
          <a:p>
            <a:pPr algn="l"/>
            <a:r>
              <a:rPr lang="en-US" dirty="0" smtClean="0"/>
              <a:t>If neither can be completed with relative ease, CS is performed.</a:t>
            </a:r>
          </a:p>
          <a:p>
            <a:endParaRPr lang="ar-IQ" dirty="0"/>
          </a:p>
        </p:txBody>
      </p:sp>
    </p:spTree>
    <p:extLst>
      <p:ext uri="{BB962C8B-B14F-4D97-AF65-F5344CB8AC3E}">
        <p14:creationId xmlns:p14="http://schemas.microsoft.com/office/powerpoint/2010/main" val="16839152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Occiput transverse position:</a:t>
            </a:r>
          </a:p>
          <a:p>
            <a:pPr algn="l"/>
            <a:r>
              <a:rPr lang="en-US" dirty="0" smtClean="0"/>
              <a:t>This is usually transitory , it will rotate to OA.</a:t>
            </a:r>
          </a:p>
          <a:p>
            <a:pPr algn="l"/>
            <a:r>
              <a:rPr lang="en-US" dirty="0" smtClean="0"/>
              <a:t>If no </a:t>
            </a:r>
            <a:r>
              <a:rPr lang="en-US" dirty="0" err="1" smtClean="0"/>
              <a:t>rotation,vaginal</a:t>
            </a:r>
            <a:r>
              <a:rPr lang="en-US" dirty="0" smtClean="0"/>
              <a:t> delivery can be accomplished in a number of ways:</a:t>
            </a:r>
          </a:p>
          <a:p>
            <a:pPr algn="l"/>
            <a:r>
              <a:rPr lang="en-US" dirty="0" smtClean="0"/>
              <a:t>1.manual rotation to OA or OP.</a:t>
            </a:r>
          </a:p>
          <a:p>
            <a:pPr algn="l"/>
            <a:r>
              <a:rPr lang="en-US" dirty="0" smtClean="0"/>
              <a:t>2.rotation with </a:t>
            </a:r>
            <a:r>
              <a:rPr lang="en-US" dirty="0" err="1" smtClean="0"/>
              <a:t>Kielland</a:t>
            </a:r>
            <a:r>
              <a:rPr lang="en-US" dirty="0" smtClean="0"/>
              <a:t> forceps </a:t>
            </a:r>
          </a:p>
          <a:p>
            <a:pPr algn="l"/>
            <a:r>
              <a:rPr lang="en-US" dirty="0" smtClean="0"/>
              <a:t>3.CS</a:t>
            </a:r>
            <a:endParaRPr lang="ar-IQ" dirty="0"/>
          </a:p>
        </p:txBody>
      </p:sp>
    </p:spTree>
    <p:extLst>
      <p:ext uri="{BB962C8B-B14F-4D97-AF65-F5344CB8AC3E}">
        <p14:creationId xmlns:p14="http://schemas.microsoft.com/office/powerpoint/2010/main" val="2786183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7.placenta </a:t>
            </a:r>
            <a:r>
              <a:rPr lang="en-US" dirty="0" err="1" smtClean="0"/>
              <a:t>previa</a:t>
            </a:r>
            <a:endParaRPr lang="en-US" dirty="0" smtClean="0"/>
          </a:p>
          <a:p>
            <a:pPr algn="l"/>
            <a:r>
              <a:rPr lang="en-US" dirty="0" smtClean="0"/>
              <a:t>8.fundal placenta</a:t>
            </a:r>
          </a:p>
          <a:p>
            <a:pPr algn="l"/>
            <a:r>
              <a:rPr lang="en-US" dirty="0" smtClean="0"/>
              <a:t>9.pelvic tumors</a:t>
            </a:r>
          </a:p>
          <a:p>
            <a:pPr algn="l"/>
            <a:r>
              <a:rPr lang="en-US" dirty="0" smtClean="0"/>
              <a:t>10.high parity with uterine relaxation</a:t>
            </a:r>
          </a:p>
          <a:p>
            <a:pPr algn="l"/>
            <a:r>
              <a:rPr lang="en-US" dirty="0" smtClean="0"/>
              <a:t>11.prior breech </a:t>
            </a:r>
            <a:r>
              <a:rPr lang="en-US" dirty="0" err="1" smtClean="0"/>
              <a:t>delivery,the</a:t>
            </a:r>
            <a:r>
              <a:rPr lang="en-US" dirty="0" smtClean="0"/>
              <a:t> recurrence rate for a 2</a:t>
            </a:r>
            <a:r>
              <a:rPr lang="en-US" baseline="30000" dirty="0" smtClean="0"/>
              <a:t>nd</a:t>
            </a:r>
            <a:r>
              <a:rPr lang="en-US" dirty="0" smtClean="0"/>
              <a:t> pregnancy with breech is 10% &amp; for a 3</a:t>
            </a:r>
            <a:r>
              <a:rPr lang="en-US" baseline="30000" dirty="0" smtClean="0"/>
              <a:t>rd</a:t>
            </a:r>
            <a:r>
              <a:rPr lang="en-US" dirty="0" smtClean="0"/>
              <a:t> breech is 27%.</a:t>
            </a:r>
          </a:p>
          <a:p>
            <a:pPr algn="l"/>
            <a:r>
              <a:rPr lang="en-US" dirty="0" smtClean="0"/>
              <a:t>12.prior CS increases the incidence two folds.</a:t>
            </a:r>
          </a:p>
          <a:p>
            <a:pPr algn="l"/>
            <a:r>
              <a:rPr lang="en-US" dirty="0" smtClean="0"/>
              <a:t>13.smoking may be a modifiable cause.</a:t>
            </a:r>
            <a:endParaRPr lang="ar-IQ" dirty="0"/>
          </a:p>
        </p:txBody>
      </p:sp>
    </p:spTree>
    <p:extLst>
      <p:ext uri="{BB962C8B-B14F-4D97-AF65-F5344CB8AC3E}">
        <p14:creationId xmlns:p14="http://schemas.microsoft.com/office/powerpoint/2010/main" val="2594783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a:r>
              <a:rPr lang="en-US" dirty="0" smtClean="0"/>
              <a:t>Classification:</a:t>
            </a:r>
          </a:p>
          <a:p>
            <a:pPr algn="l"/>
            <a:r>
              <a:rPr lang="en-US" dirty="0" smtClean="0"/>
              <a:t>1.Frank </a:t>
            </a:r>
            <a:r>
              <a:rPr lang="en-US" dirty="0" err="1" smtClean="0"/>
              <a:t>breech:the</a:t>
            </a:r>
            <a:r>
              <a:rPr lang="en-US" dirty="0" smtClean="0"/>
              <a:t> lower extremities are flexed at the hips &amp; extended at the knees , thus the feet lie in close proximity to the head. </a:t>
            </a:r>
          </a:p>
          <a:p>
            <a:pPr algn="l"/>
            <a:r>
              <a:rPr lang="en-US" dirty="0" smtClean="0"/>
              <a:t>2.Complete </a:t>
            </a:r>
            <a:r>
              <a:rPr lang="en-US" dirty="0" err="1" smtClean="0"/>
              <a:t>breech:one</a:t>
            </a:r>
            <a:r>
              <a:rPr lang="en-US" dirty="0" smtClean="0"/>
              <a:t> or both knees are flexed.</a:t>
            </a:r>
          </a:p>
          <a:p>
            <a:pPr algn="l"/>
            <a:r>
              <a:rPr lang="en-US" dirty="0" smtClean="0"/>
              <a:t>3.Incomplete </a:t>
            </a:r>
            <a:r>
              <a:rPr lang="en-US" dirty="0" err="1" smtClean="0"/>
              <a:t>breech:one</a:t>
            </a:r>
            <a:r>
              <a:rPr lang="en-US" dirty="0" smtClean="0"/>
              <a:t> or both hips are not flexed &amp; one or both feet or knees lie below the breech.</a:t>
            </a:r>
          </a:p>
          <a:p>
            <a:pPr algn="l"/>
            <a:r>
              <a:rPr lang="en-US" dirty="0" smtClean="0"/>
              <a:t>4.Footling:is an incomplete breech with </a:t>
            </a:r>
            <a:r>
              <a:rPr lang="en-US" dirty="0" err="1" smtClean="0"/>
              <a:t>with</a:t>
            </a:r>
            <a:r>
              <a:rPr lang="en-US" dirty="0" smtClean="0"/>
              <a:t> one or both feet below the breech.</a:t>
            </a:r>
          </a:p>
        </p:txBody>
      </p:sp>
    </p:spTree>
    <p:extLst>
      <p:ext uri="{BB962C8B-B14F-4D97-AF65-F5344CB8AC3E}">
        <p14:creationId xmlns:p14="http://schemas.microsoft.com/office/powerpoint/2010/main" val="2445283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a:r>
              <a:rPr lang="en-US" dirty="0" smtClean="0"/>
              <a:t>In 5% of term breech fetuses, the head may be in extreme hyperextension , this called stargazer fetus &amp; in Britain flying fetus.</a:t>
            </a:r>
          </a:p>
          <a:p>
            <a:pPr algn="l"/>
            <a:r>
              <a:rPr lang="en-US" dirty="0" smtClean="0"/>
              <a:t>With such hyperextension , vaginal delivery may result in injury to the cervical spinal cord.</a:t>
            </a:r>
          </a:p>
          <a:p>
            <a:pPr algn="l"/>
            <a:r>
              <a:rPr lang="en-US" dirty="0" smtClean="0"/>
              <a:t>Thus if present it is indication for CS.</a:t>
            </a:r>
            <a:endParaRPr lang="ar-IQ" dirty="0"/>
          </a:p>
        </p:txBody>
      </p:sp>
    </p:spTree>
    <p:extLst>
      <p:ext uri="{BB962C8B-B14F-4D97-AF65-F5344CB8AC3E}">
        <p14:creationId xmlns:p14="http://schemas.microsoft.com/office/powerpoint/2010/main" val="260442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sz="quarter" idx="1"/>
          </p:nvPr>
        </p:nvSpPr>
        <p:spPr/>
        <p:txBody>
          <a:bodyPr/>
          <a:lstStyle/>
          <a:p>
            <a:pPr algn="l"/>
            <a:r>
              <a:rPr lang="en-US" dirty="0" err="1" smtClean="0"/>
              <a:t>Dx</a:t>
            </a:r>
            <a:r>
              <a:rPr lang="en-US" dirty="0" smtClean="0"/>
              <a:t>.:</a:t>
            </a:r>
          </a:p>
          <a:p>
            <a:pPr algn="l"/>
            <a:r>
              <a:rPr lang="en-US" dirty="0" smtClean="0"/>
              <a:t>Risk factors</a:t>
            </a:r>
          </a:p>
          <a:p>
            <a:pPr algn="l"/>
            <a:r>
              <a:rPr lang="en-US" dirty="0" smtClean="0"/>
              <a:t>Exam.:</a:t>
            </a:r>
          </a:p>
          <a:p>
            <a:pPr algn="l"/>
            <a:r>
              <a:rPr lang="en-US" dirty="0" smtClean="0"/>
              <a:t>The </a:t>
            </a:r>
            <a:r>
              <a:rPr lang="en-US" dirty="0" err="1" smtClean="0"/>
              <a:t>hard,round</a:t>
            </a:r>
            <a:r>
              <a:rPr lang="en-US" dirty="0" smtClean="0"/>
              <a:t> ,</a:t>
            </a:r>
            <a:r>
              <a:rPr lang="en-US" dirty="0" err="1" smtClean="0"/>
              <a:t>ballottable</a:t>
            </a:r>
            <a:r>
              <a:rPr lang="en-US" dirty="0" smtClean="0"/>
              <a:t> fetal head found occupying the fundus</a:t>
            </a:r>
            <a:r>
              <a:rPr lang="en-US" dirty="0"/>
              <a:t> </a:t>
            </a:r>
            <a:r>
              <a:rPr lang="en-US" dirty="0" smtClean="0"/>
              <a:t>&amp; the firm breech in the pelvis.</a:t>
            </a:r>
          </a:p>
          <a:p>
            <a:pPr algn="l"/>
            <a:r>
              <a:rPr lang="en-US" dirty="0" smtClean="0"/>
              <a:t>With suspected breech or any presentation other than cephalic, US is indicated.</a:t>
            </a:r>
          </a:p>
        </p:txBody>
      </p:sp>
    </p:spTree>
    <p:extLst>
      <p:ext uri="{BB962C8B-B14F-4D97-AF65-F5344CB8AC3E}">
        <p14:creationId xmlns:p14="http://schemas.microsoft.com/office/powerpoint/2010/main" val="408342533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351</TotalTime>
  <Words>2271</Words>
  <Application>Microsoft Office PowerPoint</Application>
  <PresentationFormat>On-screen Show (4:3)</PresentationFormat>
  <Paragraphs>205</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Civic</vt:lpstr>
      <vt:lpstr>Malpresentation &amp; Malposition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Malpresentation &amp; Malposition</dc:title>
  <dc:creator>Dell</dc:creator>
  <cp:lastModifiedBy>Dell</cp:lastModifiedBy>
  <cp:revision>42</cp:revision>
  <dcterms:created xsi:type="dcterms:W3CDTF">2006-08-16T00:00:00Z</dcterms:created>
  <dcterms:modified xsi:type="dcterms:W3CDTF">2015-06-04T20:20:55Z</dcterms:modified>
</cp:coreProperties>
</file>