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329" r:id="rId11"/>
    <p:sldId id="266" r:id="rId12"/>
    <p:sldId id="267" r:id="rId13"/>
    <p:sldId id="328" r:id="rId14"/>
    <p:sldId id="268" r:id="rId15"/>
    <p:sldId id="269" r:id="rId16"/>
    <p:sldId id="270" r:id="rId17"/>
    <p:sldId id="271" r:id="rId18"/>
    <p:sldId id="272" r:id="rId19"/>
    <p:sldId id="279" r:id="rId20"/>
    <p:sldId id="277" r:id="rId21"/>
    <p:sldId id="278" r:id="rId22"/>
    <p:sldId id="280" r:id="rId23"/>
    <p:sldId id="273" r:id="rId24"/>
    <p:sldId id="274" r:id="rId25"/>
    <p:sldId id="275" r:id="rId26"/>
    <p:sldId id="276" r:id="rId27"/>
    <p:sldId id="281" r:id="rId28"/>
    <p:sldId id="290" r:id="rId29"/>
    <p:sldId id="283" r:id="rId30"/>
    <p:sldId id="282" r:id="rId31"/>
    <p:sldId id="284" r:id="rId32"/>
    <p:sldId id="285" r:id="rId33"/>
    <p:sldId id="286" r:id="rId34"/>
    <p:sldId id="300" r:id="rId35"/>
    <p:sldId id="301" r:id="rId36"/>
    <p:sldId id="302" r:id="rId37"/>
    <p:sldId id="287" r:id="rId38"/>
    <p:sldId id="288" r:id="rId39"/>
    <p:sldId id="291" r:id="rId40"/>
    <p:sldId id="292" r:id="rId41"/>
    <p:sldId id="293" r:id="rId42"/>
    <p:sldId id="289" r:id="rId43"/>
    <p:sldId id="294" r:id="rId44"/>
    <p:sldId id="295" r:id="rId45"/>
    <p:sldId id="296" r:id="rId46"/>
    <p:sldId id="297" r:id="rId47"/>
    <p:sldId id="298" r:id="rId48"/>
    <p:sldId id="299" r:id="rId49"/>
    <p:sldId id="303" r:id="rId50"/>
    <p:sldId id="304" r:id="rId51"/>
    <p:sldId id="305" r:id="rId52"/>
    <p:sldId id="306" r:id="rId53"/>
    <p:sldId id="308" r:id="rId54"/>
    <p:sldId id="307" r:id="rId55"/>
    <p:sldId id="309" r:id="rId56"/>
    <p:sldId id="312" r:id="rId57"/>
    <p:sldId id="313" r:id="rId58"/>
    <p:sldId id="310" r:id="rId59"/>
    <p:sldId id="317" r:id="rId60"/>
    <p:sldId id="318" r:id="rId61"/>
    <p:sldId id="319" r:id="rId62"/>
    <p:sldId id="320" r:id="rId63"/>
    <p:sldId id="324" r:id="rId64"/>
    <p:sldId id="321" r:id="rId65"/>
    <p:sldId id="323" r:id="rId66"/>
    <p:sldId id="325" r:id="rId67"/>
    <p:sldId id="326" r:id="rId68"/>
    <p:sldId id="327" r:id="rId69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9354" autoAdjust="0"/>
  </p:normalViewPr>
  <p:slideViewPr>
    <p:cSldViewPr snapToGrid="0">
      <p:cViewPr varScale="1">
        <p:scale>
          <a:sx n="74" d="100"/>
          <a:sy n="74" d="100"/>
        </p:scale>
        <p:origin x="-104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8EDAF-7BA0-458A-AF4C-F246222B9577}" type="datetimeFigureOut">
              <a:rPr lang="tr-TR" smtClean="0"/>
              <a:t>10/11/15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F8D90-7B82-4947-946C-1B69655152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0307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755E5-2716-4B30-B76C-2EA255206459}" type="datetimeFigureOut">
              <a:rPr lang="tr-TR" smtClean="0"/>
              <a:pPr/>
              <a:t>10/11/15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D7C97-F152-499B-899B-27537D2979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638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D7C97-F152-499B-899B-27537D2979E9}" type="slidenum">
              <a:rPr lang="tr-TR" smtClean="0"/>
              <a:pPr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0930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D7C97-F152-499B-899B-27537D2979E9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739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wingless clamp is placed on the tooth. It is recommended that </a:t>
            </a:r>
            <a:r>
              <a:rPr lang="tr-TR" baseline="0" dirty="0" smtClean="0"/>
              <a:t> </a:t>
            </a:r>
            <a:r>
              <a:rPr lang="en-US" dirty="0" smtClean="0"/>
              <a:t>finger be maintained over the inserted clamp to prevent its dislodgment until its</a:t>
            </a:r>
          </a:p>
          <a:p>
            <a:r>
              <a:rPr lang="en-US" dirty="0" smtClean="0"/>
              <a:t>stability on the tooth has been confirmed. The operator checks stability by engaging</a:t>
            </a:r>
            <a:r>
              <a:rPr lang="tr-TR" baseline="0" dirty="0" smtClean="0"/>
              <a:t> </a:t>
            </a:r>
            <a:r>
              <a:rPr lang="en-US" dirty="0" smtClean="0"/>
              <a:t>the bow of the clamp with an instrument and firmly attempting to pull it </a:t>
            </a:r>
            <a:r>
              <a:rPr lang="en-US" dirty="0" err="1" smtClean="0"/>
              <a:t>occlusally</a:t>
            </a:r>
            <a:endParaRPr lang="en-US" dirty="0" smtClean="0"/>
          </a:p>
          <a:p>
            <a:r>
              <a:rPr lang="en-US" dirty="0" smtClean="0"/>
              <a:t>(Fig 8-35a). If the clamp rotates on the tooth, it is not stable and should be</a:t>
            </a:r>
            <a:r>
              <a:rPr lang="tr-TR" baseline="0" dirty="0" smtClean="0"/>
              <a:t> </a:t>
            </a:r>
            <a:r>
              <a:rPr lang="en-US" dirty="0" smtClean="0"/>
              <a:t>repositioned or replaced.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D7C97-F152-499B-899B-27537D2979E9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726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D7C97-F152-499B-899B-27537D2979E9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3240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volume evacuation is basically done using saliva ejectors. Saliva ejector is best used to remove small amounts of </a:t>
            </a:r>
          </a:p>
          <a:p>
            <a:r>
              <a:rPr lang="en-US" dirty="0" smtClean="0"/>
              <a:t>moisture and saliva collected in the oral cavity during clinical procedure. It can be used in conjunction with other </a:t>
            </a:r>
          </a:p>
          <a:p>
            <a:r>
              <a:rPr lang="en-US" dirty="0" smtClean="0"/>
              <a:t>methods of moisture control.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D7C97-F152-499B-899B-27537D2979E9}" type="slidenum">
              <a:rPr lang="tr-TR" smtClean="0"/>
              <a:pPr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00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Isolat</a:t>
            </a:r>
            <a:r>
              <a:rPr lang="tr-TR" dirty="0" smtClean="0"/>
              <a:t>I</a:t>
            </a:r>
            <a:r>
              <a:rPr lang="en-US" dirty="0" smtClean="0"/>
              <a:t>on </a:t>
            </a:r>
            <a:r>
              <a:rPr lang="tr-TR" dirty="0" smtClean="0"/>
              <a:t>OF</a:t>
            </a:r>
            <a:r>
              <a:rPr lang="en-US" dirty="0" smtClean="0"/>
              <a:t> </a:t>
            </a:r>
            <a:r>
              <a:rPr lang="en-US" dirty="0"/>
              <a:t>the </a:t>
            </a:r>
            <a:br>
              <a:rPr lang="en-US" dirty="0"/>
            </a:br>
            <a:r>
              <a:rPr lang="en-US" dirty="0" err="1" smtClean="0"/>
              <a:t>Operat</a:t>
            </a:r>
            <a:r>
              <a:rPr lang="tr-TR" dirty="0" smtClean="0"/>
              <a:t>I</a:t>
            </a:r>
            <a:r>
              <a:rPr lang="en-US" dirty="0" smtClean="0"/>
              <a:t>ng F</a:t>
            </a:r>
            <a:r>
              <a:rPr lang="tr-TR" dirty="0" smtClean="0"/>
              <a:t>I</a:t>
            </a:r>
            <a:r>
              <a:rPr lang="en-US" dirty="0" err="1" smtClean="0"/>
              <a:t>eld</a:t>
            </a:r>
            <a:endParaRPr lang="tr-T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 smtClean="0"/>
              <a:t>Dr.Huda</a:t>
            </a:r>
            <a:r>
              <a:rPr lang="tr-TR" dirty="0" smtClean="0"/>
              <a:t> </a:t>
            </a:r>
            <a:r>
              <a:rPr lang="tr-TR" dirty="0" err="1" smtClean="0"/>
              <a:t>Yasir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36"/>
            <a:ext cx="12192000" cy="18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3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https://scontent-a-fra.xx.fbcdn.net/hphotos-xfa1/v/t1.0-9/1902954_10152611559199425_4274453719447089818_n.jpg?oh=d17a2f5690102e97333236a685a20d53&amp;oe=54EA29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47"/>
            <a:ext cx="6116889" cy="3434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268" y="75747"/>
            <a:ext cx="6140685" cy="3447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3" y="3293230"/>
            <a:ext cx="5598695" cy="3143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195" y="3208063"/>
            <a:ext cx="5922579" cy="3325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82" y="441558"/>
            <a:ext cx="9640886" cy="54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9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DefIn</a:t>
            </a:r>
            <a:r>
              <a:rPr lang="tr-TR" dirty="0" smtClean="0"/>
              <a:t>I</a:t>
            </a:r>
            <a:r>
              <a:rPr lang="en-US" dirty="0" err="1" smtClean="0"/>
              <a:t>te</a:t>
            </a:r>
            <a:r>
              <a:rPr lang="en-US" dirty="0" smtClean="0"/>
              <a:t> Advantages of Rubber Dam </a:t>
            </a:r>
            <a:r>
              <a:rPr lang="tr-TR" dirty="0" smtClean="0"/>
              <a:t>I</a:t>
            </a:r>
            <a:r>
              <a:rPr lang="en-US" dirty="0" smtClean="0"/>
              <a:t>n</a:t>
            </a:r>
            <a:br>
              <a:rPr lang="en-US" dirty="0" smtClean="0"/>
            </a:br>
            <a:r>
              <a:rPr lang="en-US" dirty="0" err="1" smtClean="0"/>
              <a:t>Operat</a:t>
            </a:r>
            <a:r>
              <a:rPr lang="tr-TR" dirty="0" smtClean="0"/>
              <a:t>I</a:t>
            </a:r>
            <a:r>
              <a:rPr lang="en-US" dirty="0" err="1" smtClean="0"/>
              <a:t>ve</a:t>
            </a:r>
            <a:r>
              <a:rPr lang="en-US" dirty="0" smtClean="0"/>
              <a:t> Dent</a:t>
            </a:r>
            <a:r>
              <a:rPr lang="tr-TR" dirty="0" smtClean="0"/>
              <a:t>I</a:t>
            </a:r>
            <a:r>
              <a:rPr lang="en-US" dirty="0" err="1" smtClean="0"/>
              <a:t>stry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operator can obtain </a:t>
            </a:r>
            <a:r>
              <a:rPr lang="en-US" dirty="0" smtClean="0"/>
              <a:t>appropriate</a:t>
            </a:r>
            <a:r>
              <a:rPr lang="tr-TR" dirty="0" smtClean="0"/>
              <a:t> </a:t>
            </a:r>
            <a:r>
              <a:rPr lang="en-US" dirty="0" smtClean="0"/>
              <a:t>dryness </a:t>
            </a:r>
            <a:r>
              <a:rPr lang="en-US" dirty="0"/>
              <a:t>of the operating field </a:t>
            </a:r>
            <a:r>
              <a:rPr lang="en-US" dirty="0" smtClean="0"/>
              <a:t>so</a:t>
            </a:r>
            <a:r>
              <a:rPr lang="tr-TR" dirty="0" smtClean="0"/>
              <a:t> </a:t>
            </a:r>
            <a:r>
              <a:rPr lang="en-US" dirty="0"/>
              <a:t>procedures like caries removal, </a:t>
            </a:r>
            <a:r>
              <a:rPr lang="en-US" dirty="0" smtClean="0"/>
              <a:t>proper</a:t>
            </a:r>
            <a:r>
              <a:rPr lang="tr-TR" dirty="0" smtClean="0"/>
              <a:t> </a:t>
            </a:r>
            <a:r>
              <a:rPr lang="en-US" dirty="0" smtClean="0"/>
              <a:t>cavity </a:t>
            </a:r>
            <a:r>
              <a:rPr lang="en-US" dirty="0"/>
              <a:t>preparation and insertion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restorative </a:t>
            </a:r>
            <a:r>
              <a:rPr lang="en-US" dirty="0"/>
              <a:t>material can be </a:t>
            </a:r>
            <a:r>
              <a:rPr lang="en-US" dirty="0" smtClean="0"/>
              <a:t>best</a:t>
            </a:r>
            <a:r>
              <a:rPr lang="tr-TR" dirty="0" smtClean="0"/>
              <a:t> </a:t>
            </a:r>
            <a:r>
              <a:rPr lang="en-US" dirty="0" smtClean="0"/>
              <a:t>performed</a:t>
            </a:r>
            <a:endParaRPr lang="tr-TR" dirty="0" smtClean="0"/>
          </a:p>
          <a:p>
            <a:r>
              <a:rPr lang="en-US" dirty="0"/>
              <a:t>It retracts the cheeks, lips and </a:t>
            </a:r>
            <a:r>
              <a:rPr lang="en-US" dirty="0" smtClean="0"/>
              <a:t>tongue</a:t>
            </a:r>
            <a:r>
              <a:rPr lang="tr-TR" dirty="0" smtClean="0"/>
              <a:t> </a:t>
            </a:r>
            <a:r>
              <a:rPr lang="en-US" dirty="0" smtClean="0"/>
              <a:t>thereby </a:t>
            </a:r>
            <a:r>
              <a:rPr lang="en-US" dirty="0"/>
              <a:t>provide better access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visibility of the operating site.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487" y="3508228"/>
            <a:ext cx="5056292" cy="2928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18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DefIn</a:t>
            </a:r>
            <a:r>
              <a:rPr lang="tr-TR" dirty="0"/>
              <a:t>I</a:t>
            </a:r>
            <a:r>
              <a:rPr lang="en-US" dirty="0" err="1"/>
              <a:t>te</a:t>
            </a:r>
            <a:r>
              <a:rPr lang="en-US" dirty="0"/>
              <a:t> Advantages of Rubber Dam </a:t>
            </a:r>
            <a:r>
              <a:rPr lang="tr-TR" dirty="0"/>
              <a:t>I</a:t>
            </a:r>
            <a:r>
              <a:rPr lang="en-US" dirty="0"/>
              <a:t>n</a:t>
            </a:r>
            <a:br>
              <a:rPr lang="en-US" dirty="0"/>
            </a:br>
            <a:r>
              <a:rPr lang="en-US" dirty="0" err="1"/>
              <a:t>Operat</a:t>
            </a:r>
            <a:r>
              <a:rPr lang="tr-TR" dirty="0"/>
              <a:t>I</a:t>
            </a:r>
            <a:r>
              <a:rPr lang="en-US" dirty="0" err="1"/>
              <a:t>ve</a:t>
            </a:r>
            <a:r>
              <a:rPr lang="en-US" dirty="0"/>
              <a:t> Dent</a:t>
            </a:r>
            <a:r>
              <a:rPr lang="tr-TR" dirty="0"/>
              <a:t>I</a:t>
            </a:r>
            <a:r>
              <a:rPr lang="en-US" dirty="0" err="1"/>
              <a:t>stry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dark non-reflecting surface </a:t>
            </a:r>
            <a:r>
              <a:rPr lang="en-US" dirty="0" smtClean="0"/>
              <a:t>provides</a:t>
            </a:r>
            <a:r>
              <a:rPr lang="tr-TR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contrasting background for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operating </a:t>
            </a:r>
            <a:r>
              <a:rPr lang="en-US" dirty="0"/>
              <a:t>field thereby better access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visibility</a:t>
            </a:r>
            <a:r>
              <a:rPr lang="en-US" dirty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 rubber dam prevents </a:t>
            </a:r>
            <a:r>
              <a:rPr lang="en-US" dirty="0" smtClean="0"/>
              <a:t>moisture</a:t>
            </a:r>
            <a:r>
              <a:rPr lang="tr-TR" dirty="0" smtClean="0"/>
              <a:t> </a:t>
            </a:r>
            <a:r>
              <a:rPr lang="en-US" dirty="0" smtClean="0"/>
              <a:t>contamination </a:t>
            </a:r>
            <a:r>
              <a:rPr lang="en-US" dirty="0"/>
              <a:t>of the </a:t>
            </a:r>
            <a:r>
              <a:rPr lang="en-US" dirty="0" smtClean="0"/>
              <a:t>restorative</a:t>
            </a:r>
            <a:r>
              <a:rPr lang="tr-TR" dirty="0" smtClean="0"/>
              <a:t> </a:t>
            </a:r>
            <a:r>
              <a:rPr lang="en-US" dirty="0" smtClean="0"/>
              <a:t>material  </a:t>
            </a:r>
            <a:r>
              <a:rPr lang="en-US" dirty="0"/>
              <a:t>during  insertion,  </a:t>
            </a:r>
            <a:r>
              <a:rPr lang="en-US" dirty="0" smtClean="0"/>
              <a:t>thus</a:t>
            </a:r>
            <a:r>
              <a:rPr lang="tr-TR" dirty="0" smtClean="0"/>
              <a:t> </a:t>
            </a:r>
            <a:r>
              <a:rPr lang="en-US" dirty="0" smtClean="0"/>
              <a:t>improving </a:t>
            </a:r>
            <a:r>
              <a:rPr lang="en-US" dirty="0"/>
              <a:t>or maintaining the </a:t>
            </a:r>
            <a:r>
              <a:rPr lang="en-US" dirty="0" smtClean="0"/>
              <a:t>physical</a:t>
            </a:r>
            <a:r>
              <a:rPr lang="tr-TR" dirty="0" smtClean="0"/>
              <a:t> </a:t>
            </a:r>
            <a:r>
              <a:rPr lang="en-US" dirty="0" smtClean="0"/>
              <a:t>properties</a:t>
            </a:r>
            <a:r>
              <a:rPr lang="en-US" dirty="0"/>
              <a:t>.</a:t>
            </a:r>
          </a:p>
          <a:p>
            <a:r>
              <a:rPr lang="en-US" dirty="0" smtClean="0"/>
              <a:t>It </a:t>
            </a:r>
            <a:r>
              <a:rPr lang="en-US" dirty="0"/>
              <a:t>prevents swallowing or aspiration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small </a:t>
            </a:r>
            <a:r>
              <a:rPr lang="en-US" dirty="0"/>
              <a:t>instruments, debris, or </a:t>
            </a:r>
            <a:r>
              <a:rPr lang="en-US" dirty="0" smtClean="0"/>
              <a:t>restorative</a:t>
            </a:r>
            <a:r>
              <a:rPr lang="tr-TR" dirty="0" smtClean="0"/>
              <a:t> </a:t>
            </a:r>
            <a:r>
              <a:rPr lang="en-US" dirty="0" smtClean="0"/>
              <a:t>material </a:t>
            </a:r>
            <a:r>
              <a:rPr lang="en-US" dirty="0"/>
              <a:t>associated with </a:t>
            </a:r>
            <a:r>
              <a:rPr lang="en-US" dirty="0" smtClean="0"/>
              <a:t>operative</a:t>
            </a:r>
            <a:r>
              <a:rPr lang="tr-TR" dirty="0" smtClean="0"/>
              <a:t> </a:t>
            </a:r>
            <a:r>
              <a:rPr lang="en-US" dirty="0" smtClean="0"/>
              <a:t>procedure.</a:t>
            </a:r>
            <a:endParaRPr lang="tr-TR" dirty="0" smtClean="0"/>
          </a:p>
          <a:p>
            <a:r>
              <a:rPr lang="en-US" dirty="0"/>
              <a:t>The rubber dam protects soft tissue </a:t>
            </a:r>
            <a:r>
              <a:rPr lang="en-US" dirty="0" smtClean="0"/>
              <a:t>from</a:t>
            </a:r>
            <a:r>
              <a:rPr lang="tr-TR" dirty="0" smtClean="0"/>
              <a:t> </a:t>
            </a:r>
            <a:r>
              <a:rPr lang="en-US" dirty="0" smtClean="0"/>
              <a:t>rotating </a:t>
            </a:r>
            <a:r>
              <a:rPr lang="en-US" dirty="0"/>
              <a:t>burs and stones.</a:t>
            </a:r>
          </a:p>
          <a:p>
            <a:r>
              <a:rPr lang="en-US" dirty="0" smtClean="0"/>
              <a:t>It </a:t>
            </a:r>
            <a:r>
              <a:rPr lang="en-US" dirty="0"/>
              <a:t>also protects the soft tissue </a:t>
            </a:r>
            <a:r>
              <a:rPr lang="en-US" dirty="0" smtClean="0"/>
              <a:t>from</a:t>
            </a:r>
            <a:r>
              <a:rPr lang="tr-TR" dirty="0" smtClean="0"/>
              <a:t> </a:t>
            </a:r>
            <a:r>
              <a:rPr lang="en-US" dirty="0" smtClean="0"/>
              <a:t>irritating </a:t>
            </a:r>
            <a:r>
              <a:rPr lang="en-US" dirty="0"/>
              <a:t>or distasteful medicaments </a:t>
            </a:r>
            <a:r>
              <a:rPr lang="en-US" dirty="0" smtClean="0"/>
              <a:t>like</a:t>
            </a:r>
            <a:r>
              <a:rPr lang="tr-TR" dirty="0" smtClean="0"/>
              <a:t> </a:t>
            </a:r>
            <a:r>
              <a:rPr lang="en-US" dirty="0" smtClean="0"/>
              <a:t>itching </a:t>
            </a:r>
            <a:r>
              <a:rPr lang="en-US" dirty="0"/>
              <a:t>agents or certain cements.</a:t>
            </a:r>
          </a:p>
          <a:p>
            <a:r>
              <a:rPr lang="en-US" dirty="0" smtClean="0"/>
              <a:t>It </a:t>
            </a:r>
            <a:r>
              <a:rPr lang="en-US" dirty="0"/>
              <a:t>acts as a barrier against </a:t>
            </a:r>
            <a:r>
              <a:rPr lang="en-US" dirty="0" smtClean="0"/>
              <a:t>infectious</a:t>
            </a:r>
            <a:r>
              <a:rPr lang="tr-TR" dirty="0" smtClean="0"/>
              <a:t> </a:t>
            </a:r>
            <a:r>
              <a:rPr lang="en-US" dirty="0" smtClean="0"/>
              <a:t>agents </a:t>
            </a:r>
            <a:r>
              <a:rPr lang="en-US" dirty="0"/>
              <a:t>present in the patient’s </a:t>
            </a:r>
            <a:r>
              <a:rPr lang="en-US" dirty="0" smtClean="0"/>
              <a:t>mouth</a:t>
            </a:r>
            <a:r>
              <a:rPr lang="tr-TR" dirty="0" smtClean="0"/>
              <a:t> </a:t>
            </a:r>
            <a:r>
              <a:rPr lang="en-US" dirty="0" smtClean="0"/>
              <a:t>thereby </a:t>
            </a:r>
            <a:r>
              <a:rPr lang="en-US" dirty="0"/>
              <a:t>protecting the operator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5643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https://fbcdn-sphotos-c-a.akamaihd.net/hphotos-ak-xpa1/v/t1.0-9/10659202_875031145855063_1196542474509029650_n.jpg?oh=e0155994667cecdbbfb8007937824988&amp;oe=54E2C757&amp;__gda__=1424095471_a0a910beecc81a4aa2fdfb4145e95cf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10950" r="-1131" b="28309"/>
          <a:stretch/>
        </p:blipFill>
        <p:spPr bwMode="auto">
          <a:xfrm>
            <a:off x="0" y="284176"/>
            <a:ext cx="12192000" cy="622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33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DefIn</a:t>
            </a:r>
            <a:r>
              <a:rPr lang="tr-TR" sz="3200" dirty="0"/>
              <a:t>I</a:t>
            </a:r>
            <a:r>
              <a:rPr lang="en-US" sz="3200" dirty="0" err="1"/>
              <a:t>te</a:t>
            </a:r>
            <a:r>
              <a:rPr lang="en-US" sz="3200" dirty="0"/>
              <a:t> Advantages of Rubber Dam </a:t>
            </a:r>
            <a:r>
              <a:rPr lang="tr-TR" sz="3200" dirty="0"/>
              <a:t>I</a:t>
            </a:r>
            <a:r>
              <a:rPr lang="en-US" sz="3200" dirty="0"/>
              <a:t>n</a:t>
            </a:r>
            <a:br>
              <a:rPr lang="en-US" sz="3200" dirty="0"/>
            </a:br>
            <a:r>
              <a:rPr lang="en-US" sz="3200" dirty="0" err="1"/>
              <a:t>Operat</a:t>
            </a:r>
            <a:r>
              <a:rPr lang="tr-TR" sz="3200" dirty="0"/>
              <a:t>I</a:t>
            </a:r>
            <a:r>
              <a:rPr lang="en-US" sz="3200" dirty="0" err="1"/>
              <a:t>ve</a:t>
            </a:r>
            <a:r>
              <a:rPr lang="en-US" sz="3200" dirty="0"/>
              <a:t> Dent</a:t>
            </a:r>
            <a:r>
              <a:rPr lang="tr-TR" sz="3200" dirty="0"/>
              <a:t>I</a:t>
            </a:r>
            <a:r>
              <a:rPr lang="en-US" sz="3200" dirty="0" err="1"/>
              <a:t>stry</a:t>
            </a:r>
            <a:endParaRPr lang="tr-T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eliminates the time consumed </a:t>
            </a:r>
            <a:r>
              <a:rPr lang="en-US" dirty="0" smtClean="0"/>
              <a:t>in</a:t>
            </a:r>
            <a:r>
              <a:rPr lang="tr-TR" dirty="0" smtClean="0"/>
              <a:t> </a:t>
            </a:r>
            <a:r>
              <a:rPr lang="en-US" dirty="0" smtClean="0"/>
              <a:t>rinsing </a:t>
            </a:r>
            <a:r>
              <a:rPr lang="en-US" dirty="0"/>
              <a:t>and expectoration by the </a:t>
            </a:r>
            <a:r>
              <a:rPr lang="en-US" dirty="0" smtClean="0"/>
              <a:t>patient</a:t>
            </a:r>
            <a:r>
              <a:rPr lang="tr-TR" dirty="0" smtClean="0"/>
              <a:t> </a:t>
            </a:r>
            <a:r>
              <a:rPr lang="en-US" dirty="0" smtClean="0"/>
              <a:t>thereby </a:t>
            </a:r>
            <a:r>
              <a:rPr lang="en-US" dirty="0"/>
              <a:t>improves productivity.</a:t>
            </a:r>
          </a:p>
          <a:p>
            <a:r>
              <a:rPr lang="en-US" dirty="0" smtClean="0"/>
              <a:t>It </a:t>
            </a:r>
            <a:r>
              <a:rPr lang="en-US" dirty="0"/>
              <a:t>discourages excessive </a:t>
            </a:r>
            <a:r>
              <a:rPr lang="en-US" dirty="0" smtClean="0"/>
              <a:t>patient</a:t>
            </a:r>
            <a:r>
              <a:rPr lang="tr-TR" dirty="0" smtClean="0"/>
              <a:t> </a:t>
            </a:r>
            <a:r>
              <a:rPr lang="en-US" dirty="0" smtClean="0"/>
              <a:t>conversation </a:t>
            </a:r>
            <a:r>
              <a:rPr lang="en-US" dirty="0"/>
              <a:t>during the </a:t>
            </a:r>
            <a:r>
              <a:rPr lang="en-US" dirty="0" smtClean="0"/>
              <a:t>procedure</a:t>
            </a:r>
            <a:r>
              <a:rPr lang="tr-TR" dirty="0" smtClean="0"/>
              <a:t> </a:t>
            </a:r>
            <a:r>
              <a:rPr lang="en-US" dirty="0" smtClean="0"/>
              <a:t>thereby </a:t>
            </a:r>
            <a:r>
              <a:rPr lang="en-US" dirty="0"/>
              <a:t>improves operating </a:t>
            </a:r>
            <a:r>
              <a:rPr lang="en-US" dirty="0" smtClean="0"/>
              <a:t>efficiency</a:t>
            </a:r>
            <a:r>
              <a:rPr lang="tr-TR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productivity.</a:t>
            </a:r>
          </a:p>
          <a:p>
            <a:r>
              <a:rPr lang="en-US" dirty="0" smtClean="0"/>
              <a:t>The </a:t>
            </a:r>
            <a:r>
              <a:rPr lang="en-US" dirty="0"/>
              <a:t>rubber dam retainers aids </a:t>
            </a:r>
            <a:r>
              <a:rPr lang="en-US" dirty="0" smtClean="0"/>
              <a:t>in</a:t>
            </a:r>
            <a:r>
              <a:rPr lang="tr-TR" dirty="0" smtClean="0"/>
              <a:t> </a:t>
            </a:r>
            <a:r>
              <a:rPr lang="en-US" dirty="0" smtClean="0"/>
              <a:t>providing </a:t>
            </a:r>
            <a:r>
              <a:rPr lang="en-US" dirty="0"/>
              <a:t>moderate extend of </a:t>
            </a:r>
            <a:r>
              <a:rPr lang="en-US" dirty="0" smtClean="0"/>
              <a:t>mouth</a:t>
            </a:r>
            <a:r>
              <a:rPr lang="tr-TR" dirty="0" smtClean="0"/>
              <a:t> </a:t>
            </a:r>
            <a:r>
              <a:rPr lang="en-US" dirty="0" smtClean="0"/>
              <a:t>opening </a:t>
            </a:r>
            <a:r>
              <a:rPr lang="en-US" dirty="0"/>
              <a:t>during the procedure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/>
              <a:t>Rubber dam facilitates ‘</a:t>
            </a:r>
            <a:r>
              <a:rPr lang="tr-TR" dirty="0" err="1" smtClean="0"/>
              <a:t>Quadrant</a:t>
            </a:r>
            <a:r>
              <a:rPr lang="tr-TR" dirty="0" smtClean="0"/>
              <a:t> </a:t>
            </a:r>
            <a:r>
              <a:rPr lang="tr-TR" dirty="0" err="1" smtClean="0"/>
              <a:t>restorative</a:t>
            </a:r>
            <a:r>
              <a:rPr lang="tr-TR" dirty="0" smtClean="0"/>
              <a:t> </a:t>
            </a:r>
            <a:r>
              <a:rPr lang="tr-TR" dirty="0"/>
              <a:t>procedures’</a:t>
            </a:r>
          </a:p>
        </p:txBody>
      </p:sp>
    </p:spTree>
    <p:extLst>
      <p:ext uri="{BB962C8B-B14F-4D97-AF65-F5344CB8AC3E}">
        <p14:creationId xmlns:p14="http://schemas.microsoft.com/office/powerpoint/2010/main" val="420122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Contraindcations</a:t>
            </a:r>
            <a:r>
              <a:rPr lang="tr-TR" dirty="0" smtClean="0"/>
              <a:t> </a:t>
            </a:r>
            <a:r>
              <a:rPr lang="tr-TR" dirty="0"/>
              <a:t>of Rubber Dam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I</a:t>
            </a:r>
            <a:r>
              <a:rPr lang="tr-TR" dirty="0" smtClean="0"/>
              <a:t>nsufficiently erupted </a:t>
            </a:r>
            <a:r>
              <a:rPr lang="en-GB" dirty="0" smtClean="0"/>
              <a:t>teeth</a:t>
            </a:r>
          </a:p>
          <a:p>
            <a:r>
              <a:rPr lang="en-US" dirty="0" smtClean="0"/>
              <a:t>Asthmatic patients</a:t>
            </a:r>
            <a:r>
              <a:rPr lang="tr-TR" dirty="0" smtClean="0"/>
              <a:t> </a:t>
            </a:r>
            <a:r>
              <a:rPr lang="en-US" dirty="0" smtClean="0"/>
              <a:t>who have difficulty in breathing through</a:t>
            </a:r>
            <a:r>
              <a:rPr lang="tr-TR" dirty="0" smtClean="0"/>
              <a:t> </a:t>
            </a:r>
            <a:r>
              <a:rPr lang="en-US" dirty="0" smtClean="0"/>
              <a:t>nose.</a:t>
            </a:r>
            <a:endParaRPr lang="tr-TR" dirty="0" smtClean="0"/>
          </a:p>
          <a:p>
            <a:r>
              <a:rPr lang="en-US" dirty="0" smtClean="0"/>
              <a:t>Should not be used in</a:t>
            </a:r>
            <a:r>
              <a:rPr lang="tr-TR" dirty="0" smtClean="0"/>
              <a:t> </a:t>
            </a:r>
            <a:r>
              <a:rPr lang="en-US" dirty="0" smtClean="0"/>
              <a:t>patients who cannot tolerate it because</a:t>
            </a:r>
            <a:r>
              <a:rPr lang="tr-TR" dirty="0" smtClean="0"/>
              <a:t> </a:t>
            </a:r>
            <a:r>
              <a:rPr lang="en-US" dirty="0" smtClean="0"/>
              <a:t>of psychological reason.</a:t>
            </a:r>
            <a:endParaRPr lang="tr-TR" dirty="0" smtClean="0"/>
          </a:p>
          <a:p>
            <a:r>
              <a:rPr lang="en-US" dirty="0" smtClean="0"/>
              <a:t>Patients who are</a:t>
            </a:r>
            <a:r>
              <a:rPr lang="tr-TR" dirty="0" smtClean="0"/>
              <a:t> </a:t>
            </a:r>
            <a:r>
              <a:rPr lang="en-US" dirty="0" smtClean="0"/>
              <a:t>allergic to latex.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2750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</a:t>
            </a:r>
            <a:r>
              <a:rPr lang="en-GB" dirty="0" smtClean="0"/>
              <a:t>equipment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Rubber dam sheet</a:t>
            </a:r>
          </a:p>
          <a:p>
            <a:r>
              <a:rPr lang="tr-TR" dirty="0"/>
              <a:t>Rubber dam clamps</a:t>
            </a:r>
          </a:p>
          <a:p>
            <a:r>
              <a:rPr lang="tr-TR" dirty="0"/>
              <a:t>Rubber dam forceps</a:t>
            </a:r>
          </a:p>
          <a:p>
            <a:r>
              <a:rPr lang="tr-TR" dirty="0"/>
              <a:t>Rubber dam frame</a:t>
            </a:r>
          </a:p>
          <a:p>
            <a:r>
              <a:rPr lang="tr-TR" dirty="0"/>
              <a:t>Rubber dam punch.</a:t>
            </a:r>
          </a:p>
        </p:txBody>
      </p:sp>
    </p:spTree>
    <p:extLst>
      <p:ext uri="{BB962C8B-B14F-4D97-AF65-F5344CB8AC3E}">
        <p14:creationId xmlns:p14="http://schemas.microsoft.com/office/powerpoint/2010/main" val="187803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</a:t>
            </a:r>
            <a:r>
              <a:rPr lang="tr-TR" dirty="0" err="1" smtClean="0"/>
              <a:t>accessories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Lubricant/petroleum jelly</a:t>
            </a:r>
          </a:p>
          <a:p>
            <a:r>
              <a:rPr lang="tr-TR" dirty="0" smtClean="0"/>
              <a:t>Dental </a:t>
            </a:r>
            <a:r>
              <a:rPr lang="tr-TR" dirty="0"/>
              <a:t>floss</a:t>
            </a:r>
          </a:p>
          <a:p>
            <a:r>
              <a:rPr lang="tr-TR" dirty="0" smtClean="0"/>
              <a:t>Rubber </a:t>
            </a:r>
            <a:r>
              <a:rPr lang="tr-TR" dirty="0"/>
              <a:t>dam napkin.</a:t>
            </a:r>
          </a:p>
        </p:txBody>
      </p:sp>
    </p:spTree>
    <p:extLst>
      <p:ext uri="{BB962C8B-B14F-4D97-AF65-F5344CB8AC3E}">
        <p14:creationId xmlns:p14="http://schemas.microsoft.com/office/powerpoint/2010/main" val="66488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</a:t>
            </a:r>
            <a:r>
              <a:rPr lang="tr-TR" dirty="0" err="1" smtClean="0"/>
              <a:t>Material</a:t>
            </a:r>
            <a:r>
              <a:rPr lang="tr-TR" dirty="0" smtClean="0"/>
              <a:t> (SHEET)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7168349" cy="4195937"/>
          </a:xfrm>
        </p:spPr>
        <p:txBody>
          <a:bodyPr/>
          <a:lstStyle/>
          <a:p>
            <a:r>
              <a:rPr lang="en-US" dirty="0" smtClean="0"/>
              <a:t>Available</a:t>
            </a:r>
            <a:r>
              <a:rPr lang="tr-TR" dirty="0" smtClean="0"/>
              <a:t> </a:t>
            </a:r>
            <a:r>
              <a:rPr lang="en-US" dirty="0" smtClean="0"/>
              <a:t>in</a:t>
            </a:r>
            <a:r>
              <a:rPr lang="tr-TR" dirty="0" smtClean="0"/>
              <a:t> </a:t>
            </a:r>
            <a:r>
              <a:rPr lang="en-US" dirty="0" smtClean="0"/>
              <a:t>size</a:t>
            </a:r>
            <a:r>
              <a:rPr lang="tr-TR" dirty="0" smtClean="0"/>
              <a:t> </a:t>
            </a:r>
            <a:r>
              <a:rPr lang="en-US" dirty="0" smtClean="0"/>
              <a:t>6’’×</a:t>
            </a:r>
            <a:r>
              <a:rPr lang="tr-TR" dirty="0" smtClean="0"/>
              <a:t> </a:t>
            </a:r>
            <a:r>
              <a:rPr lang="en-US" dirty="0" smtClean="0"/>
              <a:t>6</a:t>
            </a:r>
            <a:r>
              <a:rPr lang="en-US" dirty="0"/>
              <a:t>’’ </a:t>
            </a:r>
            <a:r>
              <a:rPr lang="en-US" dirty="0" smtClean="0"/>
              <a:t>squares</a:t>
            </a:r>
            <a:r>
              <a:rPr lang="en-US" dirty="0"/>
              <a:t>		</a:t>
            </a:r>
          </a:p>
          <a:p>
            <a:r>
              <a:rPr lang="en-US" dirty="0"/>
              <a:t>colors are usually green, blue or black. </a:t>
            </a:r>
            <a:endParaRPr lang="tr-TR" dirty="0" smtClean="0"/>
          </a:p>
          <a:p>
            <a:r>
              <a:rPr lang="en-US" dirty="0" smtClean="0"/>
              <a:t>It </a:t>
            </a:r>
            <a:r>
              <a:rPr lang="en-US" dirty="0"/>
              <a:t>is available </a:t>
            </a:r>
            <a:r>
              <a:rPr lang="en-US" dirty="0" smtClean="0"/>
              <a:t>in </a:t>
            </a:r>
            <a:r>
              <a:rPr lang="en-US" dirty="0"/>
              <a:t>three </a:t>
            </a:r>
            <a:r>
              <a:rPr lang="en-US" dirty="0" smtClean="0"/>
              <a:t>thicknesses,</a:t>
            </a:r>
            <a:endParaRPr lang="tr-TR" dirty="0" smtClean="0"/>
          </a:p>
          <a:p>
            <a:pPr lvl="1"/>
            <a:r>
              <a:rPr lang="en-US" dirty="0" smtClean="0"/>
              <a:t>light</a:t>
            </a:r>
            <a:r>
              <a:rPr lang="en-US" dirty="0"/>
              <a:t>, medium and heavy. </a:t>
            </a:r>
            <a:endParaRPr lang="tr-TR" dirty="0" smtClean="0"/>
          </a:p>
          <a:p>
            <a:r>
              <a:rPr lang="en-US" dirty="0" smtClean="0"/>
              <a:t>The middle </a:t>
            </a:r>
            <a:r>
              <a:rPr lang="en-US" dirty="0"/>
              <a:t>grade is usually preferred as thin is more prone </a:t>
            </a:r>
            <a:r>
              <a:rPr lang="en-US" dirty="0" smtClean="0"/>
              <a:t>to </a:t>
            </a:r>
            <a:r>
              <a:rPr lang="en-US" dirty="0"/>
              <a:t>tearing and thickest more difficult to apply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363" y="2011680"/>
            <a:ext cx="3333750" cy="295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061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Hole-</a:t>
            </a:r>
            <a:r>
              <a:rPr lang="tr-TR" dirty="0" err="1" smtClean="0"/>
              <a:t>positioning</a:t>
            </a:r>
            <a:r>
              <a:rPr lang="tr-TR" dirty="0" smtClean="0"/>
              <a:t> </a:t>
            </a:r>
            <a:r>
              <a:rPr lang="tr-TR" dirty="0" err="1" smtClean="0"/>
              <a:t>guides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5661520" cy="4206240"/>
          </a:xfrm>
        </p:spPr>
        <p:txBody>
          <a:bodyPr>
            <a:normAutofit/>
          </a:bodyPr>
          <a:lstStyle/>
          <a:p>
            <a:r>
              <a:rPr lang="tr-TR" dirty="0"/>
              <a:t>Teeth as a </a:t>
            </a:r>
            <a:r>
              <a:rPr lang="tr-TR" dirty="0" smtClean="0"/>
              <a:t>guide</a:t>
            </a:r>
          </a:p>
          <a:p>
            <a:pPr lvl="1"/>
            <a:r>
              <a:rPr lang="en-US" dirty="0"/>
              <a:t>The teeth themselves, or a stone cast of the teeth, can be used </a:t>
            </a:r>
            <a:r>
              <a:rPr lang="en-US" dirty="0" smtClean="0"/>
              <a:t>in</a:t>
            </a:r>
            <a:r>
              <a:rPr lang="tr-TR" dirty="0" smtClean="0"/>
              <a:t> </a:t>
            </a:r>
            <a:r>
              <a:rPr lang="en-US" dirty="0" smtClean="0"/>
              <a:t>marking </a:t>
            </a:r>
            <a:r>
              <a:rPr lang="en-US" dirty="0"/>
              <a:t>the </a:t>
            </a:r>
            <a:r>
              <a:rPr lang="en-US" dirty="0" smtClean="0"/>
              <a:t>dam.</a:t>
            </a:r>
            <a:endParaRPr lang="tr-TR" dirty="0" smtClean="0"/>
          </a:p>
          <a:p>
            <a:pPr lvl="1"/>
            <a:r>
              <a:rPr lang="en-US" dirty="0" smtClean="0"/>
              <a:t>To </a:t>
            </a:r>
            <a:r>
              <a:rPr lang="en-US" dirty="0"/>
              <a:t>use this method, the dam is held in the desired position in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mouth</a:t>
            </a:r>
            <a:r>
              <a:rPr lang="en-US" dirty="0"/>
              <a:t>, or on the stone cast, over the teeth to be included in the isolation. </a:t>
            </a:r>
            <a:endParaRPr lang="tr-TR" dirty="0" smtClean="0"/>
          </a:p>
          <a:p>
            <a:pPr lvl="1"/>
            <a:r>
              <a:rPr lang="en-US" dirty="0" smtClean="0"/>
              <a:t>The cusp</a:t>
            </a:r>
            <a:r>
              <a:rPr lang="tr-TR" dirty="0" smtClean="0"/>
              <a:t> </a:t>
            </a:r>
            <a:r>
              <a:rPr lang="en-US" dirty="0" smtClean="0"/>
              <a:t>tips </a:t>
            </a:r>
            <a:r>
              <a:rPr lang="en-US" dirty="0"/>
              <a:t>of posterior teeth and </a:t>
            </a:r>
            <a:r>
              <a:rPr lang="en-US" dirty="0" err="1"/>
              <a:t>incisal</a:t>
            </a:r>
            <a:r>
              <a:rPr lang="en-US" dirty="0"/>
              <a:t> edges of anterior teeth can be visualized </a:t>
            </a:r>
            <a:r>
              <a:rPr lang="en-US" dirty="0" smtClean="0"/>
              <a:t>through</a:t>
            </a:r>
            <a:r>
              <a:rPr lang="tr-T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dam, and the centers of the teeth are marked on the dam with a </a:t>
            </a:r>
            <a:r>
              <a:rPr lang="en-US" dirty="0" smtClean="0"/>
              <a:t>pen</a:t>
            </a:r>
            <a:endParaRPr lang="tr-TR" dirty="0" smtClean="0"/>
          </a:p>
          <a:p>
            <a:pPr lvl="1"/>
            <a:r>
              <a:rPr lang="en-US" dirty="0"/>
              <a:t>An </a:t>
            </a:r>
            <a:r>
              <a:rPr lang="en-US" dirty="0" smtClean="0"/>
              <a:t>advantage</a:t>
            </a:r>
            <a:r>
              <a:rPr lang="tr-TR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this method is precise positioning of the marks even when teeth are </a:t>
            </a:r>
            <a:r>
              <a:rPr lang="en-US" dirty="0" err="1"/>
              <a:t>malaligned</a:t>
            </a:r>
            <a:r>
              <a:rPr lang="en-US" dirty="0"/>
              <a:t>.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720" t="6174" b="3593"/>
          <a:stretch/>
        </p:blipFill>
        <p:spPr>
          <a:xfrm>
            <a:off x="7443989" y="2556456"/>
            <a:ext cx="4413161" cy="311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The complexities of oral environment present obstacles to </a:t>
            </a:r>
            <a:r>
              <a:rPr lang="en-US" sz="3200" dirty="0" smtClean="0"/>
              <a:t>the </a:t>
            </a:r>
            <a:r>
              <a:rPr lang="en-US" sz="3200" dirty="0"/>
              <a:t>operating procedures starting from diagnosis till the </a:t>
            </a:r>
            <a:r>
              <a:rPr lang="en-US" sz="3200" dirty="0" smtClean="0"/>
              <a:t>final </a:t>
            </a:r>
            <a:r>
              <a:rPr lang="en-US" sz="3200" dirty="0"/>
              <a:t>treatment is done.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91037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Hole-</a:t>
            </a:r>
            <a:r>
              <a:rPr lang="tr-TR" dirty="0" err="1" smtClean="0"/>
              <a:t>positioning</a:t>
            </a:r>
            <a:r>
              <a:rPr lang="tr-TR" dirty="0" smtClean="0"/>
              <a:t> </a:t>
            </a:r>
            <a:r>
              <a:rPr lang="tr-TR" dirty="0" err="1" smtClean="0"/>
              <a:t>guides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5622884" cy="4530788"/>
          </a:xfrm>
        </p:spPr>
        <p:txBody>
          <a:bodyPr/>
          <a:lstStyle/>
          <a:p>
            <a:r>
              <a:rPr lang="tr-TR" dirty="0"/>
              <a:t>Rubber dam Template</a:t>
            </a:r>
            <a:endParaRPr lang="tr-TR" dirty="0" smtClean="0"/>
          </a:p>
          <a:p>
            <a:pPr lvl="1"/>
            <a:r>
              <a:rPr lang="en-US" dirty="0" smtClean="0"/>
              <a:t>Templates </a:t>
            </a:r>
            <a:r>
              <a:rPr lang="en-US" dirty="0"/>
              <a:t>are available to guide the marking of the dam </a:t>
            </a:r>
            <a:endParaRPr lang="tr-TR" dirty="0" smtClean="0"/>
          </a:p>
          <a:p>
            <a:pPr lvl="1"/>
            <a:r>
              <a:rPr lang="en-US" dirty="0" smtClean="0"/>
              <a:t>These</a:t>
            </a:r>
            <a:r>
              <a:rPr lang="tr-TR" dirty="0" smtClean="0"/>
              <a:t> </a:t>
            </a:r>
            <a:r>
              <a:rPr lang="en-US" dirty="0" smtClean="0"/>
              <a:t>templates </a:t>
            </a:r>
            <a:r>
              <a:rPr lang="en-US" dirty="0"/>
              <a:t>are approximately the same size and shape as the </a:t>
            </a:r>
            <a:r>
              <a:rPr lang="en-US" dirty="0" err="1"/>
              <a:t>unstretched</a:t>
            </a:r>
            <a:r>
              <a:rPr lang="en-US" dirty="0"/>
              <a:t> rubber </a:t>
            </a:r>
            <a:r>
              <a:rPr lang="en-US" dirty="0" smtClean="0"/>
              <a:t>dam</a:t>
            </a:r>
            <a:r>
              <a:rPr lang="tr-TR" dirty="0" smtClean="0"/>
              <a:t> </a:t>
            </a:r>
            <a:r>
              <a:rPr lang="en-US" dirty="0" smtClean="0"/>
              <a:t>itself</a:t>
            </a:r>
            <a:r>
              <a:rPr lang="en-US" dirty="0"/>
              <a:t>. </a:t>
            </a:r>
            <a:endParaRPr lang="tr-TR" dirty="0" smtClean="0"/>
          </a:p>
          <a:p>
            <a:pPr lvl="1"/>
            <a:r>
              <a:rPr lang="en-US" dirty="0" smtClean="0"/>
              <a:t>Holes </a:t>
            </a:r>
            <a:r>
              <a:rPr lang="en-US" dirty="0"/>
              <a:t>in each template correspond to tooth positions. The template is </a:t>
            </a:r>
            <a:r>
              <a:rPr lang="en-US" dirty="0" smtClean="0"/>
              <a:t>laid</a:t>
            </a:r>
            <a:r>
              <a:rPr lang="tr-TR" dirty="0" smtClean="0"/>
              <a:t> </a:t>
            </a:r>
            <a:r>
              <a:rPr lang="en-US" dirty="0" smtClean="0"/>
              <a:t>over </a:t>
            </a:r>
            <a:r>
              <a:rPr lang="en-US" dirty="0"/>
              <a:t>the dam, and a pen is used to mark through selected holes onto the dam. </a:t>
            </a:r>
            <a:endParaRPr lang="tr-TR" dirty="0" smtClean="0"/>
          </a:p>
          <a:p>
            <a:pPr lvl="1"/>
            <a:r>
              <a:rPr lang="en-US" dirty="0" smtClean="0"/>
              <a:t>With</a:t>
            </a:r>
            <a:r>
              <a:rPr lang="tr-T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template, the dam can be marked and punched before the patient is seated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407" y="2011680"/>
            <a:ext cx="47625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4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stamp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Rubber stamps provide a very convenient and efficient way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marking </a:t>
            </a:r>
            <a:r>
              <a:rPr lang="en-US" dirty="0"/>
              <a:t>the dam for punching </a:t>
            </a:r>
            <a:r>
              <a:rPr lang="en-US" dirty="0" smtClean="0"/>
              <a:t>. </a:t>
            </a:r>
            <a:endParaRPr lang="tr-TR" dirty="0" smtClean="0"/>
          </a:p>
          <a:p>
            <a:r>
              <a:rPr lang="en-US" dirty="0" smtClean="0"/>
              <a:t>There </a:t>
            </a:r>
            <a:r>
              <a:rPr lang="en-US" dirty="0"/>
              <a:t>are commercially available </a:t>
            </a:r>
            <a:r>
              <a:rPr lang="en-US" dirty="0" smtClean="0"/>
              <a:t>stamps,</a:t>
            </a:r>
            <a:r>
              <a:rPr lang="tr-TR" dirty="0" smtClean="0"/>
              <a:t> </a:t>
            </a:r>
            <a:r>
              <a:rPr lang="en-US" dirty="0" smtClean="0"/>
              <a:t>or </a:t>
            </a:r>
            <a:r>
              <a:rPr lang="en-US" dirty="0"/>
              <a:t>stamps can be made by any rubber stamp manufacturer from a </a:t>
            </a:r>
            <a:r>
              <a:rPr lang="en-US" dirty="0" smtClean="0"/>
              <a:t>pattern, </a:t>
            </a:r>
            <a:r>
              <a:rPr lang="en-US" dirty="0"/>
              <a:t>or any custom design.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88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919" y="141666"/>
            <a:ext cx="9118242" cy="68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Rubber dam stamp and template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879" y="2011680"/>
            <a:ext cx="3209120" cy="4206240"/>
          </a:xfrm>
          <a:prstGeom prst="rect">
            <a:avLst/>
          </a:prstGeom>
        </p:spPr>
      </p:pic>
      <p:pic>
        <p:nvPicPr>
          <p:cNvPr id="1026" name="Picture 2" descr="http://www.davisdentalsupplies.com/v/vspfiles/photos/DENTALDAMSTAMP-2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19" y="2011680"/>
            <a:ext cx="28575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1.gstatic.com/images?q=tbn:ANd9GcQLeTPPyFROzDkdIq83SG_H1V2L6n4bX6KXbsazgk9fLKdrg6r6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19" y="4249725"/>
            <a:ext cx="2857500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946" y="2690812"/>
            <a:ext cx="2486025" cy="28479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02341" y="6331607"/>
            <a:ext cx="718409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dirty="0"/>
              <a:t>Rubber stamp for marking </a:t>
            </a:r>
            <a:r>
              <a:rPr lang="tr-TR" dirty="0" smtClean="0"/>
              <a:t>on rubber </a:t>
            </a:r>
            <a:r>
              <a:rPr lang="tr-TR" dirty="0"/>
              <a:t>dam tooth position</a:t>
            </a:r>
          </a:p>
        </p:txBody>
      </p:sp>
    </p:spTree>
    <p:extLst>
      <p:ext uri="{BB962C8B-B14F-4D97-AF65-F5344CB8AC3E}">
        <p14:creationId xmlns:p14="http://schemas.microsoft.com/office/powerpoint/2010/main" val="372966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</a:t>
            </a:r>
            <a:r>
              <a:rPr lang="tr-TR" dirty="0" smtClean="0"/>
              <a:t>frames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Rubber </a:t>
            </a:r>
            <a:r>
              <a:rPr lang="en-US" dirty="0" smtClean="0"/>
              <a:t>dam</a:t>
            </a:r>
            <a:r>
              <a:rPr lang="tr-TR" dirty="0" smtClean="0"/>
              <a:t> </a:t>
            </a:r>
            <a:r>
              <a:rPr lang="en-US" dirty="0" smtClean="0"/>
              <a:t>frames </a:t>
            </a:r>
            <a:r>
              <a:rPr lang="en-US" dirty="0"/>
              <a:t>support the edges of rubber dam</a:t>
            </a:r>
            <a:endParaRPr lang="tr-TR" dirty="0" smtClean="0"/>
          </a:p>
          <a:p>
            <a:r>
              <a:rPr lang="en-US" dirty="0" smtClean="0"/>
              <a:t>Plastic frame </a:t>
            </a:r>
            <a:endParaRPr lang="tr-TR" dirty="0" smtClean="0"/>
          </a:p>
          <a:p>
            <a:pPr lvl="1"/>
            <a:r>
              <a:rPr lang="en-US" dirty="0" smtClean="0"/>
              <a:t>Advantageous when radiographs will be a part of the procedure because it is</a:t>
            </a:r>
            <a:r>
              <a:rPr lang="tr-TR" dirty="0" smtClean="0"/>
              <a:t> </a:t>
            </a:r>
            <a:r>
              <a:rPr lang="en-US" dirty="0" smtClean="0"/>
              <a:t>radiolucent. </a:t>
            </a:r>
            <a:endParaRPr lang="tr-TR" dirty="0" smtClean="0"/>
          </a:p>
          <a:p>
            <a:pPr lvl="1"/>
            <a:r>
              <a:rPr lang="en-US" dirty="0" smtClean="0"/>
              <a:t>Do not, however, stand up to heat sterilization as</a:t>
            </a:r>
            <a:r>
              <a:rPr lang="tr-TR" dirty="0" smtClean="0"/>
              <a:t> </a:t>
            </a:r>
            <a:r>
              <a:rPr lang="en-US" dirty="0" smtClean="0"/>
              <a:t>well as do metal frames, </a:t>
            </a:r>
            <a:endParaRPr lang="tr-TR" dirty="0" smtClean="0"/>
          </a:p>
          <a:p>
            <a:pPr lvl="1"/>
            <a:r>
              <a:rPr lang="en-US" dirty="0" smtClean="0"/>
              <a:t>Have a shorter life span</a:t>
            </a:r>
            <a:endParaRPr lang="tr-TR" dirty="0" smtClean="0"/>
          </a:p>
          <a:p>
            <a:r>
              <a:rPr lang="en-US" dirty="0" smtClean="0"/>
              <a:t>Metal frames </a:t>
            </a:r>
            <a:endParaRPr lang="tr-TR" dirty="0" smtClean="0"/>
          </a:p>
          <a:p>
            <a:pPr lvl="1"/>
            <a:r>
              <a:rPr lang="en-US" dirty="0" smtClean="0"/>
              <a:t>Less</a:t>
            </a:r>
            <a:r>
              <a:rPr lang="tr-TR" dirty="0" smtClean="0"/>
              <a:t> </a:t>
            </a:r>
            <a:r>
              <a:rPr lang="en-US" dirty="0" smtClean="0"/>
              <a:t>bulky and last for years. </a:t>
            </a:r>
            <a:endParaRPr lang="tr-TR" dirty="0" smtClean="0"/>
          </a:p>
          <a:p>
            <a:pPr lvl="1"/>
            <a:r>
              <a:rPr lang="en-US" dirty="0" smtClean="0"/>
              <a:t>They are available with balls on the ends to protect the</a:t>
            </a:r>
            <a:r>
              <a:rPr lang="tr-TR" dirty="0" smtClean="0"/>
              <a:t> </a:t>
            </a:r>
            <a:r>
              <a:rPr lang="en-US" dirty="0" smtClean="0"/>
              <a:t>patient in the event that the frame is inadvertently pushed toward the eyes.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68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7" y="2031396"/>
            <a:ext cx="5241311" cy="4144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55" y="2011680"/>
            <a:ext cx="5552941" cy="416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84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</a:t>
            </a:r>
            <a:r>
              <a:rPr lang="tr-TR" dirty="0" err="1" smtClean="0"/>
              <a:t>Retainer</a:t>
            </a:r>
            <a:r>
              <a:rPr lang="tr-TR" dirty="0" smtClean="0"/>
              <a:t> </a:t>
            </a:r>
            <a:r>
              <a:rPr lang="tr-TR" dirty="0"/>
              <a:t>(Clamps)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096" y="2050317"/>
            <a:ext cx="5983492" cy="4206240"/>
          </a:xfrm>
        </p:spPr>
        <p:txBody>
          <a:bodyPr>
            <a:normAutofit/>
          </a:bodyPr>
          <a:lstStyle/>
          <a:p>
            <a:r>
              <a:rPr lang="en-US" dirty="0"/>
              <a:t>The retainer anchors the rubber dam </a:t>
            </a:r>
            <a:r>
              <a:rPr lang="en-US" dirty="0" smtClean="0"/>
              <a:t>material</a:t>
            </a:r>
            <a:r>
              <a:rPr lang="tr-TR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the tooth which is posterior most to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isolated </a:t>
            </a:r>
            <a:r>
              <a:rPr lang="en-US" dirty="0"/>
              <a:t>site.</a:t>
            </a:r>
          </a:p>
          <a:p>
            <a:r>
              <a:rPr lang="en-US" dirty="0"/>
              <a:t>The retainer can be winged or wingless.</a:t>
            </a:r>
          </a:p>
          <a:p>
            <a:r>
              <a:rPr lang="en-US" dirty="0"/>
              <a:t>The winged retainer has both anterior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lateral </a:t>
            </a:r>
            <a:r>
              <a:rPr lang="en-US" dirty="0"/>
              <a:t>wings. </a:t>
            </a:r>
            <a:endParaRPr lang="tr-TR" dirty="0" smtClean="0"/>
          </a:p>
          <a:p>
            <a:r>
              <a:rPr lang="en-US" dirty="0" smtClean="0"/>
              <a:t>These </a:t>
            </a:r>
            <a:r>
              <a:rPr lang="en-US" dirty="0"/>
              <a:t>wings provide </a:t>
            </a:r>
            <a:r>
              <a:rPr lang="en-US" dirty="0" smtClean="0"/>
              <a:t>extra</a:t>
            </a:r>
            <a:r>
              <a:rPr lang="tr-TR" dirty="0" smtClean="0"/>
              <a:t> </a:t>
            </a:r>
            <a:r>
              <a:rPr lang="en-US" dirty="0" smtClean="0"/>
              <a:t>retraction </a:t>
            </a:r>
            <a:r>
              <a:rPr lang="en-US" dirty="0"/>
              <a:t>of the rubber dam from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operating </a:t>
            </a:r>
            <a:r>
              <a:rPr lang="en-US" dirty="0"/>
              <a:t>field and also allows attaching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dam </a:t>
            </a:r>
            <a:r>
              <a:rPr lang="en-US" dirty="0"/>
              <a:t>to the retainer before the dam </a:t>
            </a:r>
            <a:r>
              <a:rPr lang="en-US" dirty="0" smtClean="0"/>
              <a:t>with</a:t>
            </a:r>
            <a:r>
              <a:rPr lang="tr-TR" dirty="0" smtClean="0"/>
              <a:t> </a:t>
            </a:r>
            <a:r>
              <a:rPr lang="en-US" dirty="0" smtClean="0"/>
              <a:t>retainer </a:t>
            </a:r>
            <a:r>
              <a:rPr lang="en-US" dirty="0"/>
              <a:t>is conveyed to anchor tooth.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46" y="2050317"/>
            <a:ext cx="3904445" cy="39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2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Retaıner (Clamps)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5725915" cy="4206240"/>
          </a:xfrm>
        </p:spPr>
        <p:txBody>
          <a:bodyPr/>
          <a:lstStyle/>
          <a:p>
            <a:r>
              <a:rPr lang="en-US" dirty="0"/>
              <a:t>The main disadvantage of </a:t>
            </a:r>
            <a:r>
              <a:rPr lang="en-US" dirty="0" smtClean="0"/>
              <a:t>winged</a:t>
            </a:r>
            <a:r>
              <a:rPr lang="tr-TR" dirty="0" smtClean="0"/>
              <a:t> </a:t>
            </a:r>
            <a:r>
              <a:rPr lang="en-US" dirty="0" smtClean="0"/>
              <a:t>retainer </a:t>
            </a:r>
            <a:r>
              <a:rPr lang="en-US" dirty="0"/>
              <a:t>is interference with placement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matrix </a:t>
            </a:r>
            <a:r>
              <a:rPr lang="en-US" dirty="0"/>
              <a:t>bands, and wedges. </a:t>
            </a:r>
            <a:endParaRPr lang="tr-TR" dirty="0" smtClean="0"/>
          </a:p>
          <a:p>
            <a:r>
              <a:rPr lang="en-US" dirty="0" smtClean="0"/>
              <a:t>The retainer</a:t>
            </a:r>
            <a:r>
              <a:rPr lang="tr-TR" dirty="0" smtClean="0"/>
              <a:t> </a:t>
            </a:r>
            <a:r>
              <a:rPr lang="en-US" dirty="0" smtClean="0"/>
              <a:t>should </a:t>
            </a:r>
            <a:r>
              <a:rPr lang="en-US" dirty="0"/>
              <a:t>be tied with a dental floss </a:t>
            </a:r>
            <a:r>
              <a:rPr lang="en-US" dirty="0" smtClean="0"/>
              <a:t>before</a:t>
            </a:r>
            <a:r>
              <a:rPr lang="tr-TR" dirty="0" smtClean="0"/>
              <a:t> </a:t>
            </a:r>
            <a:r>
              <a:rPr lang="en-US" dirty="0" smtClean="0"/>
              <a:t>carrying </a:t>
            </a:r>
            <a:r>
              <a:rPr lang="en-US" dirty="0"/>
              <a:t>it into mouth. This allows </a:t>
            </a:r>
            <a:r>
              <a:rPr lang="en-US" dirty="0" smtClean="0"/>
              <a:t>retrieval</a:t>
            </a:r>
            <a:r>
              <a:rPr lang="tr-TR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the retainer or its broken parts </a:t>
            </a:r>
            <a:r>
              <a:rPr lang="en-US" dirty="0" smtClean="0"/>
              <a:t>if</a:t>
            </a:r>
            <a:r>
              <a:rPr lang="tr-TR" dirty="0" smtClean="0"/>
              <a:t> </a:t>
            </a:r>
            <a:r>
              <a:rPr lang="en-US" dirty="0" smtClean="0"/>
              <a:t>accidentally </a:t>
            </a:r>
            <a:r>
              <a:rPr lang="en-US" dirty="0"/>
              <a:t>swallowed or aspirated</a:t>
            </a:r>
            <a:endParaRPr lang="tr-T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834" y="2324771"/>
            <a:ext cx="43529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6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Retaıner (Clamps)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076" y="3673055"/>
            <a:ext cx="2815289" cy="576974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Parts of a clamp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663" y="2085791"/>
            <a:ext cx="5325347" cy="405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8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Retaıner (Clamps)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889" y="2217783"/>
            <a:ext cx="8595362" cy="2887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7889" y="5361123"/>
            <a:ext cx="9419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(a) Winged rubber dam clamp; (b) wingless rubber dam clamp; (c) butterfly rubber </a:t>
            </a:r>
            <a:r>
              <a:rPr lang="tr-TR" sz="1600" dirty="0" smtClean="0"/>
              <a:t>dam clamp</a:t>
            </a:r>
            <a:r>
              <a:rPr lang="tr-T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137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order to minimize the trauma to </a:t>
            </a:r>
            <a:r>
              <a:rPr lang="en-US" dirty="0" smtClean="0"/>
              <a:t>these </a:t>
            </a:r>
            <a:r>
              <a:rPr lang="en-US" dirty="0"/>
              <a:t>surrounding structures and to provide comfort to the </a:t>
            </a:r>
            <a:r>
              <a:rPr lang="en-US" dirty="0" smtClean="0"/>
              <a:t>patient </a:t>
            </a:r>
            <a:r>
              <a:rPr lang="en-US" dirty="0"/>
              <a:t>the clinician needs to control the operating field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/>
              <a:t>While performing any operative procedure, many structures require proper control so as to prevent them from </a:t>
            </a:r>
            <a:r>
              <a:rPr lang="en-US" dirty="0" smtClean="0"/>
              <a:t>interfering </a:t>
            </a:r>
            <a:r>
              <a:rPr lang="en-US" dirty="0"/>
              <a:t>with the operating field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3090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Punch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4541058" cy="4206240"/>
          </a:xfrm>
        </p:spPr>
        <p:txBody>
          <a:bodyPr/>
          <a:lstStyle/>
          <a:p>
            <a:r>
              <a:rPr lang="en-US" dirty="0"/>
              <a:t>It is a precision instrument having a </a:t>
            </a:r>
            <a:r>
              <a:rPr lang="en-US" dirty="0" smtClean="0"/>
              <a:t>rotating</a:t>
            </a:r>
            <a:r>
              <a:rPr lang="tr-TR" dirty="0" smtClean="0"/>
              <a:t> </a:t>
            </a:r>
            <a:r>
              <a:rPr lang="en-US" dirty="0" smtClean="0"/>
              <a:t>metal </a:t>
            </a:r>
            <a:r>
              <a:rPr lang="en-US" dirty="0"/>
              <a:t>disk with six holes of varying sizes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tapered sharp pointed plunger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 smtClean="0"/>
              <a:t> </a:t>
            </a:r>
            <a:r>
              <a:rPr lang="en-US" dirty="0"/>
              <a:t>It is </a:t>
            </a:r>
            <a:r>
              <a:rPr lang="en-US" dirty="0" smtClean="0"/>
              <a:t>used</a:t>
            </a:r>
            <a:r>
              <a:rPr lang="tr-TR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cut the appropriate sized holes in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rubber </a:t>
            </a:r>
            <a:r>
              <a:rPr lang="en-US" dirty="0"/>
              <a:t>dam material. </a:t>
            </a:r>
            <a:endParaRPr lang="tr-TR" dirty="0" smtClean="0"/>
          </a:p>
          <a:p>
            <a:r>
              <a:rPr lang="en-US" dirty="0" smtClean="0"/>
              <a:t>The </a:t>
            </a:r>
            <a:r>
              <a:rPr lang="en-US" dirty="0"/>
              <a:t>appropriate </a:t>
            </a:r>
            <a:r>
              <a:rPr lang="en-US" dirty="0" smtClean="0"/>
              <a:t>hole</a:t>
            </a:r>
            <a:r>
              <a:rPr lang="tr-TR" dirty="0" smtClean="0"/>
              <a:t> </a:t>
            </a:r>
            <a:r>
              <a:rPr lang="en-US" dirty="0" smtClean="0"/>
              <a:t>in </a:t>
            </a:r>
            <a:r>
              <a:rPr lang="en-US" dirty="0"/>
              <a:t>the table corresponding to the size of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tooth </a:t>
            </a:r>
            <a:r>
              <a:rPr lang="en-US" dirty="0"/>
              <a:t>to be isolated is moved to coincide </a:t>
            </a:r>
            <a:r>
              <a:rPr lang="en-US" dirty="0" smtClean="0"/>
              <a:t>with</a:t>
            </a:r>
            <a:r>
              <a:rPr lang="tr-T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plunge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166" y="2011680"/>
            <a:ext cx="4918084" cy="37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3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Punch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4785757" cy="4206240"/>
          </a:xfrm>
        </p:spPr>
        <p:txBody>
          <a:bodyPr/>
          <a:lstStyle/>
          <a:p>
            <a:r>
              <a:rPr lang="en-US" dirty="0"/>
              <a:t>Place the rubber in between the table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plunger </a:t>
            </a:r>
            <a:r>
              <a:rPr lang="en-US" dirty="0"/>
              <a:t>and hole is punched. </a:t>
            </a:r>
            <a:endParaRPr lang="tr-TR" dirty="0" smtClean="0"/>
          </a:p>
          <a:p>
            <a:r>
              <a:rPr lang="en-US" dirty="0" smtClean="0"/>
              <a:t>The </a:t>
            </a:r>
            <a:r>
              <a:rPr lang="en-US" dirty="0"/>
              <a:t>larger </a:t>
            </a:r>
            <a:r>
              <a:rPr lang="en-US" dirty="0" smtClean="0"/>
              <a:t>hold</a:t>
            </a:r>
            <a:r>
              <a:rPr lang="tr-TR" dirty="0" smtClean="0"/>
              <a:t> </a:t>
            </a:r>
            <a:r>
              <a:rPr lang="en-US" dirty="0" smtClean="0"/>
              <a:t>accommodates </a:t>
            </a:r>
            <a:r>
              <a:rPr lang="en-US" dirty="0"/>
              <a:t>the molars, medium </a:t>
            </a:r>
            <a:r>
              <a:rPr lang="en-US" dirty="0" smtClean="0"/>
              <a:t>sized</a:t>
            </a:r>
            <a:r>
              <a:rPr lang="tr-TR" dirty="0" smtClean="0"/>
              <a:t> </a:t>
            </a:r>
            <a:r>
              <a:rPr lang="en-US" dirty="0" smtClean="0"/>
              <a:t>holes </a:t>
            </a:r>
            <a:r>
              <a:rPr lang="en-US" dirty="0"/>
              <a:t>for premolars upper canines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incisors </a:t>
            </a:r>
            <a:r>
              <a:rPr lang="en-US" dirty="0"/>
              <a:t>while the smallest hole for the </a:t>
            </a:r>
            <a:r>
              <a:rPr lang="en-US" dirty="0" smtClean="0"/>
              <a:t>lower</a:t>
            </a:r>
            <a:r>
              <a:rPr lang="tr-TR" dirty="0" smtClean="0"/>
              <a:t> </a:t>
            </a:r>
            <a:r>
              <a:rPr lang="en-US" dirty="0" smtClean="0"/>
              <a:t>incisors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792" y="2011680"/>
            <a:ext cx="5505265" cy="40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8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Punch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435" y="2027529"/>
            <a:ext cx="5810138" cy="41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4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Punch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747" y="2022338"/>
            <a:ext cx="5610896" cy="4217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26" y="2032997"/>
            <a:ext cx="5559309" cy="41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3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Forceps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243" y="1996689"/>
            <a:ext cx="6292163" cy="4206240"/>
          </a:xfrm>
        </p:spPr>
        <p:txBody>
          <a:bodyPr/>
          <a:lstStyle/>
          <a:p>
            <a:r>
              <a:rPr lang="en-US" dirty="0"/>
              <a:t>Rubber dam forceps are used to carry the clamp to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tooth</a:t>
            </a:r>
            <a:r>
              <a:rPr lang="en-US" dirty="0"/>
              <a:t>. </a:t>
            </a:r>
            <a:endParaRPr lang="tr-TR" dirty="0" smtClean="0"/>
          </a:p>
          <a:p>
            <a:r>
              <a:rPr lang="en-US" dirty="0" smtClean="0"/>
              <a:t>They </a:t>
            </a:r>
            <a:r>
              <a:rPr lang="en-US" dirty="0"/>
              <a:t>are designed to spread the two working ends of </a:t>
            </a:r>
            <a:r>
              <a:rPr lang="tr-T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forceps apart when the handles are squeezed </a:t>
            </a:r>
            <a:r>
              <a:rPr lang="en-US" dirty="0" err="1" smtClean="0"/>
              <a:t>togethe</a:t>
            </a:r>
            <a:r>
              <a:rPr lang="tr-TR" dirty="0" smtClean="0"/>
              <a:t>r</a:t>
            </a:r>
          </a:p>
          <a:p>
            <a:r>
              <a:rPr lang="en-US" dirty="0"/>
              <a:t>The working ends have small projections that fit </a:t>
            </a:r>
            <a:r>
              <a:rPr lang="en-US" dirty="0" smtClean="0"/>
              <a:t>into </a:t>
            </a:r>
            <a:r>
              <a:rPr lang="en-US" dirty="0"/>
              <a:t>two corresponding holes on the rubber dam clamps. </a:t>
            </a:r>
          </a:p>
          <a:p>
            <a:r>
              <a:rPr lang="en-US" dirty="0"/>
              <a:t>The area between the working end and the handle has a </a:t>
            </a:r>
            <a:r>
              <a:rPr lang="tr-TR" dirty="0" smtClean="0"/>
              <a:t> </a:t>
            </a:r>
            <a:r>
              <a:rPr lang="en-US" dirty="0" smtClean="0"/>
              <a:t>sliding </a:t>
            </a:r>
            <a:r>
              <a:rPr lang="en-US" dirty="0"/>
              <a:t>lock device which locks the handles in positions </a:t>
            </a:r>
            <a:r>
              <a:rPr lang="en-US" dirty="0" smtClean="0"/>
              <a:t>while </a:t>
            </a:r>
            <a:r>
              <a:rPr lang="en-US" dirty="0"/>
              <a:t>the clinician moves the clamp around the tooth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874" y="2044770"/>
            <a:ext cx="4158159" cy="41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6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Forceps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782" y="2015395"/>
            <a:ext cx="11431418" cy="43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4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Forceps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036" y="2050140"/>
            <a:ext cx="10808547" cy="40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8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Rubber Dam </a:t>
            </a:r>
            <a:r>
              <a:rPr lang="tr-TR" dirty="0" err="1" smtClean="0"/>
              <a:t>Napkin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placed between rubber dam and patient’s skin it </a:t>
            </a:r>
            <a:r>
              <a:rPr lang="en-US" dirty="0" smtClean="0"/>
              <a:t>has</a:t>
            </a:r>
            <a:r>
              <a:rPr lang="tr-TR" dirty="0" smtClean="0"/>
              <a:t> </a:t>
            </a:r>
            <a:r>
              <a:rPr lang="en-US" dirty="0" smtClean="0"/>
              <a:t>following </a:t>
            </a:r>
            <a:r>
              <a:rPr lang="en-US" dirty="0"/>
              <a:t>advantages:</a:t>
            </a:r>
          </a:p>
          <a:p>
            <a:pPr lvl="1"/>
            <a:r>
              <a:rPr lang="en-US" dirty="0" smtClean="0"/>
              <a:t>Prevents </a:t>
            </a:r>
            <a:r>
              <a:rPr lang="en-US" dirty="0"/>
              <a:t>skin contact of dam material and </a:t>
            </a:r>
            <a:r>
              <a:rPr lang="en-US" dirty="0" smtClean="0"/>
              <a:t>reduces</a:t>
            </a:r>
            <a:r>
              <a:rPr lang="tr-TR" dirty="0" smtClean="0"/>
              <a:t> </a:t>
            </a:r>
            <a:r>
              <a:rPr lang="en-US" dirty="0" smtClean="0"/>
              <a:t>allergic </a:t>
            </a:r>
            <a:r>
              <a:rPr lang="en-US" dirty="0"/>
              <a:t>risk.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Absorbs saliva at corner of mouth.</a:t>
            </a:r>
          </a:p>
          <a:p>
            <a:pPr lvl="1"/>
            <a:r>
              <a:rPr lang="en-US" dirty="0" smtClean="0"/>
              <a:t>Acts </a:t>
            </a:r>
            <a:r>
              <a:rPr lang="en-US" dirty="0"/>
              <a:t>as a cushion.</a:t>
            </a:r>
          </a:p>
          <a:p>
            <a:pPr lvl="1"/>
            <a:r>
              <a:rPr lang="en-US" dirty="0" smtClean="0"/>
              <a:t>Provides </a:t>
            </a:r>
            <a:r>
              <a:rPr lang="en-US" dirty="0"/>
              <a:t>convenient method for wiping patients </a:t>
            </a:r>
            <a:r>
              <a:rPr lang="en-US" dirty="0" smtClean="0"/>
              <a:t>lips</a:t>
            </a:r>
            <a:r>
              <a:rPr lang="tr-TR" dirty="0" smtClean="0"/>
              <a:t> </a:t>
            </a:r>
            <a:r>
              <a:rPr lang="en-US" dirty="0" smtClean="0"/>
              <a:t>after </a:t>
            </a:r>
            <a:r>
              <a:rPr lang="en-US" dirty="0"/>
              <a:t>dam removal</a:t>
            </a:r>
            <a:endParaRPr lang="tr-TR" dirty="0"/>
          </a:p>
        </p:txBody>
      </p:sp>
      <p:pic>
        <p:nvPicPr>
          <p:cNvPr id="2050" name="Picture 2" descr="http://www.davisdentalsupplies.com/v/vspfiles/photos/H80084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022" y="3902297"/>
            <a:ext cx="3688854" cy="268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84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Placement of Rubber Dam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583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I—Clamp placed before rubber </a:t>
            </a:r>
            <a:r>
              <a:rPr lang="en-US" dirty="0" smtClean="0"/>
              <a:t>dam</a:t>
            </a:r>
            <a:r>
              <a:rPr lang="tr-TR" dirty="0"/>
              <a:t> (Dam over </a:t>
            </a:r>
            <a:r>
              <a:rPr lang="tr-TR" dirty="0" smtClean="0"/>
              <a:t>clamp</a:t>
            </a:r>
            <a:r>
              <a:rPr lang="tr-TR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698" y="2055455"/>
            <a:ext cx="3219450" cy="223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115" y="2055455"/>
            <a:ext cx="3254930" cy="223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012" y="2055454"/>
            <a:ext cx="3514458" cy="223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805129" y="4698017"/>
            <a:ext cx="10579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Placement of rubber dam. </a:t>
            </a:r>
            <a:r>
              <a:rPr lang="tr-TR" dirty="0" smtClean="0"/>
              <a:t>(A)Placing </a:t>
            </a:r>
            <a:r>
              <a:rPr lang="tr-TR" dirty="0"/>
              <a:t>clamp </a:t>
            </a:r>
            <a:r>
              <a:rPr lang="tr-TR" dirty="0" smtClean="0"/>
              <a:t> on </a:t>
            </a:r>
            <a:r>
              <a:rPr lang="tr-TR" dirty="0"/>
              <a:t>selected tooth;  </a:t>
            </a:r>
            <a:r>
              <a:rPr lang="tr-TR" dirty="0" smtClean="0"/>
              <a:t>(B) Stretching </a:t>
            </a:r>
            <a:r>
              <a:rPr lang="tr-TR" dirty="0"/>
              <a:t>rubber dam sheet over clamp</a:t>
            </a:r>
            <a:r>
              <a:rPr lang="tr-TR" dirty="0" smtClean="0"/>
              <a:t>; (C)  After </a:t>
            </a:r>
            <a:r>
              <a:rPr lang="tr-TR" dirty="0"/>
              <a:t>complete stretching tooth is isolated</a:t>
            </a:r>
          </a:p>
        </p:txBody>
      </p:sp>
    </p:spTree>
    <p:extLst>
      <p:ext uri="{BB962C8B-B14F-4D97-AF65-F5344CB8AC3E}">
        <p14:creationId xmlns:p14="http://schemas.microsoft.com/office/powerpoint/2010/main" val="131542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COMPONENTS OF ORAL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 </a:t>
            </a:r>
            <a:r>
              <a:rPr lang="tr-TR" dirty="0" smtClean="0"/>
              <a:t>Saliva</a:t>
            </a:r>
            <a:endParaRPr lang="tr-TR" dirty="0"/>
          </a:p>
          <a:p>
            <a:r>
              <a:rPr lang="tr-TR" dirty="0" smtClean="0"/>
              <a:t>Moving </a:t>
            </a:r>
            <a:r>
              <a:rPr lang="tr-TR" dirty="0"/>
              <a:t>organs</a:t>
            </a:r>
          </a:p>
          <a:p>
            <a:pPr lvl="1"/>
            <a:r>
              <a:rPr lang="tr-TR" dirty="0" smtClean="0"/>
              <a:t>Tongue</a:t>
            </a:r>
            <a:endParaRPr lang="tr-TR" dirty="0"/>
          </a:p>
          <a:p>
            <a:pPr lvl="1"/>
            <a:r>
              <a:rPr lang="tr-TR" dirty="0" smtClean="0"/>
              <a:t>Mandible</a:t>
            </a:r>
          </a:p>
          <a:p>
            <a:r>
              <a:rPr lang="en-US" dirty="0" smtClean="0"/>
              <a:t>Lips </a:t>
            </a:r>
            <a:r>
              <a:rPr lang="en-US" dirty="0"/>
              <a:t>and cheek</a:t>
            </a:r>
          </a:p>
          <a:p>
            <a:r>
              <a:rPr lang="en-US" dirty="0" smtClean="0"/>
              <a:t>Gingival </a:t>
            </a:r>
            <a:r>
              <a:rPr lang="en-US" dirty="0"/>
              <a:t>tissue</a:t>
            </a:r>
          </a:p>
          <a:p>
            <a:r>
              <a:rPr lang="en-US" dirty="0" smtClean="0"/>
              <a:t>Buccal </a:t>
            </a:r>
            <a:r>
              <a:rPr lang="en-US" dirty="0"/>
              <a:t>and lingual vestibule</a:t>
            </a:r>
          </a:p>
          <a:p>
            <a:r>
              <a:rPr lang="en-US" dirty="0" smtClean="0"/>
              <a:t>Floor </a:t>
            </a:r>
            <a:r>
              <a:rPr lang="en-US" dirty="0"/>
              <a:t>of mouth</a:t>
            </a:r>
          </a:p>
          <a:p>
            <a:r>
              <a:rPr lang="en-US" dirty="0" smtClean="0"/>
              <a:t>Adjacent </a:t>
            </a:r>
            <a:r>
              <a:rPr lang="en-US" dirty="0"/>
              <a:t>teeth and restoration</a:t>
            </a:r>
          </a:p>
          <a:p>
            <a:r>
              <a:rPr lang="en-US" dirty="0" smtClean="0"/>
              <a:t>Respiratory </a:t>
            </a:r>
            <a:r>
              <a:rPr lang="en-US" dirty="0"/>
              <a:t>moisture.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569" y="2505575"/>
            <a:ext cx="47625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II—Placement of rubber dam and clamp together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67" y="2011681"/>
            <a:ext cx="5762516" cy="4329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959" y="2011681"/>
            <a:ext cx="5974196" cy="43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1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37" y="0"/>
            <a:ext cx="9353862" cy="683747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57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948" y="0"/>
            <a:ext cx="9383051" cy="67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9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32" y="2011680"/>
            <a:ext cx="4718327" cy="3507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311" y="2507679"/>
            <a:ext cx="684847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7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32" y="1947303"/>
            <a:ext cx="5574355" cy="4215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095" y="1906104"/>
            <a:ext cx="5673230" cy="42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021" y="301096"/>
            <a:ext cx="7963875" cy="2983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021" y="3503520"/>
            <a:ext cx="7963875" cy="3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3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64" y="2025949"/>
            <a:ext cx="5284659" cy="3948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18" y="2013252"/>
            <a:ext cx="5233753" cy="39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345" y="2011679"/>
            <a:ext cx="9784080" cy="4206240"/>
          </a:xfrm>
        </p:spPr>
        <p:txBody>
          <a:bodyPr/>
          <a:lstStyle/>
          <a:p>
            <a:endParaRPr lang="tr-T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18" y="2011679"/>
            <a:ext cx="9795507" cy="37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3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Handi DAM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5062970" cy="4239218"/>
          </a:xfrm>
        </p:spPr>
        <p:txBody>
          <a:bodyPr>
            <a:normAutofit/>
          </a:bodyPr>
          <a:lstStyle/>
          <a:p>
            <a:r>
              <a:rPr lang="tr-TR" dirty="0" smtClean="0"/>
              <a:t>R</a:t>
            </a:r>
            <a:r>
              <a:rPr lang="en-US" dirty="0" err="1" smtClean="0"/>
              <a:t>ecently</a:t>
            </a:r>
            <a:r>
              <a:rPr lang="tr-TR" dirty="0" smtClean="0"/>
              <a:t> </a:t>
            </a:r>
            <a:r>
              <a:rPr lang="en-US" dirty="0" smtClean="0"/>
              <a:t> introduced</a:t>
            </a:r>
            <a:r>
              <a:rPr lang="tr-TR" dirty="0" smtClean="0"/>
              <a:t> </a:t>
            </a:r>
            <a:endParaRPr lang="en-US" dirty="0"/>
          </a:p>
          <a:p>
            <a:r>
              <a:rPr lang="tr-TR" dirty="0" smtClean="0"/>
              <a:t>P</a:t>
            </a:r>
            <a:r>
              <a:rPr lang="en-US" dirty="0" smtClean="0"/>
              <a:t>reframed </a:t>
            </a:r>
            <a:r>
              <a:rPr lang="en-US" dirty="0"/>
              <a:t>rubber </a:t>
            </a:r>
            <a:r>
              <a:rPr lang="en-US" dirty="0" smtClean="0"/>
              <a:t>dam</a:t>
            </a:r>
            <a:endParaRPr lang="tr-TR" dirty="0" smtClean="0"/>
          </a:p>
          <a:p>
            <a:r>
              <a:rPr lang="tr-TR" dirty="0" smtClean="0"/>
              <a:t>E</a:t>
            </a:r>
            <a:r>
              <a:rPr lang="en-US" dirty="0" err="1" smtClean="0"/>
              <a:t>liminates</a:t>
            </a:r>
            <a:r>
              <a:rPr lang="en-US" dirty="0" smtClean="0"/>
              <a:t> </a:t>
            </a:r>
            <a:r>
              <a:rPr lang="en-US" dirty="0"/>
              <a:t>the need for traditional </a:t>
            </a:r>
            <a:r>
              <a:rPr lang="en-US" dirty="0" smtClean="0"/>
              <a:t>frame</a:t>
            </a:r>
            <a:endParaRPr lang="tr-TR" dirty="0" smtClean="0"/>
          </a:p>
          <a:p>
            <a:r>
              <a:rPr lang="en-US" dirty="0" smtClean="0"/>
              <a:t>Easy</a:t>
            </a:r>
            <a:r>
              <a:rPr lang="tr-TR" dirty="0" smtClean="0"/>
              <a:t> </a:t>
            </a:r>
            <a:r>
              <a:rPr lang="en-US" dirty="0" smtClean="0"/>
              <a:t>to</a:t>
            </a:r>
            <a:r>
              <a:rPr lang="tr-TR" dirty="0" smtClean="0"/>
              <a:t> </a:t>
            </a:r>
            <a:r>
              <a:rPr lang="en-US" dirty="0" smtClean="0"/>
              <a:t>place</a:t>
            </a:r>
            <a:r>
              <a:rPr lang="tr-TR" dirty="0" smtClean="0"/>
              <a:t>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saves</a:t>
            </a:r>
            <a:r>
              <a:rPr lang="tr-TR" dirty="0" smtClean="0"/>
              <a:t> </a:t>
            </a:r>
            <a:r>
              <a:rPr lang="en-US" dirty="0" smtClean="0"/>
              <a:t>time</a:t>
            </a:r>
            <a:r>
              <a:rPr lang="tr-TR" dirty="0" smtClean="0"/>
              <a:t> </a:t>
            </a:r>
            <a:r>
              <a:rPr lang="en-US" dirty="0" smtClean="0"/>
              <a:t>of</a:t>
            </a:r>
            <a:r>
              <a:rPr lang="en-US" dirty="0"/>
              <a:t>	 </a:t>
            </a:r>
            <a:r>
              <a:rPr lang="en-US" dirty="0" smtClean="0"/>
              <a:t>both</a:t>
            </a:r>
            <a:r>
              <a:rPr lang="en-US" dirty="0"/>
              <a:t> </a:t>
            </a:r>
            <a:r>
              <a:rPr lang="tr-TR" dirty="0"/>
              <a:t>p</a:t>
            </a:r>
            <a:r>
              <a:rPr lang="en-US" dirty="0" err="1" smtClean="0"/>
              <a:t>atient</a:t>
            </a:r>
            <a:r>
              <a:rPr lang="en-US" dirty="0" smtClean="0"/>
              <a:t> </a:t>
            </a:r>
            <a:r>
              <a:rPr lang="en-US" dirty="0"/>
              <a:t>as well as doctor. </a:t>
            </a:r>
            <a:endParaRPr lang="tr-TR" dirty="0" smtClean="0"/>
          </a:p>
          <a:p>
            <a:r>
              <a:rPr lang="en-US" dirty="0" smtClean="0"/>
              <a:t>It </a:t>
            </a:r>
            <a:r>
              <a:rPr lang="en-US" dirty="0"/>
              <a:t>allows easy access to oral cavity </a:t>
            </a:r>
            <a:r>
              <a:rPr lang="en-US" dirty="0" smtClean="0"/>
              <a:t>during </a:t>
            </a:r>
            <a:r>
              <a:rPr lang="en-US" dirty="0"/>
              <a:t>the procedure.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488" y="835858"/>
            <a:ext cx="47625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4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Full ISOLATON </a:t>
            </a:r>
            <a:endParaRPr lang="tr-TR" dirty="0"/>
          </a:p>
        </p:txBody>
      </p:sp>
      <p:pic>
        <p:nvPicPr>
          <p:cNvPr id="2050" name="Picture 2" descr="http://media-cache-ec0.pinimg.com/236x/9e/8a/01/9e8a0147afe28a3ea4ee9426f8417d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4176"/>
            <a:ext cx="4811121" cy="62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ipartbest.com/cliparts/4nT/BpM/4nTBpM8i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78" y="1905020"/>
            <a:ext cx="1477502" cy="147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62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</a:t>
            </a:r>
            <a:r>
              <a:rPr lang="en-US" dirty="0" err="1" smtClean="0"/>
              <a:t>mo</a:t>
            </a:r>
            <a:r>
              <a:rPr lang="tr-TR" dirty="0" smtClean="0"/>
              <a:t>I</a:t>
            </a:r>
            <a:r>
              <a:rPr lang="en-US" dirty="0" err="1" smtClean="0"/>
              <a:t>sture</a:t>
            </a:r>
            <a:r>
              <a:rPr lang="en-US" dirty="0" smtClean="0"/>
              <a:t> </a:t>
            </a:r>
            <a:r>
              <a:rPr lang="tr-TR" dirty="0" smtClean="0"/>
              <a:t>I</a:t>
            </a:r>
            <a:r>
              <a:rPr lang="en-US" dirty="0" smtClean="0"/>
              <a:t>n the cl</a:t>
            </a:r>
            <a:r>
              <a:rPr lang="tr-TR" dirty="0" smtClean="0"/>
              <a:t>I</a:t>
            </a:r>
            <a:r>
              <a:rPr lang="en-US" dirty="0" smtClean="0"/>
              <a:t>n</a:t>
            </a:r>
            <a:r>
              <a:rPr lang="tr-TR" dirty="0" smtClean="0"/>
              <a:t>I</a:t>
            </a:r>
            <a:r>
              <a:rPr lang="en-US" dirty="0" err="1" smtClean="0"/>
              <a:t>cal</a:t>
            </a:r>
            <a:r>
              <a:rPr lang="en-US" dirty="0" smtClean="0"/>
              <a:t> </a:t>
            </a:r>
            <a:r>
              <a:rPr lang="en-US" dirty="0" err="1" smtClean="0"/>
              <a:t>env</a:t>
            </a:r>
            <a:r>
              <a:rPr lang="tr-TR" dirty="0" smtClean="0"/>
              <a:t>I</a:t>
            </a:r>
            <a:r>
              <a:rPr lang="en-US" dirty="0" err="1" smtClean="0"/>
              <a:t>ronment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 </a:t>
            </a:r>
            <a:r>
              <a:rPr lang="tr-TR" dirty="0" smtClean="0"/>
              <a:t>Saliva</a:t>
            </a:r>
            <a:r>
              <a:rPr lang="tr-TR" dirty="0"/>
              <a:t>: From </a:t>
            </a:r>
            <a:r>
              <a:rPr lang="tr-TR" dirty="0" smtClean="0"/>
              <a:t>salivary glands</a:t>
            </a:r>
          </a:p>
          <a:p>
            <a:r>
              <a:rPr lang="tr-TR" dirty="0"/>
              <a:t>Blood: It can come from</a:t>
            </a:r>
          </a:p>
          <a:p>
            <a:pPr lvl="1"/>
            <a:r>
              <a:rPr lang="tr-TR" dirty="0" smtClean="0"/>
              <a:t>Inflamed gingival tissues</a:t>
            </a:r>
            <a:endParaRPr lang="tr-TR" dirty="0"/>
          </a:p>
          <a:p>
            <a:pPr lvl="1"/>
            <a:r>
              <a:rPr lang="tr-TR" dirty="0" smtClean="0"/>
              <a:t>Iatrogenic </a:t>
            </a:r>
            <a:r>
              <a:rPr lang="tr-TR" dirty="0"/>
              <a:t>damage to </a:t>
            </a:r>
            <a:r>
              <a:rPr lang="tr-TR" dirty="0" smtClean="0"/>
              <a:t>tissues</a:t>
            </a:r>
            <a:r>
              <a:rPr lang="tr-TR" dirty="0"/>
              <a:t>. </a:t>
            </a:r>
          </a:p>
          <a:p>
            <a:r>
              <a:rPr lang="tr-TR" dirty="0" smtClean="0"/>
              <a:t>Gingival crevicular fluid</a:t>
            </a:r>
            <a:r>
              <a:rPr lang="tr-TR" dirty="0"/>
              <a:t>: </a:t>
            </a:r>
            <a:r>
              <a:rPr lang="tr-TR" dirty="0" smtClean="0"/>
              <a:t>Specially </a:t>
            </a:r>
            <a:r>
              <a:rPr lang="tr-TR" dirty="0"/>
              <a:t>from </a:t>
            </a:r>
            <a:r>
              <a:rPr lang="tr-TR" dirty="0" smtClean="0"/>
              <a:t>inflamed gingival tissues</a:t>
            </a:r>
            <a:r>
              <a:rPr lang="tr-TR" dirty="0"/>
              <a:t>.</a:t>
            </a:r>
          </a:p>
          <a:p>
            <a:r>
              <a:rPr lang="tr-TR" dirty="0" smtClean="0"/>
              <a:t>Water</a:t>
            </a:r>
            <a:r>
              <a:rPr lang="tr-TR" dirty="0"/>
              <a:t>: Water can come from</a:t>
            </a:r>
          </a:p>
          <a:p>
            <a:pPr lvl="1"/>
            <a:r>
              <a:rPr lang="tr-TR" dirty="0" smtClean="0"/>
              <a:t>Rotary instruments during cutting</a:t>
            </a:r>
            <a:endParaRPr lang="tr-TR" dirty="0"/>
          </a:p>
          <a:p>
            <a:pPr lvl="1"/>
            <a:r>
              <a:rPr lang="tr-TR" dirty="0" smtClean="0"/>
              <a:t>Air </a:t>
            </a:r>
            <a:r>
              <a:rPr lang="tr-TR" dirty="0"/>
              <a:t>water </a:t>
            </a:r>
            <a:r>
              <a:rPr lang="tr-TR" dirty="0" smtClean="0"/>
              <a:t>syringe</a:t>
            </a:r>
            <a:r>
              <a:rPr lang="tr-TR" dirty="0"/>
              <a:t>.</a:t>
            </a:r>
          </a:p>
          <a:p>
            <a:r>
              <a:rPr lang="tr-TR" dirty="0" smtClean="0"/>
              <a:t>Dental materials like  </a:t>
            </a:r>
            <a:r>
              <a:rPr lang="tr-TR" dirty="0"/>
              <a:t>etchants,  </a:t>
            </a:r>
            <a:r>
              <a:rPr lang="tr-TR" dirty="0" smtClean="0"/>
              <a:t>irrigant  solutions  </a:t>
            </a:r>
            <a:r>
              <a:rPr lang="tr-TR" dirty="0"/>
              <a:t>used </a:t>
            </a:r>
            <a:r>
              <a:rPr lang="tr-TR" dirty="0" smtClean="0"/>
              <a:t>during various </a:t>
            </a:r>
            <a:r>
              <a:rPr lang="tr-TR" dirty="0"/>
              <a:t>procedures</a:t>
            </a:r>
          </a:p>
        </p:txBody>
      </p:sp>
    </p:spTree>
    <p:extLst>
      <p:ext uri="{BB962C8B-B14F-4D97-AF65-F5344CB8AC3E}">
        <p14:creationId xmlns:p14="http://schemas.microsoft.com/office/powerpoint/2010/main" val="280164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Absorbents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Cotton</a:t>
            </a:r>
            <a:r>
              <a:rPr lang="tr-TR" dirty="0" smtClean="0"/>
              <a:t> </a:t>
            </a:r>
            <a:r>
              <a:rPr lang="en-US" dirty="0" smtClean="0"/>
              <a:t>rolls,</a:t>
            </a:r>
            <a:r>
              <a:rPr lang="tr-TR" dirty="0" smtClean="0"/>
              <a:t> </a:t>
            </a:r>
            <a:r>
              <a:rPr lang="en-US" dirty="0" smtClean="0"/>
              <a:t>pellets,</a:t>
            </a:r>
            <a:r>
              <a:rPr lang="tr-TR" dirty="0" smtClean="0"/>
              <a:t> </a:t>
            </a:r>
            <a:r>
              <a:rPr lang="en-US" dirty="0" smtClean="0"/>
              <a:t>gauze,</a:t>
            </a:r>
            <a:r>
              <a:rPr lang="tr-TR" dirty="0"/>
              <a:t> </a:t>
            </a:r>
            <a:r>
              <a:rPr lang="en-US" dirty="0" smtClean="0"/>
              <a:t>absorbents </a:t>
            </a:r>
            <a:r>
              <a:rPr lang="en-US" dirty="0"/>
              <a:t>are helpful for short period of isolation, for example, </a:t>
            </a:r>
            <a:r>
              <a:rPr lang="en-US" dirty="0" smtClean="0"/>
              <a:t>in </a:t>
            </a:r>
            <a:r>
              <a:rPr lang="en-US" dirty="0"/>
              <a:t>examination, polishing, pit and fissure sealant </a:t>
            </a:r>
            <a:r>
              <a:rPr lang="en-US" dirty="0" smtClean="0"/>
              <a:t>placement </a:t>
            </a:r>
            <a:r>
              <a:rPr lang="en-US" dirty="0"/>
              <a:t>	 </a:t>
            </a:r>
            <a:endParaRPr lang="tr-TR" dirty="0" smtClean="0"/>
          </a:p>
          <a:p>
            <a:r>
              <a:rPr lang="en-US" dirty="0" smtClean="0"/>
              <a:t>Absorbents</a:t>
            </a:r>
            <a:r>
              <a:rPr lang="tr-TR" dirty="0" smtClean="0"/>
              <a:t> </a:t>
            </a:r>
            <a:r>
              <a:rPr lang="en-US" dirty="0" smtClean="0"/>
              <a:t>play</a:t>
            </a:r>
            <a:r>
              <a:rPr lang="tr-TR" dirty="0" smtClean="0"/>
              <a:t> </a:t>
            </a:r>
            <a:r>
              <a:rPr lang="en-US" dirty="0" smtClean="0"/>
              <a:t>an</a:t>
            </a:r>
            <a:r>
              <a:rPr lang="tr-TR" dirty="0" smtClean="0"/>
              <a:t> </a:t>
            </a:r>
            <a:r>
              <a:rPr lang="en-US" dirty="0" smtClean="0"/>
              <a:t>essential</a:t>
            </a:r>
            <a:r>
              <a:rPr lang="tr-TR" dirty="0" smtClean="0"/>
              <a:t> </a:t>
            </a:r>
            <a:r>
              <a:rPr lang="en-US" dirty="0" smtClean="0"/>
              <a:t>role</a:t>
            </a:r>
            <a:r>
              <a:rPr lang="tr-TR" dirty="0" smtClean="0"/>
              <a:t> </a:t>
            </a:r>
            <a:r>
              <a:rPr lang="en-US" dirty="0" smtClean="0"/>
              <a:t>in</a:t>
            </a:r>
            <a:r>
              <a:rPr lang="tr-TR" dirty="0" smtClean="0"/>
              <a:t> </a:t>
            </a:r>
            <a:r>
              <a:rPr lang="en-US" dirty="0" smtClean="0"/>
              <a:t>isolation </a:t>
            </a:r>
            <a:r>
              <a:rPr lang="en-US" dirty="0"/>
              <a:t>of the teeth especially when rubber dam </a:t>
            </a:r>
            <a:r>
              <a:rPr lang="en-US" dirty="0" smtClean="0"/>
              <a:t>application </a:t>
            </a:r>
            <a:r>
              <a:rPr lang="en-US" dirty="0"/>
              <a:t>is not possible. 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52" y="3696921"/>
            <a:ext cx="28575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mysmallpotatoesdotcom.files.wordpress.com/2012/12/cottonpellets.jpg?w=8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32" y="3696921"/>
            <a:ext cx="4371455" cy="2917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Low Volume Evacuator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4103599" cy="4149277"/>
          </a:xfrm>
        </p:spPr>
        <p:txBody>
          <a:bodyPr/>
          <a:lstStyle/>
          <a:p>
            <a:r>
              <a:rPr lang="en-US" dirty="0"/>
              <a:t>Tip of saliva ejector should </a:t>
            </a:r>
            <a:r>
              <a:rPr lang="en-US" dirty="0" smtClean="0"/>
              <a:t>be </a:t>
            </a:r>
            <a:r>
              <a:rPr lang="en-US" dirty="0"/>
              <a:t>smooth to prevent any tissue injury. It is better to have </a:t>
            </a:r>
            <a:r>
              <a:rPr lang="en-US" dirty="0" smtClean="0"/>
              <a:t>small </a:t>
            </a:r>
            <a:r>
              <a:rPr lang="en-US" dirty="0"/>
              <a:t>diameter disposable tip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730" y="2436071"/>
            <a:ext cx="6073857" cy="265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Precaut</a:t>
            </a:r>
            <a:r>
              <a:rPr lang="tr-TR" dirty="0" smtClean="0"/>
              <a:t>I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/>
              <a:t>to be Taken </a:t>
            </a:r>
            <a:r>
              <a:rPr lang="en-US" dirty="0" err="1" smtClean="0"/>
              <a:t>Wh</a:t>
            </a:r>
            <a:r>
              <a:rPr lang="tr-TR" dirty="0" smtClean="0"/>
              <a:t>I</a:t>
            </a:r>
            <a:r>
              <a:rPr lang="en-US" dirty="0" smtClean="0"/>
              <a:t>le Us</a:t>
            </a:r>
            <a:r>
              <a:rPr lang="tr-TR" dirty="0"/>
              <a:t>I</a:t>
            </a:r>
            <a:r>
              <a:rPr lang="en-US" dirty="0" err="1" smtClean="0"/>
              <a:t>ng</a:t>
            </a:r>
            <a:r>
              <a:rPr lang="en-US" dirty="0" smtClean="0"/>
              <a:t> </a:t>
            </a:r>
            <a:r>
              <a:rPr lang="en-US" dirty="0"/>
              <a:t>Saliva </a:t>
            </a:r>
            <a:r>
              <a:rPr lang="en-US" dirty="0" err="1" smtClean="0"/>
              <a:t>Ejecto</a:t>
            </a:r>
            <a:r>
              <a:rPr lang="tr-TR" dirty="0" smtClean="0"/>
              <a:t>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r>
              <a:rPr lang="tr-TR" dirty="0" smtClean="0"/>
              <a:t> </a:t>
            </a:r>
            <a:r>
              <a:rPr lang="en-US" dirty="0" smtClean="0"/>
              <a:t>using,</a:t>
            </a:r>
            <a:r>
              <a:rPr lang="tr-TR" dirty="0" smtClean="0"/>
              <a:t> </a:t>
            </a:r>
            <a:r>
              <a:rPr lang="en-US" dirty="0" smtClean="0"/>
              <a:t>mold</a:t>
            </a:r>
            <a:r>
              <a:rPr lang="tr-T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ejector	</a:t>
            </a:r>
            <a:r>
              <a:rPr lang="en-US" dirty="0" smtClean="0"/>
              <a:t>so</a:t>
            </a:r>
            <a:r>
              <a:rPr lang="tr-TR" dirty="0" smtClean="0"/>
              <a:t> </a:t>
            </a:r>
            <a:r>
              <a:rPr lang="en-US" dirty="0" smtClean="0"/>
              <a:t>that</a:t>
            </a:r>
            <a:r>
              <a:rPr lang="tr-TR" dirty="0" smtClean="0"/>
              <a:t> </a:t>
            </a:r>
            <a:r>
              <a:rPr lang="en-US" dirty="0" smtClean="0"/>
              <a:t>its</a:t>
            </a:r>
            <a:r>
              <a:rPr lang="tr-TR" dirty="0" smtClean="0"/>
              <a:t> </a:t>
            </a:r>
            <a:r>
              <a:rPr lang="en-US" dirty="0" smtClean="0"/>
              <a:t>tip</a:t>
            </a:r>
            <a:r>
              <a:rPr lang="tr-TR" dirty="0" smtClean="0"/>
              <a:t> </a:t>
            </a:r>
            <a:r>
              <a:rPr lang="en-US" dirty="0" smtClean="0"/>
              <a:t>faces</a:t>
            </a:r>
            <a:r>
              <a:rPr lang="tr-TR" dirty="0" smtClean="0"/>
              <a:t> </a:t>
            </a:r>
            <a:r>
              <a:rPr lang="en-US" dirty="0" smtClean="0"/>
              <a:t>backward</a:t>
            </a:r>
            <a:r>
              <a:rPr lang="tr-TR" dirty="0" smtClean="0"/>
              <a:t> </a:t>
            </a:r>
            <a:r>
              <a:rPr lang="en-US" dirty="0" smtClean="0"/>
              <a:t>with </a:t>
            </a:r>
            <a:r>
              <a:rPr lang="en-US" dirty="0"/>
              <a:t>upward curvature. In other words, floor of mouth </a:t>
            </a:r>
            <a:r>
              <a:rPr lang="en-US" dirty="0" smtClean="0"/>
              <a:t>should </a:t>
            </a:r>
            <a:r>
              <a:rPr lang="en-US" dirty="0"/>
              <a:t>not directly contact the tip so as to avoid trauma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/>
              <a:t>When	</a:t>
            </a:r>
            <a:r>
              <a:rPr lang="en-US" dirty="0" smtClean="0"/>
              <a:t>rubber dam</a:t>
            </a:r>
            <a:r>
              <a:rPr lang="tr-TR" dirty="0" smtClean="0"/>
              <a:t> </a:t>
            </a:r>
            <a:r>
              <a:rPr lang="en-US" dirty="0" smtClean="0"/>
              <a:t>is</a:t>
            </a:r>
            <a:r>
              <a:rPr lang="tr-TR" dirty="0" smtClean="0"/>
              <a:t> </a:t>
            </a:r>
            <a:r>
              <a:rPr lang="en-US" dirty="0" smtClean="0"/>
              <a:t>used,</a:t>
            </a:r>
            <a:r>
              <a:rPr lang="tr-TR" dirty="0" smtClean="0"/>
              <a:t> </a:t>
            </a:r>
            <a:r>
              <a:rPr lang="en-US" dirty="0" smtClean="0"/>
              <a:t>always</a:t>
            </a:r>
            <a:r>
              <a:rPr lang="tr-TR" dirty="0" smtClean="0"/>
              <a:t> </a:t>
            </a:r>
            <a:r>
              <a:rPr lang="en-US" dirty="0" smtClean="0"/>
              <a:t>make</a:t>
            </a:r>
            <a:r>
              <a:rPr lang="tr-TR" dirty="0" smtClean="0"/>
              <a:t> </a:t>
            </a:r>
            <a:r>
              <a:rPr lang="en-US" dirty="0" smtClean="0"/>
              <a:t>a</a:t>
            </a:r>
            <a:r>
              <a:rPr lang="tr-TR" dirty="0" smtClean="0"/>
              <a:t> </a:t>
            </a:r>
            <a:r>
              <a:rPr lang="en-US" dirty="0" smtClean="0"/>
              <a:t>hole</a:t>
            </a:r>
            <a:r>
              <a:rPr lang="en-US" dirty="0"/>
              <a:t>	</a:t>
            </a:r>
            <a:r>
              <a:rPr lang="en-US" dirty="0" smtClean="0"/>
              <a:t>so</a:t>
            </a:r>
            <a:r>
              <a:rPr lang="tr-TR" dirty="0" smtClean="0"/>
              <a:t> </a:t>
            </a:r>
            <a:r>
              <a:rPr lang="en-US" dirty="0" smtClean="0"/>
              <a:t>that</a:t>
            </a:r>
            <a:r>
              <a:rPr lang="tr-TR" dirty="0" smtClean="0"/>
              <a:t> </a:t>
            </a:r>
            <a:r>
              <a:rPr lang="en-US" dirty="0" smtClean="0"/>
              <a:t>ejector </a:t>
            </a:r>
            <a:r>
              <a:rPr lang="en-US" dirty="0"/>
              <a:t>can pass through the dam instead of placing it </a:t>
            </a:r>
            <a:r>
              <a:rPr lang="en-US" dirty="0" smtClean="0"/>
              <a:t>under </a:t>
            </a:r>
            <a:r>
              <a:rPr lang="en-US" dirty="0"/>
              <a:t>the dam.</a:t>
            </a:r>
          </a:p>
          <a:p>
            <a:r>
              <a:rPr lang="en-US" dirty="0" smtClean="0"/>
              <a:t>Always</a:t>
            </a:r>
            <a:r>
              <a:rPr lang="tr-TR" dirty="0" smtClean="0"/>
              <a:t> </a:t>
            </a:r>
            <a:r>
              <a:rPr lang="en-US" dirty="0" smtClean="0"/>
              <a:t>protect</a:t>
            </a:r>
            <a:r>
              <a:rPr lang="tr-TR" dirty="0" smtClean="0"/>
              <a:t> </a:t>
            </a:r>
            <a:r>
              <a:rPr lang="en-US" dirty="0" smtClean="0"/>
              <a:t>floor</a:t>
            </a:r>
            <a:r>
              <a:rPr lang="tr-TR" dirty="0" smtClean="0"/>
              <a:t>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mouth</a:t>
            </a:r>
            <a:r>
              <a:rPr lang="en-US" dirty="0"/>
              <a:t>	beneath	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ejector</a:t>
            </a:r>
            <a:r>
              <a:rPr lang="tr-TR" dirty="0" smtClean="0"/>
              <a:t> </a:t>
            </a:r>
            <a:r>
              <a:rPr lang="en-US" dirty="0" smtClean="0"/>
              <a:t>using</a:t>
            </a:r>
            <a:r>
              <a:rPr lang="tr-TR" dirty="0" smtClean="0"/>
              <a:t> </a:t>
            </a:r>
            <a:r>
              <a:rPr lang="en-US" dirty="0" smtClean="0"/>
              <a:t>cotton </a:t>
            </a:r>
            <a:r>
              <a:rPr lang="en-US" dirty="0"/>
              <a:t>rolls or gauze piece to avoid tissue </a:t>
            </a:r>
            <a:r>
              <a:rPr lang="en-US" dirty="0" err="1" smtClean="0"/>
              <a:t>injur</a:t>
            </a:r>
            <a:r>
              <a:rPr lang="tr-TR" dirty="0" smtClean="0"/>
              <a:t>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411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Cheek Retractors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are used to expand the mouth opening more in the </a:t>
            </a:r>
            <a:r>
              <a:rPr lang="en-US" dirty="0" smtClean="0"/>
              <a:t>vertical </a:t>
            </a:r>
            <a:r>
              <a:rPr lang="en-US" dirty="0"/>
              <a:t>rather than horizontal direction </a:t>
            </a:r>
            <a:r>
              <a:rPr lang="en-US" dirty="0" smtClean="0"/>
              <a:t>. </a:t>
            </a:r>
            <a:r>
              <a:rPr lang="en-US" dirty="0"/>
              <a:t>This </a:t>
            </a:r>
            <a:r>
              <a:rPr lang="en-US" dirty="0" smtClean="0"/>
              <a:t>makes </a:t>
            </a:r>
            <a:r>
              <a:rPr lang="en-US" dirty="0"/>
              <a:t>them ideal for use when working on the gingival </a:t>
            </a:r>
            <a:r>
              <a:rPr lang="en-US" dirty="0" smtClean="0"/>
              <a:t>border </a:t>
            </a:r>
            <a:r>
              <a:rPr lang="en-US" dirty="0"/>
              <a:t>of upper and lower front teeth and for the adjustment of orthodontic bands</a:t>
            </a:r>
            <a:endParaRPr lang="tr-TR" dirty="0"/>
          </a:p>
        </p:txBody>
      </p:sp>
      <p:pic>
        <p:nvPicPr>
          <p:cNvPr id="1026" name="Picture 2" descr="http://www.corbisimages.com/images/Corbis-42-18760659.jpg?size=67&amp;uid=7f865978-ba36-4743-bb72-d6edd3c502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89" y="3431356"/>
            <a:ext cx="4176582" cy="27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racticon.com/images/practicon/products/1_7107210_f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1" y="3431356"/>
            <a:ext cx="3022832" cy="300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63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Mouth Prop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tr-TR" dirty="0" smtClean="0"/>
              <a:t> </a:t>
            </a:r>
            <a:r>
              <a:rPr lang="en-US" dirty="0" smtClean="0"/>
              <a:t>mouth</a:t>
            </a:r>
            <a:r>
              <a:rPr lang="tr-TR" dirty="0" smtClean="0"/>
              <a:t> </a:t>
            </a:r>
            <a:r>
              <a:rPr lang="en-US" dirty="0" smtClean="0"/>
              <a:t>prop</a:t>
            </a:r>
            <a:r>
              <a:rPr lang="en-US" dirty="0"/>
              <a:t>	</a:t>
            </a:r>
            <a:r>
              <a:rPr lang="en-US" dirty="0" smtClean="0"/>
              <a:t>should</a:t>
            </a:r>
            <a:r>
              <a:rPr lang="tr-TR" dirty="0" smtClean="0"/>
              <a:t> </a:t>
            </a:r>
            <a:r>
              <a:rPr lang="en-US" dirty="0" smtClean="0"/>
              <a:t>establish</a:t>
            </a:r>
            <a:r>
              <a:rPr lang="en-US" dirty="0"/>
              <a:t>	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maintain</a:t>
            </a:r>
            <a:r>
              <a:rPr lang="tr-TR" dirty="0" smtClean="0"/>
              <a:t> </a:t>
            </a:r>
            <a:r>
              <a:rPr lang="en-US" dirty="0" smtClean="0"/>
              <a:t>suitable</a:t>
            </a:r>
            <a:r>
              <a:rPr lang="tr-TR" dirty="0" smtClean="0"/>
              <a:t> </a:t>
            </a:r>
            <a:r>
              <a:rPr lang="en-US" dirty="0" smtClean="0"/>
              <a:t>mouth </a:t>
            </a:r>
            <a:r>
              <a:rPr lang="en-US" dirty="0"/>
              <a:t>opening, thus help in tooth preparation of posterior teeth </a:t>
            </a:r>
            <a:r>
              <a:rPr lang="en-US" dirty="0" smtClean="0"/>
              <a:t>. </a:t>
            </a:r>
            <a:endParaRPr lang="tr-TR" dirty="0" smtClean="0"/>
          </a:p>
          <a:p>
            <a:r>
              <a:rPr lang="en-US" dirty="0" smtClean="0"/>
              <a:t>It </a:t>
            </a:r>
            <a:r>
              <a:rPr lang="en-US" dirty="0"/>
              <a:t>is placed on the side opposite to </a:t>
            </a:r>
            <a:r>
              <a:rPr lang="en-US" dirty="0" smtClean="0"/>
              <a:t>treatment </a:t>
            </a:r>
            <a:r>
              <a:rPr lang="en-US" dirty="0"/>
              <a:t>site, placed between mandibular and maxillary </a:t>
            </a:r>
            <a:r>
              <a:rPr lang="en-US" dirty="0" smtClean="0"/>
              <a:t>teeth</a:t>
            </a:r>
            <a:r>
              <a:rPr lang="en-US" dirty="0"/>
              <a:t>.	</a:t>
            </a:r>
            <a:endParaRPr lang="tr-TR" dirty="0" smtClean="0"/>
          </a:p>
          <a:p>
            <a:r>
              <a:rPr lang="en-US" dirty="0"/>
              <a:t>Offers muscle relaxation for patient</a:t>
            </a:r>
          </a:p>
          <a:p>
            <a:r>
              <a:rPr lang="en-US" dirty="0" smtClean="0"/>
              <a:t>Provides </a:t>
            </a:r>
            <a:r>
              <a:rPr lang="en-US" dirty="0"/>
              <a:t>sufficient mouth opening for long durations</a:t>
            </a:r>
          </a:p>
          <a:p>
            <a:r>
              <a:rPr lang="en-US" dirty="0" smtClean="0"/>
              <a:t>Easily </a:t>
            </a:r>
            <a:r>
              <a:rPr lang="en-US" dirty="0"/>
              <a:t>positioned and removed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038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Mouth Prop</a:t>
            </a:r>
          </a:p>
        </p:txBody>
      </p:sp>
      <p:pic>
        <p:nvPicPr>
          <p:cNvPr id="2050" name="Picture 2" descr="http://www.specializedcare.com/shop/pc/catalog/owrcollage_1610_lar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16" y="1997673"/>
            <a:ext cx="3080098" cy="3295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racticon.com/images/practicon/products/1_7010378_f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254" y="1997673"/>
            <a:ext cx="3286125" cy="3286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987" y="1997673"/>
            <a:ext cx="4399935" cy="3295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34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Isolite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8050263" cy="420624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Isolite</a:t>
            </a:r>
            <a:r>
              <a:rPr lang="en-US" dirty="0"/>
              <a:t> (</a:t>
            </a:r>
            <a:r>
              <a:rPr lang="en-US" dirty="0" err="1"/>
              <a:t>Isolite</a:t>
            </a:r>
            <a:r>
              <a:rPr lang="en-US" dirty="0"/>
              <a:t> Systems) is a newer isolation device that provides </a:t>
            </a:r>
            <a:r>
              <a:rPr lang="en-US" dirty="0" smtClean="0"/>
              <a:t>illumination</a:t>
            </a:r>
            <a:r>
              <a:rPr lang="tr-TR" dirty="0" smtClean="0"/>
              <a:t> </a:t>
            </a:r>
            <a:r>
              <a:rPr lang="en-US" dirty="0" smtClean="0"/>
              <a:t>in </a:t>
            </a:r>
            <a:r>
              <a:rPr lang="en-US" dirty="0"/>
              <a:t>addition to suction, retraction of tongue and cheek, and an integrated bite block</a:t>
            </a:r>
          </a:p>
          <a:p>
            <a:r>
              <a:rPr lang="en-US" dirty="0" smtClean="0"/>
              <a:t>It </a:t>
            </a:r>
            <a:r>
              <a:rPr lang="en-US" dirty="0"/>
              <a:t>is relatively simple to use and comfortable for the patient. </a:t>
            </a:r>
            <a:r>
              <a:rPr lang="en-US" dirty="0" smtClean="0"/>
              <a:t>Single-use</a:t>
            </a:r>
            <a:r>
              <a:rPr lang="tr-TR" dirty="0" smtClean="0"/>
              <a:t> </a:t>
            </a:r>
            <a:r>
              <a:rPr lang="en-US" dirty="0" smtClean="0"/>
              <a:t>mouthpieces </a:t>
            </a:r>
            <a:r>
              <a:rPr lang="en-US" dirty="0"/>
              <a:t>come in six </a:t>
            </a:r>
            <a:r>
              <a:rPr lang="en-US" dirty="0" smtClean="0"/>
              <a:t>sizes</a:t>
            </a:r>
            <a:endParaRPr lang="tr-TR" dirty="0" smtClean="0"/>
          </a:p>
          <a:p>
            <a:r>
              <a:rPr lang="en-US" dirty="0"/>
              <a:t>Mouthpieces conduct light so that it surrounds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teeth </a:t>
            </a:r>
            <a:r>
              <a:rPr lang="en-US" dirty="0"/>
              <a:t>being isolated, and illumination is excellent</a:t>
            </a:r>
            <a:endParaRPr lang="tr-TR" dirty="0"/>
          </a:p>
        </p:txBody>
      </p:sp>
      <p:pic>
        <p:nvPicPr>
          <p:cNvPr id="4098" name="Picture 2" descr="http://www.dentalelements.com/wp-content/uploads/Isolite-i2-242x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065" y="282892"/>
            <a:ext cx="230505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8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ISOLITE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 descr="http://www.isolitesystems.com/images/default-source/image-gallery/isolite-mouth-shot_no-handpiece.jpg?sfvrsn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04" y="2011680"/>
            <a:ext cx="8039052" cy="452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1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MEDICAMENTS TO</a:t>
            </a:r>
            <a:br>
              <a:rPr lang="en-US" dirty="0"/>
            </a:br>
            <a:r>
              <a:rPr lang="en-US" dirty="0"/>
              <a:t>CONTROL OPERATIVE FIELD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</a:t>
            </a:r>
            <a:r>
              <a:rPr lang="en-US" dirty="0" err="1" smtClean="0"/>
              <a:t>ntisialagogue</a:t>
            </a:r>
            <a:r>
              <a:rPr lang="en-US" dirty="0" smtClean="0"/>
              <a:t> </a:t>
            </a:r>
            <a:r>
              <a:rPr lang="en-US" dirty="0"/>
              <a:t>such as atropine 5 mg </a:t>
            </a:r>
            <a:r>
              <a:rPr lang="en-US" dirty="0" smtClean="0"/>
              <a:t>½</a:t>
            </a:r>
            <a:r>
              <a:rPr lang="tr-TR" dirty="0" smtClean="0"/>
              <a:t> </a:t>
            </a:r>
            <a:r>
              <a:rPr lang="en-US" dirty="0" smtClean="0"/>
              <a:t>hour </a:t>
            </a:r>
            <a:r>
              <a:rPr lang="en-US" dirty="0"/>
              <a:t>before the procedure to </a:t>
            </a:r>
            <a:r>
              <a:rPr lang="en-US" dirty="0" smtClean="0"/>
              <a:t>decrease</a:t>
            </a:r>
            <a:r>
              <a:rPr lang="tr-TR" dirty="0" smtClean="0"/>
              <a:t> </a:t>
            </a:r>
            <a:r>
              <a:rPr lang="en-US" dirty="0" smtClean="0"/>
              <a:t>salivary </a:t>
            </a:r>
            <a:r>
              <a:rPr lang="en-US" dirty="0"/>
              <a:t>flow.</a:t>
            </a:r>
          </a:p>
          <a:p>
            <a:r>
              <a:rPr lang="en-US" dirty="0" smtClean="0"/>
              <a:t>Antianxiety </a:t>
            </a:r>
            <a:r>
              <a:rPr lang="en-US" dirty="0"/>
              <a:t>drugs like valium 5-10 mg </a:t>
            </a:r>
            <a:r>
              <a:rPr lang="en-US" dirty="0" smtClean="0"/>
              <a:t>or</a:t>
            </a:r>
            <a:r>
              <a:rPr lang="tr-TR" dirty="0" smtClean="0"/>
              <a:t> </a:t>
            </a:r>
            <a:r>
              <a:rPr lang="en-US" dirty="0" smtClean="0"/>
              <a:t>barbiturates</a:t>
            </a:r>
            <a:r>
              <a:rPr lang="en-US" dirty="0"/>
              <a:t>, is given half hour before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appointment</a:t>
            </a:r>
            <a:r>
              <a:rPr lang="en-US" dirty="0"/>
              <a:t>.</a:t>
            </a:r>
          </a:p>
          <a:p>
            <a:r>
              <a:rPr lang="en-US" dirty="0" smtClean="0"/>
              <a:t>Muscle </a:t>
            </a:r>
            <a:r>
              <a:rPr lang="en-US" dirty="0"/>
              <a:t>relaxants.</a:t>
            </a:r>
          </a:p>
          <a:p>
            <a:r>
              <a:rPr lang="en-US" dirty="0" smtClean="0"/>
              <a:t>Medication </a:t>
            </a:r>
            <a:r>
              <a:rPr lang="en-US" dirty="0"/>
              <a:t>used to </a:t>
            </a:r>
            <a:r>
              <a:rPr lang="en-US" dirty="0" smtClean="0"/>
              <a:t>control </a:t>
            </a:r>
            <a:r>
              <a:rPr lang="en-US" dirty="0"/>
              <a:t>the gingiva.</a:t>
            </a:r>
          </a:p>
          <a:p>
            <a:r>
              <a:rPr lang="en-US" dirty="0" smtClean="0"/>
              <a:t>Pain </a:t>
            </a:r>
            <a:r>
              <a:rPr lang="en-US" dirty="0"/>
              <a:t>control medication.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793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USED FOR GINGIVAL </a:t>
            </a:r>
            <a:br>
              <a:rPr lang="en-US" dirty="0"/>
            </a:br>
            <a:r>
              <a:rPr lang="en-US" dirty="0"/>
              <a:t>TISSUE MANAGEMENT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various methods available which can be used for </a:t>
            </a:r>
            <a:r>
              <a:rPr lang="en-US" dirty="0" smtClean="0"/>
              <a:t>effective </a:t>
            </a:r>
            <a:r>
              <a:rPr lang="en-US" dirty="0"/>
              <a:t>gingival tissue retraction. These methods are</a:t>
            </a:r>
          </a:p>
          <a:p>
            <a:pPr lvl="1"/>
            <a:r>
              <a:rPr lang="en-US" dirty="0" err="1" smtClean="0"/>
              <a:t>Physicomechanical</a:t>
            </a:r>
            <a:r>
              <a:rPr lang="en-US" dirty="0"/>
              <a:t>	</a:t>
            </a:r>
          </a:p>
          <a:p>
            <a:pPr lvl="1"/>
            <a:r>
              <a:rPr lang="en-US" dirty="0" smtClean="0"/>
              <a:t>Chemical</a:t>
            </a:r>
            <a:endParaRPr lang="en-US" dirty="0"/>
          </a:p>
          <a:p>
            <a:pPr lvl="1"/>
            <a:r>
              <a:rPr lang="en-US" dirty="0" err="1" smtClean="0"/>
              <a:t>Chemomechanical</a:t>
            </a:r>
            <a:endParaRPr lang="en-US" dirty="0"/>
          </a:p>
          <a:p>
            <a:pPr lvl="1"/>
            <a:r>
              <a:rPr lang="en-US" dirty="0" err="1" smtClean="0"/>
              <a:t>Rotar</a:t>
            </a:r>
            <a:r>
              <a:rPr lang="tr-TR" dirty="0" smtClean="0"/>
              <a:t>y </a:t>
            </a:r>
            <a:r>
              <a:rPr lang="en-US" dirty="0" smtClean="0"/>
              <a:t>curettage</a:t>
            </a:r>
            <a:endParaRPr lang="en-US" dirty="0"/>
          </a:p>
          <a:p>
            <a:pPr lvl="1"/>
            <a:r>
              <a:rPr lang="en-US" dirty="0" smtClean="0"/>
              <a:t> </a:t>
            </a:r>
            <a:r>
              <a:rPr lang="en-US" dirty="0"/>
              <a:t>Electrochemical</a:t>
            </a:r>
          </a:p>
          <a:p>
            <a:pPr lvl="1"/>
            <a:r>
              <a:rPr lang="en-US" dirty="0" smtClean="0"/>
              <a:t>Surgical</a:t>
            </a:r>
            <a:r>
              <a:rPr lang="en-US" dirty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722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Advantages of </a:t>
            </a:r>
            <a:r>
              <a:rPr lang="tr-TR" dirty="0" err="1" smtClean="0"/>
              <a:t>Moisture</a:t>
            </a:r>
            <a:r>
              <a:rPr lang="tr-TR" dirty="0" smtClean="0"/>
              <a:t> </a:t>
            </a:r>
            <a:r>
              <a:rPr lang="tr-TR" dirty="0"/>
              <a:t>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Patient </a:t>
            </a:r>
            <a:r>
              <a:rPr lang="tr-TR" dirty="0"/>
              <a:t>Related </a:t>
            </a:r>
            <a:r>
              <a:rPr lang="tr-TR" dirty="0" smtClean="0"/>
              <a:t>Factors</a:t>
            </a:r>
          </a:p>
          <a:p>
            <a:pPr lvl="1"/>
            <a:r>
              <a:rPr lang="en-US" dirty="0" smtClean="0"/>
              <a:t>Provide</a:t>
            </a:r>
            <a:r>
              <a:rPr lang="tr-TR" dirty="0" smtClean="0"/>
              <a:t> </a:t>
            </a:r>
            <a:r>
              <a:rPr lang="en-US" dirty="0" smtClean="0"/>
              <a:t>comfort</a:t>
            </a:r>
            <a:r>
              <a:rPr lang="tr-TR" dirty="0" smtClean="0"/>
              <a:t> </a:t>
            </a:r>
            <a:r>
              <a:rPr lang="en-US" dirty="0" smtClean="0"/>
              <a:t>to</a:t>
            </a:r>
            <a:r>
              <a:rPr lang="tr-TR" dirty="0" smtClean="0"/>
              <a:t>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patient</a:t>
            </a:r>
            <a:endParaRPr lang="en-US" dirty="0"/>
          </a:p>
          <a:p>
            <a:pPr lvl="1"/>
            <a:r>
              <a:rPr lang="en-US" dirty="0" smtClean="0"/>
              <a:t>Protects</a:t>
            </a:r>
            <a:r>
              <a:rPr lang="tr-TR" dirty="0" smtClean="0"/>
              <a:t> </a:t>
            </a:r>
            <a:r>
              <a:rPr lang="en-US" dirty="0" smtClean="0"/>
              <a:t>patients</a:t>
            </a:r>
            <a:r>
              <a:rPr lang="tr-TR" dirty="0" smtClean="0"/>
              <a:t> </a:t>
            </a:r>
            <a:r>
              <a:rPr lang="en-US" dirty="0" smtClean="0"/>
              <a:t>from</a:t>
            </a:r>
            <a:r>
              <a:rPr lang="tr-TR" dirty="0" smtClean="0"/>
              <a:t> </a:t>
            </a:r>
            <a:r>
              <a:rPr lang="en-US" dirty="0" smtClean="0"/>
              <a:t>swallowing</a:t>
            </a:r>
            <a:r>
              <a:rPr lang="tr-TR" dirty="0" smtClean="0"/>
              <a:t> </a:t>
            </a:r>
            <a:r>
              <a:rPr lang="en-US" dirty="0" smtClean="0"/>
              <a:t>or</a:t>
            </a:r>
            <a:r>
              <a:rPr lang="tr-TR" dirty="0" smtClean="0"/>
              <a:t> </a:t>
            </a:r>
            <a:r>
              <a:rPr lang="en-US" dirty="0" smtClean="0"/>
              <a:t>aspirating</a:t>
            </a:r>
            <a:r>
              <a:rPr lang="tr-TR" dirty="0" smtClean="0"/>
              <a:t> </a:t>
            </a:r>
            <a:r>
              <a:rPr lang="en-US" dirty="0" smtClean="0"/>
              <a:t>foreign</a:t>
            </a:r>
            <a:r>
              <a:rPr lang="tr-TR" dirty="0" smtClean="0"/>
              <a:t> </a:t>
            </a:r>
            <a:r>
              <a:rPr lang="en-US" dirty="0" smtClean="0"/>
              <a:t>bodies</a:t>
            </a:r>
            <a:endParaRPr lang="en-US" dirty="0"/>
          </a:p>
          <a:p>
            <a:pPr lvl="1"/>
            <a:r>
              <a:rPr lang="en-US" dirty="0" smtClean="0"/>
              <a:t>Protects</a:t>
            </a:r>
            <a:r>
              <a:rPr lang="tr-TR" dirty="0" smtClean="0"/>
              <a:t> </a:t>
            </a:r>
            <a:r>
              <a:rPr lang="en-US" dirty="0" smtClean="0"/>
              <a:t>patient’s</a:t>
            </a:r>
            <a:r>
              <a:rPr lang="tr-TR" dirty="0" smtClean="0"/>
              <a:t> </a:t>
            </a:r>
            <a:r>
              <a:rPr lang="en-US" dirty="0" smtClean="0"/>
              <a:t>soft</a:t>
            </a:r>
            <a:r>
              <a:rPr lang="en-US" dirty="0"/>
              <a:t>	</a:t>
            </a:r>
            <a:r>
              <a:rPr lang="en-US" dirty="0" smtClean="0"/>
              <a:t>tissues–tongue,</a:t>
            </a:r>
            <a:r>
              <a:rPr lang="tr-TR" dirty="0" smtClean="0"/>
              <a:t> </a:t>
            </a:r>
            <a:r>
              <a:rPr lang="en-US" dirty="0" smtClean="0"/>
              <a:t>cheeks</a:t>
            </a:r>
            <a:r>
              <a:rPr lang="tr-TR" dirty="0"/>
              <a:t> </a:t>
            </a:r>
            <a:r>
              <a:rPr lang="en-US" dirty="0" smtClean="0"/>
              <a:t>by</a:t>
            </a:r>
            <a:r>
              <a:rPr lang="tr-TR" dirty="0" smtClean="0"/>
              <a:t> </a:t>
            </a:r>
            <a:r>
              <a:rPr lang="en-US" dirty="0" smtClean="0"/>
              <a:t>retracting</a:t>
            </a:r>
            <a:r>
              <a:rPr lang="tr-TR" dirty="0" smtClean="0"/>
              <a:t> </a:t>
            </a:r>
            <a:r>
              <a:rPr lang="en-US" dirty="0" smtClean="0"/>
              <a:t>them </a:t>
            </a:r>
            <a:r>
              <a:rPr lang="en-US" dirty="0"/>
              <a:t>from </a:t>
            </a:r>
            <a:r>
              <a:rPr lang="en-US" dirty="0" smtClean="0"/>
              <a:t>operating</a:t>
            </a:r>
            <a:r>
              <a:rPr lang="tr-TR" dirty="0" smtClean="0"/>
              <a:t> </a:t>
            </a:r>
            <a:r>
              <a:rPr lang="en-US" dirty="0" smtClean="0"/>
              <a:t>field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154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Physicomechanical</a:t>
            </a:r>
            <a:r>
              <a:rPr lang="tr-TR" dirty="0" smtClean="0"/>
              <a:t> </a:t>
            </a:r>
            <a:r>
              <a:rPr lang="tr-TR" dirty="0"/>
              <a:t>Means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echanically displace </a:t>
            </a:r>
            <a:r>
              <a:rPr lang="en-US" dirty="0"/>
              <a:t>the gingiva both laterally and apically away from </a:t>
            </a:r>
            <a:r>
              <a:rPr lang="en-US" dirty="0" smtClean="0"/>
              <a:t>the </a:t>
            </a:r>
            <a:r>
              <a:rPr lang="en-US" dirty="0"/>
              <a:t>tooth surface</a:t>
            </a:r>
            <a:r>
              <a:rPr lang="en-US" dirty="0" smtClean="0"/>
              <a:t>.</a:t>
            </a:r>
            <a:endParaRPr lang="tr-TR" dirty="0" smtClean="0"/>
          </a:p>
          <a:p>
            <a:pPr lvl="1"/>
            <a:r>
              <a:rPr lang="en-US" dirty="0"/>
              <a:t>Rubber dam</a:t>
            </a:r>
          </a:p>
          <a:p>
            <a:pPr lvl="1"/>
            <a:r>
              <a:rPr lang="en-US" dirty="0" smtClean="0"/>
              <a:t>Wooden </a:t>
            </a:r>
            <a:r>
              <a:rPr lang="en-US" dirty="0"/>
              <a:t>wedges</a:t>
            </a:r>
          </a:p>
          <a:p>
            <a:pPr lvl="1"/>
            <a:r>
              <a:rPr lang="en-US" dirty="0" smtClean="0"/>
              <a:t>Gingival </a:t>
            </a:r>
            <a:r>
              <a:rPr lang="en-US" dirty="0"/>
              <a:t>retraction cords</a:t>
            </a:r>
          </a:p>
          <a:p>
            <a:pPr lvl="1"/>
            <a:r>
              <a:rPr lang="en-US" dirty="0" smtClean="0"/>
              <a:t>Rolled </a:t>
            </a:r>
            <a:r>
              <a:rPr lang="en-US" dirty="0"/>
              <a:t>cotton twills</a:t>
            </a:r>
          </a:p>
        </p:txBody>
      </p:sp>
    </p:spTree>
    <p:extLst>
      <p:ext uri="{BB962C8B-B14F-4D97-AF65-F5344CB8AC3E}">
        <p14:creationId xmlns:p14="http://schemas.microsoft.com/office/powerpoint/2010/main" val="99917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Gingival</a:t>
            </a:r>
            <a:r>
              <a:rPr lang="tr-TR" dirty="0" smtClean="0"/>
              <a:t> </a:t>
            </a:r>
            <a:r>
              <a:rPr lang="tr-TR" dirty="0" err="1" smtClean="0"/>
              <a:t>retraction</a:t>
            </a:r>
            <a:r>
              <a:rPr lang="tr-TR" dirty="0" smtClean="0"/>
              <a:t> </a:t>
            </a:r>
            <a:r>
              <a:rPr lang="tr-TR" dirty="0"/>
              <a:t>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Control of gingival flow or gingival bleeding—especially </a:t>
            </a:r>
            <a:r>
              <a:rPr lang="en-US" dirty="0" smtClean="0"/>
              <a:t>when </a:t>
            </a:r>
            <a:r>
              <a:rPr lang="en-US" dirty="0"/>
              <a:t>the margins of restoration are close to gingiva, for </a:t>
            </a:r>
            <a:r>
              <a:rPr lang="en-US" dirty="0" smtClean="0"/>
              <a:t>example</a:t>
            </a:r>
            <a:r>
              <a:rPr lang="en-US" dirty="0"/>
              <a:t>, restoration of class V preparation</a:t>
            </a:r>
          </a:p>
          <a:p>
            <a:r>
              <a:rPr lang="en-US" dirty="0" smtClean="0"/>
              <a:t>To  </a:t>
            </a:r>
            <a:r>
              <a:rPr lang="en-US" dirty="0"/>
              <a:t>provide  esthetics  for  final  restoration  of  fixed  prosthesis by exposing the finish line</a:t>
            </a:r>
          </a:p>
          <a:p>
            <a:r>
              <a:rPr lang="en-US" dirty="0" smtClean="0"/>
              <a:t>To  </a:t>
            </a:r>
            <a:r>
              <a:rPr lang="en-US" dirty="0"/>
              <a:t>increase  retention  in  case  of  indirect  restorations </a:t>
            </a:r>
            <a:r>
              <a:rPr lang="en-US" dirty="0" smtClean="0"/>
              <a:t>where </a:t>
            </a:r>
            <a:r>
              <a:rPr lang="en-US" dirty="0"/>
              <a:t>crown height is inadequate</a:t>
            </a:r>
          </a:p>
          <a:p>
            <a:r>
              <a:rPr lang="en-US" dirty="0" smtClean="0"/>
              <a:t>To  </a:t>
            </a:r>
            <a:r>
              <a:rPr lang="en-US" dirty="0"/>
              <a:t>extend  the  margins  </a:t>
            </a:r>
            <a:r>
              <a:rPr lang="en-US" dirty="0" err="1"/>
              <a:t>subgingivally</a:t>
            </a:r>
            <a:r>
              <a:rPr lang="en-US" dirty="0"/>
              <a:t>  in  case  of  cervical </a:t>
            </a:r>
            <a:r>
              <a:rPr lang="en-US" dirty="0" smtClean="0"/>
              <a:t>caries </a:t>
            </a:r>
            <a:r>
              <a:rPr lang="en-US" dirty="0"/>
              <a:t>extending below the gingiva</a:t>
            </a:r>
          </a:p>
          <a:p>
            <a:r>
              <a:rPr lang="en-US" dirty="0" smtClean="0"/>
              <a:t>For </a:t>
            </a:r>
            <a:r>
              <a:rPr lang="en-US" dirty="0"/>
              <a:t>accurate recording of preparation margins while taking impressions</a:t>
            </a:r>
          </a:p>
          <a:p>
            <a:r>
              <a:rPr lang="en-US" dirty="0" smtClean="0"/>
              <a:t>For </a:t>
            </a:r>
            <a:r>
              <a:rPr lang="en-US" dirty="0"/>
              <a:t>removing the hypertrophied gingiva, interfering with </a:t>
            </a:r>
            <a:r>
              <a:rPr lang="en-US" dirty="0" smtClean="0"/>
              <a:t>placement </a:t>
            </a:r>
            <a:r>
              <a:rPr lang="en-US" dirty="0"/>
              <a:t>of preparation margins.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5210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Gingival</a:t>
            </a:r>
            <a:r>
              <a:rPr lang="tr-TR" dirty="0" smtClean="0"/>
              <a:t> </a:t>
            </a:r>
            <a:r>
              <a:rPr lang="tr-TR" dirty="0"/>
              <a:t>retractıon cords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643" y="2264391"/>
            <a:ext cx="5715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99" y="2168643"/>
            <a:ext cx="4869504" cy="39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4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GingIval retractıon 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352" y="2011680"/>
            <a:ext cx="8145797" cy="41716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5910" y="6183289"/>
            <a:ext cx="11436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Placement of retraction cord: (A) A two inch long cord is taken and twisted to make it tight; (B and C) Cord is placed </a:t>
            </a:r>
          </a:p>
          <a:p>
            <a:r>
              <a:rPr lang="en-US" sz="1600" dirty="0"/>
              <a:t>around the tooth and pushed into the sulcus; (D) Extra cord is cut off; (E) Remaining cord piece is tucked into the </a:t>
            </a:r>
            <a:r>
              <a:rPr lang="en-US" sz="1600" dirty="0" err="1" smtClean="0"/>
              <a:t>sulcu</a:t>
            </a:r>
            <a:r>
              <a:rPr lang="tr-TR" sz="1600" dirty="0" smtClean="0"/>
              <a:t>s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34081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GingIval retractıon cords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072" y="2260837"/>
            <a:ext cx="4962525" cy="234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915" y="2260837"/>
            <a:ext cx="4953000" cy="3086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623831" y="4887222"/>
            <a:ext cx="2501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Cord tucking instrument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5424986"/>
            <a:ext cx="5668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While tucking </a:t>
            </a:r>
            <a:r>
              <a:rPr lang="en-US" dirty="0" err="1"/>
              <a:t>cordinto</a:t>
            </a:r>
            <a:r>
              <a:rPr lang="en-US" dirty="0"/>
              <a:t> the sulcus, </a:t>
            </a:r>
            <a:r>
              <a:rPr lang="en-US" dirty="0" err="1"/>
              <a:t>applyslight</a:t>
            </a:r>
            <a:r>
              <a:rPr lang="en-US" dirty="0"/>
              <a:t> force </a:t>
            </a:r>
          </a:p>
          <a:p>
            <a:pPr algn="ctr"/>
            <a:r>
              <a:rPr lang="en-US" dirty="0"/>
              <a:t>laterally and angulated towards tooth surface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685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Chemicomechanical</a:t>
            </a:r>
            <a:r>
              <a:rPr lang="tr-TR" dirty="0" smtClean="0"/>
              <a:t> </a:t>
            </a:r>
            <a:r>
              <a:rPr lang="tr-TR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Vasoconstrictors</a:t>
            </a:r>
            <a:endParaRPr lang="tr-TR" dirty="0"/>
          </a:p>
          <a:p>
            <a:pPr lvl="1"/>
            <a:r>
              <a:rPr lang="tr-TR" dirty="0" smtClean="0"/>
              <a:t>Epinephrine</a:t>
            </a:r>
            <a:endParaRPr lang="tr-TR" dirty="0"/>
          </a:p>
          <a:p>
            <a:pPr lvl="1"/>
            <a:r>
              <a:rPr lang="tr-TR" dirty="0" smtClean="0"/>
              <a:t>Norepinephrine</a:t>
            </a:r>
            <a:endParaRPr lang="tr-TR" dirty="0"/>
          </a:p>
          <a:p>
            <a:pPr lvl="1"/>
            <a:r>
              <a:rPr lang="tr-TR" dirty="0" smtClean="0"/>
              <a:t>Astringents</a:t>
            </a:r>
            <a:endParaRPr lang="tr-TR" dirty="0"/>
          </a:p>
          <a:p>
            <a:pPr lvl="1"/>
            <a:endParaRPr lang="tr-TR" dirty="0"/>
          </a:p>
          <a:p>
            <a:r>
              <a:rPr lang="tr-TR" dirty="0" smtClean="0"/>
              <a:t>Tissue </a:t>
            </a:r>
            <a:r>
              <a:rPr lang="tr-TR" dirty="0"/>
              <a:t>coagulants</a:t>
            </a:r>
          </a:p>
          <a:p>
            <a:pPr lvl="1"/>
            <a:r>
              <a:rPr lang="tr-TR" dirty="0" smtClean="0"/>
              <a:t> Zinc </a:t>
            </a:r>
            <a:r>
              <a:rPr lang="tr-TR" dirty="0"/>
              <a:t>Chloride</a:t>
            </a:r>
          </a:p>
          <a:p>
            <a:pPr lvl="1"/>
            <a:r>
              <a:rPr lang="tr-TR" dirty="0" smtClean="0"/>
              <a:t>Silver </a:t>
            </a:r>
            <a:r>
              <a:rPr lang="tr-TR" dirty="0"/>
              <a:t>nitrate.</a:t>
            </a:r>
          </a:p>
        </p:txBody>
      </p:sp>
    </p:spTree>
    <p:extLst>
      <p:ext uri="{BB962C8B-B14F-4D97-AF65-F5344CB8AC3E}">
        <p14:creationId xmlns:p14="http://schemas.microsoft.com/office/powerpoint/2010/main" val="120482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Chemicomechanical</a:t>
            </a:r>
            <a:r>
              <a:rPr lang="tr-TR" dirty="0" smtClean="0"/>
              <a:t> </a:t>
            </a:r>
            <a:r>
              <a:rPr lang="tr-TR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Vasoconstrictors</a:t>
            </a:r>
          </a:p>
          <a:p>
            <a:pPr lvl="1"/>
            <a:r>
              <a:rPr lang="en-US" dirty="0" smtClean="0"/>
              <a:t>As</a:t>
            </a:r>
            <a:r>
              <a:rPr lang="tr-TR" dirty="0" smtClean="0"/>
              <a:t>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name</a:t>
            </a:r>
            <a:r>
              <a:rPr lang="tr-TR" dirty="0" smtClean="0"/>
              <a:t> </a:t>
            </a:r>
            <a:r>
              <a:rPr lang="en-US" dirty="0" smtClean="0"/>
              <a:t>indicates</a:t>
            </a:r>
            <a:r>
              <a:rPr lang="en-US" dirty="0"/>
              <a:t>,	</a:t>
            </a:r>
            <a:r>
              <a:rPr lang="en-US" dirty="0" smtClean="0"/>
              <a:t>these</a:t>
            </a:r>
            <a:r>
              <a:rPr lang="tr-TR" dirty="0" smtClean="0"/>
              <a:t> </a:t>
            </a:r>
            <a:r>
              <a:rPr lang="en-US" dirty="0" smtClean="0"/>
              <a:t>cause</a:t>
            </a:r>
            <a:r>
              <a:rPr lang="tr-TR" dirty="0" smtClean="0"/>
              <a:t> </a:t>
            </a:r>
            <a:r>
              <a:rPr lang="en-US" dirty="0" smtClean="0"/>
              <a:t>local</a:t>
            </a:r>
            <a:r>
              <a:rPr lang="tr-TR" dirty="0" smtClean="0"/>
              <a:t> </a:t>
            </a:r>
            <a:r>
              <a:rPr lang="en-US" dirty="0" smtClean="0"/>
              <a:t>vasoconstriction,</a:t>
            </a:r>
            <a:r>
              <a:rPr lang="en-US" dirty="0"/>
              <a:t> </a:t>
            </a:r>
            <a:r>
              <a:rPr lang="en-US" dirty="0" smtClean="0"/>
              <a:t>reduce </a:t>
            </a:r>
            <a:r>
              <a:rPr lang="en-US" dirty="0"/>
              <a:t>the blood supply and gingival fluid seepage.</a:t>
            </a:r>
          </a:p>
          <a:p>
            <a:pPr lvl="1"/>
            <a:r>
              <a:rPr lang="en-US" dirty="0" smtClean="0"/>
              <a:t>Epinephrine</a:t>
            </a:r>
            <a:r>
              <a:rPr lang="tr-TR" dirty="0" smtClean="0"/>
              <a:t>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nor-</a:t>
            </a:r>
            <a:r>
              <a:rPr lang="en-US" dirty="0" err="1" smtClean="0"/>
              <a:t>ephinephrine</a:t>
            </a:r>
            <a:r>
              <a:rPr lang="tr-TR" dirty="0" smtClean="0"/>
              <a:t> </a:t>
            </a:r>
            <a:r>
              <a:rPr lang="en-US" dirty="0" smtClean="0"/>
              <a:t>are</a:t>
            </a:r>
            <a:r>
              <a:rPr lang="tr-TR" dirty="0" smtClean="0"/>
              <a:t> </a:t>
            </a:r>
            <a:r>
              <a:rPr lang="en-US" dirty="0" smtClean="0"/>
              <a:t>included</a:t>
            </a:r>
            <a:r>
              <a:rPr lang="en-US" dirty="0"/>
              <a:t> </a:t>
            </a:r>
            <a:r>
              <a:rPr lang="en-US" dirty="0" smtClean="0"/>
              <a:t>in</a:t>
            </a:r>
            <a:r>
              <a:rPr lang="tr-TR" dirty="0" smtClean="0"/>
              <a:t> </a:t>
            </a:r>
            <a:r>
              <a:rPr lang="en-US" dirty="0" smtClean="0"/>
              <a:t>this</a:t>
            </a:r>
            <a:r>
              <a:rPr lang="tr-TR" dirty="0" smtClean="0"/>
              <a:t> </a:t>
            </a:r>
            <a:r>
              <a:rPr lang="en-US" dirty="0" smtClean="0"/>
              <a:t>category</a:t>
            </a:r>
            <a:r>
              <a:rPr lang="en-US" dirty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2073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Chemicomechanical</a:t>
            </a:r>
            <a:r>
              <a:rPr lang="tr-TR" dirty="0" smtClean="0"/>
              <a:t> </a:t>
            </a:r>
            <a:r>
              <a:rPr lang="tr-TR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Astringents (Biologic Fluid Coagulants</a:t>
            </a:r>
            <a:r>
              <a:rPr lang="tr-TR" dirty="0" smtClean="0"/>
              <a:t>)</a:t>
            </a:r>
          </a:p>
          <a:p>
            <a:pPr lvl="1"/>
            <a:r>
              <a:rPr lang="en-US" dirty="0"/>
              <a:t>These chemicals coagulate blood and gingival fluid in </a:t>
            </a:r>
            <a:r>
              <a:rPr lang="en-US" dirty="0" smtClean="0"/>
              <a:t>the </a:t>
            </a:r>
            <a:r>
              <a:rPr lang="en-US" dirty="0"/>
              <a:t>sulcus, thus forms a surface layer which seals against </a:t>
            </a:r>
            <a:r>
              <a:rPr lang="en-US" dirty="0" smtClean="0"/>
              <a:t>blood </a:t>
            </a:r>
            <a:r>
              <a:rPr lang="en-US" dirty="0"/>
              <a:t>and fluid seepage</a:t>
            </a:r>
            <a:r>
              <a:rPr lang="en-US" dirty="0" smtClean="0"/>
              <a:t>.</a:t>
            </a:r>
            <a:endParaRPr lang="tr-TR" dirty="0" smtClean="0"/>
          </a:p>
          <a:p>
            <a:pPr lvl="1"/>
            <a:r>
              <a:rPr lang="tr-TR" dirty="0" smtClean="0"/>
              <a:t>Alum, aluminum chloride, tannic acid and feric sulphate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28" y="3637448"/>
            <a:ext cx="3659106" cy="2799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959" y="3637330"/>
            <a:ext cx="5268946" cy="279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Chemicomechanical</a:t>
            </a:r>
            <a:r>
              <a:rPr lang="tr-TR" dirty="0" smtClean="0"/>
              <a:t> </a:t>
            </a:r>
            <a:r>
              <a:rPr lang="tr-TR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Tissue </a:t>
            </a:r>
            <a:r>
              <a:rPr lang="tr-TR" dirty="0" smtClean="0"/>
              <a:t>Coagulants</a:t>
            </a:r>
          </a:p>
          <a:p>
            <a:pPr lvl="1"/>
            <a:r>
              <a:rPr lang="en-US" dirty="0"/>
              <a:t>These chemicals or coagulants are not preferred because </a:t>
            </a:r>
            <a:r>
              <a:rPr lang="en-US" dirty="0" smtClean="0"/>
              <a:t>of </a:t>
            </a:r>
            <a:r>
              <a:rPr lang="en-US" dirty="0"/>
              <a:t>its side effects. </a:t>
            </a:r>
            <a:endParaRPr lang="tr-TR" dirty="0" smtClean="0"/>
          </a:p>
          <a:p>
            <a:pPr lvl="1"/>
            <a:r>
              <a:rPr lang="en-US" dirty="0" smtClean="0"/>
              <a:t>These </a:t>
            </a:r>
            <a:r>
              <a:rPr lang="en-US" dirty="0"/>
              <a:t>agents usually act by coagulating </a:t>
            </a:r>
            <a:r>
              <a:rPr lang="en-US" dirty="0" smtClean="0"/>
              <a:t>the </a:t>
            </a:r>
            <a:r>
              <a:rPr lang="en-US" dirty="0"/>
              <a:t>surface layer of </a:t>
            </a:r>
            <a:r>
              <a:rPr lang="en-US" dirty="0" err="1"/>
              <a:t>sulcular</a:t>
            </a:r>
            <a:r>
              <a:rPr lang="en-US" dirty="0"/>
              <a:t> and gingival epithelium. </a:t>
            </a:r>
            <a:endParaRPr lang="tr-TR" dirty="0" smtClean="0"/>
          </a:p>
          <a:p>
            <a:pPr lvl="1"/>
            <a:r>
              <a:rPr lang="en-US" dirty="0" smtClean="0"/>
              <a:t>These chemicals </a:t>
            </a:r>
            <a:r>
              <a:rPr lang="en-US" dirty="0"/>
              <a:t>form a </a:t>
            </a:r>
            <a:r>
              <a:rPr lang="en-US" dirty="0" err="1"/>
              <a:t>nonpermeable</a:t>
            </a:r>
            <a:r>
              <a:rPr lang="en-US" dirty="0"/>
              <a:t> film for underlying fluids.</a:t>
            </a:r>
          </a:p>
          <a:p>
            <a:pPr lvl="1"/>
            <a:r>
              <a:rPr lang="en-US" dirty="0"/>
              <a:t>Zinc chloride and silver nitrate are included in the </a:t>
            </a:r>
            <a:r>
              <a:rPr lang="en-US" dirty="0" smtClean="0"/>
              <a:t>tissue </a:t>
            </a:r>
            <a:r>
              <a:rPr lang="en-US" dirty="0"/>
              <a:t>coagulants.</a:t>
            </a:r>
          </a:p>
          <a:p>
            <a:pPr lvl="1"/>
            <a:r>
              <a:rPr lang="en-US" dirty="0"/>
              <a:t>If applied for prolonged time, these chemicals can </a:t>
            </a:r>
            <a:r>
              <a:rPr lang="en-US" dirty="0" smtClean="0"/>
              <a:t>cause</a:t>
            </a:r>
            <a:endParaRPr lang="en-US" dirty="0"/>
          </a:p>
          <a:p>
            <a:pPr lvl="2"/>
            <a:r>
              <a:rPr lang="en-US" dirty="0" smtClean="0"/>
              <a:t>Ulceration</a:t>
            </a:r>
            <a:endParaRPr lang="en-US" dirty="0"/>
          </a:p>
          <a:p>
            <a:pPr lvl="2"/>
            <a:r>
              <a:rPr lang="en-US" dirty="0" smtClean="0"/>
              <a:t>Local</a:t>
            </a:r>
            <a:r>
              <a:rPr lang="tr-TR" dirty="0" smtClean="0"/>
              <a:t> </a:t>
            </a:r>
            <a:r>
              <a:rPr lang="en-US" dirty="0" smtClean="0"/>
              <a:t>necrosis</a:t>
            </a:r>
            <a:r>
              <a:rPr lang="en-US" dirty="0"/>
              <a:t>	</a:t>
            </a:r>
          </a:p>
          <a:p>
            <a:pPr lvl="2"/>
            <a:r>
              <a:rPr lang="en-US" dirty="0" smtClean="0"/>
              <a:t>Change</a:t>
            </a:r>
            <a:r>
              <a:rPr lang="tr-TR" dirty="0" smtClean="0"/>
              <a:t> </a:t>
            </a:r>
            <a:r>
              <a:rPr lang="en-US" dirty="0" smtClean="0"/>
              <a:t>in</a:t>
            </a:r>
            <a:r>
              <a:rPr lang="tr-TR" dirty="0" smtClean="0"/>
              <a:t> </a:t>
            </a:r>
            <a:r>
              <a:rPr lang="en-US" dirty="0" smtClean="0"/>
              <a:t>contour,</a:t>
            </a:r>
            <a:r>
              <a:rPr lang="tr-TR" dirty="0" smtClean="0"/>
              <a:t> </a:t>
            </a:r>
            <a:r>
              <a:rPr lang="en-US" dirty="0" smtClean="0"/>
              <a:t>size</a:t>
            </a:r>
            <a:r>
              <a:rPr lang="tr-TR" dirty="0" smtClean="0"/>
              <a:t>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position</a:t>
            </a:r>
            <a:r>
              <a:rPr lang="tr-TR" dirty="0" smtClean="0"/>
              <a:t>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free</a:t>
            </a:r>
            <a:r>
              <a:rPr lang="tr-TR" dirty="0" smtClean="0"/>
              <a:t> </a:t>
            </a:r>
            <a:r>
              <a:rPr lang="en-US" dirty="0" smtClean="0"/>
              <a:t>gingiva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882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Advantages of </a:t>
            </a:r>
            <a:r>
              <a:rPr lang="tr-TR" dirty="0" err="1" smtClean="0"/>
              <a:t>Moisture</a:t>
            </a:r>
            <a:r>
              <a:rPr lang="tr-TR" dirty="0" smtClean="0"/>
              <a:t> </a:t>
            </a:r>
            <a:r>
              <a:rPr lang="tr-TR" dirty="0"/>
              <a:t>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Operator Related </a:t>
            </a:r>
            <a:r>
              <a:rPr lang="tr-TR" dirty="0" smtClean="0"/>
              <a:t>Factors</a:t>
            </a:r>
          </a:p>
          <a:p>
            <a:pPr lvl="1"/>
            <a:r>
              <a:rPr lang="en-US" dirty="0" smtClean="0"/>
              <a:t>A</a:t>
            </a:r>
            <a:r>
              <a:rPr lang="tr-TR" dirty="0" smtClean="0"/>
              <a:t> </a:t>
            </a:r>
            <a:r>
              <a:rPr lang="en-US" dirty="0" smtClean="0"/>
              <a:t>dry</a:t>
            </a:r>
            <a:r>
              <a:rPr lang="tr-TR" dirty="0" smtClean="0"/>
              <a:t>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clean</a:t>
            </a:r>
            <a:r>
              <a:rPr lang="tr-TR" dirty="0" smtClean="0"/>
              <a:t> </a:t>
            </a:r>
            <a:r>
              <a:rPr lang="en-US" dirty="0" smtClean="0"/>
              <a:t>operating</a:t>
            </a:r>
            <a:r>
              <a:rPr lang="tr-TR" dirty="0" smtClean="0"/>
              <a:t> </a:t>
            </a:r>
            <a:r>
              <a:rPr lang="en-US" dirty="0" smtClean="0"/>
              <a:t>field</a:t>
            </a:r>
            <a:endParaRPr lang="en-US" dirty="0"/>
          </a:p>
          <a:p>
            <a:pPr lvl="1"/>
            <a:r>
              <a:rPr lang="en-US" dirty="0" smtClean="0"/>
              <a:t>Increased</a:t>
            </a:r>
            <a:r>
              <a:rPr lang="tr-TR" dirty="0" smtClean="0"/>
              <a:t> </a:t>
            </a:r>
            <a:r>
              <a:rPr lang="en-US" dirty="0" smtClean="0"/>
              <a:t>accessibility</a:t>
            </a:r>
            <a:r>
              <a:rPr lang="tr-TR" dirty="0" smtClean="0"/>
              <a:t> </a:t>
            </a:r>
            <a:r>
              <a:rPr lang="en-US" dirty="0" smtClean="0"/>
              <a:t>to</a:t>
            </a:r>
            <a:r>
              <a:rPr lang="tr-TR" dirty="0" smtClean="0"/>
              <a:t> </a:t>
            </a:r>
            <a:r>
              <a:rPr lang="en-US" dirty="0" smtClean="0"/>
              <a:t>operative</a:t>
            </a:r>
            <a:r>
              <a:rPr lang="tr-TR" dirty="0" smtClean="0"/>
              <a:t> </a:t>
            </a:r>
            <a:r>
              <a:rPr lang="en-US" dirty="0" smtClean="0"/>
              <a:t>site</a:t>
            </a:r>
            <a:endParaRPr lang="tr-TR" dirty="0" smtClean="0"/>
          </a:p>
          <a:p>
            <a:pPr lvl="1"/>
            <a:r>
              <a:rPr lang="en-US" dirty="0" smtClean="0"/>
              <a:t>Improved</a:t>
            </a:r>
            <a:r>
              <a:rPr lang="tr-TR" dirty="0" smtClean="0"/>
              <a:t> </a:t>
            </a:r>
            <a:r>
              <a:rPr lang="en-US" dirty="0" smtClean="0"/>
              <a:t>properties of</a:t>
            </a:r>
            <a:r>
              <a:rPr lang="tr-TR" dirty="0" smtClean="0"/>
              <a:t> </a:t>
            </a:r>
            <a:r>
              <a:rPr lang="en-US" dirty="0" smtClean="0"/>
              <a:t>dental</a:t>
            </a:r>
            <a:r>
              <a:rPr lang="tr-TR" dirty="0" smtClean="0"/>
              <a:t> </a:t>
            </a:r>
            <a:r>
              <a:rPr lang="en-US" dirty="0" smtClean="0"/>
              <a:t>materials, hence</a:t>
            </a:r>
            <a:r>
              <a:rPr lang="tr-TR" dirty="0" smtClean="0"/>
              <a:t> </a:t>
            </a:r>
            <a:r>
              <a:rPr lang="en-US" dirty="0" smtClean="0"/>
              <a:t>better</a:t>
            </a:r>
            <a:r>
              <a:rPr lang="tr-TR" dirty="0" smtClean="0"/>
              <a:t> </a:t>
            </a:r>
            <a:r>
              <a:rPr lang="en-US" dirty="0" smtClean="0"/>
              <a:t>results </a:t>
            </a:r>
            <a:r>
              <a:rPr lang="en-US" dirty="0"/>
              <a:t>are obtained</a:t>
            </a:r>
          </a:p>
          <a:p>
            <a:pPr lvl="1"/>
            <a:r>
              <a:rPr lang="en-US" dirty="0" smtClean="0"/>
              <a:t>Protection</a:t>
            </a:r>
            <a:r>
              <a:rPr lang="tr-TR" dirty="0" smtClean="0"/>
              <a:t>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patient</a:t>
            </a:r>
            <a:r>
              <a:rPr lang="tr-TR" dirty="0" smtClean="0"/>
              <a:t>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operator</a:t>
            </a:r>
            <a:r>
              <a:rPr lang="en-US" dirty="0"/>
              <a:t>	</a:t>
            </a:r>
          </a:p>
          <a:p>
            <a:pPr lvl="1"/>
            <a:r>
              <a:rPr lang="en-US" dirty="0" smtClean="0"/>
              <a:t>Improved</a:t>
            </a:r>
            <a:r>
              <a:rPr lang="tr-TR" dirty="0" smtClean="0"/>
              <a:t> </a:t>
            </a:r>
            <a:r>
              <a:rPr lang="en-US" dirty="0" smtClean="0"/>
              <a:t>visibility</a:t>
            </a:r>
            <a:r>
              <a:rPr lang="tr-TR" dirty="0" smtClean="0"/>
              <a:t>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working</a:t>
            </a:r>
            <a:r>
              <a:rPr lang="tr-TR" dirty="0" smtClean="0"/>
              <a:t> </a:t>
            </a:r>
            <a:r>
              <a:rPr lang="en-US" dirty="0" smtClean="0"/>
              <a:t>field</a:t>
            </a:r>
            <a:r>
              <a:rPr lang="tr-TR" dirty="0" smtClean="0"/>
              <a:t>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diagnosis</a:t>
            </a:r>
            <a:r>
              <a:rPr lang="en-US" dirty="0"/>
              <a:t>.	</a:t>
            </a:r>
          </a:p>
          <a:p>
            <a:pPr lvl="1"/>
            <a:r>
              <a:rPr lang="en-US" dirty="0" smtClean="0"/>
              <a:t>Less</a:t>
            </a:r>
            <a:r>
              <a:rPr lang="tr-TR" dirty="0" smtClean="0"/>
              <a:t> </a:t>
            </a:r>
            <a:r>
              <a:rPr lang="en-US" dirty="0" smtClean="0"/>
              <a:t>fogging</a:t>
            </a:r>
            <a:r>
              <a:rPr lang="tr-TR" dirty="0" smtClean="0"/>
              <a:t>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dental</a:t>
            </a:r>
            <a:r>
              <a:rPr lang="tr-TR" dirty="0" smtClean="0"/>
              <a:t> </a:t>
            </a:r>
            <a:r>
              <a:rPr lang="en-US" dirty="0" smtClean="0"/>
              <a:t>mirror</a:t>
            </a:r>
            <a:r>
              <a:rPr lang="en-US" dirty="0"/>
              <a:t>.	</a:t>
            </a:r>
          </a:p>
          <a:p>
            <a:pPr lvl="1"/>
            <a:r>
              <a:rPr lang="en-US" dirty="0" smtClean="0"/>
              <a:t>Prevents</a:t>
            </a:r>
            <a:r>
              <a:rPr lang="tr-TR" dirty="0" smtClean="0"/>
              <a:t> </a:t>
            </a:r>
            <a:r>
              <a:rPr lang="en-US" dirty="0" smtClean="0"/>
              <a:t>contamination</a:t>
            </a:r>
            <a:r>
              <a:rPr lang="tr-TR" dirty="0" smtClean="0"/>
              <a:t>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tooth</a:t>
            </a:r>
            <a:r>
              <a:rPr lang="tr-TR" dirty="0" smtClean="0"/>
              <a:t> </a:t>
            </a:r>
            <a:r>
              <a:rPr lang="en-US" dirty="0" smtClean="0"/>
              <a:t>preparation</a:t>
            </a:r>
            <a:r>
              <a:rPr lang="en-US" dirty="0"/>
              <a:t>.	</a:t>
            </a:r>
          </a:p>
          <a:p>
            <a:pPr lvl="1"/>
            <a:r>
              <a:rPr lang="en-US" dirty="0" smtClean="0"/>
              <a:t>Hemorrhage</a:t>
            </a:r>
            <a:r>
              <a:rPr lang="tr-TR" dirty="0" smtClean="0"/>
              <a:t> </a:t>
            </a:r>
            <a:r>
              <a:rPr lang="en-US" dirty="0" smtClean="0"/>
              <a:t>from</a:t>
            </a:r>
            <a:r>
              <a:rPr lang="tr-TR" dirty="0" smtClean="0"/>
              <a:t> </a:t>
            </a:r>
            <a:r>
              <a:rPr lang="en-US" dirty="0" smtClean="0"/>
              <a:t>gingiva</a:t>
            </a:r>
            <a:r>
              <a:rPr lang="tr-TR" dirty="0" smtClean="0"/>
              <a:t> </a:t>
            </a:r>
            <a:r>
              <a:rPr lang="en-US" dirty="0" smtClean="0"/>
              <a:t>does</a:t>
            </a:r>
            <a:r>
              <a:rPr lang="tr-TR" dirty="0" smtClean="0"/>
              <a:t> </a:t>
            </a:r>
            <a:r>
              <a:rPr lang="en-US" dirty="0" smtClean="0"/>
              <a:t>not</a:t>
            </a:r>
            <a:r>
              <a:rPr lang="tr-TR" dirty="0" smtClean="0"/>
              <a:t> </a:t>
            </a:r>
            <a:r>
              <a:rPr lang="en-US" dirty="0" smtClean="0"/>
              <a:t>enter</a:t>
            </a:r>
            <a:r>
              <a:rPr lang="tr-TR" dirty="0" smtClean="0"/>
              <a:t> </a:t>
            </a:r>
            <a:r>
              <a:rPr lang="en-US" dirty="0" smtClean="0"/>
              <a:t>operative</a:t>
            </a:r>
            <a:r>
              <a:rPr lang="tr-TR" dirty="0" smtClean="0"/>
              <a:t> </a:t>
            </a:r>
            <a:r>
              <a:rPr lang="en-US" dirty="0" smtClean="0"/>
              <a:t>site</a:t>
            </a:r>
            <a:r>
              <a:rPr lang="en-US" dirty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1837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Methods of </a:t>
            </a:r>
            <a:r>
              <a:rPr lang="tr-TR" dirty="0" err="1" smtClean="0"/>
              <a:t>moisture</a:t>
            </a:r>
            <a:r>
              <a:rPr lang="tr-TR" dirty="0" smtClean="0"/>
              <a:t> </a:t>
            </a:r>
            <a:r>
              <a:rPr lang="tr-TR" dirty="0"/>
              <a:t>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Direct </a:t>
            </a:r>
            <a:r>
              <a:rPr lang="tr-TR" dirty="0"/>
              <a:t>methods</a:t>
            </a:r>
          </a:p>
          <a:p>
            <a:pPr lvl="1"/>
            <a:r>
              <a:rPr lang="tr-TR" dirty="0" smtClean="0"/>
              <a:t>Rubber </a:t>
            </a:r>
            <a:r>
              <a:rPr lang="tr-TR" dirty="0"/>
              <a:t>dam</a:t>
            </a:r>
          </a:p>
          <a:p>
            <a:pPr lvl="1"/>
            <a:r>
              <a:rPr lang="tr-TR" dirty="0" smtClean="0"/>
              <a:t>Aspiration</a:t>
            </a:r>
            <a:endParaRPr lang="tr-TR" dirty="0"/>
          </a:p>
          <a:p>
            <a:pPr lvl="1"/>
            <a:r>
              <a:rPr lang="tr-TR" dirty="0" smtClean="0"/>
              <a:t>Air-Water Syringe</a:t>
            </a:r>
            <a:endParaRPr lang="tr-TR" dirty="0"/>
          </a:p>
          <a:p>
            <a:pPr lvl="1"/>
            <a:r>
              <a:rPr lang="tr-TR" dirty="0" smtClean="0"/>
              <a:t>Absorbent materials </a:t>
            </a:r>
            <a:endParaRPr lang="tr-TR" dirty="0"/>
          </a:p>
          <a:p>
            <a:pPr lvl="1"/>
            <a:r>
              <a:rPr lang="tr-TR" dirty="0" smtClean="0"/>
              <a:t>Gingival retraction </a:t>
            </a:r>
            <a:r>
              <a:rPr lang="tr-TR" dirty="0"/>
              <a:t>cord </a:t>
            </a:r>
          </a:p>
          <a:p>
            <a:pPr lvl="1"/>
            <a:r>
              <a:rPr lang="tr-TR" dirty="0" smtClean="0"/>
              <a:t>Electrosurgery</a:t>
            </a:r>
            <a:r>
              <a:rPr lang="tr-TR" dirty="0"/>
              <a:t>.</a:t>
            </a:r>
          </a:p>
          <a:p>
            <a:r>
              <a:rPr lang="tr-TR" dirty="0" smtClean="0"/>
              <a:t>Local anesthetics</a:t>
            </a:r>
            <a:endParaRPr lang="tr-TR" dirty="0"/>
          </a:p>
          <a:p>
            <a:r>
              <a:rPr lang="tr-TR" dirty="0" smtClean="0"/>
              <a:t>Pharmacological </a:t>
            </a:r>
            <a:r>
              <a:rPr lang="tr-TR" dirty="0"/>
              <a:t>methods</a:t>
            </a:r>
          </a:p>
          <a:p>
            <a:pPr lvl="1"/>
            <a:r>
              <a:rPr lang="tr-TR" dirty="0" smtClean="0"/>
              <a:t> Antisialagogues</a:t>
            </a:r>
            <a:endParaRPr lang="tr-TR" dirty="0"/>
          </a:p>
          <a:p>
            <a:pPr lvl="1"/>
            <a:r>
              <a:rPr lang="tr-TR" dirty="0" smtClean="0"/>
              <a:t>Antianxiety </a:t>
            </a:r>
            <a:r>
              <a:rPr lang="tr-TR" dirty="0"/>
              <a:t>drugs</a:t>
            </a:r>
          </a:p>
          <a:p>
            <a:pPr lvl="1"/>
            <a:r>
              <a:rPr lang="tr-TR" dirty="0" smtClean="0"/>
              <a:t>Muscle </a:t>
            </a:r>
            <a:r>
              <a:rPr lang="tr-TR" dirty="0"/>
              <a:t>relaxants.</a:t>
            </a:r>
          </a:p>
        </p:txBody>
      </p:sp>
    </p:spTree>
    <p:extLst>
      <p:ext uri="{BB962C8B-B14F-4D97-AF65-F5344CB8AC3E}">
        <p14:creationId xmlns:p14="http://schemas.microsoft.com/office/powerpoint/2010/main" val="181881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Isolation with </a:t>
            </a:r>
            <a:r>
              <a:rPr lang="tr-TR" dirty="0"/>
              <a:t>Rubber Dam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defines the operating field by </a:t>
            </a:r>
            <a:r>
              <a:rPr lang="en-US" dirty="0" smtClean="0"/>
              <a:t>secluding</a:t>
            </a:r>
            <a:r>
              <a:rPr lang="tr-TR" dirty="0" smtClean="0"/>
              <a:t> </a:t>
            </a:r>
            <a:r>
              <a:rPr lang="en-US" dirty="0" smtClean="0"/>
              <a:t>one </a:t>
            </a:r>
            <a:r>
              <a:rPr lang="en-US" dirty="0"/>
              <a:t>or more teeth from the </a:t>
            </a:r>
            <a:r>
              <a:rPr lang="en-US" dirty="0" err="1" smtClean="0"/>
              <a:t>ora</a:t>
            </a:r>
            <a:r>
              <a:rPr lang="tr-TR" dirty="0" smtClean="0"/>
              <a:t>l </a:t>
            </a:r>
            <a:r>
              <a:rPr lang="en-US" dirty="0" smtClean="0"/>
              <a:t>environment</a:t>
            </a:r>
            <a:r>
              <a:rPr lang="en-US" dirty="0"/>
              <a:t>.</a:t>
            </a:r>
          </a:p>
          <a:p>
            <a:r>
              <a:rPr lang="en-US" dirty="0" smtClean="0"/>
              <a:t>It </a:t>
            </a:r>
            <a:r>
              <a:rPr lang="en-US" dirty="0"/>
              <a:t>eliminates saliva from the </a:t>
            </a:r>
            <a:r>
              <a:rPr lang="en-US" dirty="0" smtClean="0"/>
              <a:t>operating</a:t>
            </a:r>
            <a:r>
              <a:rPr lang="tr-TR" dirty="0" smtClean="0"/>
              <a:t> </a:t>
            </a:r>
            <a:r>
              <a:rPr lang="en-US" dirty="0" smtClean="0"/>
              <a:t>site</a:t>
            </a:r>
            <a:r>
              <a:rPr lang="en-US" dirty="0"/>
              <a:t>.</a:t>
            </a:r>
          </a:p>
          <a:p>
            <a:r>
              <a:rPr lang="en-US" dirty="0" smtClean="0"/>
              <a:t>It </a:t>
            </a:r>
            <a:r>
              <a:rPr lang="en-US" dirty="0"/>
              <a:t>retracts the soft tissue, thereby </a:t>
            </a:r>
            <a:r>
              <a:rPr lang="en-US" dirty="0" smtClean="0"/>
              <a:t>improves</a:t>
            </a:r>
            <a:r>
              <a:rPr lang="tr-TR" dirty="0" smtClean="0"/>
              <a:t> </a:t>
            </a:r>
            <a:r>
              <a:rPr lang="en-US" dirty="0" smtClean="0"/>
              <a:t>access </a:t>
            </a:r>
            <a:r>
              <a:rPr lang="en-US" dirty="0"/>
              <a:t>and also provide protection to </a:t>
            </a:r>
            <a:r>
              <a:rPr lang="en-US" dirty="0" smtClean="0"/>
              <a:t>soft</a:t>
            </a:r>
            <a:r>
              <a:rPr lang="tr-TR" dirty="0" smtClean="0"/>
              <a:t> </a:t>
            </a:r>
            <a:r>
              <a:rPr lang="en-US" dirty="0" smtClean="0"/>
              <a:t>tissues</a:t>
            </a:r>
            <a:r>
              <a:rPr lang="en-US" dirty="0"/>
              <a:t>.</a:t>
            </a:r>
          </a:p>
          <a:p>
            <a:r>
              <a:rPr lang="en-US" dirty="0" smtClean="0"/>
              <a:t>Using </a:t>
            </a:r>
            <a:r>
              <a:rPr lang="en-US" dirty="0"/>
              <a:t>rubber dam during excavation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deep </a:t>
            </a:r>
            <a:r>
              <a:rPr lang="en-US" dirty="0"/>
              <a:t>carious lesion can prevent </a:t>
            </a:r>
            <a:r>
              <a:rPr lang="en-US" dirty="0" smtClean="0"/>
              <a:t>or</a:t>
            </a:r>
            <a:r>
              <a:rPr lang="tr-TR" dirty="0" smtClean="0"/>
              <a:t> </a:t>
            </a:r>
            <a:r>
              <a:rPr lang="en-US" dirty="0" smtClean="0"/>
              <a:t>minimize </a:t>
            </a:r>
            <a:r>
              <a:rPr lang="en-US" dirty="0"/>
              <a:t>pulpal contamination with </a:t>
            </a:r>
            <a:r>
              <a:rPr lang="en-US" dirty="0" smtClean="0"/>
              <a:t>oral</a:t>
            </a:r>
            <a:r>
              <a:rPr lang="tr-TR" dirty="0" smtClean="0"/>
              <a:t> </a:t>
            </a:r>
            <a:r>
              <a:rPr lang="en-US" dirty="0" smtClean="0"/>
              <a:t>fluids </a:t>
            </a:r>
            <a:r>
              <a:rPr lang="en-US" dirty="0"/>
              <a:t>if pulpal exposure occurs.</a:t>
            </a:r>
          </a:p>
          <a:p>
            <a:r>
              <a:rPr lang="en-US" dirty="0" smtClean="0"/>
              <a:t>Prevents </a:t>
            </a:r>
            <a:r>
              <a:rPr lang="en-US" dirty="0"/>
              <a:t>aspiration or swallowing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restorative </a:t>
            </a:r>
            <a:r>
              <a:rPr lang="en-US" dirty="0"/>
              <a:t>material, flaked </a:t>
            </a:r>
            <a:r>
              <a:rPr lang="en-US" dirty="0" smtClean="0"/>
              <a:t>tooth</a:t>
            </a:r>
            <a:r>
              <a:rPr lang="tr-TR" dirty="0" smtClean="0"/>
              <a:t> </a:t>
            </a:r>
            <a:r>
              <a:rPr lang="en-US" dirty="0" smtClean="0"/>
              <a:t>structure </a:t>
            </a:r>
            <a:r>
              <a:rPr lang="en-US" dirty="0"/>
              <a:t>and even small </a:t>
            </a:r>
            <a:r>
              <a:rPr lang="en-US" dirty="0" smtClean="0"/>
              <a:t>instruments</a:t>
            </a:r>
            <a:r>
              <a:rPr lang="tr-TR" dirty="0" smtClean="0"/>
              <a:t> </a:t>
            </a:r>
            <a:r>
              <a:rPr lang="en-US" dirty="0" smtClean="0"/>
              <a:t>while </a:t>
            </a:r>
            <a:r>
              <a:rPr lang="en-US" dirty="0"/>
              <a:t>the procedure is carried out.</a:t>
            </a:r>
          </a:p>
          <a:p>
            <a:r>
              <a:rPr lang="en-US" dirty="0" smtClean="0"/>
              <a:t>By </a:t>
            </a:r>
            <a:r>
              <a:rPr lang="en-US" dirty="0"/>
              <a:t>all this, it remarkably aids in </a:t>
            </a:r>
            <a:r>
              <a:rPr lang="en-US" dirty="0" smtClean="0"/>
              <a:t>patient</a:t>
            </a:r>
            <a:r>
              <a:rPr lang="tr-TR" dirty="0" smtClean="0"/>
              <a:t> </a:t>
            </a:r>
            <a:r>
              <a:rPr lang="en-US" dirty="0" smtClean="0"/>
              <a:t>comfort </a:t>
            </a:r>
            <a:r>
              <a:rPr lang="en-US" dirty="0"/>
              <a:t>and improves </a:t>
            </a:r>
            <a:r>
              <a:rPr lang="en-US" dirty="0" smtClean="0"/>
              <a:t>operative</a:t>
            </a:r>
            <a:r>
              <a:rPr lang="tr-TR" dirty="0" smtClean="0"/>
              <a:t> </a:t>
            </a:r>
            <a:r>
              <a:rPr lang="en-US" dirty="0" smtClean="0"/>
              <a:t>efficiency</a:t>
            </a:r>
            <a:r>
              <a:rPr lang="en-US" dirty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085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1664.thmx</Template>
  <TotalTime>2027</TotalTime>
  <Words>2234</Words>
  <Application>Microsoft Macintosh PowerPoint</Application>
  <PresentationFormat>Custom</PresentationFormat>
  <Paragraphs>267</Paragraphs>
  <Slides>68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Banded</vt:lpstr>
      <vt:lpstr>IsolatIon OF the  OperatIng FIeld</vt:lpstr>
      <vt:lpstr>INTRODUCTION</vt:lpstr>
      <vt:lpstr>INTRODUCTION</vt:lpstr>
      <vt:lpstr>COMPONENTS OF ORAL ENVIRONMENT</vt:lpstr>
      <vt:lpstr>sources of moIsture In the clInIcal envIronment</vt:lpstr>
      <vt:lpstr>Advantages of Moisture Control</vt:lpstr>
      <vt:lpstr>Advantages of Moisture Control</vt:lpstr>
      <vt:lpstr>Methods of moisture control</vt:lpstr>
      <vt:lpstr>Isolation with Rubber Dam</vt:lpstr>
      <vt:lpstr>PowerPoint Presentation</vt:lpstr>
      <vt:lpstr>DefInIte Advantages of Rubber Dam In OperatIve DentIstry</vt:lpstr>
      <vt:lpstr>DefInIte Advantages of Rubber Dam In OperatIve DentIstry</vt:lpstr>
      <vt:lpstr>PowerPoint Presentation</vt:lpstr>
      <vt:lpstr>DefInIte Advantages of Rubber Dam In OperatIve DentIstry</vt:lpstr>
      <vt:lpstr>Contraindcations of Rubber Dam</vt:lpstr>
      <vt:lpstr>Rubber dam equipment</vt:lpstr>
      <vt:lpstr>Rubber dam accessories</vt:lpstr>
      <vt:lpstr>Rubber Dam Material (SHEET)</vt:lpstr>
      <vt:lpstr>Hole-positioning guides</vt:lpstr>
      <vt:lpstr>Hole-positioning guides</vt:lpstr>
      <vt:lpstr>Rubber dam stamp</vt:lpstr>
      <vt:lpstr>PowerPoint Presentation</vt:lpstr>
      <vt:lpstr>Rubber dam stamp and template</vt:lpstr>
      <vt:lpstr>Rubber Dam frames</vt:lpstr>
      <vt:lpstr>Rubber Dam frames</vt:lpstr>
      <vt:lpstr>Rubber Dam Retainer (Clamps)</vt:lpstr>
      <vt:lpstr>Rubber Dam Retaıner (Clamps)</vt:lpstr>
      <vt:lpstr>Rubber Dam Retaıner (Clamps)</vt:lpstr>
      <vt:lpstr>Rubber Dam Retaıner (Clamps)</vt:lpstr>
      <vt:lpstr>Rubber Dam Punch</vt:lpstr>
      <vt:lpstr>Rubber Dam Punch</vt:lpstr>
      <vt:lpstr>Rubber Dam Punch</vt:lpstr>
      <vt:lpstr>Rubber Dam Punch</vt:lpstr>
      <vt:lpstr>Rubber Dam Forceps</vt:lpstr>
      <vt:lpstr>Rubber Dam Forceps</vt:lpstr>
      <vt:lpstr>Rubber Dam Forceps</vt:lpstr>
      <vt:lpstr>Rubber Dam Napkin</vt:lpstr>
      <vt:lpstr>Placement of Rubber Dam</vt:lpstr>
      <vt:lpstr>Method I—Clamp placed before rubber dam (Dam over clamp)</vt:lpstr>
      <vt:lpstr>Method II—Placement of rubber dam and clamp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Handi DAM</vt:lpstr>
      <vt:lpstr>PowerPoint Presentation</vt:lpstr>
      <vt:lpstr>Absorbents</vt:lpstr>
      <vt:lpstr>Low Volume Evacuator</vt:lpstr>
      <vt:lpstr>PrecautIons to be Taken WhIle UsIng Saliva Ejector</vt:lpstr>
      <vt:lpstr>Cheek Retractors</vt:lpstr>
      <vt:lpstr>Mouth Prop</vt:lpstr>
      <vt:lpstr>Mouth Prop</vt:lpstr>
      <vt:lpstr>Isolite</vt:lpstr>
      <vt:lpstr>ISOLITE</vt:lpstr>
      <vt:lpstr>USE OF MEDICAMENTS TO CONTROL OPERATIVE FIELD</vt:lpstr>
      <vt:lpstr>METHODS USED FOR GINGIVAL  TISSUE MANAGEMENT</vt:lpstr>
      <vt:lpstr>Physicomechanical Means</vt:lpstr>
      <vt:lpstr>Gingival retraction cords</vt:lpstr>
      <vt:lpstr>Gingival retractıon cords</vt:lpstr>
      <vt:lpstr>GingIval retractıon cords</vt:lpstr>
      <vt:lpstr>GingIval retractıon cords</vt:lpstr>
      <vt:lpstr>Chemicomechanical Methods</vt:lpstr>
      <vt:lpstr>Chemicomechanical Methods</vt:lpstr>
      <vt:lpstr>Chemicomechanical Methods</vt:lpstr>
      <vt:lpstr>Chemicomechanical Methods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IsolatIon OF the  OperatIng Field</dc:title>
  <dc:creator>hakan serdengecti</dc:creator>
  <cp:lastModifiedBy>ahmed</cp:lastModifiedBy>
  <cp:revision>97</cp:revision>
  <dcterms:created xsi:type="dcterms:W3CDTF">2014-10-24T14:19:31Z</dcterms:created>
  <dcterms:modified xsi:type="dcterms:W3CDTF">2015-10-11T08:52:50Z</dcterms:modified>
</cp:coreProperties>
</file>