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9"/>
  </p:notesMasterIdLst>
  <p:handoutMasterIdLst>
    <p:handoutMasterId r:id="rId30"/>
  </p:handoutMasterIdLst>
  <p:sldIdLst>
    <p:sldId id="424" r:id="rId2"/>
    <p:sldId id="425" r:id="rId3"/>
    <p:sldId id="461" r:id="rId4"/>
    <p:sldId id="462" r:id="rId5"/>
    <p:sldId id="463" r:id="rId6"/>
    <p:sldId id="464" r:id="rId7"/>
    <p:sldId id="465" r:id="rId8"/>
    <p:sldId id="466" r:id="rId9"/>
    <p:sldId id="508" r:id="rId10"/>
    <p:sldId id="511" r:id="rId11"/>
    <p:sldId id="510" r:id="rId12"/>
    <p:sldId id="512" r:id="rId13"/>
    <p:sldId id="472" r:id="rId14"/>
    <p:sldId id="474" r:id="rId15"/>
    <p:sldId id="515" r:id="rId16"/>
    <p:sldId id="516" r:id="rId17"/>
    <p:sldId id="517" r:id="rId18"/>
    <p:sldId id="518" r:id="rId19"/>
    <p:sldId id="513" r:id="rId20"/>
    <p:sldId id="481" r:id="rId21"/>
    <p:sldId id="483" r:id="rId22"/>
    <p:sldId id="484" r:id="rId23"/>
    <p:sldId id="485" r:id="rId24"/>
    <p:sldId id="486" r:id="rId25"/>
    <p:sldId id="505" r:id="rId26"/>
    <p:sldId id="506" r:id="rId27"/>
    <p:sldId id="50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87634" autoAdjust="0"/>
  </p:normalViewPr>
  <p:slideViewPr>
    <p:cSldViewPr>
      <p:cViewPr varScale="1">
        <p:scale>
          <a:sx n="64" d="100"/>
          <a:sy n="64" d="100"/>
        </p:scale>
        <p:origin x="-15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29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ABD2030-BACD-44BF-BA88-CBBDD95B63F7}" type="datetimeFigureOut">
              <a:rPr lang="en-US"/>
              <a:pPr>
                <a:defRPr/>
              </a:pPr>
              <a:t>10/12/2015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C087F7C-A7F4-4F63-91E4-6AF53B0B6E87}" type="slidenum">
              <a:rPr lang="en-US"/>
              <a:pPr>
                <a:defRPr/>
              </a:pPr>
              <a:t>‹#›</a:t>
            </a:fld>
            <a:endParaRPr lang="en-US"/>
          </a:p>
        </p:txBody>
      </p:sp>
    </p:spTree>
    <p:extLst>
      <p:ext uri="{BB962C8B-B14F-4D97-AF65-F5344CB8AC3E}">
        <p14:creationId xmlns:p14="http://schemas.microsoft.com/office/powerpoint/2010/main" xmlns="" val="242994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EB299-430D-4A00-B83F-66A09F88CB8C}" type="datetimeFigureOut">
              <a:rPr lang="en-GB" smtClean="0"/>
              <a:pPr/>
              <a:t>12/10/2015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4A2FB-1214-47C1-B4EF-6EBB7557D9DC}" type="slidenum">
              <a:rPr lang="en-GB" smtClean="0"/>
              <a:pPr/>
              <a:t>‹#›</a:t>
            </a:fld>
            <a:endParaRPr lang="en-GB"/>
          </a:p>
        </p:txBody>
      </p:sp>
    </p:spTree>
    <p:extLst>
      <p:ext uri="{BB962C8B-B14F-4D97-AF65-F5344CB8AC3E}">
        <p14:creationId xmlns:p14="http://schemas.microsoft.com/office/powerpoint/2010/main" xmlns="" val="251553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7944C6-CF18-451E-B51B-DAFEE5084B0A}" type="slidenum">
              <a:rPr lang="ar-SA"/>
              <a:pPr>
                <a:spcBef>
                  <a:spcPct val="0"/>
                </a:spcBef>
              </a:pPr>
              <a:t>4</a:t>
            </a:fld>
            <a:endParaRPr lang="it-IT"/>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smtClean="0">
                <a:latin typeface="Arial" panose="020B0604020202020204" pitchFamily="34" charset="0"/>
              </a:rPr>
              <a:t>Figure 4-1.</a:t>
            </a:r>
            <a:r>
              <a:rPr lang="en-US" smtClean="0">
                <a:latin typeface="Arial" panose="020B0604020202020204" pitchFamily="34" charset="0"/>
              </a:rPr>
              <a:t> Progression of gross motor milestones from birth to age 5 years. Motor control proceeds in a cephalocaudal progression in a predictable sequence. (</a:t>
            </a:r>
            <a:r>
              <a:rPr lang="en-US" i="1" smtClean="0">
                <a:latin typeface="Arial" panose="020B0604020202020204" pitchFamily="34" charset="0"/>
              </a:rPr>
              <a:t>Adapted from</a:t>
            </a:r>
            <a:r>
              <a:rPr lang="en-US" smtClean="0">
                <a:latin typeface="Arial" panose="020B0604020202020204" pitchFamily="34" charset="0"/>
              </a:rPr>
              <a:t> Johnson and Blasco []; with permission.)</a:t>
            </a:r>
          </a:p>
        </p:txBody>
      </p:sp>
      <p:sp>
        <p:nvSpPr>
          <p:cNvPr id="66565" name="Text Box 4"/>
          <p:cNvSpPr txBox="1">
            <a:spLocks noChangeArrowheads="1"/>
          </p:cNvSpPr>
          <p:nvPr/>
        </p:nvSpPr>
        <p:spPr bwMode="auto">
          <a:xfrm>
            <a:off x="914400" y="6594475"/>
            <a:ext cx="7315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sz="1800"/>
          </a:p>
        </p:txBody>
      </p:sp>
    </p:spTree>
    <p:extLst>
      <p:ext uri="{BB962C8B-B14F-4D97-AF65-F5344CB8AC3E}">
        <p14:creationId xmlns:p14="http://schemas.microsoft.com/office/powerpoint/2010/main" xmlns="" val="280011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A3DB98-C271-4AB3-9ECF-54E4F34C0CE6}" type="slidenum">
              <a:rPr lang="ar-SA"/>
              <a:pPr>
                <a:spcBef>
                  <a:spcPct val="0"/>
                </a:spcBef>
              </a:pPr>
              <a:t>5</a:t>
            </a:fld>
            <a:endParaRPr lang="it-IT"/>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smtClean="0">
                <a:latin typeface="Arial" panose="020B0604020202020204" pitchFamily="34" charset="0"/>
              </a:rPr>
              <a:t>Figure 4-2.</a:t>
            </a:r>
            <a:r>
              <a:rPr lang="en-US" dirty="0" smtClean="0">
                <a:latin typeface="Arial" panose="020B0604020202020204" pitchFamily="34" charset="0"/>
              </a:rPr>
              <a:t> Progression of fine motor milestones from birth to 12 months. In the newborn period, the child's hands remain mostly closed. After the primitive grasp disappears, progression of fine motor skills proceeds in a proximal to distal fashion. The movements progress from swiping at an object to a voluntary grasp. At approximately 4 to 5 months of age, the infant starts to use her or his hands as a rake to manipulate objects. Over the subsequent months the infant uses the fingers independently from the hand in a progressively more mature pincer grasp. (</a:t>
            </a:r>
            <a:r>
              <a:rPr lang="en-US" i="1" dirty="0" smtClean="0">
                <a:latin typeface="Arial" panose="020B0604020202020204" pitchFamily="34" charset="0"/>
              </a:rPr>
              <a:t>Adapted from</a:t>
            </a:r>
            <a:r>
              <a:rPr lang="en-US" dirty="0" smtClean="0">
                <a:latin typeface="Arial" panose="020B0604020202020204" pitchFamily="34" charset="0"/>
              </a:rPr>
              <a:t> </a:t>
            </a:r>
            <a:r>
              <a:rPr lang="en-US" dirty="0" err="1" smtClean="0">
                <a:latin typeface="Arial" panose="020B0604020202020204" pitchFamily="34" charset="0"/>
              </a:rPr>
              <a:t>Erhardt</a:t>
            </a:r>
            <a:r>
              <a:rPr lang="en-US" dirty="0" smtClean="0">
                <a:latin typeface="Arial" panose="020B0604020202020204" pitchFamily="34" charset="0"/>
              </a:rPr>
              <a:t> []; with permission.)</a:t>
            </a:r>
          </a:p>
        </p:txBody>
      </p:sp>
      <p:sp>
        <p:nvSpPr>
          <p:cNvPr id="68613" name="Text Box 4"/>
          <p:cNvSpPr txBox="1">
            <a:spLocks noChangeArrowheads="1"/>
          </p:cNvSpPr>
          <p:nvPr/>
        </p:nvSpPr>
        <p:spPr bwMode="auto">
          <a:xfrm>
            <a:off x="914400" y="5667375"/>
            <a:ext cx="7315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sz="1800"/>
          </a:p>
        </p:txBody>
      </p:sp>
    </p:spTree>
    <p:extLst>
      <p:ext uri="{BB962C8B-B14F-4D97-AF65-F5344CB8AC3E}">
        <p14:creationId xmlns:p14="http://schemas.microsoft.com/office/powerpoint/2010/main" xmlns="" val="367908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DDAAC3-2495-4B19-ADC6-0773E70829B9}" type="slidenum">
              <a:rPr lang="ar-SA"/>
              <a:pPr>
                <a:spcBef>
                  <a:spcPct val="0"/>
                </a:spcBef>
              </a:pPr>
              <a:t>6</a:t>
            </a:fld>
            <a:endParaRPr lang="it-IT"/>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smtClean="0">
                <a:latin typeface="Arial" panose="020B0604020202020204" pitchFamily="34" charset="0"/>
              </a:rPr>
              <a:t>Figure 4-3.</a:t>
            </a:r>
            <a:r>
              <a:rPr lang="en-US" smtClean="0">
                <a:latin typeface="Arial" panose="020B0604020202020204" pitchFamily="34" charset="0"/>
              </a:rPr>
              <a:t> Progression of fine motor milestones from 12 months to 5 years in tasks involving crayon or pencil grasping and copying. (</a:t>
            </a:r>
            <a:r>
              <a:rPr lang="en-US" i="1" smtClean="0">
                <a:latin typeface="Arial" panose="020B0604020202020204" pitchFamily="34" charset="0"/>
              </a:rPr>
              <a:t>Adapted from</a:t>
            </a:r>
            <a:r>
              <a:rPr lang="en-US" smtClean="0">
                <a:latin typeface="Arial" panose="020B0604020202020204" pitchFamily="34" charset="0"/>
              </a:rPr>
              <a:t> Erhardt []; with permission.)</a:t>
            </a:r>
          </a:p>
        </p:txBody>
      </p:sp>
      <p:sp>
        <p:nvSpPr>
          <p:cNvPr id="70661" name="Text Box 4"/>
          <p:cNvSpPr txBox="1">
            <a:spLocks noChangeArrowheads="1"/>
          </p:cNvSpPr>
          <p:nvPr/>
        </p:nvSpPr>
        <p:spPr bwMode="auto">
          <a:xfrm>
            <a:off x="914400" y="4930775"/>
            <a:ext cx="7315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sz="1800"/>
          </a:p>
        </p:txBody>
      </p:sp>
    </p:spTree>
    <p:extLst>
      <p:ext uri="{BB962C8B-B14F-4D97-AF65-F5344CB8AC3E}">
        <p14:creationId xmlns:p14="http://schemas.microsoft.com/office/powerpoint/2010/main" xmlns="" val="38765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F2415-D2A9-D245-806C-99AB9FC088F2}" type="slidenum">
              <a:rPr lang="ar-SA" altLang="en-US"/>
              <a:pPr/>
              <a:t>10</a:t>
            </a:fld>
            <a:endParaRPr lang="ar-SA" alt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xfrm>
            <a:off x="914400" y="4343400"/>
            <a:ext cx="5029200" cy="4114800"/>
          </a:xfrm>
        </p:spPr>
        <p:txBody>
          <a:bodyPr/>
          <a:lstStyle/>
          <a:p>
            <a:r>
              <a:rPr lang="en-US" altLang="en-US"/>
              <a:t>Newborn</a:t>
            </a:r>
          </a:p>
        </p:txBody>
      </p:sp>
    </p:spTree>
    <p:extLst>
      <p:ext uri="{BB962C8B-B14F-4D97-AF65-F5344CB8AC3E}">
        <p14:creationId xmlns:p14="http://schemas.microsoft.com/office/powerpoint/2010/main" xmlns="" val="64507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83C29A-F11C-4F19-B90B-C7D61A1FA10D}" type="slidenum">
              <a:rPr lang="ar-SA"/>
              <a:pPr>
                <a:spcBef>
                  <a:spcPct val="0"/>
                </a:spcBef>
              </a:pPr>
              <a:t>16</a:t>
            </a:fld>
            <a:endParaRPr lang="it-IT"/>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2040956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D3DEB6-27B5-49B5-B705-109A77CB5882}" type="slidenum">
              <a:rPr lang="ar-SA"/>
              <a:pPr>
                <a:spcBef>
                  <a:spcPct val="0"/>
                </a:spcBef>
              </a:pPr>
              <a:t>17</a:t>
            </a:fld>
            <a:endParaRPr lang="it-IT"/>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18201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36CABE-2750-4D0C-830A-AE474B4591C9}" type="slidenum">
              <a:rPr lang="ar-SA"/>
              <a:pPr>
                <a:spcBef>
                  <a:spcPct val="0"/>
                </a:spcBef>
              </a:pPr>
              <a:t>18</a:t>
            </a:fld>
            <a:endParaRPr lang="it-IT"/>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380922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80F645DC-3C92-A049-A652-527C809B88E2}" type="slidenum">
              <a:rPr lang="en-US" altLang="en-US" sz="1200"/>
              <a:pPr/>
              <a:t>19</a:t>
            </a:fld>
            <a:endParaRPr lang="en-US" alt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xmlns="" val="1397389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4" name="مستطيل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مستطيل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مستطيل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lang="ar-SA" smtClean="0"/>
              <a:t>انقر لتحرير نمط العنوان الرئيسي</a:t>
            </a:r>
            <a:endParaRPr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7" name="عنصر نائب للتاريخ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DE97ACA9-2BB1-429B-8366-62B92B222F73}" type="datetimeFigureOut">
              <a:rPr lang="en-US"/>
              <a:pPr>
                <a:defRPr/>
              </a:pPr>
              <a:t>10/12/2015</a:t>
            </a:fld>
            <a:endParaRPr lang="en-US"/>
          </a:p>
        </p:txBody>
      </p:sp>
      <p:sp>
        <p:nvSpPr>
          <p:cNvPr id="10" name="عنصر نائب للتذييل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4E4E5D3-0344-46FD-9797-9278B93EB042}" type="slidenum">
              <a:rPr lang="en-US"/>
              <a:pPr>
                <a:defRPr/>
              </a:pPr>
              <a:t>‹#›</a:t>
            </a:fld>
            <a:endParaRPr lang="en-US"/>
          </a:p>
        </p:txBody>
      </p:sp>
    </p:spTree>
    <p:extLst>
      <p:ext uri="{BB962C8B-B14F-4D97-AF65-F5344CB8AC3E}">
        <p14:creationId xmlns:p14="http://schemas.microsoft.com/office/powerpoint/2010/main" xmlns="" val="36310598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fld id="{F7D34114-A725-48A6-8DC6-03199E3786F3}" type="datetimeFigureOut">
              <a:rPr lang="en-US"/>
              <a:pPr>
                <a:defRPr/>
              </a:pPr>
              <a:t>10/12/2015</a:t>
            </a:fld>
            <a:endParaRPr lang="en-US"/>
          </a:p>
        </p:txBody>
      </p:sp>
      <p:sp>
        <p:nvSpPr>
          <p:cNvPr id="5" name="عنصر نائب للتذييل 2"/>
          <p:cNvSpPr>
            <a:spLocks noGrp="1"/>
          </p:cNvSpPr>
          <p:nvPr>
            <p:ph type="ftr" sz="quarter" idx="11"/>
          </p:nvPr>
        </p:nvSpPr>
        <p:spPr/>
        <p:txBody>
          <a:bodyPr/>
          <a:lstStyle>
            <a:lvl1pPr>
              <a:defRPr/>
            </a:lvl1pPr>
          </a:lstStyle>
          <a:p>
            <a:pPr>
              <a:defRPr/>
            </a:pPr>
            <a:endParaRPr lang="en-US"/>
          </a:p>
        </p:txBody>
      </p:sp>
      <p:sp>
        <p:nvSpPr>
          <p:cNvPr id="6" name="عنصر نائب لرقم الشريحة 22"/>
          <p:cNvSpPr>
            <a:spLocks noGrp="1"/>
          </p:cNvSpPr>
          <p:nvPr>
            <p:ph type="sldNum" sz="quarter" idx="12"/>
          </p:nvPr>
        </p:nvSpPr>
        <p:spPr/>
        <p:txBody>
          <a:bodyPr/>
          <a:lstStyle>
            <a:lvl1pPr>
              <a:defRPr/>
            </a:lvl1pPr>
          </a:lstStyle>
          <a:p>
            <a:pPr>
              <a:defRPr/>
            </a:pPr>
            <a:fld id="{4394DDA7-5C76-481B-8A1A-52F381B61B42}" type="slidenum">
              <a:rPr lang="en-US"/>
              <a:pPr>
                <a:defRPr/>
              </a:pPr>
              <a:t>‹#›</a:t>
            </a:fld>
            <a:endParaRPr lang="en-US"/>
          </a:p>
        </p:txBody>
      </p:sp>
    </p:spTree>
    <p:extLst>
      <p:ext uri="{BB962C8B-B14F-4D97-AF65-F5344CB8AC3E}">
        <p14:creationId xmlns:p14="http://schemas.microsoft.com/office/powerpoint/2010/main" xmlns="" val="225519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4" name="مستطيل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مستطيل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مستطيل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عنوان عمودي 1"/>
          <p:cNvSpPr>
            <a:spLocks noGrp="1"/>
          </p:cNvSpPr>
          <p:nvPr>
            <p:ph type="title" orient="vert"/>
          </p:nvPr>
        </p:nvSpPr>
        <p:spPr>
          <a:xfrm>
            <a:off x="6553200" y="609600"/>
            <a:ext cx="2057400" cy="5516563"/>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3"/>
          <p:cNvSpPr>
            <a:spLocks noGrp="1"/>
          </p:cNvSpPr>
          <p:nvPr>
            <p:ph type="dt" sz="half" idx="10"/>
          </p:nvPr>
        </p:nvSpPr>
        <p:spPr>
          <a:xfrm>
            <a:off x="6553200" y="6248400"/>
            <a:ext cx="2209800" cy="365125"/>
          </a:xfrm>
        </p:spPr>
        <p:txBody>
          <a:bodyPr/>
          <a:lstStyle>
            <a:lvl1pPr>
              <a:defRPr/>
            </a:lvl1pPr>
          </a:lstStyle>
          <a:p>
            <a:pPr>
              <a:defRPr/>
            </a:pPr>
            <a:fld id="{AC00A201-F92D-4D7E-9FB5-355A176FFF6F}" type="datetimeFigureOut">
              <a:rPr lang="en-US"/>
              <a:pPr>
                <a:defRPr/>
              </a:pPr>
              <a:t>10/12/2015</a:t>
            </a:fld>
            <a:endParaRPr lang="en-US"/>
          </a:p>
        </p:txBody>
      </p:sp>
      <p:sp>
        <p:nvSpPr>
          <p:cNvPr id="8" name="عنصر نائب للتذييل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عنصر نائب لرقم الشريحة 5"/>
          <p:cNvSpPr>
            <a:spLocks noGrp="1"/>
          </p:cNvSpPr>
          <p:nvPr>
            <p:ph type="sldNum" sz="quarter" idx="12"/>
          </p:nvPr>
        </p:nvSpPr>
        <p:spPr>
          <a:xfrm rot="5400000">
            <a:off x="5989638" y="144462"/>
            <a:ext cx="533400" cy="244475"/>
          </a:xfrm>
        </p:spPr>
        <p:txBody>
          <a:bodyPr/>
          <a:lstStyle>
            <a:lvl1pPr>
              <a:defRPr/>
            </a:lvl1pPr>
          </a:lstStyle>
          <a:p>
            <a:pPr>
              <a:defRPr/>
            </a:pPr>
            <a:fld id="{6469CCFE-409A-42E7-8BC5-CFE47E0A5544}" type="slidenum">
              <a:rPr lang="en-US"/>
              <a:pPr>
                <a:defRPr/>
              </a:pPr>
              <a:t>‹#›</a:t>
            </a:fld>
            <a:endParaRPr lang="en-US"/>
          </a:p>
        </p:txBody>
      </p:sp>
    </p:spTree>
    <p:extLst>
      <p:ext uri="{BB962C8B-B14F-4D97-AF65-F5344CB8AC3E}">
        <p14:creationId xmlns:p14="http://schemas.microsoft.com/office/powerpoint/2010/main" xmlns="" val="268294386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73E924FF-7334-4263-889E-CB5C78A8DBF6}" type="slidenum">
              <a:rPr lang="ar-SA"/>
              <a:pPr>
                <a:defRPr/>
              </a:pPr>
              <a:t>‹#›</a:t>
            </a:fld>
            <a:endParaRPr 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xmlns="" val="3675112631"/>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4C38DE82-203D-4134-8093-B39BCD355A5D}" type="slidenum">
              <a:rPr lang="ar-SA"/>
              <a:pPr>
                <a:defRPr/>
              </a:pPr>
              <a:t>‹#›</a:t>
            </a:fld>
            <a:endParaRPr 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xmlns="" val="2775480277"/>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lang="ar-SA" smtClean="0"/>
              <a:t>انقر لتحرير نمط العنوان الرئيسي</a:t>
            </a:r>
            <a:endParaRPr lang="en-US"/>
          </a:p>
        </p:txBody>
      </p:sp>
      <p:sp>
        <p:nvSpPr>
          <p:cNvPr id="8" name="عنصر نائب للمحتوى 7"/>
          <p:cNvSpPr>
            <a:spLocks noGrp="1"/>
          </p:cNvSpPr>
          <p:nvPr>
            <p:ph sz="quarter" idx="1"/>
          </p:nvPr>
        </p:nvSpPr>
        <p:spPr>
          <a:xfrm>
            <a:off x="612648" y="1600200"/>
            <a:ext cx="8153400" cy="4495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fld id="{A96702B5-06BB-4D1E-A324-0DB4C4E30666}" type="datetimeFigureOut">
              <a:rPr lang="en-US"/>
              <a:pPr>
                <a:defRPr/>
              </a:pPr>
              <a:t>10/12/2015</a:t>
            </a:fld>
            <a:endParaRPr lang="en-US"/>
          </a:p>
        </p:txBody>
      </p:sp>
      <p:sp>
        <p:nvSpPr>
          <p:cNvPr id="5" name="عنصر نائب للتذييل 2"/>
          <p:cNvSpPr>
            <a:spLocks noGrp="1"/>
          </p:cNvSpPr>
          <p:nvPr>
            <p:ph type="ftr" sz="quarter" idx="11"/>
          </p:nvPr>
        </p:nvSpPr>
        <p:spPr/>
        <p:txBody>
          <a:bodyPr/>
          <a:lstStyle>
            <a:lvl1pPr>
              <a:defRPr/>
            </a:lvl1pPr>
          </a:lstStyle>
          <a:p>
            <a:pPr>
              <a:defRPr/>
            </a:pPr>
            <a:endParaRPr lang="en-US"/>
          </a:p>
        </p:txBody>
      </p:sp>
      <p:sp>
        <p:nvSpPr>
          <p:cNvPr id="6" name="عنصر نائب لرقم الشريحة 22"/>
          <p:cNvSpPr>
            <a:spLocks noGrp="1"/>
          </p:cNvSpPr>
          <p:nvPr>
            <p:ph type="sldNum" sz="quarter" idx="12"/>
          </p:nvPr>
        </p:nvSpPr>
        <p:spPr/>
        <p:txBody>
          <a:bodyPr/>
          <a:lstStyle>
            <a:lvl1pPr>
              <a:defRPr/>
            </a:lvl1pPr>
          </a:lstStyle>
          <a:p>
            <a:pPr>
              <a:defRPr/>
            </a:pPr>
            <a:fld id="{A98FF13A-F2E6-4F1A-86D5-9768EFF20FBD}" type="slidenum">
              <a:rPr lang="en-US"/>
              <a:pPr>
                <a:defRPr/>
              </a:pPr>
              <a:t>‹#›</a:t>
            </a:fld>
            <a:endParaRPr lang="en-US"/>
          </a:p>
        </p:txBody>
      </p:sp>
    </p:spTree>
    <p:extLst>
      <p:ext uri="{BB962C8B-B14F-4D97-AF65-F5344CB8AC3E}">
        <p14:creationId xmlns:p14="http://schemas.microsoft.com/office/powerpoint/2010/main" xmlns="" val="118119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4" name="مستطيل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مستطيل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مستطيل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عنصر نائب للنص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ar-SA" smtClean="0"/>
              <a:t>انقر لتحرير نمط العنوان الرئيسي</a:t>
            </a:r>
            <a:endParaRPr lang="en-US"/>
          </a:p>
        </p:txBody>
      </p:sp>
      <p:sp>
        <p:nvSpPr>
          <p:cNvPr id="7" name="عنصر نائب للتاريخ 11"/>
          <p:cNvSpPr>
            <a:spLocks noGrp="1"/>
          </p:cNvSpPr>
          <p:nvPr>
            <p:ph type="dt" sz="half" idx="10"/>
          </p:nvPr>
        </p:nvSpPr>
        <p:spPr/>
        <p:txBody>
          <a:bodyPr/>
          <a:lstStyle>
            <a:lvl1pPr>
              <a:defRPr/>
            </a:lvl1pPr>
          </a:lstStyle>
          <a:p>
            <a:pPr>
              <a:defRPr/>
            </a:pPr>
            <a:fld id="{F04EA8E0-AEEB-4843-BBC0-A1B22D7C6705}" type="datetimeFigureOut">
              <a:rPr lang="en-US"/>
              <a:pPr>
                <a:defRPr/>
              </a:pPr>
              <a:t>10/12/2015</a:t>
            </a:fld>
            <a:endParaRPr lang="en-US"/>
          </a:p>
        </p:txBody>
      </p:sp>
      <p:sp>
        <p:nvSpPr>
          <p:cNvPr id="8" name="عنصر نائب لرقم الشريحة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D2FA6320-AE47-41EE-B998-3ADDC28BFD6F}" type="slidenum">
              <a:rPr lang="en-US"/>
              <a:pPr>
                <a:defRPr/>
              </a:pPr>
              <a:t>‹#›</a:t>
            </a:fld>
            <a:endParaRPr lang="en-US"/>
          </a:p>
        </p:txBody>
      </p:sp>
      <p:sp>
        <p:nvSpPr>
          <p:cNvPr id="9" name="عنصر نائب للتذييل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19224553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9" name="عنصر نائب للمحتوى 8"/>
          <p:cNvSpPr>
            <a:spLocks noGrp="1"/>
          </p:cNvSpPr>
          <p:nvPr>
            <p:ph sz="quarter" idx="1"/>
          </p:nvPr>
        </p:nvSpPr>
        <p:spPr>
          <a:xfrm>
            <a:off x="609600" y="1589567"/>
            <a:ext cx="3886200" cy="4572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عنصر نائب للمحتوى 10"/>
          <p:cNvSpPr>
            <a:spLocks noGrp="1"/>
          </p:cNvSpPr>
          <p:nvPr>
            <p:ph sz="quarter" idx="2"/>
          </p:nvPr>
        </p:nvSpPr>
        <p:spPr>
          <a:xfrm>
            <a:off x="4844901" y="1589567"/>
            <a:ext cx="3886200" cy="4572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7"/>
          <p:cNvSpPr>
            <a:spLocks noGrp="1"/>
          </p:cNvSpPr>
          <p:nvPr>
            <p:ph type="dt" sz="half" idx="10"/>
          </p:nvPr>
        </p:nvSpPr>
        <p:spPr/>
        <p:txBody>
          <a:bodyPr rtlCol="0"/>
          <a:lstStyle>
            <a:lvl1pPr>
              <a:defRPr/>
            </a:lvl1pPr>
          </a:lstStyle>
          <a:p>
            <a:pPr>
              <a:defRPr/>
            </a:pPr>
            <a:fld id="{5583D606-D4B1-4F95-98E6-F9627AB881E8}" type="datetimeFigureOut">
              <a:rPr lang="en-US"/>
              <a:pPr>
                <a:defRPr/>
              </a:pPr>
              <a:t>10/12/2015</a:t>
            </a:fld>
            <a:endParaRPr lang="en-US"/>
          </a:p>
        </p:txBody>
      </p:sp>
      <p:sp>
        <p:nvSpPr>
          <p:cNvPr id="6" name="عنصر نائب لرقم الشريحة 9"/>
          <p:cNvSpPr>
            <a:spLocks noGrp="1"/>
          </p:cNvSpPr>
          <p:nvPr>
            <p:ph type="sldNum" sz="quarter" idx="11"/>
          </p:nvPr>
        </p:nvSpPr>
        <p:spPr/>
        <p:txBody>
          <a:bodyPr rtlCol="0"/>
          <a:lstStyle>
            <a:lvl1pPr>
              <a:defRPr/>
            </a:lvl1pPr>
          </a:lstStyle>
          <a:p>
            <a:pPr>
              <a:defRPr/>
            </a:pPr>
            <a:fld id="{E191BA64-97D1-41AA-8F90-1E75BE5D5F01}" type="slidenum">
              <a:rPr lang="en-US"/>
              <a:pPr>
                <a:defRPr/>
              </a:pPr>
              <a:t>‹#›</a:t>
            </a:fld>
            <a:endParaRPr lang="en-US"/>
          </a:p>
        </p:txBody>
      </p:sp>
      <p:sp>
        <p:nvSpPr>
          <p:cNvPr id="7" name="عنصر نائب للتذييل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xmlns="" val="88284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lstStyle>
            <a:lvl1pPr>
              <a:defRPr/>
            </a:lvl1pPr>
          </a:lstStyle>
          <a:p>
            <a:r>
              <a:rPr lang="ar-SA" smtClean="0"/>
              <a:t>انقر لتحرير نمط العنوان الرئيسي</a:t>
            </a:r>
            <a:endParaRPr lang="en-US"/>
          </a:p>
        </p:txBody>
      </p:sp>
      <p:sp>
        <p:nvSpPr>
          <p:cNvPr id="11" name="عنصر نائب للمحتوى 10"/>
          <p:cNvSpPr>
            <a:spLocks noGrp="1"/>
          </p:cNvSpPr>
          <p:nvPr>
            <p:ph sz="quarter" idx="2"/>
          </p:nvPr>
        </p:nvSpPr>
        <p:spPr>
          <a:xfrm>
            <a:off x="609600" y="2438400"/>
            <a:ext cx="3886200" cy="35814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3" name="عنصر نائب للمحتوى 12"/>
          <p:cNvSpPr>
            <a:spLocks noGrp="1"/>
          </p:cNvSpPr>
          <p:nvPr>
            <p:ph sz="quarter" idx="4"/>
          </p:nvPr>
        </p:nvSpPr>
        <p:spPr>
          <a:xfrm>
            <a:off x="4800600" y="2438400"/>
            <a:ext cx="3886200" cy="35814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ar-SA" smtClean="0"/>
              <a:t>انقر لتحرير أنماط النص الرئيسي</a:t>
            </a:r>
          </a:p>
        </p:txBody>
      </p:sp>
      <p:sp>
        <p:nvSpPr>
          <p:cNvPr id="7" name="عنصر نائب للتاريخ 9"/>
          <p:cNvSpPr>
            <a:spLocks noGrp="1"/>
          </p:cNvSpPr>
          <p:nvPr>
            <p:ph type="dt" sz="half" idx="10"/>
          </p:nvPr>
        </p:nvSpPr>
        <p:spPr/>
        <p:txBody>
          <a:bodyPr rtlCol="0"/>
          <a:lstStyle>
            <a:lvl1pPr>
              <a:defRPr/>
            </a:lvl1pPr>
          </a:lstStyle>
          <a:p>
            <a:pPr>
              <a:defRPr/>
            </a:pPr>
            <a:fld id="{FFD8374B-4B4D-4018-8043-9102DA12A92F}" type="datetimeFigureOut">
              <a:rPr lang="en-US"/>
              <a:pPr>
                <a:defRPr/>
              </a:pPr>
              <a:t>10/12/2015</a:t>
            </a:fld>
            <a:endParaRPr lang="en-US"/>
          </a:p>
        </p:txBody>
      </p:sp>
      <p:sp>
        <p:nvSpPr>
          <p:cNvPr id="8" name="عنصر نائب لرقم الشريحة 11"/>
          <p:cNvSpPr>
            <a:spLocks noGrp="1"/>
          </p:cNvSpPr>
          <p:nvPr>
            <p:ph type="sldNum" sz="quarter" idx="11"/>
          </p:nvPr>
        </p:nvSpPr>
        <p:spPr/>
        <p:txBody>
          <a:bodyPr rtlCol="0"/>
          <a:lstStyle>
            <a:lvl1pPr>
              <a:defRPr/>
            </a:lvl1pPr>
          </a:lstStyle>
          <a:p>
            <a:pPr>
              <a:defRPr/>
            </a:pPr>
            <a:fld id="{C3667CC1-7555-441F-9852-26C2412938AD}" type="slidenum">
              <a:rPr lang="en-US"/>
              <a:pPr>
                <a:defRPr/>
              </a:pPr>
              <a:t>‹#›</a:t>
            </a:fld>
            <a:endParaRPr lang="en-US"/>
          </a:p>
        </p:txBody>
      </p:sp>
      <p:sp>
        <p:nvSpPr>
          <p:cNvPr id="9" name="عنصر نائب للتذييل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xmlns="" val="209111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13"/>
          <p:cNvSpPr>
            <a:spLocks noGrp="1"/>
          </p:cNvSpPr>
          <p:nvPr>
            <p:ph type="dt" sz="half" idx="10"/>
          </p:nvPr>
        </p:nvSpPr>
        <p:spPr/>
        <p:txBody>
          <a:bodyPr/>
          <a:lstStyle>
            <a:lvl1pPr>
              <a:defRPr/>
            </a:lvl1pPr>
          </a:lstStyle>
          <a:p>
            <a:pPr>
              <a:defRPr/>
            </a:pPr>
            <a:fld id="{8476537B-CDE4-4494-9C59-605EA7D69F99}" type="datetimeFigureOut">
              <a:rPr lang="en-US"/>
              <a:pPr>
                <a:defRPr/>
              </a:pPr>
              <a:t>10/12/2015</a:t>
            </a:fld>
            <a:endParaRPr lang="en-US"/>
          </a:p>
        </p:txBody>
      </p:sp>
      <p:sp>
        <p:nvSpPr>
          <p:cNvPr id="4" name="عنصر نائب للتذييل 2"/>
          <p:cNvSpPr>
            <a:spLocks noGrp="1"/>
          </p:cNvSpPr>
          <p:nvPr>
            <p:ph type="ftr" sz="quarter" idx="11"/>
          </p:nvPr>
        </p:nvSpPr>
        <p:spPr/>
        <p:txBody>
          <a:bodyPr/>
          <a:lstStyle>
            <a:lvl1pPr>
              <a:defRPr/>
            </a:lvl1pPr>
          </a:lstStyle>
          <a:p>
            <a:pPr>
              <a:defRPr/>
            </a:pPr>
            <a:endParaRPr lang="en-US"/>
          </a:p>
        </p:txBody>
      </p:sp>
      <p:sp>
        <p:nvSpPr>
          <p:cNvPr id="5" name="عنصر نائب لرقم الشريحة 22"/>
          <p:cNvSpPr>
            <a:spLocks noGrp="1"/>
          </p:cNvSpPr>
          <p:nvPr>
            <p:ph type="sldNum" sz="quarter" idx="12"/>
          </p:nvPr>
        </p:nvSpPr>
        <p:spPr/>
        <p:txBody>
          <a:bodyPr/>
          <a:lstStyle>
            <a:lvl1pPr>
              <a:defRPr/>
            </a:lvl1pPr>
          </a:lstStyle>
          <a:p>
            <a:pPr>
              <a:defRPr/>
            </a:pPr>
            <a:fld id="{3B3E6B42-A584-4242-BED8-280424F36619}" type="slidenum">
              <a:rPr lang="en-US"/>
              <a:pPr>
                <a:defRPr/>
              </a:pPr>
              <a:t>‹#›</a:t>
            </a:fld>
            <a:endParaRPr lang="en-US"/>
          </a:p>
        </p:txBody>
      </p:sp>
    </p:spTree>
    <p:extLst>
      <p:ext uri="{BB962C8B-B14F-4D97-AF65-F5344CB8AC3E}">
        <p14:creationId xmlns:p14="http://schemas.microsoft.com/office/powerpoint/2010/main" xmlns="" val="160916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109E8DFE-20AE-41FD-BF92-F0DD5E501849}" type="datetimeFigureOut">
              <a:rPr lang="en-US"/>
              <a:pPr>
                <a:defRPr/>
              </a:pPr>
              <a:t>10/12/2015</a:t>
            </a:fld>
            <a:endParaRPr lang="en-US"/>
          </a:p>
        </p:txBody>
      </p:sp>
      <p:sp>
        <p:nvSpPr>
          <p:cNvPr id="3" name="عنصر نائب للتذييل 2"/>
          <p:cNvSpPr>
            <a:spLocks noGrp="1"/>
          </p:cNvSpPr>
          <p:nvPr>
            <p:ph type="ftr" sz="quarter" idx="11"/>
          </p:nvPr>
        </p:nvSpPr>
        <p:spPr/>
        <p:txBody>
          <a:bodyPr/>
          <a:lstStyle>
            <a:lvl1pPr>
              <a:defRPr/>
            </a:lvl1pPr>
          </a:lstStyle>
          <a:p>
            <a:pPr>
              <a:defRPr/>
            </a:pPr>
            <a:endParaRPr lang="en-US"/>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A9E4C83-FFFA-4AB8-AB4B-D8CF98F40A5C}" type="slidenum">
              <a:rPr lang="en-US"/>
              <a:pPr>
                <a:defRPr/>
              </a:pPr>
              <a:t>‹#›</a:t>
            </a:fld>
            <a:endParaRPr lang="en-US"/>
          </a:p>
        </p:txBody>
      </p:sp>
    </p:spTree>
    <p:extLst>
      <p:ext uri="{BB962C8B-B14F-4D97-AF65-F5344CB8AC3E}">
        <p14:creationId xmlns:p14="http://schemas.microsoft.com/office/powerpoint/2010/main" xmlns="" val="309618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lstStyle>
            <a:lvl1pPr algn="l">
              <a:buNone/>
              <a:defRPr sz="4400" b="0"/>
            </a:lvl1pPr>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13"/>
          <p:cNvSpPr>
            <a:spLocks noGrp="1"/>
          </p:cNvSpPr>
          <p:nvPr>
            <p:ph type="dt" sz="half" idx="10"/>
          </p:nvPr>
        </p:nvSpPr>
        <p:spPr/>
        <p:txBody>
          <a:bodyPr/>
          <a:lstStyle>
            <a:lvl1pPr>
              <a:defRPr/>
            </a:lvl1pPr>
          </a:lstStyle>
          <a:p>
            <a:pPr>
              <a:defRPr/>
            </a:pPr>
            <a:fld id="{8BF3EB76-7067-479D-96AE-22912DAC9601}" type="datetimeFigureOut">
              <a:rPr lang="en-US"/>
              <a:pPr>
                <a:defRPr/>
              </a:pPr>
              <a:t>10/12/2015</a:t>
            </a:fld>
            <a:endParaRPr lang="en-US"/>
          </a:p>
        </p:txBody>
      </p:sp>
      <p:sp>
        <p:nvSpPr>
          <p:cNvPr id="6" name="عنصر نائب للتذييل 2"/>
          <p:cNvSpPr>
            <a:spLocks noGrp="1"/>
          </p:cNvSpPr>
          <p:nvPr>
            <p:ph type="ftr" sz="quarter" idx="11"/>
          </p:nvPr>
        </p:nvSpPr>
        <p:spPr/>
        <p:txBody>
          <a:bodyPr/>
          <a:lstStyle>
            <a:lvl1pPr>
              <a:defRPr/>
            </a:lvl1pPr>
          </a:lstStyle>
          <a:p>
            <a:pPr>
              <a:defRPr/>
            </a:pPr>
            <a:endParaRPr lang="en-US"/>
          </a:p>
        </p:txBody>
      </p:sp>
      <p:sp>
        <p:nvSpPr>
          <p:cNvPr id="7" name="عنصر نائب لرقم الشريحة 22"/>
          <p:cNvSpPr>
            <a:spLocks noGrp="1"/>
          </p:cNvSpPr>
          <p:nvPr>
            <p:ph type="sldNum" sz="quarter" idx="12"/>
          </p:nvPr>
        </p:nvSpPr>
        <p:spPr/>
        <p:txBody>
          <a:bodyPr/>
          <a:lstStyle>
            <a:lvl1pPr>
              <a:defRPr/>
            </a:lvl1pPr>
          </a:lstStyle>
          <a:p>
            <a:pPr>
              <a:defRPr/>
            </a:pPr>
            <a:fld id="{D8814585-E49B-44DC-AD19-F091C26C4B8F}" type="slidenum">
              <a:rPr lang="en-US"/>
              <a:pPr>
                <a:defRPr/>
              </a:pPr>
              <a:t>‹#›</a:t>
            </a:fld>
            <a:endParaRPr lang="en-US"/>
          </a:p>
        </p:txBody>
      </p:sp>
    </p:spTree>
    <p:extLst>
      <p:ext uri="{BB962C8B-B14F-4D97-AF65-F5344CB8AC3E}">
        <p14:creationId xmlns:p14="http://schemas.microsoft.com/office/powerpoint/2010/main" xmlns="" val="78082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5" name="مستطيل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مستطيل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مستطيل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مستطيل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ar-SA" smtClean="0"/>
              <a:t>انقر لتحرير أنماط النص الرئيسي</a:t>
            </a:r>
          </a:p>
        </p:txBody>
      </p:sp>
      <p:sp>
        <p:nvSpPr>
          <p:cNvPr id="2" name="عنوان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ar-SA" noProof="0" smtClean="0"/>
              <a:t>انقر فوق الرمز لإضافة صورة</a:t>
            </a:r>
            <a:endParaRPr lang="en-US" noProof="0" dirty="0"/>
          </a:p>
        </p:txBody>
      </p:sp>
      <p:sp>
        <p:nvSpPr>
          <p:cNvPr id="9" name="عنصر نائب للتاريخ 11"/>
          <p:cNvSpPr>
            <a:spLocks noGrp="1"/>
          </p:cNvSpPr>
          <p:nvPr>
            <p:ph type="dt" sz="half" idx="10"/>
          </p:nvPr>
        </p:nvSpPr>
        <p:spPr>
          <a:xfrm>
            <a:off x="6248400" y="6248400"/>
            <a:ext cx="2667000" cy="365125"/>
          </a:xfrm>
        </p:spPr>
        <p:txBody>
          <a:bodyPr rtlCol="0"/>
          <a:lstStyle>
            <a:lvl1pPr>
              <a:defRPr/>
            </a:lvl1pPr>
          </a:lstStyle>
          <a:p>
            <a:pPr>
              <a:defRPr/>
            </a:pPr>
            <a:fld id="{F00DC108-7EE0-4991-A584-B7E644B8ABB4}" type="datetimeFigureOut">
              <a:rPr lang="en-US"/>
              <a:pPr>
                <a:defRPr/>
              </a:pPr>
              <a:t>10/12/2015</a:t>
            </a:fld>
            <a:endParaRPr lang="en-US"/>
          </a:p>
        </p:txBody>
      </p:sp>
      <p:sp>
        <p:nvSpPr>
          <p:cNvPr id="10" name="عنصر نائب لرقم الشريحة 12"/>
          <p:cNvSpPr>
            <a:spLocks noGrp="1"/>
          </p:cNvSpPr>
          <p:nvPr>
            <p:ph type="sldNum" sz="quarter" idx="11"/>
          </p:nvPr>
        </p:nvSpPr>
        <p:spPr>
          <a:xfrm>
            <a:off x="0" y="4667250"/>
            <a:ext cx="1447800" cy="663575"/>
          </a:xfrm>
        </p:spPr>
        <p:txBody>
          <a:bodyPr rtlCol="0"/>
          <a:lstStyle>
            <a:lvl1pPr>
              <a:defRPr sz="2800"/>
            </a:lvl1pPr>
          </a:lstStyle>
          <a:p>
            <a:pPr>
              <a:defRPr/>
            </a:pPr>
            <a:fld id="{29B5514A-C379-4AE2-8429-4B309B5414D6}" type="slidenum">
              <a:rPr lang="en-US"/>
              <a:pPr>
                <a:defRPr/>
              </a:pPr>
              <a:t>‹#›</a:t>
            </a:fld>
            <a:endParaRPr lang="en-US"/>
          </a:p>
        </p:txBody>
      </p:sp>
      <p:sp>
        <p:nvSpPr>
          <p:cNvPr id="11" name="عنصر نائب للتذييل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xmlns="" val="31354345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3EC3B22D-9B96-4C1E-BDC1-52BC57B778AD}" type="datetimeFigureOut">
              <a:rPr lang="en-US"/>
              <a:pPr>
                <a:defRPr/>
              </a:pPr>
              <a:t>10/12/2015</a:t>
            </a:fld>
            <a:endParaRPr lang="en-US"/>
          </a:p>
        </p:txBody>
      </p:sp>
      <p:sp>
        <p:nvSpPr>
          <p:cNvPr id="3" name="عنصر نائب للتذييل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مستطيل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مستطيل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مستطيل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عنصر نائب لرقم الشريحة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EB4AA71D-DCFB-4A12-AA37-E6255731AE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3" r:id="rId2"/>
    <p:sldLayoutId id="2147483788" r:id="rId3"/>
    <p:sldLayoutId id="2147483789" r:id="rId4"/>
    <p:sldLayoutId id="2147483790" r:id="rId5"/>
    <p:sldLayoutId id="2147483784" r:id="rId6"/>
    <p:sldLayoutId id="2147483791" r:id="rId7"/>
    <p:sldLayoutId id="2147483785" r:id="rId8"/>
    <p:sldLayoutId id="2147483792" r:id="rId9"/>
    <p:sldLayoutId id="2147483786" r:id="rId10"/>
    <p:sldLayoutId id="2147483793" r:id="rId11"/>
    <p:sldLayoutId id="2147483795" r:id="rId12"/>
    <p:sldLayoutId id="2147483797" r:id="rId13"/>
  </p:sldLayoutIdLst>
  <p:txStyles>
    <p:titleStyle>
      <a:lvl1pPr algn="l" rtl="1" eaLnBrk="0" fontAlgn="base" hangingPunct="0">
        <a:spcBef>
          <a:spcPct val="0"/>
        </a:spcBef>
        <a:spcAft>
          <a:spcPct val="0"/>
        </a:spcAft>
        <a:defRPr sz="4400" kern="1200">
          <a:solidFill>
            <a:schemeClr val="tx2"/>
          </a:solidFill>
          <a:latin typeface="+mj-lt"/>
          <a:ea typeface="+mj-ea"/>
          <a:cs typeface="Arial" pitchFamily="34" charset="0"/>
        </a:defRPr>
      </a:lvl1pPr>
      <a:lvl2pPr algn="l" rtl="1" eaLnBrk="0" fontAlgn="base" hangingPunct="0">
        <a:spcBef>
          <a:spcPct val="0"/>
        </a:spcBef>
        <a:spcAft>
          <a:spcPct val="0"/>
        </a:spcAft>
        <a:defRPr sz="4400">
          <a:solidFill>
            <a:schemeClr val="tx2"/>
          </a:solidFill>
          <a:latin typeface="Tw Cen MT" pitchFamily="34" charset="0"/>
          <a:cs typeface="Arial" pitchFamily="34" charset="0"/>
        </a:defRPr>
      </a:lvl2pPr>
      <a:lvl3pPr algn="l" rtl="1" eaLnBrk="0" fontAlgn="base" hangingPunct="0">
        <a:spcBef>
          <a:spcPct val="0"/>
        </a:spcBef>
        <a:spcAft>
          <a:spcPct val="0"/>
        </a:spcAft>
        <a:defRPr sz="4400">
          <a:solidFill>
            <a:schemeClr val="tx2"/>
          </a:solidFill>
          <a:latin typeface="Tw Cen MT" pitchFamily="34" charset="0"/>
          <a:cs typeface="Arial" pitchFamily="34" charset="0"/>
        </a:defRPr>
      </a:lvl3pPr>
      <a:lvl4pPr algn="l" rtl="1" eaLnBrk="0" fontAlgn="base" hangingPunct="0">
        <a:spcBef>
          <a:spcPct val="0"/>
        </a:spcBef>
        <a:spcAft>
          <a:spcPct val="0"/>
        </a:spcAft>
        <a:defRPr sz="4400">
          <a:solidFill>
            <a:schemeClr val="tx2"/>
          </a:solidFill>
          <a:latin typeface="Tw Cen MT" pitchFamily="34" charset="0"/>
          <a:cs typeface="Arial" pitchFamily="34" charset="0"/>
        </a:defRPr>
      </a:lvl4pPr>
      <a:lvl5pPr algn="l" rtl="1" eaLnBrk="0" fontAlgn="base" hangingPunct="0">
        <a:spcBef>
          <a:spcPct val="0"/>
        </a:spcBef>
        <a:spcAft>
          <a:spcPct val="0"/>
        </a:spcAft>
        <a:defRPr sz="4400">
          <a:solidFill>
            <a:schemeClr val="tx2"/>
          </a:solidFill>
          <a:latin typeface="Tw Cen MT" pitchFamily="34" charset="0"/>
          <a:cs typeface="Arial" pitchFamily="34" charset="0"/>
        </a:defRPr>
      </a:lvl5pPr>
      <a:lvl6pPr marL="457200" algn="l" rtl="1" fontAlgn="base">
        <a:spcBef>
          <a:spcPct val="0"/>
        </a:spcBef>
        <a:spcAft>
          <a:spcPct val="0"/>
        </a:spcAft>
        <a:defRPr sz="4400">
          <a:solidFill>
            <a:schemeClr val="tx2"/>
          </a:solidFill>
          <a:latin typeface="Tw Cen MT" pitchFamily="34" charset="0"/>
          <a:cs typeface="Arial" pitchFamily="34" charset="0"/>
        </a:defRPr>
      </a:lvl6pPr>
      <a:lvl7pPr marL="914400" algn="l" rtl="1" fontAlgn="base">
        <a:spcBef>
          <a:spcPct val="0"/>
        </a:spcBef>
        <a:spcAft>
          <a:spcPct val="0"/>
        </a:spcAft>
        <a:defRPr sz="4400">
          <a:solidFill>
            <a:schemeClr val="tx2"/>
          </a:solidFill>
          <a:latin typeface="Tw Cen MT" pitchFamily="34" charset="0"/>
          <a:cs typeface="Arial" pitchFamily="34" charset="0"/>
        </a:defRPr>
      </a:lvl7pPr>
      <a:lvl8pPr marL="1371600" algn="l" rtl="1" fontAlgn="base">
        <a:spcBef>
          <a:spcPct val="0"/>
        </a:spcBef>
        <a:spcAft>
          <a:spcPct val="0"/>
        </a:spcAft>
        <a:defRPr sz="4400">
          <a:solidFill>
            <a:schemeClr val="tx2"/>
          </a:solidFill>
          <a:latin typeface="Tw Cen MT" pitchFamily="34" charset="0"/>
          <a:cs typeface="Arial" pitchFamily="34" charset="0"/>
        </a:defRPr>
      </a:lvl8pPr>
      <a:lvl9pPr marL="1828800" algn="l" rtl="1" fontAlgn="base">
        <a:spcBef>
          <a:spcPct val="0"/>
        </a:spcBef>
        <a:spcAft>
          <a:spcPct val="0"/>
        </a:spcAft>
        <a:defRPr sz="4400">
          <a:solidFill>
            <a:schemeClr val="tx2"/>
          </a:solidFill>
          <a:latin typeface="Tw Cen MT" pitchFamily="34" charset="0"/>
          <a:cs typeface="Arial" pitchFamily="34" charset="0"/>
        </a:defRPr>
      </a:lvl9pPr>
    </p:titleStyle>
    <p:bodyStyle>
      <a:lvl1pPr marL="319088" indent="-319088" algn="r" rtl="1"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Arial" pitchFamily="34" charset="0"/>
        </a:defRPr>
      </a:lvl1pPr>
      <a:lvl2pPr marL="639763" indent="-273050" algn="r" rtl="1"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Arial" pitchFamily="34" charset="0"/>
        </a:defRPr>
      </a:lvl2pPr>
      <a:lvl3pPr marL="914400" indent="-228600" algn="r" rtl="1"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Arial" pitchFamily="34" charset="0"/>
        </a:defRPr>
      </a:lvl3pPr>
      <a:lvl4pPr marL="1371600" indent="-228600" algn="r" rtl="1"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Arial" pitchFamily="34" charset="0"/>
        </a:defRPr>
      </a:lvl4pPr>
      <a:lvl5pPr marL="1828800" indent="-228600" algn="r" rtl="1"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Arial" pitchFamily="34" charset="0"/>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06mo_b.mov" TargetMode="External"/><Relationship Id="rId5" Type="http://schemas.openxmlformats.org/officeDocument/2006/relationships/hyperlink" Target="06mo%20a.mov"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rtl="0"/>
            <a:r>
              <a:rPr lang="en-US" b="0" i="0" dirty="0" smtClean="0">
                <a:latin typeface="Calibri" charset="0"/>
                <a:ea typeface="Calibri" charset="0"/>
                <a:cs typeface="Calibri" charset="0"/>
              </a:rPr>
              <a:t>Growth and development</a:t>
            </a:r>
            <a:endParaRPr lang="en-US" b="0" i="0" dirty="0">
              <a:latin typeface="Calibri" charset="0"/>
              <a:ea typeface="Calibri" charset="0"/>
              <a:cs typeface="Calibri" charset="0"/>
            </a:endParaRPr>
          </a:p>
        </p:txBody>
      </p:sp>
      <p:sp>
        <p:nvSpPr>
          <p:cNvPr id="3" name="Subtitle 2"/>
          <p:cNvSpPr>
            <a:spLocks noGrp="1"/>
          </p:cNvSpPr>
          <p:nvPr>
            <p:ph type="subTitle" idx="1"/>
          </p:nvPr>
        </p:nvSpPr>
        <p:spPr/>
        <p:txBody>
          <a:bodyPr>
            <a:normAutofit fontScale="77500" lnSpcReduction="20000"/>
          </a:bodyPr>
          <a:lstStyle/>
          <a:p>
            <a:pPr algn="l" rtl="0"/>
            <a:r>
              <a:rPr lang="en-US" b="0" i="0" dirty="0" smtClean="0">
                <a:latin typeface="Calibri" charset="0"/>
                <a:ea typeface="Calibri" charset="0"/>
                <a:cs typeface="Calibri" charset="0"/>
              </a:rPr>
              <a:t>Mazin Al-Jadiry</a:t>
            </a:r>
          </a:p>
          <a:p>
            <a:pPr algn="l" rtl="0"/>
            <a:r>
              <a:rPr lang="en-US" b="0" i="0" dirty="0" smtClean="0">
                <a:latin typeface="Calibri" charset="0"/>
                <a:ea typeface="Calibri" charset="0"/>
                <a:cs typeface="Calibri" charset="0"/>
              </a:rPr>
              <a:t>5 October 2015</a:t>
            </a:r>
            <a:endParaRPr lang="en-US" b="0" i="0" dirty="0">
              <a:latin typeface="Calibri" charset="0"/>
              <a:ea typeface="Calibri" charset="0"/>
              <a:cs typeface="Calibri" charset="0"/>
            </a:endParaRPr>
          </a:p>
        </p:txBody>
      </p:sp>
    </p:spTree>
    <p:extLst>
      <p:ext uri="{BB962C8B-B14F-4D97-AF65-F5344CB8AC3E}">
        <p14:creationId xmlns:p14="http://schemas.microsoft.com/office/powerpoint/2010/main" xmlns="" val="79658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algn="l" rtl="0"/>
            <a:r>
              <a:rPr lang="en-US" altLang="en-US" b="0" i="0" dirty="0">
                <a:latin typeface="Calibri" charset="0"/>
                <a:ea typeface="Calibri" charset="0"/>
                <a:cs typeface="Calibri" charset="0"/>
              </a:rPr>
              <a:t>Head Control </a:t>
            </a:r>
          </a:p>
        </p:txBody>
      </p:sp>
      <p:pic>
        <p:nvPicPr>
          <p:cNvPr id="201731" name="Picture 3" descr="msotw9_temp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85900" y="2343150"/>
            <a:ext cx="3429000" cy="314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1732" name="Picture 4" descr="msotw9_temp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72050" y="2343150"/>
            <a:ext cx="2914650" cy="314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01733" name="Text Box 5"/>
          <p:cNvSpPr txBox="1">
            <a:spLocks noChangeArrowheads="1"/>
          </p:cNvSpPr>
          <p:nvPr/>
        </p:nvSpPr>
        <p:spPr bwMode="auto">
          <a:xfrm>
            <a:off x="2102645" y="5054204"/>
            <a:ext cx="10967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rtl="0"/>
            <a:r>
              <a:rPr lang="en-US" altLang="en-US">
                <a:latin typeface="Tahoma" charset="0"/>
              </a:rPr>
              <a:t>Newborn</a:t>
            </a:r>
          </a:p>
        </p:txBody>
      </p:sp>
      <p:sp>
        <p:nvSpPr>
          <p:cNvPr id="201734" name="Text Box 6"/>
          <p:cNvSpPr txBox="1">
            <a:spLocks noChangeArrowheads="1"/>
          </p:cNvSpPr>
          <p:nvPr/>
        </p:nvSpPr>
        <p:spPr bwMode="auto">
          <a:xfrm>
            <a:off x="5360194" y="5111354"/>
            <a:ext cx="159851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rtl="0"/>
            <a:r>
              <a:rPr lang="en-US" altLang="en-US">
                <a:latin typeface="Tahoma" charset="0"/>
              </a:rPr>
              <a:t>Age 6 months</a:t>
            </a:r>
          </a:p>
        </p:txBody>
      </p:sp>
    </p:spTree>
    <p:extLst>
      <p:ext uri="{BB962C8B-B14F-4D97-AF65-F5344CB8AC3E}">
        <p14:creationId xmlns:p14="http://schemas.microsoft.com/office/powerpoint/2010/main" xmlns="" val="1223275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Text Placeholder 4"/>
          <p:cNvSpPr>
            <a:spLocks noGrp="1"/>
          </p:cNvSpPr>
          <p:nvPr>
            <p:ph type="body" sz="quarter" idx="1"/>
          </p:nvPr>
        </p:nvSpPr>
        <p:spPr>
          <a:xfrm>
            <a:off x="609600" y="1752600"/>
            <a:ext cx="8077200" cy="640080"/>
          </a:xfrm>
        </p:spPr>
        <p:txBody>
          <a:bodyPr/>
          <a:lstStyle/>
          <a:p>
            <a:pPr algn="ctr"/>
            <a:r>
              <a:rPr lang="en-US" sz="2400" dirty="0"/>
              <a:t>Head lag in a </a:t>
            </a:r>
            <a:r>
              <a:rPr lang="en-US" sz="2400" dirty="0" smtClean="0"/>
              <a:t>5-month </a:t>
            </a:r>
            <a:r>
              <a:rPr lang="en-US" sz="2400" dirty="0"/>
              <a:t>girl with Down syndrome</a:t>
            </a:r>
            <a:endParaRPr lang="en-GB" sz="2400" dirty="0"/>
          </a:p>
        </p:txBody>
      </p:sp>
      <p:pic>
        <p:nvPicPr>
          <p:cNvPr id="9" name="Picture 5" descr="Head lag"/>
          <p:cNvPicPr>
            <a:picLocks noGrp="1" noChangeAspect="1" noChangeArrowheads="1"/>
          </p:cNvPicPr>
          <p:nvPr>
            <p:ph sz="quarter" idx="4"/>
          </p:nvPr>
        </p:nvPicPr>
        <p:blipFill>
          <a:blip r:embed="rId2" cstate="print">
            <a:extLst>
              <a:ext uri="{28A0092B-C50C-407E-A947-70E740481C1C}">
                <a14:useLocalDpi xmlns:a14="http://schemas.microsoft.com/office/drawing/2010/main" xmlns="" val="0"/>
              </a:ext>
            </a:extLst>
          </a:blip>
          <a:srcRect/>
          <a:stretch>
            <a:fillRect/>
          </a:stretch>
        </p:blipFill>
        <p:spPr>
          <a:xfrm>
            <a:off x="4800600" y="2770748"/>
            <a:ext cx="3886200" cy="2916703"/>
          </a:xfrm>
        </p:spPr>
      </p:pic>
      <p:pic>
        <p:nvPicPr>
          <p:cNvPr id="10" name="Picture 10" descr="down syndrome"/>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609600" y="2772288"/>
            <a:ext cx="3886200" cy="2913624"/>
          </a:xfrm>
        </p:spPr>
      </p:pic>
    </p:spTree>
    <p:extLst>
      <p:ext uri="{BB962C8B-B14F-4D97-AF65-F5344CB8AC3E}">
        <p14:creationId xmlns:p14="http://schemas.microsoft.com/office/powerpoint/2010/main" xmlns="" val="37003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 6 months;</a:t>
            </a:r>
            <a:endParaRPr lang="en-US" dirty="0"/>
          </a:p>
        </p:txBody>
      </p:sp>
      <p:sp>
        <p:nvSpPr>
          <p:cNvPr id="5" name="Content Placeholder 4"/>
          <p:cNvSpPr>
            <a:spLocks noGrp="1"/>
          </p:cNvSpPr>
          <p:nvPr>
            <p:ph sz="quarter" idx="1"/>
          </p:nvPr>
        </p:nvSpPr>
        <p:spPr/>
        <p:txBody>
          <a:bodyPr/>
          <a:lstStyle/>
          <a:p>
            <a:pPr algn="l" rtl="0"/>
            <a:r>
              <a:rPr lang="en-US" altLang="en-US" dirty="0" smtClean="0"/>
              <a:t>Transfers </a:t>
            </a:r>
            <a:r>
              <a:rPr lang="en-US" altLang="en-US" dirty="0"/>
              <a:t>hand to hand                 	</a:t>
            </a:r>
            <a:endParaRPr lang="en-US" altLang="en-US" dirty="0" smtClean="0"/>
          </a:p>
          <a:p>
            <a:pPr algn="l" rtl="0"/>
            <a:r>
              <a:rPr lang="en-US" altLang="en-US" dirty="0" smtClean="0"/>
              <a:t>Chews</a:t>
            </a:r>
            <a:r>
              <a:rPr lang="en-US" altLang="en-US" dirty="0"/>
              <a:t>, babbles                                        	</a:t>
            </a:r>
            <a:endParaRPr lang="en-US" altLang="en-US" dirty="0" smtClean="0"/>
          </a:p>
          <a:p>
            <a:pPr lvl="0" algn="l" rtl="0"/>
            <a:r>
              <a:rPr lang="en-PH" dirty="0"/>
              <a:t>Sits </a:t>
            </a:r>
            <a:r>
              <a:rPr lang="en-PH" dirty="0" smtClean="0"/>
              <a:t>supported (</a:t>
            </a:r>
            <a:r>
              <a:rPr lang="en-US" altLang="en-US" dirty="0" smtClean="0"/>
              <a:t>hands forward) (</a:t>
            </a:r>
            <a:r>
              <a:rPr lang="en-US" altLang="en-US" dirty="0"/>
              <a:t>	</a:t>
            </a:r>
            <a:endParaRPr lang="en-US" altLang="en-US" dirty="0" smtClean="0"/>
          </a:p>
          <a:p>
            <a:pPr algn="l" rtl="0"/>
            <a:r>
              <a:rPr lang="en-US" altLang="en-US" dirty="0" smtClean="0"/>
              <a:t>Lifts </a:t>
            </a:r>
            <a:r>
              <a:rPr lang="en-US" altLang="en-US" dirty="0"/>
              <a:t>head </a:t>
            </a:r>
            <a:r>
              <a:rPr lang="en-US" altLang="en-US" dirty="0" smtClean="0"/>
              <a:t>from supine</a:t>
            </a:r>
          </a:p>
          <a:p>
            <a:pPr lvl="0" algn="l" rtl="0"/>
            <a:r>
              <a:rPr lang="en-PH" dirty="0"/>
              <a:t>Recognize </a:t>
            </a:r>
            <a:r>
              <a:rPr lang="en-PH" dirty="0" smtClean="0"/>
              <a:t>strangers</a:t>
            </a:r>
          </a:p>
          <a:p>
            <a:pPr lvl="0" algn="l" rtl="0"/>
            <a:r>
              <a:rPr lang="en-US" altLang="en-US" dirty="0">
                <a:latin typeface="Calibri" charset="0"/>
                <a:ea typeface="Calibri" charset="0"/>
                <a:cs typeface="Calibri" charset="0"/>
              </a:rPr>
              <a:t>Hold own bottle</a:t>
            </a:r>
            <a:r>
              <a:rPr lang="en-PH" dirty="0" smtClean="0"/>
              <a:t> </a:t>
            </a:r>
            <a:endParaRPr lang="en-PH" dirty="0"/>
          </a:p>
          <a:p>
            <a:pPr algn="l" rtl="0"/>
            <a:endParaRPr lang="en-US" altLang="en-US" dirty="0"/>
          </a:p>
          <a:p>
            <a:pPr algn="l" rtl="0"/>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32818" y="1447800"/>
            <a:ext cx="2619375" cy="17430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19950" y="3200400"/>
            <a:ext cx="1847850" cy="2476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24400" y="4953000"/>
            <a:ext cx="2438400" cy="1828800"/>
          </a:xfrm>
          <a:prstGeom prst="rect">
            <a:avLst/>
          </a:prstGeom>
        </p:spPr>
      </p:pic>
      <p:sp>
        <p:nvSpPr>
          <p:cNvPr id="9" name="Rectangle 8"/>
          <p:cNvSpPr/>
          <p:nvPr/>
        </p:nvSpPr>
        <p:spPr>
          <a:xfrm>
            <a:off x="7467600" y="6381690"/>
            <a:ext cx="1183337" cy="400110"/>
          </a:xfrm>
          <a:prstGeom prst="rect">
            <a:avLst/>
          </a:prstGeom>
        </p:spPr>
        <p:txBody>
          <a:bodyPr wrap="none">
            <a:spAutoFit/>
          </a:bodyPr>
          <a:lstStyle/>
          <a:p>
            <a:r>
              <a:rPr lang="en-US" sz="2000" b="1" dirty="0" smtClean="0">
                <a:latin typeface="Calibri" panose="020F0502020204030204" pitchFamily="34" charset="0"/>
                <a:hlinkClick r:id="rId5" action="ppaction://hlinkfile"/>
              </a:rPr>
              <a:t>6ma</a:t>
            </a:r>
            <a:r>
              <a:rPr lang="en-US" sz="2000" b="1" dirty="0" smtClean="0">
                <a:latin typeface="Calibri" panose="020F0502020204030204" pitchFamily="34" charset="0"/>
              </a:rPr>
              <a:t> </a:t>
            </a:r>
            <a:r>
              <a:rPr lang="en-US" sz="2000" b="1" dirty="0" smtClean="0">
                <a:latin typeface="Calibri" panose="020F0502020204030204" pitchFamily="34" charset="0"/>
                <a:hlinkClick r:id="rId6" action="ppaction://hlinkfile"/>
              </a:rPr>
              <a:t>6mb</a:t>
            </a:r>
            <a:endParaRPr lang="en-GB" sz="2000" b="1" dirty="0">
              <a:latin typeface="Calibri" panose="020F0502020204030204" pitchFamily="34" charset="0"/>
            </a:endParaRPr>
          </a:p>
        </p:txBody>
      </p:sp>
    </p:spTree>
    <p:extLst>
      <p:ext uri="{BB962C8B-B14F-4D97-AF65-F5344CB8AC3E}">
        <p14:creationId xmlns:p14="http://schemas.microsoft.com/office/powerpoint/2010/main" xmlns="" val="1631136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p:txBody>
          <a:bodyPr/>
          <a:lstStyle/>
          <a:p>
            <a:pPr algn="l" rtl="0"/>
            <a:r>
              <a:rPr lang="en-US" altLang="en-US" b="0" i="0" dirty="0">
                <a:latin typeface="Calibri" charset="0"/>
                <a:ea typeface="Calibri" charset="0"/>
                <a:cs typeface="Calibri" charset="0"/>
              </a:rPr>
              <a:t>At </a:t>
            </a:r>
            <a:r>
              <a:rPr lang="en-US" altLang="en-US" b="0" i="0" dirty="0" smtClean="0">
                <a:latin typeface="Calibri" charset="0"/>
                <a:ea typeface="Calibri" charset="0"/>
                <a:cs typeface="Calibri" charset="0"/>
              </a:rPr>
              <a:t>7-8 months;</a:t>
            </a:r>
            <a:endParaRPr lang="en-US" altLang="en-US" b="0" i="0" dirty="0">
              <a:latin typeface="Calibri" charset="0"/>
              <a:ea typeface="Calibri" charset="0"/>
              <a:cs typeface="Calibri" charset="0"/>
            </a:endParaRPr>
          </a:p>
        </p:txBody>
      </p:sp>
      <p:sp>
        <p:nvSpPr>
          <p:cNvPr id="158723" name="Rectangle 3"/>
          <p:cNvSpPr>
            <a:spLocks noGrp="1" noChangeArrowheads="1"/>
          </p:cNvSpPr>
          <p:nvPr>
            <p:ph sz="quarter" idx="1"/>
          </p:nvPr>
        </p:nvSpPr>
        <p:spPr>
          <a:prstGeom prst="rect">
            <a:avLst/>
          </a:prstGeom>
        </p:spPr>
        <p:txBody>
          <a:bodyPr/>
          <a:lstStyle/>
          <a:p>
            <a:pPr algn="l" rtl="0">
              <a:buFontTx/>
              <a:buChar char="•"/>
            </a:pPr>
            <a:r>
              <a:rPr lang="en-US" altLang="en-US" b="0" i="0" dirty="0">
                <a:latin typeface="Calibri" charset="0"/>
                <a:ea typeface="Calibri" charset="0"/>
                <a:cs typeface="Calibri" charset="0"/>
              </a:rPr>
              <a:t>Sit </a:t>
            </a:r>
            <a:r>
              <a:rPr lang="en-US" altLang="en-US" b="0" i="0" dirty="0" smtClean="0">
                <a:latin typeface="Calibri" charset="0"/>
                <a:ea typeface="Calibri" charset="0"/>
                <a:cs typeface="Calibri" charset="0"/>
              </a:rPr>
              <a:t>alone</a:t>
            </a:r>
          </a:p>
          <a:p>
            <a:pPr algn="l" rtl="0">
              <a:buFontTx/>
              <a:buChar char="•"/>
            </a:pPr>
            <a:r>
              <a:rPr lang="en-US" altLang="en-US" dirty="0">
                <a:latin typeface="Calibri" charset="0"/>
                <a:ea typeface="Calibri" charset="0"/>
                <a:cs typeface="Calibri" charset="0"/>
              </a:rPr>
              <a:t>Drink from cup with assistance</a:t>
            </a:r>
            <a:endParaRPr lang="en-US" altLang="en-US" b="0" i="0" dirty="0">
              <a:latin typeface="Calibri" charset="0"/>
              <a:ea typeface="Calibri" charset="0"/>
              <a:cs typeface="Calibri" charset="0"/>
            </a:endParaRPr>
          </a:p>
          <a:p>
            <a:pPr algn="l" rtl="0">
              <a:buFontTx/>
              <a:buChar char="•"/>
            </a:pPr>
            <a:r>
              <a:rPr lang="en-US" altLang="en-US" b="0" i="0" dirty="0">
                <a:latin typeface="Calibri" charset="0"/>
                <a:ea typeface="Calibri" charset="0"/>
                <a:cs typeface="Calibri" charset="0"/>
              </a:rPr>
              <a:t>Imitate simple acts of </a:t>
            </a:r>
            <a:r>
              <a:rPr lang="en-US" altLang="en-US" b="0" i="0" dirty="0" smtClean="0">
                <a:latin typeface="Calibri" charset="0"/>
                <a:ea typeface="Calibri" charset="0"/>
                <a:cs typeface="Calibri" charset="0"/>
              </a:rPr>
              <a:t>others</a:t>
            </a:r>
          </a:p>
          <a:p>
            <a:pPr algn="l" rtl="0">
              <a:buFontTx/>
              <a:buChar char="•"/>
            </a:pPr>
            <a:r>
              <a:rPr lang="en-US" altLang="en-US" dirty="0" smtClean="0">
                <a:latin typeface="Calibri" charset="0"/>
                <a:ea typeface="Calibri" charset="0"/>
                <a:cs typeface="Calibri" charset="0"/>
              </a:rPr>
              <a:t>Uses </a:t>
            </a:r>
            <a:r>
              <a:rPr lang="en-US" altLang="en-US" dirty="0">
                <a:latin typeface="Calibri" charset="0"/>
                <a:ea typeface="Calibri" charset="0"/>
                <a:cs typeface="Calibri" charset="0"/>
              </a:rPr>
              <a:t>a raking grasp to pull objects </a:t>
            </a:r>
            <a:r>
              <a:rPr lang="en-US" altLang="en-US" dirty="0" smtClean="0">
                <a:latin typeface="Calibri" charset="0"/>
                <a:ea typeface="Calibri" charset="0"/>
                <a:cs typeface="Calibri" charset="0"/>
              </a:rPr>
              <a:t>closer</a:t>
            </a:r>
          </a:p>
        </p:txBody>
      </p:sp>
    </p:spTree>
    <p:extLst>
      <p:ext uri="{BB962C8B-B14F-4D97-AF65-F5344CB8AC3E}">
        <p14:creationId xmlns:p14="http://schemas.microsoft.com/office/powerpoint/2010/main" xmlns="" val="474202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pPr algn="l" rtl="0"/>
            <a:r>
              <a:rPr lang="en-US" altLang="en-US" b="0" i="0" dirty="0">
                <a:latin typeface="Calibri" charset="0"/>
                <a:ea typeface="Calibri" charset="0"/>
                <a:cs typeface="Calibri" charset="0"/>
              </a:rPr>
              <a:t>At </a:t>
            </a:r>
            <a:r>
              <a:rPr lang="en-US" altLang="en-US" b="0" i="0" dirty="0" smtClean="0">
                <a:latin typeface="Calibri" charset="0"/>
                <a:ea typeface="Calibri" charset="0"/>
                <a:cs typeface="Calibri" charset="0"/>
              </a:rPr>
              <a:t>9-10 months</a:t>
            </a:r>
            <a:r>
              <a:rPr lang="en-US" altLang="en-US" dirty="0">
                <a:latin typeface="Calibri" charset="0"/>
                <a:ea typeface="Calibri" charset="0"/>
                <a:cs typeface="Calibri" charset="0"/>
              </a:rPr>
              <a:t>;</a:t>
            </a:r>
            <a:endParaRPr lang="en-US" altLang="en-US" b="0" i="0" dirty="0">
              <a:latin typeface="Calibri" charset="0"/>
              <a:ea typeface="Calibri" charset="0"/>
              <a:cs typeface="Calibri" charset="0"/>
            </a:endParaRPr>
          </a:p>
        </p:txBody>
      </p:sp>
      <p:sp>
        <p:nvSpPr>
          <p:cNvPr id="160771" name="Rectangle 3"/>
          <p:cNvSpPr>
            <a:spLocks noGrp="1" noChangeArrowheads="1"/>
          </p:cNvSpPr>
          <p:nvPr>
            <p:ph sz="quarter" idx="1"/>
          </p:nvPr>
        </p:nvSpPr>
        <p:spPr>
          <a:prstGeom prst="rect">
            <a:avLst/>
          </a:prstGeom>
        </p:spPr>
        <p:txBody>
          <a:bodyPr/>
          <a:lstStyle/>
          <a:p>
            <a:pPr algn="l" rtl="0">
              <a:buFontTx/>
              <a:buChar char="•"/>
            </a:pPr>
            <a:r>
              <a:rPr lang="en-US" altLang="en-US" b="0" i="0" dirty="0">
                <a:latin typeface="Calibri" charset="0"/>
                <a:ea typeface="Calibri" charset="0"/>
                <a:cs typeface="Calibri" charset="0"/>
              </a:rPr>
              <a:t>Rise to sitting position </a:t>
            </a:r>
            <a:r>
              <a:rPr lang="en-US" altLang="en-US" b="0" i="0" dirty="0" smtClean="0">
                <a:latin typeface="Calibri" charset="0"/>
                <a:ea typeface="Calibri" charset="0"/>
                <a:cs typeface="Calibri" charset="0"/>
              </a:rPr>
              <a:t>alone</a:t>
            </a:r>
            <a:endParaRPr lang="en-US" altLang="en-US" b="0" i="0" dirty="0">
              <a:latin typeface="Calibri" charset="0"/>
              <a:ea typeface="Calibri" charset="0"/>
              <a:cs typeface="Calibri" charset="0"/>
            </a:endParaRPr>
          </a:p>
          <a:p>
            <a:pPr algn="l" rtl="0">
              <a:buFontTx/>
              <a:buChar char="•"/>
            </a:pPr>
            <a:r>
              <a:rPr lang="en-US" altLang="en-US" b="0" i="0" dirty="0">
                <a:latin typeface="Calibri" charset="0"/>
                <a:ea typeface="Calibri" charset="0"/>
                <a:cs typeface="Calibri" charset="0"/>
              </a:rPr>
              <a:t>Crawl (i.e., pull body while in prone position</a:t>
            </a:r>
            <a:r>
              <a:rPr lang="en-US" altLang="en-US" b="0" i="0" dirty="0" smtClean="0">
                <a:latin typeface="Calibri" charset="0"/>
                <a:ea typeface="Calibri" charset="0"/>
                <a:cs typeface="Calibri" charset="0"/>
              </a:rPr>
              <a:t>)</a:t>
            </a:r>
            <a:endParaRPr lang="en-US" altLang="en-US" b="0" i="0" dirty="0">
              <a:latin typeface="Calibri" charset="0"/>
              <a:ea typeface="Calibri" charset="0"/>
              <a:cs typeface="Calibri" charset="0"/>
            </a:endParaRPr>
          </a:p>
          <a:p>
            <a:pPr algn="l" rtl="0">
              <a:buFontTx/>
              <a:buChar char="•"/>
            </a:pPr>
            <a:r>
              <a:rPr lang="en-US" altLang="en-US" b="0" i="0" dirty="0">
                <a:latin typeface="Calibri" charset="0"/>
                <a:ea typeface="Calibri" charset="0"/>
                <a:cs typeface="Calibri" charset="0"/>
              </a:rPr>
              <a:t>Hold one bottle with good hand-mouth coordination </a:t>
            </a:r>
            <a:endParaRPr lang="en-US" altLang="en-US" dirty="0">
              <a:latin typeface="Calibri" charset="0"/>
              <a:ea typeface="Calibri" charset="0"/>
              <a:cs typeface="Calibri" charset="0"/>
            </a:endParaRPr>
          </a:p>
          <a:p>
            <a:pPr algn="l" rtl="0">
              <a:buFontTx/>
              <a:buChar char="•"/>
            </a:pPr>
            <a:r>
              <a:rPr lang="en-US" altLang="en-US" dirty="0" smtClean="0">
                <a:latin typeface="Calibri" charset="0"/>
                <a:ea typeface="Calibri" charset="0"/>
                <a:cs typeface="Calibri" charset="0"/>
              </a:rPr>
              <a:t>Walk </a:t>
            </a:r>
            <a:r>
              <a:rPr lang="en-US" altLang="en-US" dirty="0">
                <a:latin typeface="Calibri" charset="0"/>
                <a:ea typeface="Calibri" charset="0"/>
                <a:cs typeface="Calibri" charset="0"/>
              </a:rPr>
              <a:t>holding on </a:t>
            </a:r>
            <a:r>
              <a:rPr lang="en-US" altLang="en-US" dirty="0" smtClean="0">
                <a:latin typeface="Calibri" charset="0"/>
                <a:ea typeface="Calibri" charset="0"/>
                <a:cs typeface="Calibri" charset="0"/>
              </a:rPr>
              <a:t>furniture </a:t>
            </a:r>
            <a:r>
              <a:rPr lang="en-US" altLang="en-US" dirty="0">
                <a:latin typeface="Calibri" charset="0"/>
                <a:ea typeface="Calibri" charset="0"/>
                <a:cs typeface="Calibri" charset="0"/>
              </a:rPr>
              <a:t>(</a:t>
            </a:r>
            <a:r>
              <a:rPr lang="en-US" altLang="en-US" dirty="0" smtClean="0">
                <a:latin typeface="Calibri" charset="0"/>
                <a:ea typeface="Calibri" charset="0"/>
                <a:cs typeface="Calibri" charset="0"/>
              </a:rPr>
              <a:t>cruises)</a:t>
            </a:r>
            <a:endParaRPr lang="en-US" altLang="en-US" dirty="0">
              <a:latin typeface="Calibri" charset="0"/>
              <a:ea typeface="Calibri" charset="0"/>
              <a:cs typeface="Calibri" charset="0"/>
            </a:endParaRPr>
          </a:p>
        </p:txBody>
      </p:sp>
    </p:spTree>
    <p:extLst>
      <p:ext uri="{BB962C8B-B14F-4D97-AF65-F5344CB8AC3E}">
        <p14:creationId xmlns:p14="http://schemas.microsoft.com/office/powerpoint/2010/main" xmlns="" val="245317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At 11-12 months;</a:t>
            </a:r>
            <a:endParaRPr lang="en-US" dirty="0"/>
          </a:p>
        </p:txBody>
      </p:sp>
      <p:sp>
        <p:nvSpPr>
          <p:cNvPr id="3" name="Content Placeholder 2"/>
          <p:cNvSpPr>
            <a:spLocks noGrp="1"/>
          </p:cNvSpPr>
          <p:nvPr>
            <p:ph sz="quarter" idx="1"/>
          </p:nvPr>
        </p:nvSpPr>
        <p:spPr/>
        <p:txBody>
          <a:bodyPr/>
          <a:lstStyle/>
          <a:p>
            <a:pPr lvl="0" algn="l" rtl="0"/>
            <a:r>
              <a:rPr lang="en-PH" sz="2400" dirty="0"/>
              <a:t>Walks </a:t>
            </a:r>
            <a:r>
              <a:rPr lang="en-PH" sz="2400" dirty="0" smtClean="0"/>
              <a:t>alone</a:t>
            </a:r>
          </a:p>
          <a:p>
            <a:pPr lvl="0" algn="l" rtl="0"/>
            <a:r>
              <a:rPr lang="en-PH" sz="2400" dirty="0"/>
              <a:t>Uses mature pincer grasp</a:t>
            </a:r>
          </a:p>
          <a:p>
            <a:pPr lvl="0" algn="l" rtl="0"/>
            <a:r>
              <a:rPr lang="en-PH" sz="2400" dirty="0" smtClean="0"/>
              <a:t>Uses </a:t>
            </a:r>
            <a:r>
              <a:rPr lang="en-PH" sz="2400" dirty="0"/>
              <a:t>few words other than “dada/mama”</a:t>
            </a:r>
          </a:p>
          <a:p>
            <a:pPr lvl="0" algn="l" rtl="0"/>
            <a:r>
              <a:rPr lang="en-PH" sz="2400" dirty="0" smtClean="0"/>
              <a:t>Imitates </a:t>
            </a:r>
            <a:r>
              <a:rPr lang="en-PH" sz="2400" dirty="0"/>
              <a:t>actions</a:t>
            </a:r>
          </a:p>
          <a:p>
            <a:pPr lvl="0" algn="l" rtl="0"/>
            <a:r>
              <a:rPr lang="en-PH" sz="2400" dirty="0"/>
              <a:t>Comes when called</a:t>
            </a:r>
          </a:p>
          <a:p>
            <a:pPr lvl="0" algn="l" rtl="0"/>
            <a:r>
              <a:rPr lang="en-PH" sz="2400" dirty="0"/>
              <a:t>Cooperates with </a:t>
            </a:r>
            <a:r>
              <a:rPr lang="en-PH" sz="2400" dirty="0" smtClean="0"/>
              <a:t>dressing</a:t>
            </a:r>
            <a:endParaRPr lang="en-PH" sz="2400" dirty="0"/>
          </a:p>
          <a:p>
            <a:pPr lvl="0" algn="l" rtl="0"/>
            <a:endParaRPr lang="en-PH" sz="2400" dirty="0"/>
          </a:p>
          <a:p>
            <a:pPr lvl="0" algn="l" rtl="0"/>
            <a:endParaRPr lang="en-PH" sz="2400" dirty="0"/>
          </a:p>
          <a:p>
            <a:pPr algn="l" rtl="0"/>
            <a:endParaRPr lang="en-US" sz="2400" dirty="0"/>
          </a:p>
        </p:txBody>
      </p:sp>
    </p:spTree>
    <p:extLst>
      <p:ext uri="{BB962C8B-B14F-4D97-AF65-F5344CB8AC3E}">
        <p14:creationId xmlns:p14="http://schemas.microsoft.com/office/powerpoint/2010/main" xmlns="" val="345482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4000" b="1" dirty="0">
                <a:latin typeface="Calibri" panose="020F0502020204030204" pitchFamily="34" charset="0"/>
              </a:rPr>
              <a:t>Important milestones</a:t>
            </a:r>
            <a:endParaRPr lang="it-IT" sz="4000" b="1" dirty="0">
              <a:latin typeface="Calibri" panose="020F0502020204030204" pitchFamily="34" charset="0"/>
            </a:endParaRPr>
          </a:p>
        </p:txBody>
      </p:sp>
      <p:sp>
        <p:nvSpPr>
          <p:cNvPr id="381955" name="Rectangle 3"/>
          <p:cNvSpPr>
            <a:spLocks noGrp="1" noChangeArrowheads="1"/>
          </p:cNvSpPr>
          <p:nvPr>
            <p:ph type="body" idx="1"/>
          </p:nvPr>
        </p:nvSpPr>
        <p:spPr/>
        <p:txBody>
          <a:bodyPr/>
          <a:lstStyle/>
          <a:p>
            <a:pPr algn="l" rtl="0" eaLnBrk="1" hangingPunct="1">
              <a:lnSpc>
                <a:spcPct val="80000"/>
              </a:lnSpc>
            </a:pPr>
            <a:r>
              <a:rPr lang="it-IT" sz="2400" b="1" dirty="0" smtClean="0">
                <a:effectLst/>
                <a:latin typeface="Calibri" panose="020F0502020204030204" pitchFamily="34" charset="0"/>
              </a:rPr>
              <a:t>18 months</a:t>
            </a:r>
            <a:r>
              <a:rPr lang="it-IT" sz="2400" dirty="0" smtClean="0">
                <a:effectLst/>
                <a:latin typeface="Calibri" panose="020F0502020204030204" pitchFamily="34" charset="0"/>
              </a:rPr>
              <a:t>: </a:t>
            </a:r>
          </a:p>
          <a:p>
            <a:pPr lvl="1" algn="l" rtl="0" eaLnBrk="1" hangingPunct="1">
              <a:lnSpc>
                <a:spcPct val="80000"/>
              </a:lnSpc>
              <a:buFont typeface="Wingdings" panose="05000000000000000000" pitchFamily="2" charset="2"/>
              <a:buChar char="v"/>
            </a:pPr>
            <a:r>
              <a:rPr lang="it-IT" sz="2400" dirty="0" smtClean="0">
                <a:effectLst/>
                <a:latin typeface="Calibri" panose="020F0502020204030204" pitchFamily="34" charset="0"/>
              </a:rPr>
              <a:t>Runs stiffly. Picks up toy without falling over. </a:t>
            </a:r>
          </a:p>
          <a:p>
            <a:pPr lvl="1" algn="l" rtl="0" eaLnBrk="1" hangingPunct="1">
              <a:lnSpc>
                <a:spcPct val="80000"/>
              </a:lnSpc>
              <a:buFont typeface="Wingdings" panose="05000000000000000000" pitchFamily="2" charset="2"/>
              <a:buChar char="v"/>
            </a:pPr>
            <a:r>
              <a:rPr lang="it-IT" sz="2400" dirty="0" smtClean="0">
                <a:effectLst/>
                <a:latin typeface="Calibri" panose="020F0502020204030204" pitchFamily="34" charset="0"/>
              </a:rPr>
              <a:t>Gets up/down stairs holding onto rail. </a:t>
            </a:r>
          </a:p>
          <a:p>
            <a:pPr lvl="1" algn="l" rtl="0" eaLnBrk="1" hangingPunct="1">
              <a:lnSpc>
                <a:spcPct val="80000"/>
              </a:lnSpc>
              <a:buFont typeface="Wingdings" panose="05000000000000000000" pitchFamily="2" charset="2"/>
              <a:buChar char="v"/>
            </a:pPr>
            <a:r>
              <a:rPr lang="it-IT" sz="2400" dirty="0" smtClean="0">
                <a:effectLst/>
                <a:latin typeface="Calibri" panose="020F0502020204030204" pitchFamily="34" charset="0"/>
              </a:rPr>
              <a:t>Begins to jump with both feet. </a:t>
            </a:r>
          </a:p>
          <a:p>
            <a:pPr lvl="1" algn="l" rtl="0" eaLnBrk="1" hangingPunct="1">
              <a:lnSpc>
                <a:spcPct val="80000"/>
              </a:lnSpc>
              <a:buFont typeface="Wingdings" panose="05000000000000000000" pitchFamily="2" charset="2"/>
              <a:buChar char="v"/>
            </a:pPr>
            <a:r>
              <a:rPr lang="it-IT" sz="2400" dirty="0" smtClean="0">
                <a:effectLst/>
                <a:latin typeface="Calibri" panose="020F0502020204030204" pitchFamily="34" charset="0"/>
              </a:rPr>
              <a:t>Build a tower of 4 cubes and throw a ball. </a:t>
            </a:r>
          </a:p>
          <a:p>
            <a:pPr lvl="1" algn="l" rtl="0" eaLnBrk="1" hangingPunct="1">
              <a:lnSpc>
                <a:spcPct val="80000"/>
              </a:lnSpc>
              <a:buFont typeface="Wingdings" panose="05000000000000000000" pitchFamily="2" charset="2"/>
              <a:buChar char="v"/>
            </a:pPr>
            <a:r>
              <a:rPr lang="it-IT" sz="2400" dirty="0" smtClean="0">
                <a:effectLst/>
                <a:latin typeface="Calibri" panose="020F0502020204030204" pitchFamily="34" charset="0"/>
              </a:rPr>
              <a:t>Imitates vertical stroke. </a:t>
            </a:r>
          </a:p>
          <a:p>
            <a:pPr lvl="1" algn="l" rtl="0" eaLnBrk="1" hangingPunct="1">
              <a:lnSpc>
                <a:spcPct val="80000"/>
              </a:lnSpc>
              <a:buFont typeface="Wingdings" panose="05000000000000000000" pitchFamily="2" charset="2"/>
              <a:buChar char="v"/>
            </a:pPr>
            <a:r>
              <a:rPr lang="en-US" sz="2400" dirty="0" smtClean="0">
                <a:effectLst/>
                <a:latin typeface="Calibri" panose="020F0502020204030204" pitchFamily="34" charset="0"/>
              </a:rPr>
              <a:t>Has vocabulary of 10 words.</a:t>
            </a:r>
            <a:r>
              <a:rPr lang="it-IT" sz="2400" dirty="0" smtClean="0">
                <a:effectLst/>
                <a:latin typeface="Calibri" panose="020F0502020204030204" pitchFamily="34" charset="0"/>
              </a:rPr>
              <a:t> </a:t>
            </a:r>
          </a:p>
          <a:p>
            <a:pPr lvl="1" algn="l" rtl="0" eaLnBrk="1" hangingPunct="1">
              <a:lnSpc>
                <a:spcPct val="80000"/>
              </a:lnSpc>
              <a:buFont typeface="Wingdings" panose="05000000000000000000" pitchFamily="2" charset="2"/>
              <a:buChar char="v"/>
            </a:pPr>
            <a:r>
              <a:rPr lang="it-IT" sz="2400" dirty="0" smtClean="0">
                <a:effectLst/>
                <a:latin typeface="Calibri" panose="020F0502020204030204" pitchFamily="34" charset="0"/>
              </a:rPr>
              <a:t>Drinks from a cup with both hands. </a:t>
            </a:r>
          </a:p>
          <a:p>
            <a:pPr lvl="1" algn="l" rtl="0" eaLnBrk="1" hangingPunct="1">
              <a:lnSpc>
                <a:spcPct val="80000"/>
              </a:lnSpc>
              <a:buFont typeface="Wingdings" panose="05000000000000000000" pitchFamily="2" charset="2"/>
              <a:buChar char="v"/>
            </a:pPr>
            <a:r>
              <a:rPr lang="it-IT" sz="2400" dirty="0" smtClean="0">
                <a:effectLst/>
                <a:latin typeface="Calibri" panose="020F0502020204030204" pitchFamily="34" charset="0"/>
              </a:rPr>
              <a:t>Feeds self with a spoon.</a:t>
            </a:r>
          </a:p>
        </p:txBody>
      </p:sp>
    </p:spTree>
    <p:extLst>
      <p:ext uri="{BB962C8B-B14F-4D97-AF65-F5344CB8AC3E}">
        <p14:creationId xmlns:p14="http://schemas.microsoft.com/office/powerpoint/2010/main" xmlns="" val="30670408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Effect transition="in" filter="fade">
                                      <p:cBhvr>
                                        <p:cTn id="7" dur="1000"/>
                                        <p:tgtEl>
                                          <p:spTgt spid="3819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1955">
                                            <p:txEl>
                                              <p:pRg st="1" end="1"/>
                                            </p:txEl>
                                          </p:spTgt>
                                        </p:tgtEl>
                                        <p:attrNameLst>
                                          <p:attrName>style.visibility</p:attrName>
                                        </p:attrNameLst>
                                      </p:cBhvr>
                                      <p:to>
                                        <p:strVal val="visible"/>
                                      </p:to>
                                    </p:set>
                                    <p:animEffect transition="in" filter="fade">
                                      <p:cBhvr>
                                        <p:cTn id="10" dur="1000"/>
                                        <p:tgtEl>
                                          <p:spTgt spid="38195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1955">
                                            <p:txEl>
                                              <p:pRg st="2" end="2"/>
                                            </p:txEl>
                                          </p:spTgt>
                                        </p:tgtEl>
                                        <p:attrNameLst>
                                          <p:attrName>style.visibility</p:attrName>
                                        </p:attrNameLst>
                                      </p:cBhvr>
                                      <p:to>
                                        <p:strVal val="visible"/>
                                      </p:to>
                                    </p:set>
                                    <p:animEffect transition="in" filter="fade">
                                      <p:cBhvr>
                                        <p:cTn id="13" dur="1000"/>
                                        <p:tgtEl>
                                          <p:spTgt spid="38195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1955">
                                            <p:txEl>
                                              <p:pRg st="3" end="3"/>
                                            </p:txEl>
                                          </p:spTgt>
                                        </p:tgtEl>
                                        <p:attrNameLst>
                                          <p:attrName>style.visibility</p:attrName>
                                        </p:attrNameLst>
                                      </p:cBhvr>
                                      <p:to>
                                        <p:strVal val="visible"/>
                                      </p:to>
                                    </p:set>
                                    <p:animEffect transition="in" filter="fade">
                                      <p:cBhvr>
                                        <p:cTn id="16" dur="1000"/>
                                        <p:tgtEl>
                                          <p:spTgt spid="38195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1955">
                                            <p:txEl>
                                              <p:pRg st="4" end="4"/>
                                            </p:txEl>
                                          </p:spTgt>
                                        </p:tgtEl>
                                        <p:attrNameLst>
                                          <p:attrName>style.visibility</p:attrName>
                                        </p:attrNameLst>
                                      </p:cBhvr>
                                      <p:to>
                                        <p:strVal val="visible"/>
                                      </p:to>
                                    </p:set>
                                    <p:animEffect transition="in" filter="fade">
                                      <p:cBhvr>
                                        <p:cTn id="19" dur="1000"/>
                                        <p:tgtEl>
                                          <p:spTgt spid="38195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1955">
                                            <p:txEl>
                                              <p:pRg st="5" end="5"/>
                                            </p:txEl>
                                          </p:spTgt>
                                        </p:tgtEl>
                                        <p:attrNameLst>
                                          <p:attrName>style.visibility</p:attrName>
                                        </p:attrNameLst>
                                      </p:cBhvr>
                                      <p:to>
                                        <p:strVal val="visible"/>
                                      </p:to>
                                    </p:set>
                                    <p:animEffect transition="in" filter="fade">
                                      <p:cBhvr>
                                        <p:cTn id="22" dur="1000"/>
                                        <p:tgtEl>
                                          <p:spTgt spid="38195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1955">
                                            <p:txEl>
                                              <p:pRg st="6" end="6"/>
                                            </p:txEl>
                                          </p:spTgt>
                                        </p:tgtEl>
                                        <p:attrNameLst>
                                          <p:attrName>style.visibility</p:attrName>
                                        </p:attrNameLst>
                                      </p:cBhvr>
                                      <p:to>
                                        <p:strVal val="visible"/>
                                      </p:to>
                                    </p:set>
                                    <p:animEffect transition="in" filter="fade">
                                      <p:cBhvr>
                                        <p:cTn id="25" dur="1000"/>
                                        <p:tgtEl>
                                          <p:spTgt spid="38195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1955">
                                            <p:txEl>
                                              <p:pRg st="7" end="7"/>
                                            </p:txEl>
                                          </p:spTgt>
                                        </p:tgtEl>
                                        <p:attrNameLst>
                                          <p:attrName>style.visibility</p:attrName>
                                        </p:attrNameLst>
                                      </p:cBhvr>
                                      <p:to>
                                        <p:strVal val="visible"/>
                                      </p:to>
                                    </p:set>
                                    <p:animEffect transition="in" filter="fade">
                                      <p:cBhvr>
                                        <p:cTn id="28" dur="1000"/>
                                        <p:tgtEl>
                                          <p:spTgt spid="38195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1955">
                                            <p:txEl>
                                              <p:pRg st="8" end="8"/>
                                            </p:txEl>
                                          </p:spTgt>
                                        </p:tgtEl>
                                        <p:attrNameLst>
                                          <p:attrName>style.visibility</p:attrName>
                                        </p:attrNameLst>
                                      </p:cBhvr>
                                      <p:to>
                                        <p:strVal val="visible"/>
                                      </p:to>
                                    </p:set>
                                    <p:animEffect transition="in" filter="fade">
                                      <p:cBhvr>
                                        <p:cTn id="31" dur="1000"/>
                                        <p:tgtEl>
                                          <p:spTgt spid="3819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4000" b="1">
                <a:latin typeface="Calibri" panose="020F0502020204030204" pitchFamily="34" charset="0"/>
              </a:rPr>
              <a:t>Important milestones</a:t>
            </a:r>
            <a:endParaRPr lang="it-IT" sz="4000" b="1">
              <a:latin typeface="Calibri" panose="020F0502020204030204" pitchFamily="34" charset="0"/>
            </a:endParaRPr>
          </a:p>
        </p:txBody>
      </p:sp>
      <p:sp>
        <p:nvSpPr>
          <p:cNvPr id="389123" name="Rectangle 3"/>
          <p:cNvSpPr>
            <a:spLocks noGrp="1" noChangeArrowheads="1"/>
          </p:cNvSpPr>
          <p:nvPr>
            <p:ph type="body" idx="1"/>
          </p:nvPr>
        </p:nvSpPr>
        <p:spPr/>
        <p:txBody>
          <a:bodyPr/>
          <a:lstStyle/>
          <a:p>
            <a:pPr algn="l" rtl="0" eaLnBrk="1" hangingPunct="1">
              <a:lnSpc>
                <a:spcPct val="80000"/>
              </a:lnSpc>
            </a:pPr>
            <a:r>
              <a:rPr lang="en-US" sz="2400" b="1" dirty="0" smtClean="0">
                <a:effectLst/>
                <a:latin typeface="Calibri" panose="020F0502020204030204" pitchFamily="34" charset="0"/>
              </a:rPr>
              <a:t>2 years</a:t>
            </a:r>
            <a:r>
              <a:rPr lang="en-US" sz="2400" dirty="0" smtClean="0">
                <a:effectLst/>
                <a:latin typeface="Calibri" panose="020F0502020204030204" pitchFamily="34" charset="0"/>
              </a:rPr>
              <a:t>:</a:t>
            </a:r>
          </a:p>
          <a:p>
            <a:pPr lvl="1" algn="l" rtl="0" eaLnBrk="1" hangingPunct="1">
              <a:lnSpc>
                <a:spcPct val="80000"/>
              </a:lnSpc>
              <a:buFont typeface="Wingdings" panose="05000000000000000000" pitchFamily="2" charset="2"/>
              <a:buChar char="v"/>
            </a:pPr>
            <a:r>
              <a:rPr lang="en-US" sz="2000" dirty="0" smtClean="0">
                <a:effectLst/>
                <a:latin typeface="Calibri" panose="020F0502020204030204" pitchFamily="34" charset="0"/>
              </a:rPr>
              <a:t>runs well. </a:t>
            </a:r>
          </a:p>
          <a:p>
            <a:pPr lvl="1" algn="l" rtl="0" eaLnBrk="1" hangingPunct="1">
              <a:lnSpc>
                <a:spcPct val="80000"/>
              </a:lnSpc>
              <a:buFont typeface="Wingdings" panose="05000000000000000000" pitchFamily="2" charset="2"/>
              <a:buChar char="v"/>
            </a:pPr>
            <a:r>
              <a:rPr lang="en-US" sz="2000" dirty="0" smtClean="0">
                <a:effectLst/>
                <a:latin typeface="Calibri" panose="020F0502020204030204" pitchFamily="34" charset="0"/>
              </a:rPr>
              <a:t>Climb  stairs. </a:t>
            </a:r>
          </a:p>
          <a:p>
            <a:pPr lvl="1" algn="l" rtl="0" eaLnBrk="1" hangingPunct="1">
              <a:lnSpc>
                <a:spcPct val="80000"/>
              </a:lnSpc>
              <a:buFont typeface="Wingdings" panose="05000000000000000000" pitchFamily="2" charset="2"/>
              <a:buChar char="v"/>
            </a:pPr>
            <a:r>
              <a:rPr lang="en-US" sz="2000" dirty="0" smtClean="0">
                <a:effectLst/>
                <a:latin typeface="Calibri" panose="020F0502020204030204" pitchFamily="34" charset="0"/>
              </a:rPr>
              <a:t>Makes tower of 6 cubes. </a:t>
            </a:r>
          </a:p>
          <a:p>
            <a:pPr lvl="1" algn="l" rtl="0" eaLnBrk="1" hangingPunct="1">
              <a:lnSpc>
                <a:spcPct val="80000"/>
              </a:lnSpc>
              <a:buFont typeface="Wingdings" panose="05000000000000000000" pitchFamily="2" charset="2"/>
              <a:buChar char="v"/>
            </a:pPr>
            <a:r>
              <a:rPr lang="it-IT" sz="2000" dirty="0" smtClean="0">
                <a:effectLst/>
                <a:latin typeface="Calibri" panose="020F0502020204030204" pitchFamily="34" charset="0"/>
              </a:rPr>
              <a:t>Imitates horizontal stroke</a:t>
            </a:r>
            <a:r>
              <a:rPr lang="en-US" sz="2000" dirty="0" smtClean="0">
                <a:effectLst/>
                <a:latin typeface="Calibri" panose="020F0502020204030204" pitchFamily="34" charset="0"/>
              </a:rPr>
              <a:t> </a:t>
            </a:r>
          </a:p>
          <a:p>
            <a:pPr lvl="1" algn="l" rtl="0" eaLnBrk="1" hangingPunct="1">
              <a:lnSpc>
                <a:spcPct val="80000"/>
              </a:lnSpc>
              <a:buFont typeface="Wingdings" panose="05000000000000000000" pitchFamily="2" charset="2"/>
              <a:buChar char="v"/>
            </a:pPr>
            <a:r>
              <a:rPr lang="en-US" sz="2000" dirty="0" smtClean="0">
                <a:effectLst/>
                <a:latin typeface="Calibri" panose="020F0502020204030204" pitchFamily="34" charset="0"/>
              </a:rPr>
              <a:t>Puts 3 words in sentences. </a:t>
            </a:r>
          </a:p>
          <a:p>
            <a:pPr lvl="1" algn="l" rtl="0" eaLnBrk="1" hangingPunct="1">
              <a:lnSpc>
                <a:spcPct val="80000"/>
              </a:lnSpc>
              <a:buFont typeface="Wingdings" panose="05000000000000000000" pitchFamily="2" charset="2"/>
              <a:buChar char="v"/>
            </a:pPr>
            <a:r>
              <a:rPr lang="en-US" sz="2000" dirty="0" smtClean="0">
                <a:effectLst/>
                <a:latin typeface="Calibri" panose="020F0502020204030204" pitchFamily="34" charset="0"/>
              </a:rPr>
              <a:t>Develops control of sphincters (dry by day).</a:t>
            </a:r>
          </a:p>
          <a:p>
            <a:pPr algn="l" rtl="0" eaLnBrk="1" hangingPunct="1">
              <a:lnSpc>
                <a:spcPct val="80000"/>
              </a:lnSpc>
            </a:pPr>
            <a:r>
              <a:rPr lang="en-US" sz="2400" b="1" dirty="0" smtClean="0">
                <a:effectLst/>
                <a:latin typeface="Calibri" panose="020F0502020204030204" pitchFamily="34" charset="0"/>
              </a:rPr>
              <a:t>3 years</a:t>
            </a:r>
            <a:r>
              <a:rPr lang="en-US" sz="2400" dirty="0" smtClean="0">
                <a:effectLst/>
                <a:latin typeface="Calibri" panose="020F0502020204030204" pitchFamily="34" charset="0"/>
              </a:rPr>
              <a:t>: </a:t>
            </a:r>
          </a:p>
          <a:p>
            <a:pPr lvl="1" algn="l" rtl="0" eaLnBrk="1" hangingPunct="1">
              <a:lnSpc>
                <a:spcPct val="80000"/>
              </a:lnSpc>
              <a:buFont typeface="Wingdings" panose="05000000000000000000" pitchFamily="2" charset="2"/>
              <a:buChar char="v"/>
            </a:pPr>
            <a:r>
              <a:rPr lang="en-US" sz="2000" dirty="0" smtClean="0">
                <a:latin typeface="Calibri" panose="020F0502020204030204" pitchFamily="34" charset="0"/>
              </a:rPr>
              <a:t>G</a:t>
            </a:r>
            <a:r>
              <a:rPr lang="en-US" sz="2000" dirty="0" smtClean="0">
                <a:effectLst/>
                <a:latin typeface="Calibri" panose="020F0502020204030204" pitchFamily="34" charset="0"/>
              </a:rPr>
              <a:t>oes upstairs with alternate steps</a:t>
            </a:r>
          </a:p>
          <a:p>
            <a:pPr lvl="1" algn="l" rtl="0" eaLnBrk="1" hangingPunct="1">
              <a:lnSpc>
                <a:spcPct val="80000"/>
              </a:lnSpc>
              <a:buFont typeface="Wingdings" panose="05000000000000000000" pitchFamily="2" charset="2"/>
              <a:buChar char="v"/>
            </a:pPr>
            <a:r>
              <a:rPr lang="en-US" sz="2000" dirty="0" smtClean="0">
                <a:effectLst/>
                <a:latin typeface="Calibri" panose="020F0502020204030204" pitchFamily="34" charset="0"/>
              </a:rPr>
              <a:t>Ride tricycle</a:t>
            </a:r>
          </a:p>
          <a:p>
            <a:pPr lvl="1" algn="l" rtl="0" eaLnBrk="1" hangingPunct="1">
              <a:lnSpc>
                <a:spcPct val="80000"/>
              </a:lnSpc>
              <a:buFont typeface="Wingdings" panose="05000000000000000000" pitchFamily="2" charset="2"/>
              <a:buChar char="v"/>
            </a:pPr>
            <a:r>
              <a:rPr lang="en-US" sz="2000" dirty="0" smtClean="0">
                <a:effectLst/>
                <a:latin typeface="Calibri" panose="020F0502020204030204" pitchFamily="34" charset="0"/>
              </a:rPr>
              <a:t>Speak sentences of 6 syllables</a:t>
            </a:r>
          </a:p>
          <a:p>
            <a:pPr lvl="1" algn="l" rtl="0" eaLnBrk="1" hangingPunct="1">
              <a:lnSpc>
                <a:spcPct val="80000"/>
              </a:lnSpc>
              <a:buFont typeface="Wingdings" panose="05000000000000000000" pitchFamily="2" charset="2"/>
              <a:buChar char="v"/>
            </a:pPr>
            <a:r>
              <a:rPr lang="it-IT" sz="2000" dirty="0" smtClean="0">
                <a:effectLst/>
                <a:latin typeface="Calibri" panose="020F0502020204030204" pitchFamily="34" charset="0"/>
              </a:rPr>
              <a:t>Builds tower of 9 cubes</a:t>
            </a:r>
          </a:p>
          <a:p>
            <a:pPr lvl="1" algn="l" rtl="0" eaLnBrk="1" hangingPunct="1">
              <a:lnSpc>
                <a:spcPct val="80000"/>
              </a:lnSpc>
              <a:buFont typeface="Wingdings" panose="05000000000000000000" pitchFamily="2" charset="2"/>
              <a:buChar char="v"/>
            </a:pPr>
            <a:r>
              <a:rPr lang="it-IT" sz="2000" dirty="0" smtClean="0">
                <a:effectLst/>
                <a:latin typeface="Calibri" panose="020F0502020204030204" pitchFamily="34" charset="0"/>
              </a:rPr>
              <a:t>Copies circle</a:t>
            </a:r>
          </a:p>
          <a:p>
            <a:pPr lvl="1" algn="l" rtl="0" eaLnBrk="1" hangingPunct="1">
              <a:lnSpc>
                <a:spcPct val="80000"/>
              </a:lnSpc>
              <a:buFont typeface="Wingdings" panose="05000000000000000000" pitchFamily="2" charset="2"/>
              <a:buChar char="v"/>
            </a:pPr>
            <a:r>
              <a:rPr lang="it-IT" sz="2000" dirty="0" smtClean="0">
                <a:effectLst/>
                <a:latin typeface="Calibri" panose="020F0502020204030204" pitchFamily="34" charset="0"/>
              </a:rPr>
              <a:t>Undresses with assistance</a:t>
            </a:r>
            <a:endParaRPr lang="en-US" sz="2000" dirty="0" smtClean="0">
              <a:effectLst/>
              <a:latin typeface="Calibri" panose="020F0502020204030204" pitchFamily="34" charset="0"/>
            </a:endParaRPr>
          </a:p>
        </p:txBody>
      </p:sp>
    </p:spTree>
    <p:extLst>
      <p:ext uri="{BB962C8B-B14F-4D97-AF65-F5344CB8AC3E}">
        <p14:creationId xmlns:p14="http://schemas.microsoft.com/office/powerpoint/2010/main" xmlns="" val="23418884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animEffect transition="in" filter="fade">
                                      <p:cBhvr>
                                        <p:cTn id="7" dur="1000"/>
                                        <p:tgtEl>
                                          <p:spTgt spid="3891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23">
                                            <p:txEl>
                                              <p:pRg st="1" end="1"/>
                                            </p:txEl>
                                          </p:spTgt>
                                        </p:tgtEl>
                                        <p:attrNameLst>
                                          <p:attrName>style.visibility</p:attrName>
                                        </p:attrNameLst>
                                      </p:cBhvr>
                                      <p:to>
                                        <p:strVal val="visible"/>
                                      </p:to>
                                    </p:set>
                                    <p:animEffect transition="in" filter="fade">
                                      <p:cBhvr>
                                        <p:cTn id="10" dur="1000"/>
                                        <p:tgtEl>
                                          <p:spTgt spid="38912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23">
                                            <p:txEl>
                                              <p:pRg st="2" end="2"/>
                                            </p:txEl>
                                          </p:spTgt>
                                        </p:tgtEl>
                                        <p:attrNameLst>
                                          <p:attrName>style.visibility</p:attrName>
                                        </p:attrNameLst>
                                      </p:cBhvr>
                                      <p:to>
                                        <p:strVal val="visible"/>
                                      </p:to>
                                    </p:set>
                                    <p:animEffect transition="in" filter="fade">
                                      <p:cBhvr>
                                        <p:cTn id="13" dur="1000"/>
                                        <p:tgtEl>
                                          <p:spTgt spid="38912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9123">
                                            <p:txEl>
                                              <p:pRg st="3" end="3"/>
                                            </p:txEl>
                                          </p:spTgt>
                                        </p:tgtEl>
                                        <p:attrNameLst>
                                          <p:attrName>style.visibility</p:attrName>
                                        </p:attrNameLst>
                                      </p:cBhvr>
                                      <p:to>
                                        <p:strVal val="visible"/>
                                      </p:to>
                                    </p:set>
                                    <p:animEffect transition="in" filter="fade">
                                      <p:cBhvr>
                                        <p:cTn id="16" dur="1000"/>
                                        <p:tgtEl>
                                          <p:spTgt spid="38912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9123">
                                            <p:txEl>
                                              <p:pRg st="4" end="4"/>
                                            </p:txEl>
                                          </p:spTgt>
                                        </p:tgtEl>
                                        <p:attrNameLst>
                                          <p:attrName>style.visibility</p:attrName>
                                        </p:attrNameLst>
                                      </p:cBhvr>
                                      <p:to>
                                        <p:strVal val="visible"/>
                                      </p:to>
                                    </p:set>
                                    <p:animEffect transition="in" filter="fade">
                                      <p:cBhvr>
                                        <p:cTn id="19" dur="1000"/>
                                        <p:tgtEl>
                                          <p:spTgt spid="38912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9123">
                                            <p:txEl>
                                              <p:pRg st="5" end="5"/>
                                            </p:txEl>
                                          </p:spTgt>
                                        </p:tgtEl>
                                        <p:attrNameLst>
                                          <p:attrName>style.visibility</p:attrName>
                                        </p:attrNameLst>
                                      </p:cBhvr>
                                      <p:to>
                                        <p:strVal val="visible"/>
                                      </p:to>
                                    </p:set>
                                    <p:animEffect transition="in" filter="fade">
                                      <p:cBhvr>
                                        <p:cTn id="22" dur="1000"/>
                                        <p:tgtEl>
                                          <p:spTgt spid="38912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9123">
                                            <p:txEl>
                                              <p:pRg st="6" end="6"/>
                                            </p:txEl>
                                          </p:spTgt>
                                        </p:tgtEl>
                                        <p:attrNameLst>
                                          <p:attrName>style.visibility</p:attrName>
                                        </p:attrNameLst>
                                      </p:cBhvr>
                                      <p:to>
                                        <p:strVal val="visible"/>
                                      </p:to>
                                    </p:set>
                                    <p:animEffect transition="in" filter="fade">
                                      <p:cBhvr>
                                        <p:cTn id="25" dur="1000"/>
                                        <p:tgtEl>
                                          <p:spTgt spid="38912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9123">
                                            <p:txEl>
                                              <p:pRg st="7" end="7"/>
                                            </p:txEl>
                                          </p:spTgt>
                                        </p:tgtEl>
                                        <p:attrNameLst>
                                          <p:attrName>style.visibility</p:attrName>
                                        </p:attrNameLst>
                                      </p:cBhvr>
                                      <p:to>
                                        <p:strVal val="visible"/>
                                      </p:to>
                                    </p:set>
                                    <p:animEffect transition="in" filter="fade">
                                      <p:cBhvr>
                                        <p:cTn id="30" dur="1000"/>
                                        <p:tgtEl>
                                          <p:spTgt spid="38912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9123">
                                            <p:txEl>
                                              <p:pRg st="8" end="8"/>
                                            </p:txEl>
                                          </p:spTgt>
                                        </p:tgtEl>
                                        <p:attrNameLst>
                                          <p:attrName>style.visibility</p:attrName>
                                        </p:attrNameLst>
                                      </p:cBhvr>
                                      <p:to>
                                        <p:strVal val="visible"/>
                                      </p:to>
                                    </p:set>
                                    <p:animEffect transition="in" filter="fade">
                                      <p:cBhvr>
                                        <p:cTn id="33" dur="1000"/>
                                        <p:tgtEl>
                                          <p:spTgt spid="38912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9123">
                                            <p:txEl>
                                              <p:pRg st="9" end="9"/>
                                            </p:txEl>
                                          </p:spTgt>
                                        </p:tgtEl>
                                        <p:attrNameLst>
                                          <p:attrName>style.visibility</p:attrName>
                                        </p:attrNameLst>
                                      </p:cBhvr>
                                      <p:to>
                                        <p:strVal val="visible"/>
                                      </p:to>
                                    </p:set>
                                    <p:animEffect transition="in" filter="fade">
                                      <p:cBhvr>
                                        <p:cTn id="36" dur="1000"/>
                                        <p:tgtEl>
                                          <p:spTgt spid="38912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9123">
                                            <p:txEl>
                                              <p:pRg st="10" end="10"/>
                                            </p:txEl>
                                          </p:spTgt>
                                        </p:tgtEl>
                                        <p:attrNameLst>
                                          <p:attrName>style.visibility</p:attrName>
                                        </p:attrNameLst>
                                      </p:cBhvr>
                                      <p:to>
                                        <p:strVal val="visible"/>
                                      </p:to>
                                    </p:set>
                                    <p:animEffect transition="in" filter="fade">
                                      <p:cBhvr>
                                        <p:cTn id="39" dur="1000"/>
                                        <p:tgtEl>
                                          <p:spTgt spid="38912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9123">
                                            <p:txEl>
                                              <p:pRg st="11" end="11"/>
                                            </p:txEl>
                                          </p:spTgt>
                                        </p:tgtEl>
                                        <p:attrNameLst>
                                          <p:attrName>style.visibility</p:attrName>
                                        </p:attrNameLst>
                                      </p:cBhvr>
                                      <p:to>
                                        <p:strVal val="visible"/>
                                      </p:to>
                                    </p:set>
                                    <p:animEffect transition="in" filter="fade">
                                      <p:cBhvr>
                                        <p:cTn id="42" dur="1000"/>
                                        <p:tgtEl>
                                          <p:spTgt spid="389123">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9123">
                                            <p:txEl>
                                              <p:pRg st="12" end="12"/>
                                            </p:txEl>
                                          </p:spTgt>
                                        </p:tgtEl>
                                        <p:attrNameLst>
                                          <p:attrName>style.visibility</p:attrName>
                                        </p:attrNameLst>
                                      </p:cBhvr>
                                      <p:to>
                                        <p:strVal val="visible"/>
                                      </p:to>
                                    </p:set>
                                    <p:animEffect transition="in" filter="fade">
                                      <p:cBhvr>
                                        <p:cTn id="45" dur="1000"/>
                                        <p:tgtEl>
                                          <p:spTgt spid="389123">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9123">
                                            <p:txEl>
                                              <p:pRg st="13" end="13"/>
                                            </p:txEl>
                                          </p:spTgt>
                                        </p:tgtEl>
                                        <p:attrNameLst>
                                          <p:attrName>style.visibility</p:attrName>
                                        </p:attrNameLst>
                                      </p:cBhvr>
                                      <p:to>
                                        <p:strVal val="visible"/>
                                      </p:to>
                                    </p:set>
                                    <p:animEffect transition="in" filter="fade">
                                      <p:cBhvr>
                                        <p:cTn id="48" dur="1000"/>
                                        <p:tgtEl>
                                          <p:spTgt spid="38912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4000" b="1">
                <a:latin typeface="Calibri" panose="020F0502020204030204" pitchFamily="34" charset="0"/>
              </a:rPr>
              <a:t>Important milestones</a:t>
            </a:r>
            <a:endParaRPr lang="it-IT" sz="4000" b="1">
              <a:latin typeface="Calibri" panose="020F0502020204030204" pitchFamily="34" charset="0"/>
            </a:endParaRPr>
          </a:p>
        </p:txBody>
      </p:sp>
      <p:sp>
        <p:nvSpPr>
          <p:cNvPr id="376835" name="Rectangle 3"/>
          <p:cNvSpPr>
            <a:spLocks noGrp="1" noChangeArrowheads="1"/>
          </p:cNvSpPr>
          <p:nvPr>
            <p:ph type="body" idx="1"/>
          </p:nvPr>
        </p:nvSpPr>
        <p:spPr>
          <a:xfrm>
            <a:off x="457200" y="1628775"/>
            <a:ext cx="8229600" cy="4525963"/>
          </a:xfrm>
        </p:spPr>
        <p:txBody>
          <a:bodyPr/>
          <a:lstStyle/>
          <a:p>
            <a:pPr algn="l" rtl="0" eaLnBrk="1" hangingPunct="1">
              <a:lnSpc>
                <a:spcPct val="80000"/>
              </a:lnSpc>
            </a:pPr>
            <a:r>
              <a:rPr lang="en-US" sz="2000" b="1" dirty="0" smtClean="0">
                <a:effectLst/>
                <a:latin typeface="Calibri" panose="020F0502020204030204" pitchFamily="34" charset="0"/>
              </a:rPr>
              <a:t>4 years</a:t>
            </a:r>
            <a:r>
              <a:rPr lang="en-US" sz="2000" dirty="0" smtClean="0">
                <a:effectLst/>
                <a:latin typeface="Calibri" panose="020F0502020204030204" pitchFamily="34" charset="0"/>
              </a:rPr>
              <a:t>: </a:t>
            </a:r>
          </a:p>
          <a:p>
            <a:pPr lvl="1" algn="l" rtl="0" eaLnBrk="1" hangingPunct="1">
              <a:lnSpc>
                <a:spcPct val="80000"/>
              </a:lnSpc>
              <a:buFont typeface="Wingdings" panose="05000000000000000000" pitchFamily="2" charset="2"/>
              <a:buChar char="v"/>
            </a:pPr>
            <a:r>
              <a:rPr lang="en-US" sz="2000" dirty="0" smtClean="0">
                <a:effectLst/>
                <a:latin typeface="Calibri" panose="020F0502020204030204" pitchFamily="34" charset="0"/>
              </a:rPr>
              <a:t>Copies cross and square. </a:t>
            </a:r>
          </a:p>
          <a:p>
            <a:pPr lvl="1" algn="l" rtl="0" eaLnBrk="1" hangingPunct="1">
              <a:lnSpc>
                <a:spcPct val="80000"/>
              </a:lnSpc>
              <a:buFont typeface="Wingdings" panose="05000000000000000000" pitchFamily="2" charset="2"/>
              <a:buChar char="v"/>
            </a:pPr>
            <a:r>
              <a:rPr lang="it-IT" sz="2000" dirty="0" smtClean="0">
                <a:effectLst/>
                <a:latin typeface="Calibri" panose="020F0502020204030204" pitchFamily="34" charset="0"/>
              </a:rPr>
              <a:t>Dresses and undresses with assistance</a:t>
            </a:r>
          </a:p>
          <a:p>
            <a:pPr lvl="1" algn="l" rtl="0" eaLnBrk="1" hangingPunct="1">
              <a:lnSpc>
                <a:spcPct val="80000"/>
              </a:lnSpc>
              <a:buFont typeface="Wingdings" panose="05000000000000000000" pitchFamily="2" charset="2"/>
              <a:buChar char="v"/>
            </a:pPr>
            <a:r>
              <a:rPr lang="it-IT" sz="2000" dirty="0" smtClean="0">
                <a:effectLst/>
                <a:latin typeface="Calibri" panose="020F0502020204030204" pitchFamily="34" charset="0"/>
              </a:rPr>
              <a:t>Attends to own toilet needs</a:t>
            </a:r>
            <a:endParaRPr lang="en-US" sz="2000" dirty="0" smtClean="0">
              <a:effectLst/>
              <a:latin typeface="Calibri" panose="020F0502020204030204" pitchFamily="34" charset="0"/>
            </a:endParaRPr>
          </a:p>
          <a:p>
            <a:pPr algn="l" rtl="0" eaLnBrk="1" hangingPunct="1">
              <a:lnSpc>
                <a:spcPct val="80000"/>
              </a:lnSpc>
            </a:pPr>
            <a:r>
              <a:rPr lang="en-US" sz="2000" b="1" dirty="0" smtClean="0">
                <a:effectLst/>
                <a:latin typeface="Calibri" panose="020F0502020204030204" pitchFamily="34" charset="0"/>
              </a:rPr>
              <a:t>5 years</a:t>
            </a:r>
            <a:r>
              <a:rPr lang="en-US" sz="2000" dirty="0" smtClean="0">
                <a:effectLst/>
                <a:latin typeface="Calibri" panose="020F0502020204030204" pitchFamily="34" charset="0"/>
              </a:rPr>
              <a:t>: </a:t>
            </a:r>
          </a:p>
          <a:p>
            <a:pPr lvl="1" algn="l" rtl="0" eaLnBrk="1" hangingPunct="1">
              <a:lnSpc>
                <a:spcPct val="80000"/>
              </a:lnSpc>
              <a:buFont typeface="Wingdings" panose="05000000000000000000" pitchFamily="2" charset="2"/>
              <a:buChar char="v"/>
            </a:pPr>
            <a:r>
              <a:rPr lang="en-US" sz="2000" dirty="0" smtClean="0">
                <a:effectLst/>
                <a:latin typeface="Calibri" panose="020F0502020204030204" pitchFamily="34" charset="0"/>
              </a:rPr>
              <a:t>Copies triangle</a:t>
            </a:r>
          </a:p>
          <a:p>
            <a:pPr lvl="1" algn="l" rtl="0" eaLnBrk="1" hangingPunct="1">
              <a:lnSpc>
                <a:spcPct val="80000"/>
              </a:lnSpc>
              <a:buFont typeface="Wingdings" panose="05000000000000000000" pitchFamily="2" charset="2"/>
              <a:buChar char="v"/>
            </a:pPr>
            <a:r>
              <a:rPr lang="it-IT" sz="2000" dirty="0" smtClean="0">
                <a:effectLst/>
                <a:latin typeface="Calibri" panose="020F0502020204030204" pitchFamily="34" charset="0"/>
              </a:rPr>
              <a:t>Fluent speech with few infantile substitutions in speech</a:t>
            </a:r>
            <a:endParaRPr lang="en-US" sz="2000" dirty="0" smtClean="0">
              <a:effectLst/>
              <a:latin typeface="Calibri" panose="020F0502020204030204" pitchFamily="34" charset="0"/>
            </a:endParaRPr>
          </a:p>
          <a:p>
            <a:pPr lvl="1" algn="l" rtl="0" eaLnBrk="1" hangingPunct="1">
              <a:lnSpc>
                <a:spcPct val="80000"/>
              </a:lnSpc>
              <a:buFont typeface="Wingdings" panose="05000000000000000000" pitchFamily="2" charset="2"/>
              <a:buChar char="v"/>
            </a:pPr>
            <a:r>
              <a:rPr lang="en-US" sz="2000" dirty="0" smtClean="0">
                <a:effectLst/>
                <a:latin typeface="Calibri" panose="020F0502020204030204" pitchFamily="34" charset="0"/>
              </a:rPr>
              <a:t>Knows 4 </a:t>
            </a:r>
            <a:r>
              <a:rPr lang="en-US" sz="2000" dirty="0" err="1" smtClean="0">
                <a:effectLst/>
                <a:latin typeface="Calibri" panose="020F0502020204030204" pitchFamily="34" charset="0"/>
              </a:rPr>
              <a:t>colours</a:t>
            </a:r>
            <a:endParaRPr lang="en-US" sz="2000" dirty="0" smtClean="0">
              <a:effectLst/>
              <a:latin typeface="Calibri" panose="020F0502020204030204" pitchFamily="34" charset="0"/>
            </a:endParaRPr>
          </a:p>
          <a:p>
            <a:pPr lvl="1" algn="l" rtl="0" eaLnBrk="1" hangingPunct="1">
              <a:lnSpc>
                <a:spcPct val="80000"/>
              </a:lnSpc>
              <a:buFont typeface="Wingdings" panose="05000000000000000000" pitchFamily="2" charset="2"/>
              <a:buChar char="v"/>
            </a:pPr>
            <a:r>
              <a:rPr lang="en-US" sz="2000" dirty="0" smtClean="0">
                <a:effectLst/>
                <a:latin typeface="Calibri" panose="020F0502020204030204" pitchFamily="34" charset="0"/>
              </a:rPr>
              <a:t>Dresses and undresses alone</a:t>
            </a:r>
            <a:endParaRPr lang="it-IT" sz="2000" dirty="0" smtClean="0">
              <a:effectLst/>
              <a:latin typeface="Calibri" panose="020F0502020204030204" pitchFamily="34" charset="0"/>
            </a:endParaRPr>
          </a:p>
        </p:txBody>
      </p:sp>
    </p:spTree>
    <p:extLst>
      <p:ext uri="{BB962C8B-B14F-4D97-AF65-F5344CB8AC3E}">
        <p14:creationId xmlns:p14="http://schemas.microsoft.com/office/powerpoint/2010/main" xmlns="" val="36337712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Effect transition="in" filter="fade">
                                      <p:cBhvr>
                                        <p:cTn id="7" dur="1000"/>
                                        <p:tgtEl>
                                          <p:spTgt spid="3768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6835">
                                            <p:txEl>
                                              <p:pRg st="1" end="1"/>
                                            </p:txEl>
                                          </p:spTgt>
                                        </p:tgtEl>
                                        <p:attrNameLst>
                                          <p:attrName>style.visibility</p:attrName>
                                        </p:attrNameLst>
                                      </p:cBhvr>
                                      <p:to>
                                        <p:strVal val="visible"/>
                                      </p:to>
                                    </p:set>
                                    <p:animEffect transition="in" filter="fade">
                                      <p:cBhvr>
                                        <p:cTn id="10" dur="1000"/>
                                        <p:tgtEl>
                                          <p:spTgt spid="3768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6835">
                                            <p:txEl>
                                              <p:pRg st="2" end="2"/>
                                            </p:txEl>
                                          </p:spTgt>
                                        </p:tgtEl>
                                        <p:attrNameLst>
                                          <p:attrName>style.visibility</p:attrName>
                                        </p:attrNameLst>
                                      </p:cBhvr>
                                      <p:to>
                                        <p:strVal val="visible"/>
                                      </p:to>
                                    </p:set>
                                    <p:animEffect transition="in" filter="fade">
                                      <p:cBhvr>
                                        <p:cTn id="13" dur="1000"/>
                                        <p:tgtEl>
                                          <p:spTgt spid="37683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6835">
                                            <p:txEl>
                                              <p:pRg st="3" end="3"/>
                                            </p:txEl>
                                          </p:spTgt>
                                        </p:tgtEl>
                                        <p:attrNameLst>
                                          <p:attrName>style.visibility</p:attrName>
                                        </p:attrNameLst>
                                      </p:cBhvr>
                                      <p:to>
                                        <p:strVal val="visible"/>
                                      </p:to>
                                    </p:set>
                                    <p:animEffect transition="in" filter="fade">
                                      <p:cBhvr>
                                        <p:cTn id="16" dur="1000"/>
                                        <p:tgtEl>
                                          <p:spTgt spid="37683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6835">
                                            <p:txEl>
                                              <p:pRg st="4" end="4"/>
                                            </p:txEl>
                                          </p:spTgt>
                                        </p:tgtEl>
                                        <p:attrNameLst>
                                          <p:attrName>style.visibility</p:attrName>
                                        </p:attrNameLst>
                                      </p:cBhvr>
                                      <p:to>
                                        <p:strVal val="visible"/>
                                      </p:to>
                                    </p:set>
                                    <p:animEffect transition="in" filter="fade">
                                      <p:cBhvr>
                                        <p:cTn id="21" dur="1000"/>
                                        <p:tgtEl>
                                          <p:spTgt spid="37683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6835">
                                            <p:txEl>
                                              <p:pRg st="5" end="5"/>
                                            </p:txEl>
                                          </p:spTgt>
                                        </p:tgtEl>
                                        <p:attrNameLst>
                                          <p:attrName>style.visibility</p:attrName>
                                        </p:attrNameLst>
                                      </p:cBhvr>
                                      <p:to>
                                        <p:strVal val="visible"/>
                                      </p:to>
                                    </p:set>
                                    <p:animEffect transition="in" filter="fade">
                                      <p:cBhvr>
                                        <p:cTn id="24" dur="1000"/>
                                        <p:tgtEl>
                                          <p:spTgt spid="37683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6835">
                                            <p:txEl>
                                              <p:pRg st="6" end="6"/>
                                            </p:txEl>
                                          </p:spTgt>
                                        </p:tgtEl>
                                        <p:attrNameLst>
                                          <p:attrName>style.visibility</p:attrName>
                                        </p:attrNameLst>
                                      </p:cBhvr>
                                      <p:to>
                                        <p:strVal val="visible"/>
                                      </p:to>
                                    </p:set>
                                    <p:animEffect transition="in" filter="fade">
                                      <p:cBhvr>
                                        <p:cTn id="27" dur="1000"/>
                                        <p:tgtEl>
                                          <p:spTgt spid="37683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6835">
                                            <p:txEl>
                                              <p:pRg st="7" end="7"/>
                                            </p:txEl>
                                          </p:spTgt>
                                        </p:tgtEl>
                                        <p:attrNameLst>
                                          <p:attrName>style.visibility</p:attrName>
                                        </p:attrNameLst>
                                      </p:cBhvr>
                                      <p:to>
                                        <p:strVal val="visible"/>
                                      </p:to>
                                    </p:set>
                                    <p:animEffect transition="in" filter="fade">
                                      <p:cBhvr>
                                        <p:cTn id="30" dur="1000"/>
                                        <p:tgtEl>
                                          <p:spTgt spid="37683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6835">
                                            <p:txEl>
                                              <p:pRg st="8" end="8"/>
                                            </p:txEl>
                                          </p:spTgt>
                                        </p:tgtEl>
                                        <p:attrNameLst>
                                          <p:attrName>style.visibility</p:attrName>
                                        </p:attrNameLst>
                                      </p:cBhvr>
                                      <p:to>
                                        <p:strVal val="visible"/>
                                      </p:to>
                                    </p:set>
                                    <p:animEffect transition="in" filter="fade">
                                      <p:cBhvr>
                                        <p:cTn id="33" dur="1000"/>
                                        <p:tgtEl>
                                          <p:spTgt spid="3768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algn="l" rtl="0"/>
            <a:r>
              <a:rPr lang="en-US" altLang="en-US" b="0" i="0" dirty="0">
                <a:latin typeface="Calibri" charset="0"/>
                <a:ea typeface="Calibri" charset="0"/>
                <a:cs typeface="Calibri" charset="0"/>
              </a:rPr>
              <a:t>Overall Motor Milestones</a:t>
            </a:r>
          </a:p>
        </p:txBody>
      </p:sp>
      <p:sp>
        <p:nvSpPr>
          <p:cNvPr id="46082"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800">
                <a:solidFill>
                  <a:schemeClr val="tx1"/>
                </a:solidFill>
                <a:latin typeface="Times New Roman" charset="0"/>
              </a:defRPr>
            </a:lvl1pPr>
            <a:lvl2pPr marL="557213" indent="-214313">
              <a:defRPr sz="1800">
                <a:solidFill>
                  <a:schemeClr val="tx1"/>
                </a:solidFill>
                <a:latin typeface="Times New Roman" charset="0"/>
              </a:defRPr>
            </a:lvl2pPr>
            <a:lvl3pPr marL="857250" indent="-171450">
              <a:defRPr sz="1800">
                <a:solidFill>
                  <a:schemeClr val="tx1"/>
                </a:solidFill>
                <a:latin typeface="Times New Roman" charset="0"/>
              </a:defRPr>
            </a:lvl3pPr>
            <a:lvl4pPr marL="1200150" indent="-171450">
              <a:defRPr sz="1800">
                <a:solidFill>
                  <a:schemeClr val="tx1"/>
                </a:solidFill>
                <a:latin typeface="Times New Roman" charset="0"/>
              </a:defRPr>
            </a:lvl4pPr>
            <a:lvl5pPr marL="1543050" indent="-171450">
              <a:defRPr sz="1800">
                <a:solidFill>
                  <a:schemeClr val="tx1"/>
                </a:solidFill>
                <a:latin typeface="Times New Roman" charset="0"/>
              </a:defRPr>
            </a:lvl5pPr>
            <a:lvl6pPr marL="1885950" indent="-171450" eaLnBrk="0" fontAlgn="base" hangingPunct="0">
              <a:spcBef>
                <a:spcPct val="0"/>
              </a:spcBef>
              <a:spcAft>
                <a:spcPct val="0"/>
              </a:spcAft>
              <a:defRPr sz="1800">
                <a:solidFill>
                  <a:schemeClr val="tx1"/>
                </a:solidFill>
                <a:latin typeface="Times New Roman" charset="0"/>
              </a:defRPr>
            </a:lvl6pPr>
            <a:lvl7pPr marL="2228850" indent="-171450" eaLnBrk="0" fontAlgn="base" hangingPunct="0">
              <a:spcBef>
                <a:spcPct val="0"/>
              </a:spcBef>
              <a:spcAft>
                <a:spcPct val="0"/>
              </a:spcAft>
              <a:defRPr sz="1800">
                <a:solidFill>
                  <a:schemeClr val="tx1"/>
                </a:solidFill>
                <a:latin typeface="Times New Roman" charset="0"/>
              </a:defRPr>
            </a:lvl7pPr>
            <a:lvl8pPr marL="2571750" indent="-171450" eaLnBrk="0" fontAlgn="base" hangingPunct="0">
              <a:spcBef>
                <a:spcPct val="0"/>
              </a:spcBef>
              <a:spcAft>
                <a:spcPct val="0"/>
              </a:spcAft>
              <a:defRPr sz="1800">
                <a:solidFill>
                  <a:schemeClr val="tx1"/>
                </a:solidFill>
                <a:latin typeface="Times New Roman" charset="0"/>
              </a:defRPr>
            </a:lvl8pPr>
            <a:lvl9pPr marL="2914650" indent="-171450" eaLnBrk="0" fontAlgn="base" hangingPunct="0">
              <a:spcBef>
                <a:spcPct val="0"/>
              </a:spcBef>
              <a:spcAft>
                <a:spcPct val="0"/>
              </a:spcAft>
              <a:defRPr sz="1800">
                <a:solidFill>
                  <a:schemeClr val="tx1"/>
                </a:solidFill>
                <a:latin typeface="Times New Roman" charset="0"/>
              </a:defRPr>
            </a:lvl9pPr>
          </a:lstStyle>
          <a:p>
            <a:r>
              <a:rPr lang="en-US" altLang="en-US" sz="1050"/>
              <a:t>Messinger</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166812"/>
            <a:ext cx="7239000" cy="5617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43814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33400" y="2114550"/>
            <a:ext cx="3467100" cy="1543050"/>
          </a:xfrm>
        </p:spPr>
        <p:txBody>
          <a:bodyPr/>
          <a:lstStyle/>
          <a:p>
            <a:pPr algn="l" rtl="0"/>
            <a:r>
              <a:rPr lang="en-US" altLang="en-US" b="0" i="0" dirty="0">
                <a:latin typeface="Calibri" charset="0"/>
                <a:ea typeface="Calibri" charset="0"/>
                <a:cs typeface="Calibri" charset="0"/>
              </a:rPr>
              <a:t>Human </a:t>
            </a:r>
            <a:r>
              <a:rPr lang="en-US" altLang="en-US" b="0" i="0" dirty="0" smtClean="0">
                <a:latin typeface="Calibri" charset="0"/>
                <a:ea typeface="Calibri" charset="0"/>
                <a:cs typeface="Calibri" charset="0"/>
              </a:rPr>
              <a:t>Development</a:t>
            </a:r>
            <a:endParaRPr lang="en-US" altLang="en-US" b="0" i="0" dirty="0">
              <a:latin typeface="Calibri" charset="0"/>
              <a:ea typeface="Calibri" charset="0"/>
              <a:cs typeface="Calibri" charset="0"/>
            </a:endParaRPr>
          </a:p>
        </p:txBody>
      </p:sp>
      <p:graphicFrame>
        <p:nvGraphicFramePr>
          <p:cNvPr id="2054" name="Object 6"/>
          <p:cNvGraphicFramePr>
            <a:graphicFrameLocks noChangeAspect="1"/>
          </p:cNvGraphicFramePr>
          <p:nvPr/>
        </p:nvGraphicFramePr>
        <p:xfrm>
          <a:off x="4114800" y="1257300"/>
          <a:ext cx="3338513" cy="4286250"/>
        </p:xfrm>
        <a:graphic>
          <a:graphicData uri="http://schemas.openxmlformats.org/presentationml/2006/ole">
            <p:oleObj spid="_x0000_s1106" name="PaperPort Document" r:id="rId3" imgW="13498413" imgH="17320635" progId="">
              <p:embed/>
            </p:oleObj>
          </a:graphicData>
        </a:graphic>
      </p:graphicFrame>
      <p:sp>
        <p:nvSpPr>
          <p:cNvPr id="4" name="Text Placeholder 3"/>
          <p:cNvSpPr>
            <a:spLocks noGrp="1"/>
          </p:cNvSpPr>
          <p:nvPr>
            <p:ph type="body" idx="4294967295"/>
          </p:nvPr>
        </p:nvSpPr>
        <p:spPr/>
        <p:txBody>
          <a:bodyPr/>
          <a:lstStyle/>
          <a:p>
            <a:pPr algn="l" rtl="0" eaLnBrk="1" hangingPunct="1">
              <a:lnSpc>
                <a:spcPct val="80000"/>
              </a:lnSpc>
            </a:pPr>
            <a:endParaRPr lang="it-IT" sz="2800" b="0" i="0" smtClean="0">
              <a:latin typeface="Calibri" charset="0"/>
              <a:ea typeface="Calibri" charset="0"/>
              <a:cs typeface="Calibri" charset="0"/>
            </a:endParaRPr>
          </a:p>
        </p:txBody>
      </p:sp>
    </p:spTree>
    <p:extLst>
      <p:ext uri="{BB962C8B-B14F-4D97-AF65-F5344CB8AC3E}">
        <p14:creationId xmlns:p14="http://schemas.microsoft.com/office/powerpoint/2010/main" xmlns="" val="2853822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lstStyle/>
          <a:p>
            <a:pPr algn="l" rtl="0"/>
            <a:r>
              <a:rPr lang="en-US" altLang="en-US" b="0" i="0" dirty="0">
                <a:latin typeface="Calibri" charset="0"/>
                <a:ea typeface="Calibri" charset="0"/>
                <a:cs typeface="Calibri" charset="0"/>
              </a:rPr>
              <a:t>Speech Milestones</a:t>
            </a:r>
          </a:p>
        </p:txBody>
      </p:sp>
      <p:sp>
        <p:nvSpPr>
          <p:cNvPr id="205827" name="Rectangle 3"/>
          <p:cNvSpPr>
            <a:spLocks noGrp="1" noChangeArrowheads="1"/>
          </p:cNvSpPr>
          <p:nvPr>
            <p:ph sz="quarter" idx="1"/>
          </p:nvPr>
        </p:nvSpPr>
        <p:spPr>
          <a:prstGeom prst="rect">
            <a:avLst/>
          </a:prstGeom>
        </p:spPr>
        <p:txBody>
          <a:bodyPr/>
          <a:lstStyle/>
          <a:p>
            <a:pPr algn="l" rtl="0">
              <a:lnSpc>
                <a:spcPct val="80000"/>
              </a:lnSpc>
              <a:buFontTx/>
              <a:buChar char="•"/>
            </a:pPr>
            <a:r>
              <a:rPr lang="en-US" altLang="en-US" sz="2600" b="0" i="0" dirty="0">
                <a:latin typeface="Calibri" charset="0"/>
                <a:ea typeface="Calibri" charset="0"/>
                <a:cs typeface="Calibri" charset="0"/>
              </a:rPr>
              <a:t>1-2 months: coos</a:t>
            </a:r>
          </a:p>
          <a:p>
            <a:pPr algn="l" rtl="0">
              <a:lnSpc>
                <a:spcPct val="80000"/>
              </a:lnSpc>
              <a:buFontTx/>
              <a:buChar char="•"/>
            </a:pPr>
            <a:r>
              <a:rPr lang="en-US" altLang="en-US" sz="2600" b="0" i="0" dirty="0">
                <a:latin typeface="Calibri" charset="0"/>
                <a:ea typeface="Calibri" charset="0"/>
                <a:cs typeface="Calibri" charset="0"/>
              </a:rPr>
              <a:t>2-6 months: laughs and squeals</a:t>
            </a:r>
          </a:p>
          <a:p>
            <a:pPr algn="l" rtl="0">
              <a:lnSpc>
                <a:spcPct val="80000"/>
              </a:lnSpc>
              <a:buFontTx/>
              <a:buChar char="•"/>
            </a:pPr>
            <a:r>
              <a:rPr lang="en-US" altLang="en-US" sz="2600" b="0" i="0" dirty="0">
                <a:latin typeface="Calibri" charset="0"/>
                <a:ea typeface="Calibri" charset="0"/>
                <a:cs typeface="Calibri" charset="0"/>
              </a:rPr>
              <a:t>8-9 months babbles: mama/dada as sounds</a:t>
            </a:r>
          </a:p>
          <a:p>
            <a:pPr algn="l" rtl="0">
              <a:lnSpc>
                <a:spcPct val="80000"/>
              </a:lnSpc>
              <a:buFontTx/>
              <a:buChar char="•"/>
            </a:pPr>
            <a:r>
              <a:rPr lang="en-US" altLang="en-US" sz="2600" b="0" i="0" dirty="0">
                <a:latin typeface="Calibri" charset="0"/>
                <a:ea typeface="Calibri" charset="0"/>
                <a:cs typeface="Calibri" charset="0"/>
              </a:rPr>
              <a:t>10-12 months: “mama/dada specific </a:t>
            </a:r>
          </a:p>
          <a:p>
            <a:pPr algn="l" rtl="0">
              <a:lnSpc>
                <a:spcPct val="80000"/>
              </a:lnSpc>
              <a:buFontTx/>
              <a:buChar char="•"/>
            </a:pPr>
            <a:r>
              <a:rPr lang="en-US" altLang="en-US" sz="2600" b="0" i="0" dirty="0">
                <a:latin typeface="Calibri" charset="0"/>
                <a:ea typeface="Calibri" charset="0"/>
                <a:cs typeface="Calibri" charset="0"/>
              </a:rPr>
              <a:t>18-20 months: 20 to 30 words – 50% understood by strangers</a:t>
            </a:r>
          </a:p>
          <a:p>
            <a:pPr algn="l" rtl="0">
              <a:lnSpc>
                <a:spcPct val="80000"/>
              </a:lnSpc>
              <a:buFontTx/>
              <a:buChar char="•"/>
            </a:pPr>
            <a:r>
              <a:rPr lang="en-US" altLang="en-US" sz="2600" b="0" i="0" dirty="0" smtClean="0">
                <a:latin typeface="Calibri" charset="0"/>
                <a:ea typeface="Calibri" charset="0"/>
                <a:cs typeface="Calibri" charset="0"/>
              </a:rPr>
              <a:t>30-36 </a:t>
            </a:r>
            <a:r>
              <a:rPr lang="en-US" altLang="en-US" sz="2600" b="0" i="0" dirty="0">
                <a:latin typeface="Calibri" charset="0"/>
                <a:ea typeface="Calibri" charset="0"/>
                <a:cs typeface="Calibri" charset="0"/>
              </a:rPr>
              <a:t>months: almost all speech understood by strangers</a:t>
            </a:r>
          </a:p>
          <a:p>
            <a:pPr algn="l" rtl="0">
              <a:lnSpc>
                <a:spcPct val="80000"/>
              </a:lnSpc>
            </a:pPr>
            <a:endParaRPr lang="en-US" altLang="en-US" sz="2600" b="0" i="0" dirty="0">
              <a:latin typeface="Calibri" charset="0"/>
              <a:ea typeface="Calibri" charset="0"/>
              <a:cs typeface="Calibri" charset="0"/>
            </a:endParaRPr>
          </a:p>
        </p:txBody>
      </p:sp>
    </p:spTree>
    <p:extLst>
      <p:ext uri="{BB962C8B-B14F-4D97-AF65-F5344CB8AC3E}">
        <p14:creationId xmlns:p14="http://schemas.microsoft.com/office/powerpoint/2010/main" xmlns="" val="1421689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p:txBody>
          <a:bodyPr/>
          <a:lstStyle/>
          <a:p>
            <a:pPr algn="l" rtl="0"/>
            <a:r>
              <a:rPr lang="en-US" altLang="en-US" b="0" i="0" dirty="0">
                <a:latin typeface="Calibri" charset="0"/>
                <a:ea typeface="Calibri" charset="0"/>
                <a:cs typeface="Calibri" charset="0"/>
              </a:rPr>
              <a:t>Red Flags in infant development</a:t>
            </a:r>
          </a:p>
        </p:txBody>
      </p:sp>
      <p:sp>
        <p:nvSpPr>
          <p:cNvPr id="207875" name="Rectangle 3"/>
          <p:cNvSpPr>
            <a:spLocks noGrp="1" noChangeArrowheads="1"/>
          </p:cNvSpPr>
          <p:nvPr>
            <p:ph sz="quarter" idx="1"/>
          </p:nvPr>
        </p:nvSpPr>
        <p:spPr>
          <a:prstGeom prst="rect">
            <a:avLst/>
          </a:prstGeom>
        </p:spPr>
        <p:txBody>
          <a:bodyPr/>
          <a:lstStyle/>
          <a:p>
            <a:pPr algn="l" rtl="0">
              <a:lnSpc>
                <a:spcPct val="90000"/>
              </a:lnSpc>
              <a:buFontTx/>
              <a:buChar char="•"/>
            </a:pPr>
            <a:r>
              <a:rPr lang="en-US" altLang="en-US" b="0" i="0" dirty="0">
                <a:latin typeface="Calibri" charset="0"/>
                <a:ea typeface="Calibri" charset="0"/>
                <a:cs typeface="Calibri" charset="0"/>
              </a:rPr>
              <a:t>Unable to sit alone by age 9 months</a:t>
            </a:r>
          </a:p>
          <a:p>
            <a:pPr algn="l" rtl="0">
              <a:lnSpc>
                <a:spcPct val="90000"/>
              </a:lnSpc>
              <a:buFontTx/>
              <a:buChar char="•"/>
            </a:pPr>
            <a:r>
              <a:rPr lang="en-US" altLang="en-US" b="0" i="0" dirty="0">
                <a:latin typeface="Calibri" charset="0"/>
                <a:ea typeface="Calibri" charset="0"/>
                <a:cs typeface="Calibri" charset="0"/>
              </a:rPr>
              <a:t>Unable to transfer objects from hand to hand by age 1 year</a:t>
            </a:r>
          </a:p>
          <a:p>
            <a:pPr algn="l" rtl="0">
              <a:lnSpc>
                <a:spcPct val="90000"/>
              </a:lnSpc>
              <a:buFontTx/>
              <a:buChar char="•"/>
            </a:pPr>
            <a:r>
              <a:rPr lang="en-US" altLang="en-US" b="0" i="0" dirty="0">
                <a:latin typeface="Calibri" charset="0"/>
                <a:ea typeface="Calibri" charset="0"/>
                <a:cs typeface="Calibri" charset="0"/>
              </a:rPr>
              <a:t>Abnormal pincer grip or grasp by age 15 months</a:t>
            </a:r>
          </a:p>
          <a:p>
            <a:pPr algn="l" rtl="0">
              <a:lnSpc>
                <a:spcPct val="90000"/>
              </a:lnSpc>
              <a:buFontTx/>
              <a:buChar char="•"/>
            </a:pPr>
            <a:r>
              <a:rPr lang="en-US" altLang="en-US" b="0" i="0" dirty="0">
                <a:latin typeface="Calibri" charset="0"/>
                <a:ea typeface="Calibri" charset="0"/>
                <a:cs typeface="Calibri" charset="0"/>
              </a:rPr>
              <a:t>Unable to walk alone by 18 months</a:t>
            </a:r>
          </a:p>
          <a:p>
            <a:pPr algn="l" rtl="0">
              <a:lnSpc>
                <a:spcPct val="90000"/>
              </a:lnSpc>
              <a:buFontTx/>
              <a:buChar char="•"/>
            </a:pPr>
            <a:r>
              <a:rPr lang="en-US" altLang="en-US" b="0" i="0" dirty="0">
                <a:latin typeface="Calibri" charset="0"/>
                <a:ea typeface="Calibri" charset="0"/>
                <a:cs typeface="Calibri" charset="0"/>
              </a:rPr>
              <a:t>Failure to speak recognizable words by 2 years.</a:t>
            </a:r>
          </a:p>
        </p:txBody>
      </p:sp>
    </p:spTree>
    <p:extLst>
      <p:ext uri="{BB962C8B-B14F-4D97-AF65-F5344CB8AC3E}">
        <p14:creationId xmlns:p14="http://schemas.microsoft.com/office/powerpoint/2010/main" xmlns="" val="3574574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pPr algn="l" rtl="0"/>
            <a:r>
              <a:rPr lang="en-US" sz="3000" dirty="0">
                <a:latin typeface="Calibri" charset="0"/>
                <a:ea typeface="Calibri" charset="0"/>
                <a:cs typeface="Calibri" charset="0"/>
              </a:rPr>
              <a:t>Developmental Warning Signs - at any age</a:t>
            </a:r>
          </a:p>
        </p:txBody>
      </p:sp>
      <p:sp>
        <p:nvSpPr>
          <p:cNvPr id="12291" name="Rectangle 3"/>
          <p:cNvSpPr>
            <a:spLocks noGrp="1" noChangeArrowheads="1"/>
          </p:cNvSpPr>
          <p:nvPr>
            <p:ph sz="quarter" idx="1"/>
          </p:nvPr>
        </p:nvSpPr>
        <p:spPr>
          <a:prstGeom prst="rect">
            <a:avLst/>
          </a:prstGeom>
          <a:noFill/>
          <a:ln/>
        </p:spPr>
        <p:txBody>
          <a:bodyPr/>
          <a:lstStyle/>
          <a:p>
            <a:pPr algn="l" rtl="0"/>
            <a:r>
              <a:rPr lang="en-US" b="0" i="0" dirty="0" smtClean="0">
                <a:latin typeface="Calibri" charset="0"/>
                <a:ea typeface="Calibri" charset="0"/>
                <a:cs typeface="Calibri" charset="0"/>
              </a:rPr>
              <a:t>Family History of developmental problems; </a:t>
            </a:r>
            <a:r>
              <a:rPr lang="en-US" b="0" i="0" dirty="0" err="1" smtClean="0">
                <a:latin typeface="Calibri" charset="0"/>
                <a:ea typeface="Calibri" charset="0"/>
                <a:cs typeface="Calibri" charset="0"/>
              </a:rPr>
              <a:t>eg</a:t>
            </a:r>
            <a:r>
              <a:rPr lang="en-US" b="0" i="0" dirty="0" smtClean="0">
                <a:latin typeface="Calibri" charset="0"/>
                <a:ea typeface="Calibri" charset="0"/>
                <a:cs typeface="Calibri" charset="0"/>
              </a:rPr>
              <a:t>. </a:t>
            </a:r>
            <a:r>
              <a:rPr lang="en-US" b="0" i="0" dirty="0">
                <a:latin typeface="Calibri" charset="0"/>
                <a:ea typeface="Calibri" charset="0"/>
                <a:cs typeface="Calibri" charset="0"/>
              </a:rPr>
              <a:t>deafness, cataracts</a:t>
            </a:r>
          </a:p>
          <a:p>
            <a:pPr algn="l" rtl="0"/>
            <a:r>
              <a:rPr lang="en-US" b="0" i="0" dirty="0">
                <a:latin typeface="Calibri" charset="0"/>
                <a:ea typeface="Calibri" charset="0"/>
                <a:cs typeface="Calibri" charset="0"/>
              </a:rPr>
              <a:t>Maternal concern</a:t>
            </a:r>
          </a:p>
          <a:p>
            <a:pPr algn="l" rtl="0"/>
            <a:r>
              <a:rPr lang="en-US" b="0" i="0" dirty="0">
                <a:latin typeface="Calibri" charset="0"/>
                <a:ea typeface="Calibri" charset="0"/>
                <a:cs typeface="Calibri" charset="0"/>
              </a:rPr>
              <a:t>Persistent primitive reflexes</a:t>
            </a:r>
          </a:p>
          <a:p>
            <a:pPr algn="l" rtl="0"/>
            <a:r>
              <a:rPr lang="en-US" b="0" i="0" dirty="0">
                <a:latin typeface="Calibri" charset="0"/>
                <a:ea typeface="Calibri" charset="0"/>
                <a:cs typeface="Calibri" charset="0"/>
              </a:rPr>
              <a:t>Persistent squint</a:t>
            </a:r>
          </a:p>
          <a:p>
            <a:pPr algn="l" rtl="0"/>
            <a:r>
              <a:rPr lang="en-US" b="0" i="0" dirty="0">
                <a:latin typeface="Calibri" charset="0"/>
                <a:ea typeface="Calibri" charset="0"/>
                <a:cs typeface="Calibri" charset="0"/>
              </a:rPr>
              <a:t>Discordance in developmental abilities in different areas</a:t>
            </a:r>
          </a:p>
          <a:p>
            <a:pPr algn="l" rtl="0"/>
            <a:r>
              <a:rPr lang="en-US" b="0" i="0" dirty="0">
                <a:latin typeface="Calibri" charset="0"/>
                <a:ea typeface="Calibri" charset="0"/>
                <a:cs typeface="Calibri" charset="0"/>
              </a:rPr>
              <a:t>Regression of previously acquired skills</a:t>
            </a:r>
          </a:p>
        </p:txBody>
      </p:sp>
    </p:spTree>
    <p:extLst>
      <p:ext uri="{BB962C8B-B14F-4D97-AF65-F5344CB8AC3E}">
        <p14:creationId xmlns:p14="http://schemas.microsoft.com/office/powerpoint/2010/main" xmlns="" val="172613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rrowheads="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pPr algn="l" rtl="0"/>
            <a:r>
              <a:rPr lang="en-US" sz="3000" dirty="0">
                <a:latin typeface="Calibri" charset="0"/>
                <a:ea typeface="Calibri" charset="0"/>
                <a:cs typeface="Calibri" charset="0"/>
              </a:rPr>
              <a:t>Red flags in Development </a:t>
            </a:r>
            <a:br>
              <a:rPr lang="en-US" sz="3000" dirty="0">
                <a:latin typeface="Calibri" charset="0"/>
                <a:ea typeface="Calibri" charset="0"/>
                <a:cs typeface="Calibri" charset="0"/>
              </a:rPr>
            </a:br>
            <a:r>
              <a:rPr lang="en-US" sz="3000" dirty="0">
                <a:latin typeface="Calibri" charset="0"/>
                <a:ea typeface="Calibri" charset="0"/>
                <a:cs typeface="Calibri" charset="0"/>
              </a:rPr>
              <a:t>(abnormal signs or observations)</a:t>
            </a:r>
          </a:p>
        </p:txBody>
      </p:sp>
      <p:graphicFrame>
        <p:nvGraphicFramePr>
          <p:cNvPr id="378883" name="Group 3"/>
          <p:cNvGraphicFramePr>
            <a:graphicFrameLocks noGrp="1"/>
          </p:cNvGraphicFramePr>
          <p:nvPr>
            <p:ph sz="quarter" idx="1"/>
            <p:extLst>
              <p:ext uri="{D42A27DB-BD31-4B8C-83A1-F6EECF244321}">
                <p14:modId xmlns:p14="http://schemas.microsoft.com/office/powerpoint/2010/main" xmlns="" val="1346633549"/>
              </p:ext>
            </p:extLst>
          </p:nvPr>
        </p:nvGraphicFramePr>
        <p:xfrm>
          <a:off x="1485900" y="2057401"/>
          <a:ext cx="6400800" cy="4305241"/>
        </p:xfrm>
        <a:graphic>
          <a:graphicData uri="http://schemas.openxmlformats.org/drawingml/2006/table">
            <a:tbl>
              <a:tblPr/>
              <a:tblGrid>
                <a:gridCol w="975122"/>
                <a:gridCol w="5425678"/>
              </a:tblGrid>
              <a:tr h="29716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Calibri" panose="020F0502020204030204" pitchFamily="34" charset="0"/>
                        </a:rPr>
                        <a:t>Age</a:t>
                      </a: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Calibri" panose="020F0502020204030204" pitchFamily="34" charset="0"/>
                        </a:rPr>
                        <a:t>Warning sign</a:t>
                      </a: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kern="1200" cap="none" normalizeH="0" baseline="0" dirty="0" smtClean="0">
                          <a:ln>
                            <a:noFill/>
                          </a:ln>
                          <a:solidFill>
                            <a:srgbClr val="FF0000"/>
                          </a:solidFill>
                          <a:effectLst/>
                          <a:latin typeface="Calibri" panose="020F0502020204030204" pitchFamily="34" charset="0"/>
                          <a:ea typeface="+mn-ea"/>
                          <a:cs typeface="+mn-cs"/>
                        </a:rPr>
                        <a:t>10 </a:t>
                      </a:r>
                      <a:r>
                        <a:rPr kumimoji="0" lang="en-US" sz="2000" b="1" i="0" u="none" strike="noStrike" kern="1200" cap="none" normalizeH="0" baseline="0" dirty="0" err="1" smtClean="0">
                          <a:ln>
                            <a:noFill/>
                          </a:ln>
                          <a:solidFill>
                            <a:srgbClr val="FF0000"/>
                          </a:solidFill>
                          <a:effectLst/>
                          <a:latin typeface="Calibri" panose="020F0502020204030204" pitchFamily="34" charset="0"/>
                          <a:ea typeface="+mn-ea"/>
                          <a:cs typeface="+mn-cs"/>
                        </a:rPr>
                        <a:t>wks</a:t>
                      </a:r>
                      <a:endParaRPr kumimoji="0" lang="en-US" sz="2000" b="1" i="0" u="none" strike="noStrike" kern="1200" cap="none" normalizeH="0" baseline="0" dirty="0" smtClean="0">
                        <a:ln>
                          <a:noFill/>
                        </a:ln>
                        <a:solidFill>
                          <a:srgbClr val="FF0000"/>
                        </a:solidFill>
                        <a:effectLst/>
                        <a:latin typeface="Calibri" panose="020F0502020204030204" pitchFamily="34" charset="0"/>
                        <a:ea typeface="+mn-ea"/>
                        <a:cs typeface="+mn-cs"/>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Not smiling</a:t>
                      </a: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8915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kern="1200" cap="none" normalizeH="0" baseline="0" dirty="0" smtClean="0">
                          <a:ln>
                            <a:noFill/>
                          </a:ln>
                          <a:solidFill>
                            <a:srgbClr val="FF0000"/>
                          </a:solidFill>
                          <a:effectLst/>
                          <a:latin typeface="Calibri" panose="020F0502020204030204" pitchFamily="34" charset="0"/>
                          <a:ea typeface="+mn-ea"/>
                          <a:cs typeface="+mn-cs"/>
                        </a:rPr>
                        <a:t>3 </a:t>
                      </a:r>
                      <a:r>
                        <a:rPr kumimoji="0" lang="en-US" sz="2000" b="1" i="0" u="none" strike="noStrike" kern="1200" cap="none" normalizeH="0" baseline="0" dirty="0" err="1" smtClean="0">
                          <a:ln>
                            <a:noFill/>
                          </a:ln>
                          <a:solidFill>
                            <a:srgbClr val="FF0000"/>
                          </a:solidFill>
                          <a:effectLst/>
                          <a:latin typeface="Calibri" panose="020F0502020204030204" pitchFamily="34" charset="0"/>
                          <a:ea typeface="+mn-ea"/>
                          <a:cs typeface="+mn-cs"/>
                        </a:rPr>
                        <a:t>mo</a:t>
                      </a:r>
                      <a:endParaRPr kumimoji="0" lang="en-US" sz="2000" b="1" i="0" u="none" strike="noStrike" kern="1200" cap="none" normalizeH="0" baseline="0" dirty="0" smtClean="0">
                        <a:ln>
                          <a:noFill/>
                        </a:ln>
                        <a:solidFill>
                          <a:srgbClr val="FF0000"/>
                        </a:solidFill>
                        <a:effectLst/>
                        <a:latin typeface="Calibri" panose="020F0502020204030204" pitchFamily="34" charset="0"/>
                        <a:ea typeface="+mn-ea"/>
                        <a:cs typeface="+mn-cs"/>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Not responding to noise or voice,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not focusing on face,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not vocalizing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Calibri" panose="020F0502020204030204" pitchFamily="34" charset="0"/>
                      </a:endParaRPr>
                    </a:p>
                  </a:txBody>
                  <a:tcPr marL="0" marR="0" marT="0" marB="0" horzOverflow="overflow">
                    <a:lnL>
                      <a:noFill/>
                    </a:lnL>
                    <a:lnR cap="flat">
                      <a:noFill/>
                    </a:lnR>
                    <a:lnT>
                      <a:noFill/>
                    </a:lnT>
                    <a:lnB>
                      <a:noFill/>
                    </a:lnB>
                    <a:lnTlToBr>
                      <a:noFill/>
                    </a:lnTlToBr>
                    <a:lnBlToTr>
                      <a:noFill/>
                    </a:lnBlToTr>
                    <a:noFill/>
                  </a:tcPr>
                </a:tc>
              </a:tr>
              <a:tr h="5943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kern="1200" cap="none" normalizeH="0" baseline="0" dirty="0" smtClean="0">
                          <a:ln>
                            <a:noFill/>
                          </a:ln>
                          <a:solidFill>
                            <a:srgbClr val="FF0000"/>
                          </a:solidFill>
                          <a:effectLst/>
                          <a:latin typeface="Calibri" panose="020F0502020204030204" pitchFamily="34" charset="0"/>
                          <a:ea typeface="+mn-ea"/>
                          <a:cs typeface="+mn-cs"/>
                        </a:rPr>
                        <a:t>5 </a:t>
                      </a:r>
                      <a:r>
                        <a:rPr kumimoji="0" lang="en-US" sz="2000" b="1" i="0" u="none" strike="noStrike" kern="1200" cap="none" normalizeH="0" baseline="0" dirty="0" err="1" smtClean="0">
                          <a:ln>
                            <a:noFill/>
                          </a:ln>
                          <a:solidFill>
                            <a:srgbClr val="FF0000"/>
                          </a:solidFill>
                          <a:effectLst/>
                          <a:latin typeface="Calibri" panose="020F0502020204030204" pitchFamily="34" charset="0"/>
                          <a:ea typeface="+mn-ea"/>
                          <a:cs typeface="+mn-cs"/>
                        </a:rPr>
                        <a:t>mo</a:t>
                      </a:r>
                      <a:endParaRPr kumimoji="0" lang="en-US" sz="2000" b="1" i="0" u="none" strike="noStrike" kern="1200" cap="none" normalizeH="0" baseline="0" dirty="0" smtClean="0">
                        <a:ln>
                          <a:noFill/>
                        </a:ln>
                        <a:solidFill>
                          <a:srgbClr val="FF0000"/>
                        </a:solidFill>
                        <a:effectLst/>
                        <a:latin typeface="Calibri" panose="020F0502020204030204" pitchFamily="34" charset="0"/>
                        <a:ea typeface="+mn-ea"/>
                        <a:cs typeface="+mn-cs"/>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Poor head control</a:t>
                      </a:r>
                    </a:p>
                  </a:txBody>
                  <a:tcPr marL="0" marR="0" marT="0" marB="0" horzOverflow="overflow">
                    <a:lnL>
                      <a:noFill/>
                    </a:lnL>
                    <a:lnR cap="flat">
                      <a:noFill/>
                    </a:lnR>
                    <a:lnT>
                      <a:noFill/>
                    </a:lnT>
                    <a:lnB>
                      <a:noFill/>
                    </a:lnB>
                    <a:lnTlToBr>
                      <a:noFill/>
                    </a:lnTlToBr>
                    <a:lnBlToTr>
                      <a:noFill/>
                    </a:lnBlToTr>
                    <a:noFill/>
                  </a:tcPr>
                </a:tc>
              </a:tr>
              <a:tr h="14858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kern="1200" cap="none" normalizeH="0" baseline="0" dirty="0" smtClean="0">
                          <a:ln>
                            <a:noFill/>
                          </a:ln>
                          <a:solidFill>
                            <a:srgbClr val="FF0000"/>
                          </a:solidFill>
                          <a:effectLst/>
                          <a:latin typeface="Calibri" panose="020F0502020204030204" pitchFamily="34" charset="0"/>
                          <a:ea typeface="+mn-ea"/>
                          <a:cs typeface="+mn-cs"/>
                        </a:rPr>
                        <a:t>6 </a:t>
                      </a:r>
                      <a:r>
                        <a:rPr kumimoji="0" lang="en-US" sz="2000" b="1" i="0" u="none" strike="noStrike" kern="1200" cap="none" normalizeH="0" baseline="0" dirty="0" err="1" smtClean="0">
                          <a:ln>
                            <a:noFill/>
                          </a:ln>
                          <a:solidFill>
                            <a:srgbClr val="FF0000"/>
                          </a:solidFill>
                          <a:effectLst/>
                          <a:latin typeface="Calibri" panose="020F0502020204030204" pitchFamily="34" charset="0"/>
                          <a:ea typeface="+mn-ea"/>
                          <a:cs typeface="+mn-cs"/>
                        </a:rPr>
                        <a:t>mo</a:t>
                      </a:r>
                      <a:endParaRPr kumimoji="0" lang="en-US" sz="2000" b="1" i="0" u="none" strike="noStrike" kern="1200" cap="none" normalizeH="0" baseline="0" dirty="0" smtClean="0">
                        <a:ln>
                          <a:noFill/>
                        </a:ln>
                        <a:solidFill>
                          <a:srgbClr val="FF0000"/>
                        </a:solidFill>
                        <a:effectLst/>
                        <a:latin typeface="Calibri" panose="020F0502020204030204" pitchFamily="34" charset="0"/>
                        <a:ea typeface="+mn-ea"/>
                        <a:cs typeface="+mn-cs"/>
                      </a:endParaRPr>
                    </a:p>
                  </a:txBody>
                  <a:tcPr marL="0" marR="0" marT="0" marB="0"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Not interested in people, noises, toys.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Does not laugh or smile.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Primitive  reflexes still present.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1" u="none" strike="noStrike" cap="none" normalizeH="0" baseline="0" dirty="0" smtClean="0">
                          <a:ln>
                            <a:noFill/>
                          </a:ln>
                          <a:solidFill>
                            <a:schemeClr val="tx1"/>
                          </a:solidFill>
                          <a:effectLst/>
                          <a:latin typeface="Calibri" panose="020F0502020204030204" pitchFamily="34" charset="0"/>
                        </a:rPr>
                        <a:t>Absent babbling may indicate hearing deficit. Absent smile may indicate visual loss</a:t>
                      </a:r>
                    </a:p>
                  </a:txBody>
                  <a:tcPr marL="0" marR="0" marT="0" marB="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043501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378883"/>
                                        </p:tgtEl>
                                        <p:attrNameLst>
                                          <p:attrName>style.visibility</p:attrName>
                                        </p:attrNameLst>
                                      </p:cBhvr>
                                      <p:to>
                                        <p:strVal val="visible"/>
                                      </p:to>
                                    </p:set>
                                    <p:animEffect transition="in" filter="barn(outVertical)">
                                      <p:cBhvr>
                                        <p:cTn id="7" dur="500"/>
                                        <p:tgtEl>
                                          <p:spTgt spid="378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rrowheads="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pPr algn="l" rtl="0"/>
            <a:r>
              <a:rPr lang="en-US" sz="3000" dirty="0">
                <a:latin typeface="Calibri" charset="0"/>
                <a:ea typeface="Calibri" charset="0"/>
                <a:cs typeface="Calibri" charset="0"/>
              </a:rPr>
              <a:t>Red flags in Development </a:t>
            </a:r>
            <a:br>
              <a:rPr lang="en-US" sz="3000" dirty="0">
                <a:latin typeface="Calibri" charset="0"/>
                <a:ea typeface="Calibri" charset="0"/>
                <a:cs typeface="Calibri" charset="0"/>
              </a:rPr>
            </a:br>
            <a:r>
              <a:rPr lang="en-US" sz="3000" dirty="0">
                <a:latin typeface="Calibri" charset="0"/>
                <a:ea typeface="Calibri" charset="0"/>
                <a:cs typeface="Calibri" charset="0"/>
              </a:rPr>
              <a:t>(abnormal signs or observations)</a:t>
            </a:r>
          </a:p>
        </p:txBody>
      </p:sp>
      <p:graphicFrame>
        <p:nvGraphicFramePr>
          <p:cNvPr id="379907" name="Group 3"/>
          <p:cNvGraphicFramePr>
            <a:graphicFrameLocks noGrp="1"/>
          </p:cNvGraphicFramePr>
          <p:nvPr>
            <p:ph sz="quarter" idx="1"/>
            <p:extLst>
              <p:ext uri="{D42A27DB-BD31-4B8C-83A1-F6EECF244321}">
                <p14:modId xmlns:p14="http://schemas.microsoft.com/office/powerpoint/2010/main" xmlns="" val="2748969955"/>
              </p:ext>
            </p:extLst>
          </p:nvPr>
        </p:nvGraphicFramePr>
        <p:xfrm>
          <a:off x="1485900" y="2057400"/>
          <a:ext cx="6400800" cy="3061335"/>
        </p:xfrm>
        <a:graphic>
          <a:graphicData uri="http://schemas.openxmlformats.org/drawingml/2006/table">
            <a:tbl>
              <a:tblPr/>
              <a:tblGrid>
                <a:gridCol w="975122"/>
                <a:gridCol w="5425678"/>
              </a:tblGrid>
              <a:tr h="2743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Calibri" panose="020F0502020204030204" pitchFamily="34" charset="0"/>
                        </a:rPr>
                        <a:t>Age</a:t>
                      </a: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Calibri" panose="020F0502020204030204" pitchFamily="34" charset="0"/>
                        </a:rPr>
                        <a:t>Warning sign</a:t>
                      </a: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rgbClr val="FF0000"/>
                          </a:solidFill>
                          <a:effectLst/>
                          <a:latin typeface="Calibri" panose="020F0502020204030204" pitchFamily="34" charset="0"/>
                        </a:rPr>
                        <a:t>9-12 </a:t>
                      </a:r>
                      <a:r>
                        <a:rPr kumimoji="0" lang="en-US" sz="2000" b="1" i="0" u="none" strike="noStrike" cap="none" normalizeH="0" baseline="0" dirty="0" err="1" smtClean="0">
                          <a:ln>
                            <a:noFill/>
                          </a:ln>
                          <a:solidFill>
                            <a:srgbClr val="FF0000"/>
                          </a:solidFill>
                          <a:effectLst/>
                          <a:latin typeface="Calibri" panose="020F0502020204030204" pitchFamily="34" charset="0"/>
                        </a:rPr>
                        <a:t>mo</a:t>
                      </a:r>
                      <a:r>
                        <a:rPr kumimoji="0" lang="en-US" sz="2000" b="1" i="0" u="none" strike="noStrike" cap="none" normalizeH="0" baseline="0" dirty="0" smtClean="0">
                          <a:ln>
                            <a:noFill/>
                          </a:ln>
                          <a:solidFill>
                            <a:srgbClr val="FF0000"/>
                          </a:solidFill>
                          <a:effectLst/>
                          <a:latin typeface="Calibri" panose="020F0502020204030204" pitchFamily="34" charset="0"/>
                        </a:rPr>
                        <a:t>   </a:t>
                      </a: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Not sitting,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Not saying baba mama</a:t>
                      </a: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rgbClr val="FF0000"/>
                          </a:solidFill>
                          <a:effectLst/>
                          <a:latin typeface="Calibri" panose="020F0502020204030204" pitchFamily="34" charset="0"/>
                        </a:rPr>
                        <a:t>18 </a:t>
                      </a:r>
                      <a:r>
                        <a:rPr kumimoji="0" lang="en-US" sz="2000" b="1" i="0" u="none" strike="noStrike" cap="none" normalizeH="0" baseline="0" dirty="0" err="1" smtClean="0">
                          <a:ln>
                            <a:noFill/>
                          </a:ln>
                          <a:solidFill>
                            <a:srgbClr val="FF0000"/>
                          </a:solidFill>
                          <a:effectLst/>
                          <a:latin typeface="Calibri" panose="020F0502020204030204" pitchFamily="34" charset="0"/>
                        </a:rPr>
                        <a:t>mo</a:t>
                      </a:r>
                      <a:endParaRPr kumimoji="0" lang="en-US" sz="2000" b="1" i="0" u="none" strike="noStrike" cap="none" normalizeH="0" baseline="0" dirty="0" smtClean="0">
                        <a:ln>
                          <a:noFill/>
                        </a:ln>
                        <a:solidFill>
                          <a:srgbClr val="FF0000"/>
                        </a:solidFill>
                        <a:effectLst/>
                        <a:latin typeface="Calibri" panose="020F0502020204030204"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Not walking, no words, no eye contact</a:t>
                      </a:r>
                    </a:p>
                  </a:txBody>
                  <a:tcPr marL="0" marR="0" marT="0" marB="0" horzOverflow="overflow">
                    <a:lnL>
                      <a:noFill/>
                    </a:lnL>
                    <a:lnR cap="flat">
                      <a:noFill/>
                    </a:lnR>
                    <a:lnT>
                      <a:noFill/>
                    </a:lnT>
                    <a:lnB>
                      <a:noFill/>
                    </a:lnB>
                    <a:lnTlToBr>
                      <a:noFill/>
                    </a:lnTlToBr>
                    <a:lnBlToTr>
                      <a:noFill/>
                    </a:lnBlToTr>
                    <a:noFill/>
                  </a:tcPr>
                </a:tc>
              </a:tr>
              <a:tr h="5486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rgbClr val="FF0000"/>
                          </a:solidFill>
                          <a:effectLst/>
                          <a:latin typeface="Calibri" panose="020F0502020204030204" pitchFamily="34" charset="0"/>
                        </a:rPr>
                        <a:t>3 </a:t>
                      </a:r>
                      <a:r>
                        <a:rPr kumimoji="0" lang="en-US" sz="2000" b="1" i="0" u="none" strike="noStrike" cap="none" normalizeH="0" baseline="0" dirty="0" err="1" smtClean="0">
                          <a:ln>
                            <a:noFill/>
                          </a:ln>
                          <a:solidFill>
                            <a:srgbClr val="FF0000"/>
                          </a:solidFill>
                          <a:effectLst/>
                          <a:latin typeface="Calibri" panose="020F0502020204030204" pitchFamily="34" charset="0"/>
                        </a:rPr>
                        <a:t>yrs</a:t>
                      </a:r>
                      <a:endParaRPr kumimoji="0" lang="en-US" sz="2000" b="1" i="0" u="none" strike="noStrike" cap="none" normalizeH="0" baseline="0" dirty="0" smtClean="0">
                        <a:ln>
                          <a:noFill/>
                        </a:ln>
                        <a:solidFill>
                          <a:srgbClr val="FF0000"/>
                        </a:solidFill>
                        <a:effectLst/>
                        <a:latin typeface="Calibri" panose="020F0502020204030204"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Unaware of surroundings, not imitating adult activities, little or no speech</a:t>
                      </a:r>
                    </a:p>
                  </a:txBody>
                  <a:tcPr marL="0" marR="0" marT="0" marB="0" horzOverflow="overflow">
                    <a:lnL>
                      <a:noFill/>
                    </a:lnL>
                    <a:lnR cap="flat">
                      <a:noFill/>
                    </a:lnR>
                    <a:lnT>
                      <a:noFill/>
                    </a:lnT>
                    <a:lnB>
                      <a:noFill/>
                    </a:lnB>
                    <a:lnTlToBr>
                      <a:noFill/>
                    </a:lnTlToBr>
                    <a:lnBlToTr>
                      <a:noFill/>
                    </a:lnBlToTr>
                    <a:noFill/>
                  </a:tcPr>
                </a:tc>
              </a:tr>
              <a:tr h="2743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rgbClr val="FF0000"/>
                          </a:solidFill>
                          <a:effectLst/>
                          <a:latin typeface="Calibri" panose="020F0502020204030204" pitchFamily="34" charset="0"/>
                        </a:rPr>
                        <a:t>4 </a:t>
                      </a:r>
                      <a:r>
                        <a:rPr kumimoji="0" lang="en-US" sz="2000" b="1" i="0" u="none" strike="noStrike" cap="none" normalizeH="0" baseline="0" dirty="0" err="1" smtClean="0">
                          <a:ln>
                            <a:noFill/>
                          </a:ln>
                          <a:solidFill>
                            <a:srgbClr val="FF0000"/>
                          </a:solidFill>
                          <a:effectLst/>
                          <a:latin typeface="Calibri" panose="020F0502020204030204" pitchFamily="34" charset="0"/>
                        </a:rPr>
                        <a:t>yrs</a:t>
                      </a:r>
                      <a:endParaRPr kumimoji="0" lang="en-US" sz="2000" b="1" i="0" u="none" strike="noStrike" cap="none" normalizeH="0" baseline="0" dirty="0" smtClean="0">
                        <a:ln>
                          <a:noFill/>
                        </a:ln>
                        <a:solidFill>
                          <a:srgbClr val="FF0000"/>
                        </a:solidFill>
                        <a:effectLst/>
                        <a:latin typeface="Calibri" panose="020F0502020204030204"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Unintelligible speech</a:t>
                      </a:r>
                    </a:p>
                  </a:txBody>
                  <a:tcPr marL="0" marR="0" marT="0" marB="0" horzOverflow="overflow">
                    <a:lnL>
                      <a:noFill/>
                    </a:lnL>
                    <a:lnR cap="flat">
                      <a:noFill/>
                    </a:lnR>
                    <a:lnT>
                      <a:noFill/>
                    </a:lnT>
                    <a:lnB>
                      <a:noFill/>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Calibri" panose="020F0502020204030204" pitchFamily="34" charset="0"/>
                        </a:rPr>
                        <a:t>At any age</a:t>
                      </a:r>
                    </a:p>
                  </a:txBody>
                  <a:tcPr marL="0" marR="0" marT="0" marB="0"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anose="020F0502020204030204" pitchFamily="34" charset="0"/>
                        </a:rPr>
                        <a:t>Parental concern, regression of acquired skills</a:t>
                      </a:r>
                    </a:p>
                  </a:txBody>
                  <a:tcPr marL="0" marR="0" marT="0" marB="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1743738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79907"/>
                                        </p:tgtEl>
                                        <p:attrNameLst>
                                          <p:attrName>style.visibility</p:attrName>
                                        </p:attrNameLst>
                                      </p:cBhvr>
                                      <p:to>
                                        <p:strVal val="visible"/>
                                      </p:to>
                                    </p:set>
                                    <p:animEffect transition="in" filter="barn(inHorizontal)">
                                      <p:cBhvr>
                                        <p:cTn id="7" dur="500"/>
                                        <p:tgtEl>
                                          <p:spTgt spid="379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3645" y="857250"/>
            <a:ext cx="4302919"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0076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6" descr="a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8611" y="857250"/>
            <a:ext cx="4725590"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9902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ctr"/>
            <a:r>
              <a:rPr lang="en-US" sz="9600" b="1" dirty="0" smtClean="0"/>
              <a:t>Thanks </a:t>
            </a:r>
            <a:endParaRPr lang="en-US" sz="9600" b="1" dirty="0"/>
          </a:p>
        </p:txBody>
      </p:sp>
    </p:spTree>
    <p:extLst>
      <p:ext uri="{BB962C8B-B14F-4D97-AF65-F5344CB8AC3E}">
        <p14:creationId xmlns:p14="http://schemas.microsoft.com/office/powerpoint/2010/main" xmlns="" val="2423457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0"/>
            <a:r>
              <a:rPr lang="en-US" b="1" dirty="0">
                <a:latin typeface="Calibri" charset="0"/>
                <a:ea typeface="Calibri" charset="0"/>
                <a:cs typeface="Calibri" charset="0"/>
              </a:rPr>
              <a:t>Lecture 2</a:t>
            </a:r>
          </a:p>
        </p:txBody>
      </p:sp>
      <p:sp>
        <p:nvSpPr>
          <p:cNvPr id="3" name="Content Placeholder 2"/>
          <p:cNvSpPr>
            <a:spLocks noGrp="1"/>
          </p:cNvSpPr>
          <p:nvPr>
            <p:ph sz="quarter" idx="1"/>
          </p:nvPr>
        </p:nvSpPr>
        <p:spPr>
          <a:xfrm>
            <a:off x="685330" y="2632570"/>
            <a:ext cx="7772870" cy="2568080"/>
          </a:xfrm>
          <a:prstGeom prst="rect">
            <a:avLst/>
          </a:prstGeom>
        </p:spPr>
        <p:txBody>
          <a:bodyPr/>
          <a:lstStyle/>
          <a:p>
            <a:pPr algn="l" rtl="0"/>
            <a:endParaRPr lang="en-US" b="1" dirty="0" smtClean="0"/>
          </a:p>
          <a:p>
            <a:pPr algn="l" rtl="0"/>
            <a:endParaRPr lang="en-US" b="1" dirty="0"/>
          </a:p>
          <a:p>
            <a:pPr algn="l" rtl="0"/>
            <a:endParaRPr lang="en-US" b="1" dirty="0" smtClean="0"/>
          </a:p>
          <a:p>
            <a:pPr algn="l" rtl="0"/>
            <a:r>
              <a:rPr lang="en-US" b="1" dirty="0" err="1" smtClean="0"/>
              <a:t>Mazin</a:t>
            </a:r>
            <a:r>
              <a:rPr lang="en-US" b="1" dirty="0" smtClean="0"/>
              <a:t> Al-</a:t>
            </a:r>
            <a:r>
              <a:rPr lang="en-US" b="1" dirty="0" err="1" smtClean="0"/>
              <a:t>Jadiry</a:t>
            </a:r>
            <a:endParaRPr lang="en-US" b="1" dirty="0" smtClean="0"/>
          </a:p>
          <a:p>
            <a:pPr algn="l" rtl="0"/>
            <a:r>
              <a:rPr lang="en-US" b="1" dirty="0" smtClean="0"/>
              <a:t>6 October 2015</a:t>
            </a:r>
            <a:endParaRPr lang="en-US" b="1" dirty="0"/>
          </a:p>
        </p:txBody>
      </p:sp>
    </p:spTree>
    <p:extLst>
      <p:ext uri="{BB962C8B-B14F-4D97-AF65-F5344CB8AC3E}">
        <p14:creationId xmlns:p14="http://schemas.microsoft.com/office/powerpoint/2010/main" xmlns="" val="2759859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pPr algn="l" rtl="0"/>
            <a:r>
              <a:rPr lang="en-US" sz="3000" dirty="0">
                <a:latin typeface="Calibri" charset="0"/>
                <a:ea typeface="Calibri" charset="0"/>
                <a:cs typeface="Calibri" charset="0"/>
              </a:rPr>
              <a:t> Progression of gross motor milestones from birth to age 5 years</a:t>
            </a:r>
          </a:p>
        </p:txBody>
      </p:sp>
      <p:sp>
        <p:nvSpPr>
          <p:cNvPr id="2" name="Content Placeholder 1"/>
          <p:cNvSpPr>
            <a:spLocks noGrp="1"/>
          </p:cNvSpPr>
          <p:nvPr>
            <p:ph sz="quarter" idx="1"/>
          </p:nvPr>
        </p:nvSpPr>
        <p:spPr/>
        <p:txBody>
          <a:bodyPr/>
          <a:lstStyle/>
          <a:p>
            <a:endParaRPr lang="en-US"/>
          </a:p>
        </p:txBody>
      </p:sp>
      <p:pic>
        <p:nvPicPr>
          <p:cNvPr id="65539" name="Picture 3" descr="temp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48795" y="1172161"/>
            <a:ext cx="5461606" cy="5609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153701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pPr algn="l" rtl="0"/>
            <a:r>
              <a:rPr lang="en-US" sz="3000" dirty="0">
                <a:latin typeface="Calibri" charset="0"/>
                <a:ea typeface="Calibri" charset="0"/>
                <a:cs typeface="Calibri" charset="0"/>
              </a:rPr>
              <a:t> Progression of fine motor milestones from birth to 12 months</a:t>
            </a:r>
          </a:p>
        </p:txBody>
      </p:sp>
      <p:sp>
        <p:nvSpPr>
          <p:cNvPr id="2" name="Content Placeholder 1"/>
          <p:cNvSpPr>
            <a:spLocks noGrp="1"/>
          </p:cNvSpPr>
          <p:nvPr>
            <p:ph sz="quarter" idx="1"/>
          </p:nvPr>
        </p:nvSpPr>
        <p:spPr/>
        <p:txBody>
          <a:bodyPr/>
          <a:lstStyle/>
          <a:p>
            <a:endParaRPr lang="en-US"/>
          </a:p>
        </p:txBody>
      </p:sp>
      <p:pic>
        <p:nvPicPr>
          <p:cNvPr id="67587" name="Picture 3" descr="temp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8646" y="2326480"/>
            <a:ext cx="7374143" cy="3674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880392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pPr algn="l" rtl="0"/>
            <a:r>
              <a:rPr lang="en-US" sz="3000" dirty="0">
                <a:latin typeface="Calibri" charset="0"/>
                <a:ea typeface="Calibri" charset="0"/>
                <a:cs typeface="Calibri" charset="0"/>
              </a:rPr>
              <a:t> Progression of fine motor milestones from 12 months to 5 years</a:t>
            </a:r>
          </a:p>
        </p:txBody>
      </p:sp>
      <p:sp>
        <p:nvSpPr>
          <p:cNvPr id="2" name="Content Placeholder 1"/>
          <p:cNvSpPr>
            <a:spLocks noGrp="1"/>
          </p:cNvSpPr>
          <p:nvPr>
            <p:ph sz="quarter" idx="1"/>
          </p:nvPr>
        </p:nvSpPr>
        <p:spPr/>
        <p:txBody>
          <a:bodyPr/>
          <a:lstStyle/>
          <a:p>
            <a:endParaRPr lang="en-US"/>
          </a:p>
        </p:txBody>
      </p:sp>
      <p:pic>
        <p:nvPicPr>
          <p:cNvPr id="69635" name="Picture 3" descr="temp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92091" y="2326480"/>
            <a:ext cx="7085603" cy="281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71821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pPr algn="l" rtl="0"/>
            <a:r>
              <a:rPr lang="en-US" b="0" i="0" dirty="0">
                <a:latin typeface="Calibri" charset="0"/>
                <a:ea typeface="Calibri" charset="0"/>
                <a:cs typeface="Calibri" charset="0"/>
              </a:rPr>
              <a:t>Developmental Milestones</a:t>
            </a:r>
          </a:p>
        </p:txBody>
      </p:sp>
      <p:sp>
        <p:nvSpPr>
          <p:cNvPr id="6147" name="Rectangle 3"/>
          <p:cNvSpPr>
            <a:spLocks noGrp="1" noChangeArrowheads="1"/>
          </p:cNvSpPr>
          <p:nvPr>
            <p:ph sz="quarter" idx="1"/>
          </p:nvPr>
        </p:nvSpPr>
        <p:spPr>
          <a:prstGeom prst="rect">
            <a:avLst/>
          </a:prstGeom>
          <a:noFill/>
          <a:ln/>
        </p:spPr>
        <p:txBody>
          <a:bodyPr/>
          <a:lstStyle/>
          <a:p>
            <a:pPr marL="0" indent="0" algn="l" rtl="0">
              <a:buNone/>
            </a:pPr>
            <a:r>
              <a:rPr lang="en-US" b="0" i="0" dirty="0">
                <a:latin typeface="Calibri" charset="0"/>
                <a:ea typeface="Calibri" charset="0"/>
                <a:cs typeface="Calibri" charset="0"/>
              </a:rPr>
              <a:t>4 fields with a sequence of development</a:t>
            </a:r>
          </a:p>
          <a:p>
            <a:pPr algn="l" rtl="0">
              <a:lnSpc>
                <a:spcPct val="90000"/>
              </a:lnSpc>
              <a:buFont typeface="Wingdings" panose="05000000000000000000" pitchFamily="2" charset="2"/>
              <a:buChar char="Ø"/>
            </a:pPr>
            <a:r>
              <a:rPr lang="en-US" b="0" i="0" dirty="0">
                <a:solidFill>
                  <a:srgbClr val="C00000"/>
                </a:solidFill>
                <a:latin typeface="Calibri" charset="0"/>
                <a:ea typeface="Calibri" charset="0"/>
                <a:cs typeface="Calibri" charset="0"/>
              </a:rPr>
              <a:t>Gross Motor - </a:t>
            </a:r>
            <a:r>
              <a:rPr lang="en-US" b="0" i="0" dirty="0">
                <a:latin typeface="Calibri" charset="0"/>
                <a:ea typeface="Calibri" charset="0"/>
                <a:cs typeface="Calibri" charset="0"/>
              </a:rPr>
              <a:t>the development of locomotion</a:t>
            </a:r>
          </a:p>
          <a:p>
            <a:pPr algn="l" rtl="0">
              <a:lnSpc>
                <a:spcPct val="90000"/>
              </a:lnSpc>
              <a:buFont typeface="Wingdings" panose="05000000000000000000" pitchFamily="2" charset="2"/>
              <a:buChar char="Ø"/>
            </a:pPr>
            <a:r>
              <a:rPr lang="en-US" b="0" i="0" dirty="0">
                <a:solidFill>
                  <a:srgbClr val="C00000"/>
                </a:solidFill>
                <a:latin typeface="Calibri" charset="0"/>
                <a:ea typeface="Calibri" charset="0"/>
                <a:cs typeface="Calibri" charset="0"/>
              </a:rPr>
              <a:t>Vision and fine manipulation - </a:t>
            </a:r>
            <a:r>
              <a:rPr lang="en-US" b="0" i="0" dirty="0">
                <a:latin typeface="Calibri" charset="0"/>
                <a:ea typeface="Calibri" charset="0"/>
                <a:cs typeface="Calibri" charset="0"/>
              </a:rPr>
              <a:t>the development of eye-hand control</a:t>
            </a:r>
          </a:p>
          <a:p>
            <a:pPr algn="l" rtl="0">
              <a:lnSpc>
                <a:spcPct val="90000"/>
              </a:lnSpc>
              <a:buFont typeface="Wingdings" panose="05000000000000000000" pitchFamily="2" charset="2"/>
              <a:buChar char="Ø"/>
            </a:pPr>
            <a:r>
              <a:rPr lang="en-US" b="0" i="0" dirty="0">
                <a:solidFill>
                  <a:srgbClr val="C00000"/>
                </a:solidFill>
                <a:latin typeface="Calibri" charset="0"/>
                <a:ea typeface="Calibri" charset="0"/>
                <a:cs typeface="Calibri" charset="0"/>
              </a:rPr>
              <a:t>Hearing &amp; speech - </a:t>
            </a:r>
            <a:r>
              <a:rPr lang="en-US" b="0" i="0" dirty="0">
                <a:latin typeface="Calibri" charset="0"/>
                <a:ea typeface="Calibri" charset="0"/>
                <a:cs typeface="Calibri" charset="0"/>
              </a:rPr>
              <a:t>the development of language</a:t>
            </a:r>
          </a:p>
          <a:p>
            <a:pPr algn="l" rtl="0">
              <a:lnSpc>
                <a:spcPct val="90000"/>
              </a:lnSpc>
              <a:buFont typeface="Wingdings" panose="05000000000000000000" pitchFamily="2" charset="2"/>
              <a:buChar char="Ø"/>
            </a:pPr>
            <a:r>
              <a:rPr lang="en-US" b="0" i="0" dirty="0">
                <a:solidFill>
                  <a:srgbClr val="C00000"/>
                </a:solidFill>
                <a:latin typeface="Calibri" charset="0"/>
                <a:ea typeface="Calibri" charset="0"/>
                <a:cs typeface="Calibri" charset="0"/>
              </a:rPr>
              <a:t>Personal &amp; social - </a:t>
            </a:r>
            <a:r>
              <a:rPr lang="en-US" b="0" i="0" dirty="0">
                <a:latin typeface="Calibri" charset="0"/>
                <a:ea typeface="Calibri" charset="0"/>
                <a:cs typeface="Calibri" charset="0"/>
              </a:rPr>
              <a:t>integration of acquired abilities to reflect understanding of environment.</a:t>
            </a:r>
          </a:p>
        </p:txBody>
      </p:sp>
    </p:spTree>
    <p:extLst>
      <p:ext uri="{BB962C8B-B14F-4D97-AF65-F5344CB8AC3E}">
        <p14:creationId xmlns:p14="http://schemas.microsoft.com/office/powerpoint/2010/main" xmlns="" val="3319939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a:lstStyle/>
          <a:p>
            <a:pPr rtl="0"/>
            <a:r>
              <a:rPr lang="en-US" altLang="en-US" dirty="0">
                <a:latin typeface="Calibri" charset="0"/>
                <a:ea typeface="Calibri" charset="0"/>
                <a:cs typeface="Calibri" charset="0"/>
              </a:rPr>
              <a:t>At 2 </a:t>
            </a:r>
            <a:r>
              <a:rPr lang="en-US" altLang="en-US" dirty="0" smtClean="0">
                <a:latin typeface="Calibri" charset="0"/>
                <a:ea typeface="Calibri" charset="0"/>
                <a:cs typeface="Calibri" charset="0"/>
              </a:rPr>
              <a:t>months;</a:t>
            </a:r>
            <a:endParaRPr lang="en-US" altLang="en-US" b="0" i="0" dirty="0">
              <a:latin typeface="Calibri" charset="0"/>
              <a:ea typeface="Calibri" charset="0"/>
              <a:cs typeface="Calibri" charset="0"/>
            </a:endParaRPr>
          </a:p>
        </p:txBody>
      </p:sp>
      <p:sp>
        <p:nvSpPr>
          <p:cNvPr id="153603" name="Rectangle 3"/>
          <p:cNvSpPr>
            <a:spLocks noGrp="1" noChangeArrowheads="1"/>
          </p:cNvSpPr>
          <p:nvPr>
            <p:ph sz="quarter" idx="1"/>
          </p:nvPr>
        </p:nvSpPr>
        <p:spPr>
          <a:prstGeom prst="rect">
            <a:avLst/>
          </a:prstGeom>
        </p:spPr>
        <p:txBody>
          <a:bodyPr/>
          <a:lstStyle/>
          <a:p>
            <a:pPr lvl="1" algn="l" rtl="0">
              <a:buFontTx/>
              <a:buChar char="•"/>
            </a:pPr>
            <a:r>
              <a:rPr lang="en-US" altLang="en-US" b="0" i="0" dirty="0" smtClean="0">
                <a:latin typeface="Calibri" charset="0"/>
                <a:ea typeface="Calibri" charset="0"/>
                <a:cs typeface="Calibri" charset="0"/>
              </a:rPr>
              <a:t>Social smiles</a:t>
            </a:r>
          </a:p>
          <a:p>
            <a:pPr lvl="1" algn="l" rtl="0">
              <a:buFontTx/>
              <a:buChar char="•"/>
            </a:pPr>
            <a:r>
              <a:rPr lang="en-US" altLang="en-US" b="0" i="0" dirty="0" smtClean="0">
                <a:latin typeface="Calibri" charset="0"/>
                <a:ea typeface="Calibri" charset="0"/>
                <a:cs typeface="Calibri" charset="0"/>
              </a:rPr>
              <a:t>Hold </a:t>
            </a:r>
            <a:r>
              <a:rPr lang="en-US" altLang="en-US" b="0" i="0" dirty="0">
                <a:latin typeface="Calibri" charset="0"/>
                <a:ea typeface="Calibri" charset="0"/>
                <a:cs typeface="Calibri" charset="0"/>
              </a:rPr>
              <a:t>head erects in mid-position.</a:t>
            </a:r>
          </a:p>
          <a:p>
            <a:pPr lvl="1" algn="l" rtl="0">
              <a:buFontTx/>
              <a:buChar char="•"/>
            </a:pPr>
            <a:r>
              <a:rPr lang="en-US" altLang="en-US" b="0" i="0" dirty="0" smtClean="0">
                <a:latin typeface="Calibri" charset="0"/>
                <a:ea typeface="Calibri" charset="0"/>
                <a:cs typeface="Calibri" charset="0"/>
              </a:rPr>
              <a:t>Fixes </a:t>
            </a:r>
            <a:r>
              <a:rPr lang="en-US" altLang="en-US" b="0" i="0" dirty="0">
                <a:latin typeface="Calibri" charset="0"/>
                <a:ea typeface="Calibri" charset="0"/>
                <a:cs typeface="Calibri" charset="0"/>
              </a:rPr>
              <a:t>&amp; </a:t>
            </a:r>
            <a:r>
              <a:rPr lang="en-US" altLang="en-US" b="0" i="0" dirty="0" smtClean="0">
                <a:latin typeface="Calibri" charset="0"/>
                <a:ea typeface="Calibri" charset="0"/>
                <a:cs typeface="Calibri" charset="0"/>
              </a:rPr>
              <a:t>follows</a:t>
            </a:r>
          </a:p>
        </p:txBody>
      </p:sp>
      <p:sp>
        <p:nvSpPr>
          <p:cNvPr id="153604" name="Rectangle 4"/>
          <p:cNvSpPr>
            <a:spLocks noChangeArrowheads="1"/>
          </p:cNvSpPr>
          <p:nvPr/>
        </p:nvSpPr>
        <p:spPr bwMode="auto">
          <a:xfrm>
            <a:off x="2000250" y="3609469"/>
            <a:ext cx="360045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endParaRPr lang="en-US" altLang="en-US"/>
          </a:p>
          <a:p>
            <a:pPr algn="ctr"/>
            <a:endParaRPr lang="en-US" altLang="en-US"/>
          </a:p>
        </p:txBody>
      </p:sp>
    </p:spTree>
    <p:extLst>
      <p:ext uri="{BB962C8B-B14F-4D97-AF65-F5344CB8AC3E}">
        <p14:creationId xmlns:p14="http://schemas.microsoft.com/office/powerpoint/2010/main" xmlns="" val="2072394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alibri" charset="0"/>
                <a:ea typeface="Calibri" charset="0"/>
                <a:cs typeface="Calibri" charset="0"/>
              </a:rPr>
              <a:t>At 3 months</a:t>
            </a:r>
            <a:r>
              <a:rPr lang="en-US" altLang="en-US" dirty="0" smtClean="0">
                <a:latin typeface="Calibri" charset="0"/>
                <a:ea typeface="Calibri" charset="0"/>
                <a:cs typeface="Calibri" charset="0"/>
              </a:rPr>
              <a:t>;</a:t>
            </a:r>
            <a:endParaRPr lang="en-US" dirty="0"/>
          </a:p>
        </p:txBody>
      </p:sp>
      <p:sp>
        <p:nvSpPr>
          <p:cNvPr id="3" name="Content Placeholder 2"/>
          <p:cNvSpPr>
            <a:spLocks noGrp="1"/>
          </p:cNvSpPr>
          <p:nvPr>
            <p:ph sz="quarter" idx="1"/>
          </p:nvPr>
        </p:nvSpPr>
        <p:spPr/>
        <p:txBody>
          <a:bodyPr/>
          <a:lstStyle/>
          <a:p>
            <a:pPr algn="l" rtl="0"/>
            <a:r>
              <a:rPr lang="en-US" altLang="en-US" sz="2600" dirty="0">
                <a:latin typeface="Calibri" panose="020F0502020204030204" pitchFamily="34" charset="0"/>
              </a:rPr>
              <a:t>Holds head up, </a:t>
            </a:r>
            <a:endParaRPr lang="en-US" altLang="en-US" sz="2600" dirty="0" smtClean="0">
              <a:latin typeface="Calibri" panose="020F0502020204030204" pitchFamily="34" charset="0"/>
            </a:endParaRPr>
          </a:p>
          <a:p>
            <a:pPr algn="l" rtl="0"/>
            <a:r>
              <a:rPr lang="en-US" altLang="en-US" sz="2600" dirty="0" smtClean="0">
                <a:latin typeface="Calibri" panose="020F0502020204030204" pitchFamily="34" charset="0"/>
              </a:rPr>
              <a:t>Good </a:t>
            </a:r>
            <a:r>
              <a:rPr lang="en-US" altLang="en-US" sz="2600" dirty="0">
                <a:latin typeface="Calibri" panose="020F0502020204030204" pitchFamily="34" charset="0"/>
              </a:rPr>
              <a:t>eye contact  </a:t>
            </a:r>
          </a:p>
          <a:p>
            <a:pPr algn="l" rtl="0"/>
            <a:r>
              <a:rPr lang="en-US" altLang="en-US" sz="2600" dirty="0">
                <a:latin typeface="Calibri" panose="020F0502020204030204" pitchFamily="34" charset="0"/>
              </a:rPr>
              <a:t>Holds </a:t>
            </a:r>
            <a:r>
              <a:rPr lang="en-US" altLang="en-US" sz="2600" dirty="0" smtClean="0">
                <a:latin typeface="Calibri" panose="020F0502020204030204" pitchFamily="34" charset="0"/>
              </a:rPr>
              <a:t>rattle (subject) </a:t>
            </a:r>
            <a:r>
              <a:rPr lang="en-US" altLang="en-US" sz="2600" dirty="0">
                <a:latin typeface="Calibri" panose="020F0502020204030204" pitchFamily="34" charset="0"/>
              </a:rPr>
              <a:t>in hand                     	</a:t>
            </a:r>
          </a:p>
          <a:p>
            <a:pPr algn="l" rtl="0"/>
            <a:r>
              <a:rPr lang="en-US" altLang="en-US" sz="2600" dirty="0">
                <a:latin typeface="Calibri" panose="020F0502020204030204" pitchFamily="34" charset="0"/>
              </a:rPr>
              <a:t>turns to sound ear </a:t>
            </a:r>
            <a:r>
              <a:rPr lang="en-US" altLang="en-US" sz="2600" dirty="0" smtClean="0">
                <a:latin typeface="Calibri" panose="020F0502020204030204" pitchFamily="34" charset="0"/>
              </a:rPr>
              <a:t>level</a:t>
            </a:r>
            <a:endParaRPr lang="en-US" sz="2600" dirty="0">
              <a:latin typeface="Calibri" panose="020F0502020204030204" pitchFamily="34" charset="0"/>
            </a:endParaRPr>
          </a:p>
        </p:txBody>
      </p:sp>
      <p:pic>
        <p:nvPicPr>
          <p:cNvPr id="5" name="Picture 4"/>
          <p:cNvPicPr>
            <a:picLocks noChangeAspect="1"/>
          </p:cNvPicPr>
          <p:nvPr/>
        </p:nvPicPr>
        <p:blipFill>
          <a:blip r:embed="rId2"/>
          <a:stretch>
            <a:fillRect/>
          </a:stretch>
        </p:blipFill>
        <p:spPr>
          <a:xfrm>
            <a:off x="0" y="4937594"/>
            <a:ext cx="2371550" cy="1920406"/>
          </a:xfrm>
          <a:prstGeom prst="rect">
            <a:avLst/>
          </a:prstGeom>
        </p:spPr>
      </p:pic>
      <p:pic>
        <p:nvPicPr>
          <p:cNvPr id="6" name="Picture 5"/>
          <p:cNvPicPr>
            <a:picLocks noChangeAspect="1"/>
          </p:cNvPicPr>
          <p:nvPr/>
        </p:nvPicPr>
        <p:blipFill>
          <a:blip r:embed="rId3"/>
          <a:stretch>
            <a:fillRect/>
          </a:stretch>
        </p:blipFill>
        <p:spPr>
          <a:xfrm>
            <a:off x="5583627" y="29029"/>
            <a:ext cx="3560373" cy="3249450"/>
          </a:xfrm>
          <a:prstGeom prst="rect">
            <a:avLst/>
          </a:prstGeom>
        </p:spPr>
      </p:pic>
      <p:pic>
        <p:nvPicPr>
          <p:cNvPr id="7" name="Picture 6"/>
          <p:cNvPicPr>
            <a:picLocks noChangeAspect="1"/>
          </p:cNvPicPr>
          <p:nvPr/>
        </p:nvPicPr>
        <p:blipFill>
          <a:blip r:embed="rId4"/>
          <a:stretch>
            <a:fillRect/>
          </a:stretch>
        </p:blipFill>
        <p:spPr>
          <a:xfrm>
            <a:off x="6431045" y="4334184"/>
            <a:ext cx="2712955" cy="2505673"/>
          </a:xfrm>
          <a:prstGeom prst="rect">
            <a:avLst/>
          </a:prstGeom>
        </p:spPr>
      </p:pic>
    </p:spTree>
    <p:extLst>
      <p:ext uri="{BB962C8B-B14F-4D97-AF65-F5344CB8AC3E}">
        <p14:creationId xmlns:p14="http://schemas.microsoft.com/office/powerpoint/2010/main" xmlns="" val="21823543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Retrospect</Template>
  <TotalTime>2641</TotalTime>
  <Words>858</Words>
  <Application>Microsoft Macintosh PowerPoint</Application>
  <PresentationFormat>On-screen Show (4:3)</PresentationFormat>
  <Paragraphs>158</Paragraphs>
  <Slides>27</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ألوان متوسطة</vt:lpstr>
      <vt:lpstr>PaperPort Document</vt:lpstr>
      <vt:lpstr>Growth and development</vt:lpstr>
      <vt:lpstr>Human Development</vt:lpstr>
      <vt:lpstr>Lecture 2</vt:lpstr>
      <vt:lpstr> Progression of gross motor milestones from birth to age 5 years</vt:lpstr>
      <vt:lpstr> Progression of fine motor milestones from birth to 12 months</vt:lpstr>
      <vt:lpstr> Progression of fine motor milestones from 12 months to 5 years</vt:lpstr>
      <vt:lpstr>Developmental Milestones</vt:lpstr>
      <vt:lpstr>At 2 months;</vt:lpstr>
      <vt:lpstr>At 3 months;</vt:lpstr>
      <vt:lpstr>Head Control </vt:lpstr>
      <vt:lpstr>Slide 11</vt:lpstr>
      <vt:lpstr>At 6 months;</vt:lpstr>
      <vt:lpstr>At 7-8 months;</vt:lpstr>
      <vt:lpstr>At 9-10 months;</vt:lpstr>
      <vt:lpstr>At 11-12 months;</vt:lpstr>
      <vt:lpstr>Important milestones</vt:lpstr>
      <vt:lpstr>Important milestones</vt:lpstr>
      <vt:lpstr>Important milestones</vt:lpstr>
      <vt:lpstr>Overall Motor Milestones</vt:lpstr>
      <vt:lpstr>Speech Milestones</vt:lpstr>
      <vt:lpstr>Red Flags in infant development</vt:lpstr>
      <vt:lpstr>Developmental Warning Signs - at any age</vt:lpstr>
      <vt:lpstr>Red flags in Development  (abnormal signs or observations)</vt:lpstr>
      <vt:lpstr>Red flags in Development  (abnormal signs or observations)</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Hasanein Ghali</dc:creator>
  <cp:lastModifiedBy>mas</cp:lastModifiedBy>
  <cp:revision>250</cp:revision>
  <dcterms:created xsi:type="dcterms:W3CDTF">2006-08-16T00:00:00Z</dcterms:created>
  <dcterms:modified xsi:type="dcterms:W3CDTF">2015-10-12T13:38:03Z</dcterms:modified>
</cp:coreProperties>
</file>