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7" r:id="rId3"/>
    <p:sldId id="258" r:id="rId4"/>
    <p:sldId id="259" r:id="rId5"/>
    <p:sldId id="260" r:id="rId6"/>
    <p:sldId id="261" r:id="rId7"/>
    <p:sldId id="281" r:id="rId8"/>
    <p:sldId id="262" r:id="rId9"/>
    <p:sldId id="263" r:id="rId10"/>
    <p:sldId id="287" r:id="rId11"/>
    <p:sldId id="286" r:id="rId12"/>
    <p:sldId id="264" r:id="rId13"/>
    <p:sldId id="266" r:id="rId14"/>
    <p:sldId id="267" r:id="rId15"/>
    <p:sldId id="288" r:id="rId16"/>
    <p:sldId id="289" r:id="rId17"/>
    <p:sldId id="269" r:id="rId18"/>
    <p:sldId id="270" r:id="rId19"/>
    <p:sldId id="271" r:id="rId20"/>
    <p:sldId id="272" r:id="rId21"/>
    <p:sldId id="273" r:id="rId22"/>
    <p:sldId id="274" r:id="rId23"/>
    <p:sldId id="283" r:id="rId24"/>
    <p:sldId id="275" r:id="rId25"/>
    <p:sldId id="276" r:id="rId26"/>
    <p:sldId id="285" r:id="rId27"/>
    <p:sldId id="277" r:id="rId28"/>
    <p:sldId id="290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  <a:srgbClr val="CC00FF"/>
    <a:srgbClr val="FFCCFF"/>
    <a:srgbClr val="0000FF"/>
    <a:srgbClr val="66FF33"/>
    <a:srgbClr val="FFFF00"/>
    <a:srgbClr val="FF33CC"/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41" autoAdjust="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9663E-BFC4-4B53-8C5F-AAEC62B3B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647A1-DB54-4630-B69F-B1B159FDDD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F89A4-9213-4243-B1E3-BAEE82971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9122B-7690-4817-97E5-66CAAD9596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43E18-C5ED-4EF0-A32B-41CCC877DB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F5669-0C4C-40DE-8ED1-75EC0843DC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D007F-6CC6-4A88-8A60-BC54BDE61F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882D8-AF30-49CA-B55A-CD45A8757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3E5A6-61E2-436D-A515-187F823F6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75C3A-38CE-4D73-BE16-60943441E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A5BE0-BA9E-451F-87A3-D99B3A2CC3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8FC60-385B-4F12-A7B1-CA44C5FB3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0ADB8-0F8A-4251-A23D-0F5CE320B3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F40DA-F188-4143-96D0-B777D581EB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8A81FEC-B26D-4F3B-9C41-C2358038D7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WordArt 2"/>
          <p:cNvSpPr>
            <a:spLocks noChangeArrowheads="1" noChangeShapeType="1" noTextEdit="1"/>
          </p:cNvSpPr>
          <p:nvPr/>
        </p:nvSpPr>
        <p:spPr bwMode="auto">
          <a:xfrm>
            <a:off x="1862138" y="1773238"/>
            <a:ext cx="5373687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Cementum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Cementoid</a:t>
            </a:r>
            <a:endParaRPr lang="tr-TR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The uncalcified matrix of cementum is called cementoid.</a:t>
            </a:r>
          </a:p>
          <a:p>
            <a:pPr>
              <a:lnSpc>
                <a:spcPct val="90000"/>
              </a:lnSpc>
            </a:pPr>
            <a:r>
              <a:rPr lang="en-US" smtClean="0"/>
              <a:t>It is lined by cementoblast.</a:t>
            </a:r>
          </a:p>
          <a:p>
            <a:pPr>
              <a:lnSpc>
                <a:spcPct val="90000"/>
              </a:lnSpc>
            </a:pPr>
            <a:r>
              <a:rPr lang="en-US" smtClean="0"/>
              <a:t>Connective tissue fibers from the PDL are embedded in the cementum and serve to attach tooth to surrounding bone (Bone bundle)</a:t>
            </a:r>
          </a:p>
          <a:p>
            <a:pPr>
              <a:lnSpc>
                <a:spcPct val="90000"/>
              </a:lnSpc>
            </a:pPr>
            <a:r>
              <a:rPr lang="en-US" smtClean="0"/>
              <a:t>These embedded fibers are known as Sharpey`s fibers.</a:t>
            </a:r>
            <a:endParaRPr lang="tr-TR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Acellular- Cellular</a:t>
            </a:r>
            <a:endParaRPr lang="tr-TR" smtClean="0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9244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smtClean="0"/>
              <a:t>Acellular</a:t>
            </a:r>
          </a:p>
          <a:p>
            <a:pPr>
              <a:lnSpc>
                <a:spcPct val="90000"/>
              </a:lnSpc>
            </a:pPr>
            <a:r>
              <a:rPr lang="en-US" smtClean="0"/>
              <a:t>Cementoblast are absent</a:t>
            </a:r>
          </a:p>
          <a:p>
            <a:pPr>
              <a:lnSpc>
                <a:spcPct val="90000"/>
              </a:lnSpc>
            </a:pPr>
            <a:r>
              <a:rPr lang="en-US" smtClean="0"/>
              <a:t>Covers the root from CEJ to the apex</a:t>
            </a:r>
          </a:p>
          <a:p>
            <a:pPr>
              <a:lnSpc>
                <a:spcPct val="90000"/>
              </a:lnSpc>
            </a:pPr>
            <a:r>
              <a:rPr lang="en-US" smtClean="0"/>
              <a:t>Predominates in the coronal half of the root</a:t>
            </a:r>
          </a:p>
          <a:p>
            <a:pPr>
              <a:lnSpc>
                <a:spcPct val="90000"/>
              </a:lnSpc>
            </a:pPr>
            <a:r>
              <a:rPr lang="en-US" smtClean="0"/>
              <a:t>Sometimes found on the surface of cellular cementum </a:t>
            </a:r>
            <a:endParaRPr lang="tr-TR" smtClean="0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smtClean="0"/>
              <a:t>Cellular</a:t>
            </a:r>
          </a:p>
          <a:p>
            <a:pPr>
              <a:lnSpc>
                <a:spcPct val="90000"/>
              </a:lnSpc>
            </a:pPr>
            <a:r>
              <a:rPr lang="en-US" smtClean="0"/>
              <a:t>Cementoblasts are seen</a:t>
            </a:r>
          </a:p>
          <a:p>
            <a:pPr>
              <a:lnSpc>
                <a:spcPct val="90000"/>
              </a:lnSpc>
            </a:pPr>
            <a:r>
              <a:rPr lang="en-US" smtClean="0"/>
              <a:t>Seen in apical 3</a:t>
            </a:r>
            <a:r>
              <a:rPr lang="en-US" baseline="30000" smtClean="0"/>
              <a:t>rd</a:t>
            </a:r>
            <a:r>
              <a:rPr lang="en-US" smtClean="0"/>
              <a:t> of root</a:t>
            </a:r>
          </a:p>
          <a:p>
            <a:pPr>
              <a:lnSpc>
                <a:spcPct val="90000"/>
              </a:lnSpc>
            </a:pPr>
            <a:r>
              <a:rPr lang="en-US" smtClean="0"/>
              <a:t>Predominates in the apical half of root</a:t>
            </a:r>
          </a:p>
          <a:p>
            <a:pPr>
              <a:lnSpc>
                <a:spcPct val="90000"/>
              </a:lnSpc>
            </a:pPr>
            <a:r>
              <a:rPr lang="en-US" smtClean="0"/>
              <a:t>Frequently seen on the surface of acellular cementum</a:t>
            </a:r>
          </a:p>
          <a:p>
            <a:pPr>
              <a:lnSpc>
                <a:spcPct val="90000"/>
              </a:lnSpc>
            </a:pPr>
            <a:endParaRPr lang="tr-TR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274638"/>
            <a:ext cx="7127875" cy="922337"/>
          </a:xfrm>
          <a:solidFill>
            <a:srgbClr val="9900CC">
              <a:alpha val="54901"/>
            </a:srgbClr>
          </a:soli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00CC"/>
            </a:extrusionClr>
          </a:sp3d>
        </p:spPr>
        <p:txBody>
          <a:bodyPr>
            <a:flatTx/>
          </a:bodyPr>
          <a:lstStyle/>
          <a:p>
            <a:pPr eaLnBrk="1" hangingPunct="1"/>
            <a:r>
              <a:rPr lang="en-US" sz="4000" b="1" smtClean="0"/>
              <a:t>Incremental Lines Of Salter</a:t>
            </a:r>
          </a:p>
        </p:txBody>
      </p:sp>
      <p:pic>
        <p:nvPicPr>
          <p:cNvPr id="40964" name="Picture 4" descr="Incremental line of Salter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6463" y="1628775"/>
            <a:ext cx="4038600" cy="3028950"/>
          </a:xfrm>
          <a:noFill/>
        </p:spPr>
      </p:pic>
      <p:pic>
        <p:nvPicPr>
          <p:cNvPr id="40966" name="Picture 6" descr="Cementum (Acellular )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8313" y="1628775"/>
            <a:ext cx="4038600" cy="2952750"/>
          </a:xfrm>
          <a:noFill/>
        </p:spPr>
      </p:pic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971550" y="5559425"/>
            <a:ext cx="7777163" cy="1003300"/>
          </a:xfrm>
          <a:prstGeom prst="rect">
            <a:avLst/>
          </a:prstGeom>
          <a:solidFill>
            <a:srgbClr val="FFCCFF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They are hypermineralized area with less collagen fibers and more ground substance</a:t>
            </a:r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1042988" y="4724400"/>
            <a:ext cx="2520950" cy="576263"/>
          </a:xfrm>
          <a:prstGeom prst="rect">
            <a:avLst/>
          </a:prstGeom>
          <a:solidFill>
            <a:srgbClr val="FFFF66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In acellular C</a:t>
            </a:r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5364163" y="4797425"/>
            <a:ext cx="2376487" cy="576263"/>
          </a:xfrm>
          <a:prstGeom prst="rect">
            <a:avLst/>
          </a:prstGeom>
          <a:solidFill>
            <a:srgbClr val="FFFF66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In cellular C</a:t>
            </a:r>
          </a:p>
        </p:txBody>
      </p:sp>
      <p:sp>
        <p:nvSpPr>
          <p:cNvPr id="40971" name="Line 11"/>
          <p:cNvSpPr>
            <a:spLocks noChangeShapeType="1"/>
          </p:cNvSpPr>
          <p:nvPr/>
        </p:nvSpPr>
        <p:spPr bwMode="auto">
          <a:xfrm>
            <a:off x="1908175" y="1844675"/>
            <a:ext cx="287338" cy="57626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972" name="Line 12"/>
          <p:cNvSpPr>
            <a:spLocks noChangeShapeType="1"/>
          </p:cNvSpPr>
          <p:nvPr/>
        </p:nvSpPr>
        <p:spPr bwMode="auto">
          <a:xfrm flipH="1">
            <a:off x="2339975" y="2708275"/>
            <a:ext cx="431800" cy="86518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973" name="Line 13"/>
          <p:cNvSpPr>
            <a:spLocks noChangeShapeType="1"/>
          </p:cNvSpPr>
          <p:nvPr/>
        </p:nvSpPr>
        <p:spPr bwMode="auto">
          <a:xfrm>
            <a:off x="6227763" y="1916113"/>
            <a:ext cx="0" cy="64928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974" name="Line 14"/>
          <p:cNvSpPr>
            <a:spLocks noChangeShapeType="1"/>
          </p:cNvSpPr>
          <p:nvPr/>
        </p:nvSpPr>
        <p:spPr bwMode="auto">
          <a:xfrm flipH="1">
            <a:off x="7019925" y="3284538"/>
            <a:ext cx="73025" cy="64928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975" name="Line 15"/>
          <p:cNvSpPr>
            <a:spLocks noChangeShapeType="1"/>
          </p:cNvSpPr>
          <p:nvPr/>
        </p:nvSpPr>
        <p:spPr bwMode="auto">
          <a:xfrm flipH="1">
            <a:off x="6516688" y="3573463"/>
            <a:ext cx="142875" cy="71913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5" name="Text Box 16"/>
          <p:cNvSpPr txBox="1">
            <a:spLocks noChangeArrowheads="1"/>
          </p:cNvSpPr>
          <p:nvPr/>
        </p:nvSpPr>
        <p:spPr bwMode="auto">
          <a:xfrm>
            <a:off x="4716463" y="3716338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ar-EG"/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4787900" y="3644900"/>
            <a:ext cx="1008063" cy="792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animBg="1"/>
      <p:bldP spid="40968" grpId="0" animBg="1"/>
      <p:bldP spid="40969" grpId="0" animBg="1"/>
      <p:bldP spid="40970" grpId="0" animBg="1"/>
      <p:bldP spid="40971" grpId="0" animBg="1"/>
      <p:bldP spid="40972" grpId="0" animBg="1"/>
      <p:bldP spid="40973" grpId="0" animBg="1"/>
      <p:bldP spid="40974" grpId="0" animBg="1"/>
      <p:bldP spid="40975" grpId="0" animBg="1"/>
      <p:bldP spid="4097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  <a:solidFill>
            <a:srgbClr val="9900CC">
              <a:alpha val="47842"/>
            </a:srgbClr>
          </a:soli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00CC"/>
            </a:extrusionClr>
          </a:sp3d>
        </p:spPr>
        <p:txBody>
          <a:bodyPr>
            <a:flatTx/>
          </a:bodyPr>
          <a:lstStyle/>
          <a:p>
            <a:pPr eaLnBrk="1" hangingPunct="1"/>
            <a:r>
              <a:rPr lang="en-US" b="1" smtClean="0"/>
              <a:t>Cemento Dentinal Junction</a:t>
            </a:r>
          </a:p>
        </p:txBody>
      </p:sp>
      <p:pic>
        <p:nvPicPr>
          <p:cNvPr id="48132" name="Picture 4" descr="Cemento dentinal junction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341438"/>
            <a:ext cx="4321175" cy="5111750"/>
          </a:xfrm>
          <a:noFill/>
        </p:spPr>
      </p:pic>
      <p:sp>
        <p:nvSpPr>
          <p:cNvPr id="48137" name="AutoShape 9"/>
          <p:cNvSpPr>
            <a:spLocks noChangeArrowheads="1"/>
          </p:cNvSpPr>
          <p:nvPr/>
        </p:nvSpPr>
        <p:spPr bwMode="auto">
          <a:xfrm>
            <a:off x="1836738" y="4437063"/>
            <a:ext cx="1079500" cy="360362"/>
          </a:xfrm>
          <a:prstGeom prst="rightArrow">
            <a:avLst>
              <a:gd name="adj1" fmla="val 50000"/>
              <a:gd name="adj2" fmla="val 74890"/>
            </a:avLst>
          </a:prstGeom>
          <a:solidFill>
            <a:srgbClr val="FF99FF"/>
          </a:solidFill>
          <a:ln w="9525">
            <a:solidFill>
              <a:srgbClr val="99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48138" name="AutoShape 10"/>
          <p:cNvSpPr>
            <a:spLocks noChangeArrowheads="1"/>
          </p:cNvSpPr>
          <p:nvPr/>
        </p:nvSpPr>
        <p:spPr bwMode="auto">
          <a:xfrm>
            <a:off x="1404938" y="2420938"/>
            <a:ext cx="863600" cy="360362"/>
          </a:xfrm>
          <a:prstGeom prst="rightArrow">
            <a:avLst>
              <a:gd name="adj1" fmla="val 50000"/>
              <a:gd name="adj2" fmla="val 59912"/>
            </a:avLst>
          </a:prstGeom>
          <a:solidFill>
            <a:srgbClr val="FF99FF"/>
          </a:solidFill>
          <a:ln w="9525">
            <a:solidFill>
              <a:srgbClr val="99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3492500" y="2924175"/>
            <a:ext cx="647700" cy="739775"/>
          </a:xfrm>
          <a:prstGeom prst="rect">
            <a:avLst/>
          </a:prstGeom>
          <a:solidFill>
            <a:srgbClr val="FFFF66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/>
              <a:t>C</a:t>
            </a:r>
          </a:p>
        </p:txBody>
      </p:sp>
      <p:sp>
        <p:nvSpPr>
          <p:cNvPr id="48140" name="Text Box 12"/>
          <p:cNvSpPr txBox="1">
            <a:spLocks noChangeArrowheads="1"/>
          </p:cNvSpPr>
          <p:nvPr/>
        </p:nvSpPr>
        <p:spPr bwMode="auto">
          <a:xfrm>
            <a:off x="539750" y="3357563"/>
            <a:ext cx="647700" cy="679450"/>
          </a:xfrm>
          <a:prstGeom prst="rect">
            <a:avLst/>
          </a:prstGeom>
          <a:solidFill>
            <a:srgbClr val="FFFF66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/>
              <a:t>D</a:t>
            </a:r>
          </a:p>
        </p:txBody>
      </p:sp>
      <p:pic>
        <p:nvPicPr>
          <p:cNvPr id="48141" name="Picture 13" descr="Cemento dentinal j D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76825" y="1268413"/>
            <a:ext cx="3455988" cy="4752975"/>
          </a:xfrm>
          <a:noFill/>
        </p:spPr>
      </p:pic>
      <p:pic>
        <p:nvPicPr>
          <p:cNvPr id="48144" name="Picture 16" descr="Dentino cemental j 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1341438"/>
            <a:ext cx="3671888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46" name="Text Box 18"/>
          <p:cNvSpPr txBox="1">
            <a:spLocks noChangeArrowheads="1"/>
          </p:cNvSpPr>
          <p:nvPr/>
        </p:nvSpPr>
        <p:spPr bwMode="auto">
          <a:xfrm>
            <a:off x="34925" y="6021388"/>
            <a:ext cx="4537075" cy="495300"/>
          </a:xfrm>
          <a:prstGeom prst="rect">
            <a:avLst/>
          </a:prstGeom>
          <a:solidFill>
            <a:srgbClr val="FFFF66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Smooth in permanent teeth</a:t>
            </a:r>
          </a:p>
        </p:txBody>
      </p:sp>
      <p:sp>
        <p:nvSpPr>
          <p:cNvPr id="48147" name="Line 19"/>
          <p:cNvSpPr>
            <a:spLocks noChangeShapeType="1"/>
          </p:cNvSpPr>
          <p:nvPr/>
        </p:nvSpPr>
        <p:spPr bwMode="auto">
          <a:xfrm flipV="1">
            <a:off x="1476375" y="3500438"/>
            <a:ext cx="1079500" cy="237648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148" name="Text Box 20"/>
          <p:cNvSpPr txBox="1">
            <a:spLocks noChangeArrowheads="1"/>
          </p:cNvSpPr>
          <p:nvPr/>
        </p:nvSpPr>
        <p:spPr bwMode="auto">
          <a:xfrm>
            <a:off x="4427538" y="6021388"/>
            <a:ext cx="4752975" cy="495300"/>
          </a:xfrm>
          <a:prstGeom prst="rect">
            <a:avLst/>
          </a:prstGeom>
          <a:solidFill>
            <a:srgbClr val="FFFF66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Scalloped in deciduous teeth</a:t>
            </a:r>
          </a:p>
        </p:txBody>
      </p:sp>
      <p:sp>
        <p:nvSpPr>
          <p:cNvPr id="48149" name="Line 21"/>
          <p:cNvSpPr>
            <a:spLocks noChangeShapeType="1"/>
          </p:cNvSpPr>
          <p:nvPr/>
        </p:nvSpPr>
        <p:spPr bwMode="auto">
          <a:xfrm flipV="1">
            <a:off x="5940425" y="3429000"/>
            <a:ext cx="1439863" cy="25209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8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4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4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48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48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48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48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animBg="1"/>
      <p:bldP spid="48137" grpId="0" animBg="1"/>
      <p:bldP spid="48138" grpId="0" animBg="1"/>
      <p:bldP spid="48139" grpId="0" animBg="1"/>
      <p:bldP spid="48139" grpId="1" animBg="1"/>
      <p:bldP spid="48140" grpId="0" animBg="1"/>
      <p:bldP spid="48146" grpId="0" animBg="1"/>
      <p:bldP spid="48147" grpId="0" animBg="1"/>
      <p:bldP spid="48148" grpId="0" animBg="1"/>
      <p:bldP spid="481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2" name="Picture 8" descr="Cemento enamel junction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1028700"/>
            <a:ext cx="7862887" cy="3624263"/>
          </a:xfrm>
          <a:noFill/>
        </p:spPr>
      </p:pic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0" y="4581525"/>
            <a:ext cx="2771775" cy="2138363"/>
          </a:xfrm>
          <a:prstGeom prst="rect">
            <a:avLst/>
          </a:prstGeom>
          <a:solidFill>
            <a:srgbClr val="FFFF66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/>
              <a:t>Touching:</a:t>
            </a:r>
          </a:p>
          <a:p>
            <a:pPr algn="ctr">
              <a:spcBef>
                <a:spcPct val="50000"/>
              </a:spcBef>
            </a:pPr>
            <a:r>
              <a:rPr lang="en-US" sz="2400" b="1"/>
              <a:t>30% cementum meets the enamel in a sharp line</a:t>
            </a:r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2771775" y="4508500"/>
            <a:ext cx="4319588" cy="2320925"/>
          </a:xfrm>
          <a:prstGeom prst="rect">
            <a:avLst/>
          </a:prstGeom>
          <a:solidFill>
            <a:srgbClr val="FFFF66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/>
              <a:t>Gapping:</a:t>
            </a:r>
            <a:r>
              <a:rPr lang="en-US" sz="2400" b="1"/>
              <a:t>10% cementum and enamel doesn’t meet because of delayed separation of epith root sheath of Hertwig  (area of dentin not covered by C).</a:t>
            </a:r>
          </a:p>
        </p:txBody>
      </p: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7092950" y="4537075"/>
            <a:ext cx="2051050" cy="2320925"/>
          </a:xfrm>
          <a:prstGeom prst="rect">
            <a:avLst/>
          </a:prstGeom>
          <a:solidFill>
            <a:srgbClr val="FFFF66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/>
              <a:t>Overlapping:</a:t>
            </a:r>
            <a:r>
              <a:rPr lang="en-US" sz="2400" b="1"/>
              <a:t>60% cementum overlaps E (afibrillar cementum)</a:t>
            </a: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30175"/>
            <a:ext cx="8229600" cy="922338"/>
          </a:xfrm>
          <a:solidFill>
            <a:srgbClr val="FF99FF">
              <a:alpha val="70195"/>
            </a:srgbClr>
          </a:soli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>
            <a:flatTx/>
          </a:bodyPr>
          <a:lstStyle/>
          <a:p>
            <a:pPr eaLnBrk="1" hangingPunct="1"/>
            <a:r>
              <a:rPr lang="en-US" smtClean="0"/>
              <a:t>Cemento Enamel Junction</a:t>
            </a:r>
          </a:p>
        </p:txBody>
      </p:sp>
      <p:sp>
        <p:nvSpPr>
          <p:cNvPr id="52236" name="Line 12"/>
          <p:cNvSpPr>
            <a:spLocks noChangeShapeType="1"/>
          </p:cNvSpPr>
          <p:nvPr/>
        </p:nvSpPr>
        <p:spPr bwMode="auto">
          <a:xfrm flipV="1">
            <a:off x="611188" y="2997200"/>
            <a:ext cx="1296987" cy="1800225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2237" name="Line 13"/>
          <p:cNvSpPr>
            <a:spLocks noChangeShapeType="1"/>
          </p:cNvSpPr>
          <p:nvPr/>
        </p:nvSpPr>
        <p:spPr bwMode="auto">
          <a:xfrm flipV="1">
            <a:off x="3563938" y="3068638"/>
            <a:ext cx="720725" cy="1368425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2238" name="Line 14"/>
          <p:cNvSpPr>
            <a:spLocks noChangeShapeType="1"/>
          </p:cNvSpPr>
          <p:nvPr/>
        </p:nvSpPr>
        <p:spPr bwMode="auto">
          <a:xfrm flipH="1" flipV="1">
            <a:off x="6588125" y="2708275"/>
            <a:ext cx="1152525" cy="2016125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3" grpId="0" animBg="1"/>
      <p:bldP spid="52234" grpId="0" animBg="1"/>
      <p:bldP spid="52235" grpId="0" animBg="1"/>
      <p:bldP spid="52229" grpId="0" animBg="1"/>
      <p:bldP spid="52236" grpId="0" animBg="1"/>
      <p:bldP spid="52237" grpId="0" animBg="1"/>
      <p:bldP spid="522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3-Intermediate cementum</a:t>
            </a:r>
            <a:endParaRPr lang="tr-TR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en-US" smtClean="0"/>
              <a:t>Sometimes dentin is separated from the cementum by a zone known as intermediate cementum.</a:t>
            </a:r>
          </a:p>
          <a:p>
            <a:r>
              <a:rPr lang="en-US" smtClean="0"/>
              <a:t>This layer is seen mostly in apical 2/3</a:t>
            </a:r>
            <a:r>
              <a:rPr lang="en-US" baseline="30000" smtClean="0"/>
              <a:t>rd</a:t>
            </a:r>
            <a:r>
              <a:rPr lang="en-US" smtClean="0"/>
              <a:t> of Molars and Premolars.</a:t>
            </a:r>
          </a:p>
          <a:p>
            <a:r>
              <a:rPr lang="en-US" smtClean="0"/>
              <a:t>This layer represents areas where cells of Hertwig`s epithelial root sheat become trapped in a rapidly deposited dentin or cementum matrix.</a:t>
            </a:r>
          </a:p>
          <a:p>
            <a:r>
              <a:rPr lang="en-US" smtClean="0"/>
              <a:t>It is rarely seen in primary and anterior teeth. </a:t>
            </a:r>
            <a:endParaRPr lang="tr-TR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4-Afibrillar cementum (No fibril)</a:t>
            </a:r>
            <a:endParaRPr lang="tr-TR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Cementoblasts contact enamel surface produce afibrillar cementum</a:t>
            </a:r>
          </a:p>
          <a:p>
            <a:r>
              <a:rPr lang="en-US" smtClean="0"/>
              <a:t>Afibrillar cementum contacts connective tissue cells and forms fibrillar cementum.</a:t>
            </a:r>
            <a:endParaRPr lang="tr-TR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121400" cy="922337"/>
          </a:xfrm>
          <a:solidFill>
            <a:srgbClr val="FF0066">
              <a:alpha val="29019"/>
            </a:srgbClr>
          </a:soli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66"/>
            </a:extrusionClr>
          </a:sp3d>
        </p:spPr>
        <p:txBody>
          <a:bodyPr>
            <a:flatTx/>
          </a:bodyPr>
          <a:lstStyle/>
          <a:p>
            <a:pPr eaLnBrk="1" hangingPunct="1"/>
            <a:r>
              <a:rPr lang="en-US" b="1" smtClean="0"/>
              <a:t>Types Of Cementum</a:t>
            </a:r>
          </a:p>
        </p:txBody>
      </p:sp>
      <p:sp>
        <p:nvSpPr>
          <p:cNvPr id="57351" name="Rectangle 7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1- Acellular cementum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2- Cellular cementum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3- Intermediate cementum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4- Afibirllar cementum</a:t>
            </a:r>
          </a:p>
        </p:txBody>
      </p:sp>
      <p:pic>
        <p:nvPicPr>
          <p:cNvPr id="57355" name="Picture 11" descr="Cementum (Acellular )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516688" y="1268413"/>
            <a:ext cx="2260600" cy="1479550"/>
          </a:xfrm>
          <a:noFill/>
        </p:spPr>
      </p:pic>
      <p:pic>
        <p:nvPicPr>
          <p:cNvPr id="57356" name="Picture 12" descr="Cementum C 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2852738"/>
            <a:ext cx="2289175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8" name="Picture 14" descr="Afibrellar cementum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688" y="4437063"/>
            <a:ext cx="2097087" cy="213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60" name="Picture 16" descr="Intermediate cement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638" y="3436938"/>
            <a:ext cx="2159000" cy="222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62" name="AutoShape 18"/>
          <p:cNvSpPr>
            <a:spLocks noChangeArrowheads="1"/>
          </p:cNvSpPr>
          <p:nvPr/>
        </p:nvSpPr>
        <p:spPr bwMode="auto">
          <a:xfrm>
            <a:off x="2987675" y="1844675"/>
            <a:ext cx="3455988" cy="360363"/>
          </a:xfrm>
          <a:prstGeom prst="rightArrow">
            <a:avLst>
              <a:gd name="adj1" fmla="val 50000"/>
              <a:gd name="adj2" fmla="val 239757"/>
            </a:avLst>
          </a:prstGeom>
          <a:solidFill>
            <a:schemeClr val="folHlink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57363" name="AutoShape 19"/>
          <p:cNvSpPr>
            <a:spLocks noChangeArrowheads="1"/>
          </p:cNvSpPr>
          <p:nvPr/>
        </p:nvSpPr>
        <p:spPr bwMode="auto">
          <a:xfrm>
            <a:off x="3924300" y="2565400"/>
            <a:ext cx="2952750" cy="576263"/>
          </a:xfrm>
          <a:prstGeom prst="curvedDownArrow">
            <a:avLst>
              <a:gd name="adj1" fmla="val 67228"/>
              <a:gd name="adj2" fmla="val 169708"/>
              <a:gd name="adj3" fmla="val 33333"/>
            </a:avLst>
          </a:prstGeom>
          <a:solidFill>
            <a:schemeClr val="folHlink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57364" name="AutoShape 20"/>
          <p:cNvSpPr>
            <a:spLocks noChangeArrowheads="1"/>
          </p:cNvSpPr>
          <p:nvPr/>
        </p:nvSpPr>
        <p:spPr bwMode="auto">
          <a:xfrm>
            <a:off x="3203575" y="4724400"/>
            <a:ext cx="1008063" cy="433388"/>
          </a:xfrm>
          <a:prstGeom prst="rightArrow">
            <a:avLst>
              <a:gd name="adj1" fmla="val 50000"/>
              <a:gd name="adj2" fmla="val 58150"/>
            </a:avLst>
          </a:prstGeom>
          <a:solidFill>
            <a:schemeClr val="folHlink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57365" name="AutoShape 21"/>
          <p:cNvSpPr>
            <a:spLocks noChangeArrowheads="1"/>
          </p:cNvSpPr>
          <p:nvPr/>
        </p:nvSpPr>
        <p:spPr bwMode="auto">
          <a:xfrm>
            <a:off x="4284663" y="5949950"/>
            <a:ext cx="2374900" cy="431800"/>
          </a:xfrm>
          <a:prstGeom prst="rightArrow">
            <a:avLst>
              <a:gd name="adj1" fmla="val 50000"/>
              <a:gd name="adj2" fmla="val 137500"/>
            </a:avLst>
          </a:prstGeom>
          <a:solidFill>
            <a:srgbClr val="99CC00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7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73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7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73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7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7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573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57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57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62" grpId="0" animBg="1"/>
      <p:bldP spid="57363" grpId="0" animBg="1"/>
      <p:bldP spid="57364" grpId="0" animBg="1"/>
      <p:bldP spid="5736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9" name="Picture 13" descr="Cementum ( cellular de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3787775"/>
            <a:ext cx="3384550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37" name="Rectangle 21"/>
          <p:cNvSpPr>
            <a:spLocks noChangeArrowheads="1"/>
          </p:cNvSpPr>
          <p:nvPr/>
        </p:nvSpPr>
        <p:spPr bwMode="auto">
          <a:xfrm>
            <a:off x="7164388" y="4652963"/>
            <a:ext cx="647700" cy="792162"/>
          </a:xfrm>
          <a:prstGeom prst="rect">
            <a:avLst/>
          </a:prstGeom>
          <a:solidFill>
            <a:srgbClr val="99CC00">
              <a:alpha val="4196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74638"/>
            <a:ext cx="7056437" cy="850900"/>
          </a:xfrm>
          <a:solidFill>
            <a:srgbClr val="FF9933">
              <a:alpha val="56862"/>
            </a:srgbClr>
          </a:soli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>
            <a:flatTx/>
          </a:bodyPr>
          <a:lstStyle/>
          <a:p>
            <a:pPr eaLnBrk="1" hangingPunct="1"/>
            <a:r>
              <a:rPr lang="en-US" b="1" smtClean="0"/>
              <a:t>Functions Of Cementum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81075"/>
            <a:ext cx="4038600" cy="587692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2400" b="1" smtClean="0"/>
          </a:p>
          <a:p>
            <a:pPr eaLnBrk="1" hangingPunct="1">
              <a:buFontTx/>
              <a:buNone/>
            </a:pPr>
            <a:r>
              <a:rPr lang="en-US" sz="2400" b="1" smtClean="0"/>
              <a:t>1- Acts as a medium for attachment of collagen fibers of PDL (Sharpey’s fibers) that bind tooth to alveolar bone.</a:t>
            </a:r>
          </a:p>
          <a:p>
            <a:pPr eaLnBrk="1" hangingPunct="1">
              <a:buFontTx/>
              <a:buNone/>
            </a:pPr>
            <a:endParaRPr lang="en-US" sz="2400" b="1" smtClean="0"/>
          </a:p>
          <a:p>
            <a:pPr eaLnBrk="1" hangingPunct="1">
              <a:buFontTx/>
              <a:buNone/>
            </a:pPr>
            <a:r>
              <a:rPr lang="en-US" sz="2400" b="1" smtClean="0"/>
              <a:t>2- The continuous formation of cementum keeps the attachment apparatus intact (undamaged).</a:t>
            </a:r>
          </a:p>
        </p:txBody>
      </p:sp>
      <p:pic>
        <p:nvPicPr>
          <p:cNvPr id="60420" name="Picture 4" descr="Cementum sharpeys fibers and cementocytes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19700" y="1052513"/>
            <a:ext cx="3529013" cy="2663825"/>
          </a:xfrm>
          <a:noFill/>
        </p:spPr>
      </p:pic>
      <p:sp>
        <p:nvSpPr>
          <p:cNvPr id="60432" name="Line 16"/>
          <p:cNvSpPr>
            <a:spLocks noChangeShapeType="1"/>
          </p:cNvSpPr>
          <p:nvPr/>
        </p:nvSpPr>
        <p:spPr bwMode="auto">
          <a:xfrm flipV="1">
            <a:off x="4787900" y="2060575"/>
            <a:ext cx="2376488" cy="792163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0433" name="Line 17"/>
          <p:cNvSpPr>
            <a:spLocks noChangeShapeType="1"/>
          </p:cNvSpPr>
          <p:nvPr/>
        </p:nvSpPr>
        <p:spPr bwMode="auto">
          <a:xfrm flipV="1">
            <a:off x="4932363" y="2565400"/>
            <a:ext cx="2160587" cy="719138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0434" name="Line 18"/>
          <p:cNvSpPr>
            <a:spLocks noChangeShapeType="1"/>
          </p:cNvSpPr>
          <p:nvPr/>
        </p:nvSpPr>
        <p:spPr bwMode="auto">
          <a:xfrm flipV="1">
            <a:off x="3635375" y="5229225"/>
            <a:ext cx="3960813" cy="360363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60435" name="Picture 19" descr="Cementum cementoid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219700" y="3744913"/>
            <a:ext cx="3455988" cy="3068637"/>
          </a:xfrm>
          <a:noFill/>
        </p:spPr>
      </p:pic>
      <p:sp>
        <p:nvSpPr>
          <p:cNvPr id="60438" name="Line 22"/>
          <p:cNvSpPr>
            <a:spLocks noChangeShapeType="1"/>
          </p:cNvSpPr>
          <p:nvPr/>
        </p:nvSpPr>
        <p:spPr bwMode="auto">
          <a:xfrm flipV="1">
            <a:off x="6661150" y="5013325"/>
            <a:ext cx="647700" cy="73025"/>
          </a:xfrm>
          <a:prstGeom prst="line">
            <a:avLst/>
          </a:prstGeom>
          <a:noFill/>
          <a:ln w="76200">
            <a:solidFill>
              <a:srgbClr val="FFFF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0439" name="Line 23"/>
          <p:cNvSpPr>
            <a:spLocks noChangeShapeType="1"/>
          </p:cNvSpPr>
          <p:nvPr/>
        </p:nvSpPr>
        <p:spPr bwMode="auto">
          <a:xfrm flipH="1" flipV="1">
            <a:off x="7596188" y="5516563"/>
            <a:ext cx="720725" cy="360362"/>
          </a:xfrm>
          <a:prstGeom prst="line">
            <a:avLst/>
          </a:prstGeom>
          <a:noFill/>
          <a:ln w="76200">
            <a:solidFill>
              <a:srgbClr val="66FF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0440" name="Text Box 24"/>
          <p:cNvSpPr txBox="1">
            <a:spLocks noChangeArrowheads="1"/>
          </p:cNvSpPr>
          <p:nvPr/>
        </p:nvSpPr>
        <p:spPr bwMode="auto">
          <a:xfrm>
            <a:off x="5003800" y="4292600"/>
            <a:ext cx="2233613" cy="495300"/>
          </a:xfrm>
          <a:prstGeom prst="rect">
            <a:avLst/>
          </a:prstGeom>
          <a:solidFill>
            <a:srgbClr val="FFFF66">
              <a:alpha val="67058"/>
            </a:srgbClr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Cementoid T</a:t>
            </a:r>
          </a:p>
        </p:txBody>
      </p:sp>
      <p:sp>
        <p:nvSpPr>
          <p:cNvPr id="60441" name="Text Box 25"/>
          <p:cNvSpPr txBox="1">
            <a:spLocks noChangeArrowheads="1"/>
          </p:cNvSpPr>
          <p:nvPr/>
        </p:nvSpPr>
        <p:spPr bwMode="auto">
          <a:xfrm>
            <a:off x="6227763" y="6021388"/>
            <a:ext cx="2305050" cy="495300"/>
          </a:xfrm>
          <a:prstGeom prst="rect">
            <a:avLst/>
          </a:prstGeom>
          <a:solidFill>
            <a:srgbClr val="66FF33">
              <a:alpha val="63136"/>
            </a:srgbClr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Cementoblast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0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0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60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0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60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0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0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0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0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60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04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0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0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60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37" grpId="0" animBg="1"/>
      <p:bldP spid="60418" grpId="0" animBg="1"/>
      <p:bldP spid="60432" grpId="0" animBg="1"/>
      <p:bldP spid="60433" grpId="0" animBg="1"/>
      <p:bldP spid="60434" grpId="0" animBg="1"/>
      <p:bldP spid="60438" grpId="0" animBg="1"/>
      <p:bldP spid="60439" grpId="0" animBg="1"/>
      <p:bldP spid="60440" grpId="0" animBg="1"/>
      <p:bldP spid="6044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7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539750" y="692150"/>
            <a:ext cx="4475163" cy="56165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1" smtClean="0"/>
              <a:t>3- Cementum deposition apically compensate (balance) for the attrition.</a:t>
            </a:r>
          </a:p>
          <a:p>
            <a:pPr eaLnBrk="1" hangingPunct="1">
              <a:buFontTx/>
              <a:buNone/>
            </a:pPr>
            <a:endParaRPr lang="en-US" sz="2800" b="1" smtClean="0"/>
          </a:p>
          <a:p>
            <a:pPr eaLnBrk="1" hangingPunct="1">
              <a:buFontTx/>
              <a:buNone/>
            </a:pPr>
            <a:endParaRPr lang="en-US" sz="2800" b="1" smtClean="0"/>
          </a:p>
          <a:p>
            <a:pPr eaLnBrk="1" hangingPunct="1">
              <a:buFontTx/>
              <a:buNone/>
            </a:pPr>
            <a:endParaRPr lang="en-US" sz="2800" b="1" smtClean="0"/>
          </a:p>
          <a:p>
            <a:pPr eaLnBrk="1" hangingPunct="1">
              <a:buFontTx/>
              <a:buNone/>
            </a:pPr>
            <a:r>
              <a:rPr lang="en-US" sz="2800" b="1" smtClean="0"/>
              <a:t>4- It is a major reparative tissue and protect dentin.</a:t>
            </a:r>
          </a:p>
          <a:p>
            <a:pPr eaLnBrk="1" hangingPunct="1">
              <a:buFontTx/>
              <a:buNone/>
            </a:pPr>
            <a:r>
              <a:rPr lang="en-US" sz="2800" b="1" smtClean="0"/>
              <a:t>( as in case of fracture or resorption of root)</a:t>
            </a:r>
          </a:p>
          <a:p>
            <a:pPr eaLnBrk="1" hangingPunct="1"/>
            <a:endParaRPr lang="en-US" sz="2800" smtClean="0"/>
          </a:p>
        </p:txBody>
      </p:sp>
      <p:pic>
        <p:nvPicPr>
          <p:cNvPr id="61448" name="Picture 8" descr="cementums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35600" y="333375"/>
            <a:ext cx="2990850" cy="3227388"/>
          </a:xfrm>
          <a:noFill/>
        </p:spPr>
      </p:pic>
      <p:pic>
        <p:nvPicPr>
          <p:cNvPr id="61451" name="Picture 11" descr="Cementum repair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92725" y="3644900"/>
            <a:ext cx="3167063" cy="2879725"/>
          </a:xfrm>
          <a:noFill/>
        </p:spPr>
      </p:pic>
      <p:sp>
        <p:nvSpPr>
          <p:cNvPr id="61454" name="Line 14"/>
          <p:cNvSpPr>
            <a:spLocks noChangeShapeType="1"/>
          </p:cNvSpPr>
          <p:nvPr/>
        </p:nvSpPr>
        <p:spPr bwMode="auto">
          <a:xfrm>
            <a:off x="4643438" y="1268413"/>
            <a:ext cx="2376487" cy="1512887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455" name="Line 15"/>
          <p:cNvSpPr>
            <a:spLocks noChangeShapeType="1"/>
          </p:cNvSpPr>
          <p:nvPr/>
        </p:nvSpPr>
        <p:spPr bwMode="auto">
          <a:xfrm flipV="1">
            <a:off x="3708400" y="4797425"/>
            <a:ext cx="2087563" cy="21590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1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14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14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1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4" grpId="0" animBg="1"/>
      <p:bldP spid="6145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Picture 7" descr="T%ooth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36513" y="-26988"/>
            <a:ext cx="2252663" cy="6859588"/>
          </a:xfrm>
          <a:noFill/>
        </p:spPr>
      </p:pic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2051050" y="3429000"/>
            <a:ext cx="5113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Acellular cementum (20-50 m)</a:t>
            </a: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2195513" y="4005263"/>
            <a:ext cx="4968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Cellular cementum (150-200 m)</a:t>
            </a: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2411413" y="188913"/>
            <a:ext cx="5940425" cy="758825"/>
          </a:xfrm>
          <a:prstGeom prst="rect">
            <a:avLst/>
          </a:prstGeom>
          <a:solidFill>
            <a:srgbClr val="FF99FF">
              <a:alpha val="65097"/>
            </a:srgbClr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en-US" sz="4000"/>
              <a:t>Physical Characteristics</a:t>
            </a: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2555875" y="2852738"/>
            <a:ext cx="2592388" cy="547687"/>
          </a:xfrm>
          <a:prstGeom prst="rect">
            <a:avLst/>
          </a:prstGeom>
          <a:solidFill>
            <a:srgbClr val="FFFF66">
              <a:alpha val="65097"/>
            </a:srgbClr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en-US" sz="2800" b="1"/>
              <a:t>2- Thickness</a:t>
            </a: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2555875" y="1244600"/>
            <a:ext cx="1944688" cy="528638"/>
          </a:xfrm>
          <a:prstGeom prst="rect">
            <a:avLst/>
          </a:prstGeom>
          <a:solidFill>
            <a:srgbClr val="FFFF66">
              <a:alpha val="65097"/>
            </a:srgbClr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en-US" sz="2800" b="1"/>
              <a:t>1-Color</a:t>
            </a:r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2555875" y="1757363"/>
            <a:ext cx="23780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Light yellow</a:t>
            </a:r>
          </a:p>
        </p:txBody>
      </p:sp>
      <p:sp>
        <p:nvSpPr>
          <p:cNvPr id="10263" name="AutoShape 23"/>
          <p:cNvSpPr>
            <a:spLocks noChangeArrowheads="1"/>
          </p:cNvSpPr>
          <p:nvPr/>
        </p:nvSpPr>
        <p:spPr bwMode="auto">
          <a:xfrm>
            <a:off x="2195513" y="1866900"/>
            <a:ext cx="312737" cy="266700"/>
          </a:xfrm>
          <a:prstGeom prst="star5">
            <a:avLst/>
          </a:prstGeom>
          <a:solidFill>
            <a:srgbClr val="FFFF66"/>
          </a:solidFill>
          <a:ln w="9525">
            <a:solidFill>
              <a:srgbClr val="FF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ar-EG">
              <a:latin typeface="Arial" pitchFamily="34" charset="0"/>
              <a:cs typeface="Arial" pitchFamily="34" charset="0"/>
            </a:endParaRPr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2484438" y="2189163"/>
            <a:ext cx="50403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Lighter in color than dentin</a:t>
            </a:r>
          </a:p>
        </p:txBody>
      </p:sp>
      <p:sp>
        <p:nvSpPr>
          <p:cNvPr id="10265" name="AutoShape 25"/>
          <p:cNvSpPr>
            <a:spLocks noChangeArrowheads="1"/>
          </p:cNvSpPr>
          <p:nvPr/>
        </p:nvSpPr>
        <p:spPr bwMode="auto">
          <a:xfrm>
            <a:off x="2195513" y="2298700"/>
            <a:ext cx="349250" cy="266700"/>
          </a:xfrm>
          <a:prstGeom prst="star5">
            <a:avLst/>
          </a:prstGeom>
          <a:solidFill>
            <a:srgbClr val="FFFF66"/>
          </a:solidFill>
          <a:ln w="9525">
            <a:solidFill>
              <a:srgbClr val="FF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ar-EG">
              <a:latin typeface="Arial" pitchFamily="34" charset="0"/>
              <a:cs typeface="Arial" pitchFamily="34" charset="0"/>
            </a:endParaRPr>
          </a:p>
        </p:txBody>
      </p:sp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2627313" y="4581525"/>
            <a:ext cx="3097212" cy="528638"/>
          </a:xfrm>
          <a:prstGeom prst="rect">
            <a:avLst/>
          </a:prstGeom>
          <a:solidFill>
            <a:srgbClr val="FFFF66">
              <a:alpha val="65097"/>
            </a:srgbClr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3- Permeability</a:t>
            </a:r>
          </a:p>
        </p:txBody>
      </p:sp>
      <p:sp>
        <p:nvSpPr>
          <p:cNvPr id="10267" name="Text Box 27"/>
          <p:cNvSpPr txBox="1">
            <a:spLocks noChangeArrowheads="1"/>
          </p:cNvSpPr>
          <p:nvPr/>
        </p:nvSpPr>
        <p:spPr bwMode="auto">
          <a:xfrm>
            <a:off x="2268538" y="5229225"/>
            <a:ext cx="69850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   Permeable from dentin and PDL sides.</a:t>
            </a:r>
          </a:p>
          <a:p>
            <a:pPr>
              <a:spcBef>
                <a:spcPct val="50000"/>
              </a:spcBef>
            </a:pPr>
            <a:r>
              <a:rPr lang="en-US" sz="2400" b="1"/>
              <a:t> Cellular C is more permeable than acellular C.</a:t>
            </a:r>
          </a:p>
        </p:txBody>
      </p:sp>
      <p:pic>
        <p:nvPicPr>
          <p:cNvPr id="10271" name="Picture 31" descr="Tooth 1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380288" y="933450"/>
            <a:ext cx="1593850" cy="2566988"/>
          </a:xfrm>
          <a:noFill/>
        </p:spPr>
      </p:pic>
      <p:sp>
        <p:nvSpPr>
          <p:cNvPr id="10274" name="AutoShape 34"/>
          <p:cNvSpPr>
            <a:spLocks noChangeArrowheads="1"/>
          </p:cNvSpPr>
          <p:nvPr/>
        </p:nvSpPr>
        <p:spPr bwMode="auto">
          <a:xfrm>
            <a:off x="2124075" y="5891213"/>
            <a:ext cx="247650" cy="201612"/>
          </a:xfrm>
          <a:prstGeom prst="flowChartConnector">
            <a:avLst/>
          </a:prstGeom>
          <a:solidFill>
            <a:srgbClr val="FFCC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10275" name="Oval 35"/>
          <p:cNvSpPr>
            <a:spLocks noChangeArrowheads="1"/>
          </p:cNvSpPr>
          <p:nvPr/>
        </p:nvSpPr>
        <p:spPr bwMode="auto">
          <a:xfrm>
            <a:off x="2254250" y="5395913"/>
            <a:ext cx="230188" cy="193675"/>
          </a:xfrm>
          <a:prstGeom prst="ellipse">
            <a:avLst/>
          </a:prstGeom>
          <a:solidFill>
            <a:srgbClr val="FFCC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10276" name="Line 36"/>
          <p:cNvSpPr>
            <a:spLocks noChangeShapeType="1"/>
          </p:cNvSpPr>
          <p:nvPr/>
        </p:nvSpPr>
        <p:spPr bwMode="auto">
          <a:xfrm flipH="1" flipV="1">
            <a:off x="2051050" y="3573463"/>
            <a:ext cx="360363" cy="2159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77" name="Line 37"/>
          <p:cNvSpPr>
            <a:spLocks noChangeShapeType="1"/>
          </p:cNvSpPr>
          <p:nvPr/>
        </p:nvSpPr>
        <p:spPr bwMode="auto">
          <a:xfrm flipH="1">
            <a:off x="1763713" y="4292600"/>
            <a:ext cx="647700" cy="14414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0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0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0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0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0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9" grpId="0" animBg="1"/>
      <p:bldP spid="10260" grpId="0" animBg="1"/>
      <p:bldP spid="10261" grpId="0" animBg="1"/>
      <p:bldP spid="10263" grpId="0" animBg="1"/>
      <p:bldP spid="10265" grpId="0" animBg="1"/>
      <p:bldP spid="10266" grpId="0" animBg="1"/>
      <p:bldP spid="10274" grpId="0" animBg="1"/>
      <p:bldP spid="10275" grpId="0" animBg="1"/>
      <p:bldP spid="10276" grpId="0" animBg="1"/>
      <p:bldP spid="1027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274638"/>
            <a:ext cx="5759450" cy="922337"/>
          </a:xfrm>
          <a:solidFill>
            <a:srgbClr val="FFCCFF">
              <a:alpha val="67058"/>
            </a:srgbClr>
          </a:soli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FF"/>
            </a:extrusionClr>
          </a:sp3d>
        </p:spPr>
        <p:txBody>
          <a:bodyPr>
            <a:flatTx/>
          </a:bodyPr>
          <a:lstStyle/>
          <a:p>
            <a:pPr eaLnBrk="1" hangingPunct="1"/>
            <a:r>
              <a:rPr lang="en-US" b="1" smtClean="0"/>
              <a:t>Cementogenesis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pPr eaLnBrk="1" hangingPunct="1"/>
            <a:r>
              <a:rPr lang="en-US" sz="2800" b="1" u="sng" smtClean="0"/>
              <a:t>1- Matrix formation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1600200"/>
            <a:ext cx="4038600" cy="4525963"/>
          </a:xfrm>
        </p:spPr>
        <p:txBody>
          <a:bodyPr/>
          <a:lstStyle/>
          <a:p>
            <a:pPr eaLnBrk="1" hangingPunct="1"/>
            <a:r>
              <a:rPr lang="en-US" sz="2800" b="1" u="sng" smtClean="0"/>
              <a:t>2- Maturation</a:t>
            </a: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250825" y="4211638"/>
            <a:ext cx="2233613" cy="984250"/>
          </a:xfrm>
          <a:prstGeom prst="rect">
            <a:avLst/>
          </a:prstGeom>
          <a:solidFill>
            <a:srgbClr val="66FF33">
              <a:alpha val="50980"/>
            </a:srgbClr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en-US" sz="2800" b="1"/>
              <a:t>Collagen fiber type I</a:t>
            </a:r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2916238" y="4211638"/>
            <a:ext cx="2160587" cy="984250"/>
          </a:xfrm>
          <a:prstGeom prst="rect">
            <a:avLst/>
          </a:prstGeom>
          <a:solidFill>
            <a:srgbClr val="99CC00">
              <a:alpha val="50980"/>
            </a:srgbClr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00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en-US" sz="2800" b="1"/>
              <a:t>Ground substance</a:t>
            </a:r>
          </a:p>
        </p:txBody>
      </p:sp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5651500" y="4138613"/>
            <a:ext cx="2881313" cy="984250"/>
          </a:xfrm>
          <a:prstGeom prst="rect">
            <a:avLst/>
          </a:prstGeom>
          <a:solidFill>
            <a:srgbClr val="FF6600">
              <a:alpha val="47058"/>
            </a:srgbClr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6600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en-US" sz="2800" b="1"/>
              <a:t>Hydroxy apatite crystals</a:t>
            </a:r>
          </a:p>
        </p:txBody>
      </p:sp>
      <p:sp>
        <p:nvSpPr>
          <p:cNvPr id="73742" name="AutoShape 14"/>
          <p:cNvSpPr>
            <a:spLocks noChangeArrowheads="1"/>
          </p:cNvSpPr>
          <p:nvPr/>
        </p:nvSpPr>
        <p:spPr bwMode="auto">
          <a:xfrm flipH="1">
            <a:off x="1116013" y="2205038"/>
            <a:ext cx="863600" cy="1871662"/>
          </a:xfrm>
          <a:custGeom>
            <a:avLst/>
            <a:gdLst>
              <a:gd name="T0" fmla="*/ 711590 w 21600"/>
              <a:gd name="T1" fmla="*/ 223040 h 21600"/>
              <a:gd name="T2" fmla="*/ 379904 w 21600"/>
              <a:gd name="T3" fmla="*/ 242969 h 21600"/>
              <a:gd name="T4" fmla="*/ 571695 w 21600"/>
              <a:gd name="T5" fmla="*/ 579435 h 21600"/>
              <a:gd name="T6" fmla="*/ 971550 w 21600"/>
              <a:gd name="T7" fmla="*/ 935831 h 21600"/>
              <a:gd name="T8" fmla="*/ 755650 w 21600"/>
              <a:gd name="T9" fmla="*/ 1403746 h 21600"/>
              <a:gd name="T10" fmla="*/ 539750 w 21600"/>
              <a:gd name="T11" fmla="*/ 935831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10510" y="5399"/>
                  <a:pt x="10221" y="5423"/>
                  <a:pt x="9935" y="5469"/>
                </a:cubicBezTo>
                <a:lnTo>
                  <a:pt x="9070" y="139"/>
                </a:lnTo>
                <a:cubicBezTo>
                  <a:pt x="9642" y="46"/>
                  <a:pt x="10220" y="-1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9900CC"/>
          </a:solidFill>
          <a:ln w="38100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73743" name="AutoShape 15"/>
          <p:cNvSpPr>
            <a:spLocks noChangeArrowheads="1"/>
          </p:cNvSpPr>
          <p:nvPr/>
        </p:nvSpPr>
        <p:spPr bwMode="auto">
          <a:xfrm>
            <a:off x="3059113" y="2278063"/>
            <a:ext cx="865187" cy="1727200"/>
          </a:xfrm>
          <a:custGeom>
            <a:avLst/>
            <a:gdLst>
              <a:gd name="T0" fmla="*/ 712898 w 21600"/>
              <a:gd name="T1" fmla="*/ 205825 h 21600"/>
              <a:gd name="T2" fmla="*/ 380602 w 21600"/>
              <a:gd name="T3" fmla="*/ 224216 h 21600"/>
              <a:gd name="T4" fmla="*/ 572746 w 21600"/>
              <a:gd name="T5" fmla="*/ 534712 h 21600"/>
              <a:gd name="T6" fmla="*/ 973335 w 21600"/>
              <a:gd name="T7" fmla="*/ 863600 h 21600"/>
              <a:gd name="T8" fmla="*/ 757039 w 21600"/>
              <a:gd name="T9" fmla="*/ 1295400 h 21600"/>
              <a:gd name="T10" fmla="*/ 540742 w 21600"/>
              <a:gd name="T11" fmla="*/ 86360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10510" y="5399"/>
                  <a:pt x="10221" y="5423"/>
                  <a:pt x="9935" y="5469"/>
                </a:cubicBezTo>
                <a:lnTo>
                  <a:pt x="9070" y="139"/>
                </a:lnTo>
                <a:cubicBezTo>
                  <a:pt x="9642" y="46"/>
                  <a:pt x="10220" y="-1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9900CC"/>
          </a:solidFill>
          <a:ln w="38100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73744" name="AutoShape 16"/>
          <p:cNvSpPr>
            <a:spLocks noChangeArrowheads="1"/>
          </p:cNvSpPr>
          <p:nvPr/>
        </p:nvSpPr>
        <p:spPr bwMode="auto">
          <a:xfrm rot="5400000">
            <a:off x="5868195" y="2780506"/>
            <a:ext cx="1655762" cy="504825"/>
          </a:xfrm>
          <a:prstGeom prst="notchedRightArrow">
            <a:avLst>
              <a:gd name="adj1" fmla="val 50000"/>
              <a:gd name="adj2" fmla="val 81997"/>
            </a:avLst>
          </a:prstGeom>
          <a:solidFill>
            <a:srgbClr val="FFFF66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73745" name="Rectangle 17"/>
          <p:cNvSpPr>
            <a:spLocks noChangeArrowheads="1"/>
          </p:cNvSpPr>
          <p:nvPr/>
        </p:nvSpPr>
        <p:spPr bwMode="auto">
          <a:xfrm>
            <a:off x="395288" y="1557338"/>
            <a:ext cx="3313112" cy="576262"/>
          </a:xfrm>
          <a:prstGeom prst="rect">
            <a:avLst/>
          </a:prstGeom>
          <a:solidFill>
            <a:srgbClr val="FFFF66">
              <a:alpha val="14117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73746" name="Rectangle 18"/>
          <p:cNvSpPr>
            <a:spLocks noChangeArrowheads="1"/>
          </p:cNvSpPr>
          <p:nvPr/>
        </p:nvSpPr>
        <p:spPr bwMode="auto">
          <a:xfrm>
            <a:off x="5219700" y="1557338"/>
            <a:ext cx="2663825" cy="576262"/>
          </a:xfrm>
          <a:prstGeom prst="rect">
            <a:avLst/>
          </a:prstGeom>
          <a:solidFill>
            <a:srgbClr val="FFFF66">
              <a:alpha val="18823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3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 animBg="1"/>
      <p:bldP spid="73734" grpId="0" animBg="1"/>
      <p:bldP spid="73735" grpId="0" animBg="1"/>
      <p:bldP spid="73736" grpId="0" animBg="1"/>
      <p:bldP spid="73742" grpId="0" animBg="1"/>
      <p:bldP spid="73743" grpId="0" animBg="1"/>
      <p:bldP spid="73744" grpId="0" animBg="1"/>
      <p:bldP spid="73745" grpId="0" animBg="1"/>
      <p:bldP spid="7374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9" name="Picture 9" descr="Cementum formation 11"/>
          <p:cNvPicPr>
            <a:picLocks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95963" y="1052513"/>
            <a:ext cx="3348037" cy="3816350"/>
          </a:xfrm>
          <a:noFill/>
        </p:spPr>
      </p:pic>
      <p:sp>
        <p:nvSpPr>
          <p:cNvPr id="76819" name="Line 19"/>
          <p:cNvSpPr>
            <a:spLocks noChangeShapeType="1"/>
          </p:cNvSpPr>
          <p:nvPr/>
        </p:nvSpPr>
        <p:spPr bwMode="auto">
          <a:xfrm flipH="1">
            <a:off x="5435600" y="3933825"/>
            <a:ext cx="1079500" cy="28733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6817" name="AutoShape 17"/>
          <p:cNvSpPr>
            <a:spLocks noChangeArrowheads="1"/>
          </p:cNvSpPr>
          <p:nvPr/>
        </p:nvSpPr>
        <p:spPr bwMode="auto">
          <a:xfrm>
            <a:off x="6227763" y="2638425"/>
            <a:ext cx="287337" cy="935038"/>
          </a:xfrm>
          <a:prstGeom prst="upArrow">
            <a:avLst>
              <a:gd name="adj1" fmla="val 50000"/>
              <a:gd name="adj2" fmla="val 81354"/>
            </a:avLst>
          </a:prstGeom>
          <a:solidFill>
            <a:srgbClr val="66FF33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pic>
        <p:nvPicPr>
          <p:cNvPr id="76811" name="Picture 11" descr="Cementum formation 11 mag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1125538"/>
            <a:ext cx="4716462" cy="573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187325"/>
            <a:ext cx="5761038" cy="720725"/>
          </a:xfrm>
          <a:solidFill>
            <a:srgbClr val="FF6600">
              <a:alpha val="34901"/>
            </a:srgbClr>
          </a:soli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6600"/>
            </a:extrusionClr>
          </a:sp3d>
        </p:spPr>
        <p:txBody>
          <a:bodyPr>
            <a:flatTx/>
          </a:bodyPr>
          <a:lstStyle/>
          <a:p>
            <a:pPr eaLnBrk="1" hangingPunct="1"/>
            <a:r>
              <a:rPr lang="en-US" sz="4000" smtClean="0"/>
              <a:t>1- Matrix formation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52513"/>
            <a:ext cx="4038600" cy="5073650"/>
          </a:xfrm>
        </p:spPr>
        <p:txBody>
          <a:bodyPr/>
          <a:lstStyle/>
          <a:p>
            <a:pPr eaLnBrk="1" hangingPunct="1"/>
            <a:r>
              <a:rPr lang="en-US" smtClean="0"/>
              <a:t>Cementum is formed during root formation</a:t>
            </a:r>
          </a:p>
          <a:p>
            <a:pPr eaLnBrk="1" hangingPunct="1"/>
            <a:endParaRPr lang="en-US" sz="2800" smtClean="0"/>
          </a:p>
        </p:txBody>
      </p:sp>
      <p:pic>
        <p:nvPicPr>
          <p:cNvPr id="76804" name="Picture 4" descr="Epith diaphragm"/>
          <p:cNvPicPr>
            <a:picLocks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2636838"/>
            <a:ext cx="4071938" cy="2879725"/>
          </a:xfrm>
          <a:noFill/>
        </p:spPr>
      </p:pic>
      <p:sp>
        <p:nvSpPr>
          <p:cNvPr id="76812" name="Line 12"/>
          <p:cNvSpPr>
            <a:spLocks noChangeShapeType="1"/>
          </p:cNvSpPr>
          <p:nvPr/>
        </p:nvSpPr>
        <p:spPr bwMode="auto">
          <a:xfrm flipV="1">
            <a:off x="1187450" y="4675188"/>
            <a:ext cx="1439863" cy="6985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6813" name="Text Box 13"/>
          <p:cNvSpPr txBox="1">
            <a:spLocks noChangeArrowheads="1"/>
          </p:cNvSpPr>
          <p:nvPr/>
        </p:nvSpPr>
        <p:spPr bwMode="auto">
          <a:xfrm>
            <a:off x="0" y="5589588"/>
            <a:ext cx="2339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Future C E J</a:t>
            </a:r>
          </a:p>
        </p:txBody>
      </p:sp>
      <p:sp>
        <p:nvSpPr>
          <p:cNvPr id="76815" name="Line 15"/>
          <p:cNvSpPr>
            <a:spLocks noChangeShapeType="1"/>
          </p:cNvSpPr>
          <p:nvPr/>
        </p:nvSpPr>
        <p:spPr bwMode="auto">
          <a:xfrm flipV="1">
            <a:off x="2916238" y="5013325"/>
            <a:ext cx="431800" cy="720725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6816" name="Text Box 16"/>
          <p:cNvSpPr txBox="1">
            <a:spLocks noChangeArrowheads="1"/>
          </p:cNvSpPr>
          <p:nvPr/>
        </p:nvSpPr>
        <p:spPr bwMode="auto">
          <a:xfrm>
            <a:off x="2124075" y="5708650"/>
            <a:ext cx="2087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Epith. Diaph.</a:t>
            </a:r>
          </a:p>
        </p:txBody>
      </p:sp>
      <p:sp>
        <p:nvSpPr>
          <p:cNvPr id="76818" name="AutoShape 18"/>
          <p:cNvSpPr>
            <a:spLocks noChangeArrowheads="1"/>
          </p:cNvSpPr>
          <p:nvPr/>
        </p:nvSpPr>
        <p:spPr bwMode="auto">
          <a:xfrm>
            <a:off x="3563938" y="3500438"/>
            <a:ext cx="287337" cy="1008062"/>
          </a:xfrm>
          <a:prstGeom prst="downArrow">
            <a:avLst>
              <a:gd name="adj1" fmla="val 50000"/>
              <a:gd name="adj2" fmla="val 87707"/>
            </a:avLst>
          </a:prstGeom>
          <a:solidFill>
            <a:srgbClr val="66FF33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76820" name="Text Box 20"/>
          <p:cNvSpPr txBox="1">
            <a:spLocks noChangeArrowheads="1"/>
          </p:cNvSpPr>
          <p:nvPr/>
        </p:nvSpPr>
        <p:spPr bwMode="auto">
          <a:xfrm>
            <a:off x="4427538" y="4005263"/>
            <a:ext cx="115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H E R</a:t>
            </a:r>
          </a:p>
        </p:txBody>
      </p:sp>
      <p:sp>
        <p:nvSpPr>
          <p:cNvPr id="76821" name="Text Box 21"/>
          <p:cNvSpPr txBox="1">
            <a:spLocks noChangeArrowheads="1"/>
          </p:cNvSpPr>
          <p:nvPr/>
        </p:nvSpPr>
        <p:spPr bwMode="auto">
          <a:xfrm>
            <a:off x="6804025" y="3141663"/>
            <a:ext cx="720725" cy="758825"/>
          </a:xfrm>
          <a:prstGeom prst="rect">
            <a:avLst/>
          </a:prstGeom>
          <a:solidFill>
            <a:srgbClr val="FFFF66"/>
          </a:solidFill>
          <a:ln w="57150">
            <a:solidFill>
              <a:srgbClr val="FFFF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/>
              <a:t>D</a:t>
            </a:r>
          </a:p>
        </p:txBody>
      </p:sp>
      <p:sp>
        <p:nvSpPr>
          <p:cNvPr id="76822" name="Text Box 22"/>
          <p:cNvSpPr txBox="1">
            <a:spLocks noChangeArrowheads="1"/>
          </p:cNvSpPr>
          <p:nvPr/>
        </p:nvSpPr>
        <p:spPr bwMode="auto">
          <a:xfrm>
            <a:off x="4500563" y="1844675"/>
            <a:ext cx="2519362" cy="495300"/>
          </a:xfrm>
          <a:prstGeom prst="rect">
            <a:avLst/>
          </a:prstGeom>
          <a:solidFill>
            <a:srgbClr val="FFFF66">
              <a:alpha val="47842"/>
            </a:srgbClr>
          </a:solidFill>
          <a:ln w="38100">
            <a:solidFill>
              <a:srgbClr val="FFFF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Cementoblasts</a:t>
            </a:r>
          </a:p>
        </p:txBody>
      </p:sp>
      <p:sp>
        <p:nvSpPr>
          <p:cNvPr id="76823" name="Line 23"/>
          <p:cNvSpPr>
            <a:spLocks noChangeShapeType="1"/>
          </p:cNvSpPr>
          <p:nvPr/>
        </p:nvSpPr>
        <p:spPr bwMode="auto">
          <a:xfrm flipH="1">
            <a:off x="5795963" y="2492375"/>
            <a:ext cx="647700" cy="73025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6824" name="Line 24"/>
          <p:cNvSpPr>
            <a:spLocks noChangeShapeType="1"/>
          </p:cNvSpPr>
          <p:nvPr/>
        </p:nvSpPr>
        <p:spPr bwMode="auto">
          <a:xfrm flipH="1">
            <a:off x="5867400" y="3068638"/>
            <a:ext cx="576263" cy="504825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6825" name="Line 25"/>
          <p:cNvSpPr>
            <a:spLocks noChangeShapeType="1"/>
          </p:cNvSpPr>
          <p:nvPr/>
        </p:nvSpPr>
        <p:spPr bwMode="auto">
          <a:xfrm flipH="1">
            <a:off x="6156325" y="3429000"/>
            <a:ext cx="360363" cy="360363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6826" name="Line 26"/>
          <p:cNvSpPr>
            <a:spLocks noChangeShapeType="1"/>
          </p:cNvSpPr>
          <p:nvPr/>
        </p:nvSpPr>
        <p:spPr bwMode="auto">
          <a:xfrm flipH="1" flipV="1">
            <a:off x="5940425" y="4221163"/>
            <a:ext cx="863600" cy="360362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6827" name="Line 27"/>
          <p:cNvSpPr>
            <a:spLocks noChangeShapeType="1"/>
          </p:cNvSpPr>
          <p:nvPr/>
        </p:nvSpPr>
        <p:spPr bwMode="auto">
          <a:xfrm flipH="1">
            <a:off x="6659563" y="5013325"/>
            <a:ext cx="504825" cy="503238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6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6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6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6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6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6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6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76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76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76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68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6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6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6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76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68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6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6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76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76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76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76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76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19" grpId="0" animBg="1"/>
      <p:bldP spid="76817" grpId="0" animBg="1"/>
      <p:bldP spid="76802" grpId="0" animBg="1"/>
      <p:bldP spid="76812" grpId="0" animBg="1"/>
      <p:bldP spid="76815" grpId="0" animBg="1"/>
      <p:bldP spid="76818" grpId="0" animBg="1"/>
      <p:bldP spid="76821" grpId="0" animBg="1"/>
      <p:bldP spid="76822" grpId="0" animBg="1"/>
      <p:bldP spid="76823" grpId="0" animBg="1"/>
      <p:bldP spid="76824" grpId="0" animBg="1"/>
      <p:bldP spid="76825" grpId="0" animBg="1"/>
      <p:bldP spid="76826" grpId="0" animBg="1"/>
      <p:bldP spid="768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0" y="404813"/>
            <a:ext cx="9540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Cementoblast is a protein forming and secreting cell.</a:t>
            </a:r>
          </a:p>
        </p:txBody>
      </p:sp>
      <p:pic>
        <p:nvPicPr>
          <p:cNvPr id="79879" name="Picture 7" descr="Cementum development fibers in dent m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341438"/>
            <a:ext cx="381635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80" name="Text Box 8"/>
          <p:cNvSpPr txBox="1">
            <a:spLocks noChangeArrowheads="1"/>
          </p:cNvSpPr>
          <p:nvPr/>
        </p:nvSpPr>
        <p:spPr bwMode="auto">
          <a:xfrm>
            <a:off x="611188" y="1989138"/>
            <a:ext cx="504825" cy="557212"/>
          </a:xfrm>
          <a:prstGeom prst="rect">
            <a:avLst/>
          </a:prstGeom>
          <a:solidFill>
            <a:srgbClr val="FFFF66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D</a:t>
            </a:r>
          </a:p>
        </p:txBody>
      </p:sp>
      <p:sp>
        <p:nvSpPr>
          <p:cNvPr id="79881" name="AutoShape 9"/>
          <p:cNvSpPr>
            <a:spLocks noChangeArrowheads="1"/>
          </p:cNvSpPr>
          <p:nvPr/>
        </p:nvSpPr>
        <p:spPr bwMode="auto">
          <a:xfrm>
            <a:off x="1476375" y="3573463"/>
            <a:ext cx="863600" cy="287337"/>
          </a:xfrm>
          <a:prstGeom prst="rightArrow">
            <a:avLst>
              <a:gd name="adj1" fmla="val 50000"/>
              <a:gd name="adj2" fmla="val 75138"/>
            </a:avLst>
          </a:prstGeom>
          <a:solidFill>
            <a:srgbClr val="FFFF66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79882" name="Text Box 10"/>
          <p:cNvSpPr txBox="1">
            <a:spLocks noChangeArrowheads="1"/>
          </p:cNvSpPr>
          <p:nvPr/>
        </p:nvSpPr>
        <p:spPr bwMode="auto">
          <a:xfrm rot="-5400000">
            <a:off x="-327819" y="3864769"/>
            <a:ext cx="2376488" cy="495300"/>
          </a:xfrm>
          <a:prstGeom prst="rect">
            <a:avLst/>
          </a:prstGeom>
          <a:solidFill>
            <a:srgbClr val="FFFF66">
              <a:alpha val="50980"/>
            </a:srgbClr>
          </a:solidFill>
          <a:ln w="38100">
            <a:solidFill>
              <a:srgbClr val="FFFF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Cementoblast</a:t>
            </a:r>
          </a:p>
        </p:txBody>
      </p:sp>
      <p:sp>
        <p:nvSpPr>
          <p:cNvPr id="79883" name="Text Box 11"/>
          <p:cNvSpPr txBox="1">
            <a:spLocks noChangeArrowheads="1"/>
          </p:cNvSpPr>
          <p:nvPr/>
        </p:nvSpPr>
        <p:spPr bwMode="auto">
          <a:xfrm>
            <a:off x="4427538" y="2205038"/>
            <a:ext cx="45005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Large open face nucleus</a:t>
            </a:r>
          </a:p>
        </p:txBody>
      </p:sp>
      <p:sp>
        <p:nvSpPr>
          <p:cNvPr id="79884" name="Text Box 12"/>
          <p:cNvSpPr txBox="1">
            <a:spLocks noChangeArrowheads="1"/>
          </p:cNvSpPr>
          <p:nvPr/>
        </p:nvSpPr>
        <p:spPr bwMode="auto">
          <a:xfrm>
            <a:off x="4500563" y="3141663"/>
            <a:ext cx="15827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   R E R</a:t>
            </a:r>
          </a:p>
        </p:txBody>
      </p:sp>
      <p:sp>
        <p:nvSpPr>
          <p:cNvPr id="79885" name="AutoShape 13"/>
          <p:cNvSpPr>
            <a:spLocks noChangeArrowheads="1"/>
          </p:cNvSpPr>
          <p:nvPr/>
        </p:nvSpPr>
        <p:spPr bwMode="auto">
          <a:xfrm>
            <a:off x="4572000" y="3141663"/>
            <a:ext cx="215900" cy="503237"/>
          </a:xfrm>
          <a:prstGeom prst="upArrow">
            <a:avLst>
              <a:gd name="adj1" fmla="val 50000"/>
              <a:gd name="adj2" fmla="val 58272"/>
            </a:avLst>
          </a:prstGeom>
          <a:solidFill>
            <a:srgbClr val="FF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23562" name="Text Box 14"/>
          <p:cNvSpPr txBox="1">
            <a:spLocks noChangeArrowheads="1"/>
          </p:cNvSpPr>
          <p:nvPr/>
        </p:nvSpPr>
        <p:spPr bwMode="auto">
          <a:xfrm>
            <a:off x="4643438" y="3933825"/>
            <a:ext cx="2016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ar-EG"/>
          </a:p>
        </p:txBody>
      </p:sp>
      <p:sp>
        <p:nvSpPr>
          <p:cNvPr id="79887" name="AutoShape 15"/>
          <p:cNvSpPr>
            <a:spLocks noChangeArrowheads="1"/>
          </p:cNvSpPr>
          <p:nvPr/>
        </p:nvSpPr>
        <p:spPr bwMode="auto">
          <a:xfrm>
            <a:off x="4572000" y="3860800"/>
            <a:ext cx="217488" cy="431800"/>
          </a:xfrm>
          <a:prstGeom prst="upArrow">
            <a:avLst>
              <a:gd name="adj1" fmla="val 50000"/>
              <a:gd name="adj2" fmla="val 49635"/>
            </a:avLst>
          </a:prstGeom>
          <a:solidFill>
            <a:srgbClr val="FF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79888" name="Text Box 16"/>
          <p:cNvSpPr txBox="1">
            <a:spLocks noChangeArrowheads="1"/>
          </p:cNvSpPr>
          <p:nvPr/>
        </p:nvSpPr>
        <p:spPr bwMode="auto">
          <a:xfrm>
            <a:off x="4284663" y="3846513"/>
            <a:ext cx="36718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        </a:t>
            </a:r>
            <a:r>
              <a:rPr lang="en-US" sz="2800" b="1"/>
              <a:t>Golgi apparatus</a:t>
            </a:r>
          </a:p>
        </p:txBody>
      </p:sp>
      <p:sp>
        <p:nvSpPr>
          <p:cNvPr id="79889" name="Text Box 17"/>
          <p:cNvSpPr txBox="1">
            <a:spLocks noChangeArrowheads="1"/>
          </p:cNvSpPr>
          <p:nvPr/>
        </p:nvSpPr>
        <p:spPr bwMode="auto">
          <a:xfrm>
            <a:off x="4859338" y="4508500"/>
            <a:ext cx="3457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Mitochondria</a:t>
            </a:r>
          </a:p>
        </p:txBody>
      </p:sp>
      <p:sp>
        <p:nvSpPr>
          <p:cNvPr id="79890" name="AutoShape 18"/>
          <p:cNvSpPr>
            <a:spLocks noChangeArrowheads="1"/>
          </p:cNvSpPr>
          <p:nvPr/>
        </p:nvSpPr>
        <p:spPr bwMode="auto">
          <a:xfrm>
            <a:off x="4572000" y="4437063"/>
            <a:ext cx="215900" cy="522287"/>
          </a:xfrm>
          <a:prstGeom prst="upArrow">
            <a:avLst>
              <a:gd name="adj1" fmla="val 50000"/>
              <a:gd name="adj2" fmla="val 60478"/>
            </a:avLst>
          </a:prstGeom>
          <a:solidFill>
            <a:srgbClr val="FF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79891" name="Text Box 19"/>
          <p:cNvSpPr txBox="1">
            <a:spLocks noChangeArrowheads="1"/>
          </p:cNvSpPr>
          <p:nvPr/>
        </p:nvSpPr>
        <p:spPr bwMode="auto">
          <a:xfrm>
            <a:off x="4643438" y="5573713"/>
            <a:ext cx="39608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Alkaline phosphatase</a:t>
            </a:r>
          </a:p>
        </p:txBody>
      </p:sp>
      <p:sp>
        <p:nvSpPr>
          <p:cNvPr id="79892" name="Text Box 20"/>
          <p:cNvSpPr txBox="1">
            <a:spLocks noChangeArrowheads="1"/>
          </p:cNvSpPr>
          <p:nvPr/>
        </p:nvSpPr>
        <p:spPr bwMode="auto">
          <a:xfrm>
            <a:off x="4716463" y="4997450"/>
            <a:ext cx="3816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Secretory granules</a:t>
            </a:r>
          </a:p>
        </p:txBody>
      </p:sp>
      <p:sp>
        <p:nvSpPr>
          <p:cNvPr id="79893" name="Line 21"/>
          <p:cNvSpPr>
            <a:spLocks noChangeShapeType="1"/>
          </p:cNvSpPr>
          <p:nvPr/>
        </p:nvSpPr>
        <p:spPr bwMode="auto">
          <a:xfrm flipH="1">
            <a:off x="3851275" y="2565400"/>
            <a:ext cx="504825" cy="792163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9895" name="AutoShape 23"/>
          <p:cNvSpPr>
            <a:spLocks noChangeArrowheads="1"/>
          </p:cNvSpPr>
          <p:nvPr/>
        </p:nvSpPr>
        <p:spPr bwMode="auto">
          <a:xfrm>
            <a:off x="3492500" y="1844675"/>
            <a:ext cx="1943100" cy="215900"/>
          </a:xfrm>
          <a:prstGeom prst="leftArrow">
            <a:avLst>
              <a:gd name="adj1" fmla="val 50000"/>
              <a:gd name="adj2" fmla="val 225000"/>
            </a:avLst>
          </a:prstGeom>
          <a:solidFill>
            <a:srgbClr val="FFFF66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79896" name="Text Box 24"/>
          <p:cNvSpPr txBox="1">
            <a:spLocks noChangeArrowheads="1"/>
          </p:cNvSpPr>
          <p:nvPr/>
        </p:nvSpPr>
        <p:spPr bwMode="auto">
          <a:xfrm>
            <a:off x="5580063" y="1341438"/>
            <a:ext cx="3240087" cy="860425"/>
          </a:xfrm>
          <a:prstGeom prst="rect">
            <a:avLst/>
          </a:prstGeom>
          <a:solidFill>
            <a:srgbClr val="FFFF66">
              <a:alpha val="65097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Collagen fibers + ground substance.</a:t>
            </a:r>
          </a:p>
        </p:txBody>
      </p:sp>
      <p:sp>
        <p:nvSpPr>
          <p:cNvPr id="79897" name="AutoShape 25"/>
          <p:cNvSpPr>
            <a:spLocks noChangeArrowheads="1"/>
          </p:cNvSpPr>
          <p:nvPr/>
        </p:nvSpPr>
        <p:spPr bwMode="auto">
          <a:xfrm>
            <a:off x="2484438" y="5013325"/>
            <a:ext cx="1295400" cy="287338"/>
          </a:xfrm>
          <a:prstGeom prst="leftArrow">
            <a:avLst>
              <a:gd name="adj1" fmla="val 50000"/>
              <a:gd name="adj2" fmla="val 112707"/>
            </a:avLst>
          </a:prstGeom>
          <a:solidFill>
            <a:srgbClr val="FFFF66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23585" name="Text Box 39"/>
          <p:cNvSpPr txBox="1">
            <a:spLocks noChangeArrowheads="1"/>
          </p:cNvSpPr>
          <p:nvPr/>
        </p:nvSpPr>
        <p:spPr bwMode="auto">
          <a:xfrm>
            <a:off x="3132138" y="2852738"/>
            <a:ext cx="20875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9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9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9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9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9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9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79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79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79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79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79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79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79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79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9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79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79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0" grpId="0" animBg="1"/>
      <p:bldP spid="79881" grpId="0" animBg="1"/>
      <p:bldP spid="79882" grpId="0" animBg="1"/>
      <p:bldP spid="79885" grpId="0" animBg="1"/>
      <p:bldP spid="79887" grpId="0" animBg="1"/>
      <p:bldP spid="79888" grpId="0"/>
      <p:bldP spid="79889" grpId="0"/>
      <p:bldP spid="79890" grpId="0" animBg="1"/>
      <p:bldP spid="79893" grpId="0" animBg="1"/>
      <p:bldP spid="79895" grpId="0" animBg="1"/>
      <p:bldP spid="79896" grpId="0" animBg="1"/>
      <p:bldP spid="7989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84" name="Text Box 12"/>
          <p:cNvSpPr txBox="1">
            <a:spLocks noChangeArrowheads="1"/>
          </p:cNvSpPr>
          <p:nvPr/>
        </p:nvSpPr>
        <p:spPr bwMode="auto">
          <a:xfrm>
            <a:off x="4500563" y="3141663"/>
            <a:ext cx="15827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   </a:t>
            </a:r>
          </a:p>
        </p:txBody>
      </p:sp>
      <p:sp>
        <p:nvSpPr>
          <p:cNvPr id="44042" name="Text Box 14"/>
          <p:cNvSpPr txBox="1">
            <a:spLocks noChangeArrowheads="1"/>
          </p:cNvSpPr>
          <p:nvPr/>
        </p:nvSpPr>
        <p:spPr bwMode="auto">
          <a:xfrm>
            <a:off x="4643438" y="3933825"/>
            <a:ext cx="2016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ar-EG"/>
          </a:p>
        </p:txBody>
      </p:sp>
      <p:pic>
        <p:nvPicPr>
          <p:cNvPr id="79898" name="Picture 26" descr="Cementum +cementoid+cementoblas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713"/>
            <a:ext cx="9144000" cy="59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99" name="Text Box 27"/>
          <p:cNvSpPr txBox="1">
            <a:spLocks noChangeArrowheads="1"/>
          </p:cNvSpPr>
          <p:nvPr/>
        </p:nvSpPr>
        <p:spPr bwMode="auto">
          <a:xfrm>
            <a:off x="4211638" y="2205038"/>
            <a:ext cx="1944687" cy="495300"/>
          </a:xfrm>
          <a:prstGeom prst="rect">
            <a:avLst/>
          </a:prstGeom>
          <a:solidFill>
            <a:srgbClr val="FFFF66">
              <a:alpha val="7294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Cementum</a:t>
            </a:r>
          </a:p>
        </p:txBody>
      </p:sp>
      <p:sp>
        <p:nvSpPr>
          <p:cNvPr id="79900" name="Text Box 28"/>
          <p:cNvSpPr txBox="1">
            <a:spLocks noChangeArrowheads="1"/>
          </p:cNvSpPr>
          <p:nvPr/>
        </p:nvSpPr>
        <p:spPr bwMode="auto">
          <a:xfrm>
            <a:off x="2916238" y="3573463"/>
            <a:ext cx="2808287" cy="495300"/>
          </a:xfrm>
          <a:prstGeom prst="rect">
            <a:avLst/>
          </a:prstGeom>
          <a:solidFill>
            <a:srgbClr val="FFFF66">
              <a:alpha val="83136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Cementoid layer</a:t>
            </a:r>
          </a:p>
        </p:txBody>
      </p:sp>
      <p:sp>
        <p:nvSpPr>
          <p:cNvPr id="79901" name="AutoShape 29"/>
          <p:cNvSpPr>
            <a:spLocks noChangeArrowheads="1"/>
          </p:cNvSpPr>
          <p:nvPr/>
        </p:nvSpPr>
        <p:spPr bwMode="auto">
          <a:xfrm>
            <a:off x="5795963" y="3933825"/>
            <a:ext cx="504825" cy="287338"/>
          </a:xfrm>
          <a:prstGeom prst="rightArrow">
            <a:avLst>
              <a:gd name="adj1" fmla="val 50000"/>
              <a:gd name="adj2" fmla="val 43923"/>
            </a:avLst>
          </a:prstGeom>
          <a:solidFill>
            <a:srgbClr val="FFFF66">
              <a:alpha val="74117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79903" name="AutoShape 31"/>
          <p:cNvSpPr>
            <a:spLocks noChangeArrowheads="1"/>
          </p:cNvSpPr>
          <p:nvPr/>
        </p:nvSpPr>
        <p:spPr bwMode="auto">
          <a:xfrm>
            <a:off x="5435600" y="5300663"/>
            <a:ext cx="504825" cy="360362"/>
          </a:xfrm>
          <a:prstGeom prst="rightArrow">
            <a:avLst>
              <a:gd name="adj1" fmla="val 50000"/>
              <a:gd name="adj2" fmla="val 35022"/>
            </a:avLst>
          </a:prstGeom>
          <a:solidFill>
            <a:srgbClr val="FFFF66">
              <a:alpha val="7294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79904" name="AutoShape 32"/>
          <p:cNvSpPr>
            <a:spLocks noChangeArrowheads="1"/>
          </p:cNvSpPr>
          <p:nvPr/>
        </p:nvSpPr>
        <p:spPr bwMode="auto">
          <a:xfrm>
            <a:off x="5292725" y="6308725"/>
            <a:ext cx="503238" cy="288925"/>
          </a:xfrm>
          <a:prstGeom prst="rightArrow">
            <a:avLst>
              <a:gd name="adj1" fmla="val 50000"/>
              <a:gd name="adj2" fmla="val 43544"/>
            </a:avLst>
          </a:prstGeom>
          <a:solidFill>
            <a:srgbClr val="FFFF66">
              <a:alpha val="7294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79905" name="AutoShape 33"/>
          <p:cNvSpPr>
            <a:spLocks noChangeArrowheads="1"/>
          </p:cNvSpPr>
          <p:nvPr/>
        </p:nvSpPr>
        <p:spPr bwMode="auto">
          <a:xfrm>
            <a:off x="6084888" y="1700213"/>
            <a:ext cx="647700" cy="288925"/>
          </a:xfrm>
          <a:prstGeom prst="rightArrow">
            <a:avLst>
              <a:gd name="adj1" fmla="val 50000"/>
              <a:gd name="adj2" fmla="val 56044"/>
            </a:avLst>
          </a:prstGeom>
          <a:solidFill>
            <a:srgbClr val="FFFF66">
              <a:alpha val="7294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79906" name="AutoShape 34"/>
          <p:cNvSpPr>
            <a:spLocks noChangeArrowheads="1"/>
          </p:cNvSpPr>
          <p:nvPr/>
        </p:nvSpPr>
        <p:spPr bwMode="auto">
          <a:xfrm>
            <a:off x="6516688" y="3357563"/>
            <a:ext cx="792162" cy="287337"/>
          </a:xfrm>
          <a:prstGeom prst="leftArrow">
            <a:avLst>
              <a:gd name="adj1" fmla="val 50000"/>
              <a:gd name="adj2" fmla="val 68923"/>
            </a:avLst>
          </a:prstGeom>
          <a:solidFill>
            <a:srgbClr val="66FF33">
              <a:alpha val="74901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79907" name="AutoShape 35"/>
          <p:cNvSpPr>
            <a:spLocks noChangeArrowheads="1"/>
          </p:cNvSpPr>
          <p:nvPr/>
        </p:nvSpPr>
        <p:spPr bwMode="auto">
          <a:xfrm>
            <a:off x="6372225" y="4797425"/>
            <a:ext cx="1008063" cy="287338"/>
          </a:xfrm>
          <a:prstGeom prst="leftArrow">
            <a:avLst>
              <a:gd name="adj1" fmla="val 50000"/>
              <a:gd name="adj2" fmla="val 87707"/>
            </a:avLst>
          </a:prstGeom>
          <a:solidFill>
            <a:srgbClr val="66FF33">
              <a:alpha val="74901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79908" name="AutoShape 36"/>
          <p:cNvSpPr>
            <a:spLocks noChangeArrowheads="1"/>
          </p:cNvSpPr>
          <p:nvPr/>
        </p:nvSpPr>
        <p:spPr bwMode="auto">
          <a:xfrm>
            <a:off x="6732588" y="2492375"/>
            <a:ext cx="790575" cy="360363"/>
          </a:xfrm>
          <a:prstGeom prst="leftArrow">
            <a:avLst>
              <a:gd name="adj1" fmla="val 50000"/>
              <a:gd name="adj2" fmla="val 54846"/>
            </a:avLst>
          </a:prstGeom>
          <a:solidFill>
            <a:srgbClr val="66FF33">
              <a:alpha val="74901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79909" name="Text Box 37"/>
          <p:cNvSpPr txBox="1">
            <a:spLocks noChangeArrowheads="1"/>
          </p:cNvSpPr>
          <p:nvPr/>
        </p:nvSpPr>
        <p:spPr bwMode="auto">
          <a:xfrm rot="-5400000">
            <a:off x="6872288" y="3397250"/>
            <a:ext cx="2808287" cy="557213"/>
          </a:xfrm>
          <a:prstGeom prst="rect">
            <a:avLst/>
          </a:prstGeom>
          <a:solidFill>
            <a:srgbClr val="66FF33">
              <a:alpha val="56078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Cementoblasts</a:t>
            </a:r>
          </a:p>
        </p:txBody>
      </p:sp>
      <p:sp>
        <p:nvSpPr>
          <p:cNvPr id="44065" name="Text Box 39"/>
          <p:cNvSpPr txBox="1">
            <a:spLocks noChangeArrowheads="1"/>
          </p:cNvSpPr>
          <p:nvPr/>
        </p:nvSpPr>
        <p:spPr bwMode="auto">
          <a:xfrm>
            <a:off x="2771775" y="2852738"/>
            <a:ext cx="2087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ar-EG"/>
          </a:p>
        </p:txBody>
      </p:sp>
      <p:sp>
        <p:nvSpPr>
          <p:cNvPr id="79912" name="AutoShape 40"/>
          <p:cNvSpPr>
            <a:spLocks noChangeArrowheads="1"/>
          </p:cNvSpPr>
          <p:nvPr/>
        </p:nvSpPr>
        <p:spPr bwMode="auto">
          <a:xfrm>
            <a:off x="6011863" y="5805488"/>
            <a:ext cx="792162" cy="287337"/>
          </a:xfrm>
          <a:prstGeom prst="leftArrow">
            <a:avLst>
              <a:gd name="adj1" fmla="val 50000"/>
              <a:gd name="adj2" fmla="val 68923"/>
            </a:avLst>
          </a:prstGeom>
          <a:solidFill>
            <a:srgbClr val="66FF33">
              <a:alpha val="85097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9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9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9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9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9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9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9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9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79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79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9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79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99" grpId="0" animBg="1"/>
      <p:bldP spid="79900" grpId="0" animBg="1"/>
      <p:bldP spid="79901" grpId="0" animBg="1"/>
      <p:bldP spid="79903" grpId="0" animBg="1"/>
      <p:bldP spid="79904" grpId="0" animBg="1"/>
      <p:bldP spid="79905" grpId="0" animBg="1"/>
      <p:bldP spid="79906" grpId="0" animBg="1"/>
      <p:bldP spid="79907" grpId="0" animBg="1"/>
      <p:bldP spid="79908" grpId="0" animBg="1"/>
      <p:bldP spid="79909" grpId="0" animBg="1"/>
      <p:bldP spid="799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9999">
              <a:alpha val="49019"/>
            </a:srgbClr>
          </a:soli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9999"/>
            </a:extrusionClr>
          </a:sp3d>
        </p:spPr>
        <p:txBody>
          <a:bodyPr>
            <a:flatTx/>
          </a:bodyPr>
          <a:lstStyle/>
          <a:p>
            <a:pPr eaLnBrk="1" hangingPunct="1"/>
            <a:r>
              <a:rPr lang="en-US" sz="4000" b="1" smtClean="0"/>
              <a:t>Age Changes Of The Cementum</a:t>
            </a:r>
          </a:p>
        </p:txBody>
      </p:sp>
      <p:pic>
        <p:nvPicPr>
          <p:cNvPr id="80900" name="Picture 4" descr="Cementum (hypercementosis)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509838"/>
            <a:ext cx="4038600" cy="2706687"/>
          </a:xfrm>
          <a:noFill/>
        </p:spPr>
      </p:pic>
      <p:pic>
        <p:nvPicPr>
          <p:cNvPr id="80902" name="Picture 6" descr="Cementum hypercementosis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32363" y="2195513"/>
            <a:ext cx="3743325" cy="3681412"/>
          </a:xfrm>
          <a:noFill/>
        </p:spPr>
      </p:pic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5364163" y="3870325"/>
            <a:ext cx="431800" cy="495300"/>
          </a:xfrm>
          <a:prstGeom prst="rect">
            <a:avLst/>
          </a:prstGeom>
          <a:solidFill>
            <a:srgbClr val="FFFF66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D</a:t>
            </a:r>
          </a:p>
        </p:txBody>
      </p:sp>
      <p:sp>
        <p:nvSpPr>
          <p:cNvPr id="80905" name="Text Box 9"/>
          <p:cNvSpPr txBox="1">
            <a:spLocks noChangeArrowheads="1"/>
          </p:cNvSpPr>
          <p:nvPr/>
        </p:nvSpPr>
        <p:spPr bwMode="auto">
          <a:xfrm>
            <a:off x="7019925" y="3654425"/>
            <a:ext cx="431800" cy="495300"/>
          </a:xfrm>
          <a:prstGeom prst="rect">
            <a:avLst/>
          </a:prstGeom>
          <a:solidFill>
            <a:srgbClr val="FFFF66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D</a:t>
            </a:r>
          </a:p>
        </p:txBody>
      </p:sp>
      <p:sp>
        <p:nvSpPr>
          <p:cNvPr id="80907" name="Line 11"/>
          <p:cNvSpPr>
            <a:spLocks noChangeShapeType="1"/>
          </p:cNvSpPr>
          <p:nvPr/>
        </p:nvSpPr>
        <p:spPr bwMode="auto">
          <a:xfrm flipV="1">
            <a:off x="6732588" y="5084763"/>
            <a:ext cx="719137" cy="504825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0908" name="Line 12"/>
          <p:cNvSpPr>
            <a:spLocks noChangeShapeType="1"/>
          </p:cNvSpPr>
          <p:nvPr/>
        </p:nvSpPr>
        <p:spPr bwMode="auto">
          <a:xfrm flipH="1" flipV="1">
            <a:off x="5867400" y="5254625"/>
            <a:ext cx="288925" cy="334963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0909" name="Text Box 13"/>
          <p:cNvSpPr txBox="1">
            <a:spLocks noChangeArrowheads="1"/>
          </p:cNvSpPr>
          <p:nvPr/>
        </p:nvSpPr>
        <p:spPr bwMode="auto">
          <a:xfrm>
            <a:off x="144463" y="2997200"/>
            <a:ext cx="1979612" cy="495300"/>
          </a:xfrm>
          <a:prstGeom prst="rect">
            <a:avLst/>
          </a:prstGeom>
          <a:solidFill>
            <a:srgbClr val="FFFF66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Localised</a:t>
            </a:r>
          </a:p>
        </p:txBody>
      </p:sp>
      <p:sp>
        <p:nvSpPr>
          <p:cNvPr id="80910" name="Line 14"/>
          <p:cNvSpPr>
            <a:spLocks noChangeShapeType="1"/>
          </p:cNvSpPr>
          <p:nvPr/>
        </p:nvSpPr>
        <p:spPr bwMode="auto">
          <a:xfrm>
            <a:off x="1763713" y="3573463"/>
            <a:ext cx="936625" cy="287337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0911" name="Text Box 15"/>
          <p:cNvSpPr txBox="1">
            <a:spLocks noChangeArrowheads="1"/>
          </p:cNvSpPr>
          <p:nvPr/>
        </p:nvSpPr>
        <p:spPr bwMode="auto">
          <a:xfrm>
            <a:off x="250825" y="1700213"/>
            <a:ext cx="53292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u="sng"/>
              <a:t>1- Hypercementosis.</a:t>
            </a:r>
          </a:p>
        </p:txBody>
      </p:sp>
      <p:sp>
        <p:nvSpPr>
          <p:cNvPr id="80912" name="Text Box 16"/>
          <p:cNvSpPr txBox="1">
            <a:spLocks noChangeArrowheads="1"/>
          </p:cNvSpPr>
          <p:nvPr/>
        </p:nvSpPr>
        <p:spPr bwMode="auto">
          <a:xfrm>
            <a:off x="179388" y="5516563"/>
            <a:ext cx="511333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Is abnormal thickening of cementum. May affect one tooth or all teeth</a:t>
            </a:r>
          </a:p>
        </p:txBody>
      </p:sp>
      <p:sp>
        <p:nvSpPr>
          <p:cNvPr id="80913" name="Rectangle 17"/>
          <p:cNvSpPr>
            <a:spLocks noChangeArrowheads="1"/>
          </p:cNvSpPr>
          <p:nvPr/>
        </p:nvSpPr>
        <p:spPr bwMode="auto">
          <a:xfrm>
            <a:off x="6227763" y="5516563"/>
            <a:ext cx="504825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80906" name="Text Box 10"/>
          <p:cNvSpPr txBox="1">
            <a:spLocks noChangeArrowheads="1"/>
          </p:cNvSpPr>
          <p:nvPr/>
        </p:nvSpPr>
        <p:spPr bwMode="auto">
          <a:xfrm>
            <a:off x="5219700" y="5589588"/>
            <a:ext cx="2952750" cy="495300"/>
          </a:xfrm>
          <a:prstGeom prst="rect">
            <a:avLst/>
          </a:prstGeom>
          <a:solidFill>
            <a:srgbClr val="FFFF66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Hypercementosis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0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0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0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09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80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0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80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 animBg="1"/>
      <p:bldP spid="80904" grpId="0" animBg="1"/>
      <p:bldP spid="80905" grpId="0" animBg="1"/>
      <p:bldP spid="80907" grpId="0" animBg="1"/>
      <p:bldP spid="80908" grpId="0" animBg="1"/>
      <p:bldP spid="80909" grpId="0" animBg="1"/>
      <p:bldP spid="80910" grpId="0" animBg="1"/>
      <p:bldP spid="80912" grpId="0"/>
      <p:bldP spid="80913" grpId="0" animBg="1"/>
      <p:bldP spid="8090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5075238" y="3092450"/>
            <a:ext cx="3241675" cy="984250"/>
          </a:xfrm>
          <a:prstGeom prst="rect">
            <a:avLst/>
          </a:prstGeom>
          <a:solidFill>
            <a:srgbClr val="CC00FF">
              <a:alpha val="52156"/>
            </a:srgbClr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00FF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en-US" sz="2800" b="1"/>
              <a:t>Hypercementosis hyperplasia</a:t>
            </a:r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971550" y="3092450"/>
            <a:ext cx="3240088" cy="984250"/>
          </a:xfrm>
          <a:prstGeom prst="rect">
            <a:avLst/>
          </a:prstGeom>
          <a:solidFill>
            <a:srgbClr val="FFCCFF">
              <a:alpha val="70195"/>
            </a:srgbClr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FF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en-US" sz="2800" b="1"/>
              <a:t>Hypercementosis hypertrophy</a:t>
            </a:r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1042988" y="5199063"/>
            <a:ext cx="36004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Increase number of Sharpey’s fibers</a:t>
            </a:r>
          </a:p>
        </p:txBody>
      </p:sp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5076825" y="5199063"/>
            <a:ext cx="33829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Decrease number of Sharpey’s fibers</a:t>
            </a:r>
          </a:p>
        </p:txBody>
      </p:sp>
      <p:sp>
        <p:nvSpPr>
          <p:cNvPr id="83976" name="AutoShape 8"/>
          <p:cNvSpPr>
            <a:spLocks noChangeArrowheads="1"/>
          </p:cNvSpPr>
          <p:nvPr/>
        </p:nvSpPr>
        <p:spPr bwMode="auto">
          <a:xfrm>
            <a:off x="2555875" y="4294188"/>
            <a:ext cx="360363" cy="647700"/>
          </a:xfrm>
          <a:prstGeom prst="downArrow">
            <a:avLst>
              <a:gd name="adj1" fmla="val 50000"/>
              <a:gd name="adj2" fmla="val 44934"/>
            </a:avLst>
          </a:prstGeom>
          <a:solidFill>
            <a:srgbClr val="66FF33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83977" name="AutoShape 9"/>
          <p:cNvSpPr>
            <a:spLocks noChangeArrowheads="1"/>
          </p:cNvSpPr>
          <p:nvPr/>
        </p:nvSpPr>
        <p:spPr bwMode="auto">
          <a:xfrm>
            <a:off x="6588125" y="4365625"/>
            <a:ext cx="431800" cy="647700"/>
          </a:xfrm>
          <a:prstGeom prst="downArrow">
            <a:avLst>
              <a:gd name="adj1" fmla="val 50000"/>
              <a:gd name="adj2" fmla="val 37500"/>
            </a:avLst>
          </a:prstGeom>
          <a:solidFill>
            <a:srgbClr val="99CC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83978" name="AutoShape 10"/>
          <p:cNvSpPr>
            <a:spLocks noChangeArrowheads="1"/>
          </p:cNvSpPr>
          <p:nvPr/>
        </p:nvSpPr>
        <p:spPr bwMode="auto">
          <a:xfrm>
            <a:off x="5653088" y="1628775"/>
            <a:ext cx="1798637" cy="1584325"/>
          </a:xfrm>
          <a:custGeom>
            <a:avLst/>
            <a:gdLst>
              <a:gd name="T0" fmla="*/ 1600204 w 21600"/>
              <a:gd name="T1" fmla="*/ 295814 h 21600"/>
              <a:gd name="T2" fmla="*/ 1067025 w 21600"/>
              <a:gd name="T3" fmla="*/ 114937 h 21600"/>
              <a:gd name="T4" fmla="*/ 1425004 w 21600"/>
              <a:gd name="T5" fmla="*/ 419919 h 21600"/>
              <a:gd name="T6" fmla="*/ 2023383 w 21600"/>
              <a:gd name="T7" fmla="*/ 793923 h 21600"/>
              <a:gd name="T8" fmla="*/ 1685473 w 21600"/>
              <a:gd name="T9" fmla="*/ 1090470 h 21600"/>
              <a:gd name="T10" fmla="*/ 1348894 w 21600"/>
              <a:gd name="T11" fmla="*/ 792823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899" y="10814"/>
                </a:moveTo>
                <a:cubicBezTo>
                  <a:pt x="18899" y="10809"/>
                  <a:pt x="18900" y="10804"/>
                  <a:pt x="18900" y="10800"/>
                </a:cubicBezTo>
                <a:cubicBezTo>
                  <a:pt x="18900" y="6991"/>
                  <a:pt x="16247" y="3697"/>
                  <a:pt x="12526" y="2886"/>
                </a:cubicBezTo>
                <a:lnTo>
                  <a:pt x="13101" y="248"/>
                </a:lnTo>
                <a:cubicBezTo>
                  <a:pt x="18062" y="1330"/>
                  <a:pt x="21600" y="5722"/>
                  <a:pt x="21600" y="10800"/>
                </a:cubicBezTo>
                <a:cubicBezTo>
                  <a:pt x="21600" y="10806"/>
                  <a:pt x="21599" y="10813"/>
                  <a:pt x="21599" y="10819"/>
                </a:cubicBezTo>
                <a:lnTo>
                  <a:pt x="24299" y="10824"/>
                </a:lnTo>
                <a:lnTo>
                  <a:pt x="20241" y="14867"/>
                </a:lnTo>
                <a:lnTo>
                  <a:pt x="16199" y="10809"/>
                </a:lnTo>
                <a:lnTo>
                  <a:pt x="18899" y="10814"/>
                </a:lnTo>
                <a:close/>
              </a:path>
            </a:pathLst>
          </a:custGeom>
          <a:solidFill>
            <a:srgbClr val="99CC00">
              <a:alpha val="65881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83979" name="AutoShape 11"/>
          <p:cNvSpPr>
            <a:spLocks noChangeArrowheads="1"/>
          </p:cNvSpPr>
          <p:nvPr/>
        </p:nvSpPr>
        <p:spPr bwMode="auto">
          <a:xfrm rot="21254901" flipH="1">
            <a:off x="2462213" y="1636713"/>
            <a:ext cx="1154112" cy="1512887"/>
          </a:xfrm>
          <a:custGeom>
            <a:avLst/>
            <a:gdLst>
              <a:gd name="T0" fmla="*/ 1020481 w 21600"/>
              <a:gd name="T1" fmla="*/ 272390 h 21600"/>
              <a:gd name="T2" fmla="*/ 663080 w 21600"/>
              <a:gd name="T3" fmla="*/ 137631 h 21600"/>
              <a:gd name="T4" fmla="*/ 871034 w 21600"/>
              <a:gd name="T5" fmla="*/ 435515 h 21600"/>
              <a:gd name="T6" fmla="*/ 1298323 w 21600"/>
              <a:gd name="T7" fmla="*/ 758124 h 21600"/>
              <a:gd name="T8" fmla="*/ 1056387 w 21600"/>
              <a:gd name="T9" fmla="*/ 1074150 h 21600"/>
              <a:gd name="T10" fmla="*/ 815305 w 21600"/>
              <a:gd name="T11" fmla="*/ 757004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959" y="10812"/>
                </a:moveTo>
                <a:cubicBezTo>
                  <a:pt x="17959" y="10808"/>
                  <a:pt x="17960" y="10804"/>
                  <a:pt x="17960" y="10800"/>
                </a:cubicBezTo>
                <a:cubicBezTo>
                  <a:pt x="17960" y="7340"/>
                  <a:pt x="15486" y="4376"/>
                  <a:pt x="12083" y="3756"/>
                </a:cubicBezTo>
                <a:lnTo>
                  <a:pt x="12736" y="175"/>
                </a:lnTo>
                <a:cubicBezTo>
                  <a:pt x="17869" y="1110"/>
                  <a:pt x="21600" y="5582"/>
                  <a:pt x="21600" y="10800"/>
                </a:cubicBezTo>
                <a:cubicBezTo>
                  <a:pt x="21600" y="10806"/>
                  <a:pt x="21599" y="10813"/>
                  <a:pt x="21599" y="10819"/>
                </a:cubicBezTo>
                <a:lnTo>
                  <a:pt x="24299" y="10824"/>
                </a:lnTo>
                <a:lnTo>
                  <a:pt x="19771" y="15336"/>
                </a:lnTo>
                <a:lnTo>
                  <a:pt x="15259" y="10808"/>
                </a:lnTo>
                <a:lnTo>
                  <a:pt x="17959" y="10812"/>
                </a:lnTo>
                <a:close/>
              </a:path>
            </a:pathLst>
          </a:custGeom>
          <a:solidFill>
            <a:srgbClr val="66FF33">
              <a:alpha val="69019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83981" name="Text Box 13"/>
          <p:cNvSpPr txBox="1">
            <a:spLocks noChangeArrowheads="1"/>
          </p:cNvSpPr>
          <p:nvPr/>
        </p:nvSpPr>
        <p:spPr bwMode="auto">
          <a:xfrm>
            <a:off x="1619250" y="404813"/>
            <a:ext cx="6265863" cy="698500"/>
          </a:xfrm>
          <a:prstGeom prst="rect">
            <a:avLst/>
          </a:prstGeom>
          <a:solidFill>
            <a:srgbClr val="FFFF66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/>
              <a:t>Types Of Hypercementosis</a:t>
            </a:r>
          </a:p>
        </p:txBody>
      </p:sp>
      <p:sp>
        <p:nvSpPr>
          <p:cNvPr id="83999" name="Line 31"/>
          <p:cNvSpPr>
            <a:spLocks noChangeShapeType="1"/>
          </p:cNvSpPr>
          <p:nvPr/>
        </p:nvSpPr>
        <p:spPr bwMode="auto">
          <a:xfrm flipH="1" flipV="1">
            <a:off x="2627313" y="4365625"/>
            <a:ext cx="73025" cy="2159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3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3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3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3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" grpId="0" animBg="1"/>
      <p:bldP spid="83973" grpId="0" animBg="1"/>
      <p:bldP spid="83974" grpId="0"/>
      <p:bldP spid="83975" grpId="0"/>
      <p:bldP spid="83976" grpId="0" animBg="1"/>
      <p:bldP spid="83977" grpId="0" animBg="1"/>
      <p:bldP spid="83978" grpId="0" animBg="1"/>
      <p:bldP spid="83979" grpId="0" animBg="1"/>
      <p:bldP spid="83981" grpId="0" animBg="1"/>
      <p:bldP spid="8399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81" name="Text Box 13"/>
          <p:cNvSpPr txBox="1">
            <a:spLocks noChangeArrowheads="1"/>
          </p:cNvSpPr>
          <p:nvPr/>
        </p:nvSpPr>
        <p:spPr bwMode="auto">
          <a:xfrm>
            <a:off x="1619250" y="404813"/>
            <a:ext cx="6265863" cy="698500"/>
          </a:xfrm>
          <a:prstGeom prst="rect">
            <a:avLst/>
          </a:prstGeom>
          <a:solidFill>
            <a:srgbClr val="FFFF66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/>
              <a:t>Types Of Hypercementosis</a:t>
            </a:r>
          </a:p>
        </p:txBody>
      </p:sp>
      <p:pic>
        <p:nvPicPr>
          <p:cNvPr id="83982" name="Picture 14" descr="Root apex"/>
          <p:cNvPicPr>
            <a:picLocks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1412875"/>
            <a:ext cx="3552825" cy="4525963"/>
          </a:xfrm>
          <a:noFill/>
        </p:spPr>
      </p:pic>
      <p:pic>
        <p:nvPicPr>
          <p:cNvPr id="83984" name="Picture 16" descr="Root apex"/>
          <p:cNvPicPr>
            <a:picLocks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59338" y="1412875"/>
            <a:ext cx="3552825" cy="4525963"/>
          </a:xfrm>
          <a:noFill/>
        </p:spPr>
      </p:pic>
      <p:sp>
        <p:nvSpPr>
          <p:cNvPr id="83987" name="Line 19"/>
          <p:cNvSpPr>
            <a:spLocks noChangeShapeType="1"/>
          </p:cNvSpPr>
          <p:nvPr/>
        </p:nvSpPr>
        <p:spPr bwMode="auto">
          <a:xfrm flipH="1" flipV="1">
            <a:off x="3419475" y="3068638"/>
            <a:ext cx="144463" cy="144462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88" name="Line 20"/>
          <p:cNvSpPr>
            <a:spLocks noChangeShapeType="1"/>
          </p:cNvSpPr>
          <p:nvPr/>
        </p:nvSpPr>
        <p:spPr bwMode="auto">
          <a:xfrm flipH="1" flipV="1">
            <a:off x="3059113" y="3573463"/>
            <a:ext cx="217487" cy="14287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89" name="Line 21"/>
          <p:cNvSpPr>
            <a:spLocks noChangeShapeType="1"/>
          </p:cNvSpPr>
          <p:nvPr/>
        </p:nvSpPr>
        <p:spPr bwMode="auto">
          <a:xfrm flipH="1" flipV="1">
            <a:off x="2700338" y="4005263"/>
            <a:ext cx="215900" cy="144462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92" name="Line 24"/>
          <p:cNvSpPr>
            <a:spLocks noChangeShapeType="1"/>
          </p:cNvSpPr>
          <p:nvPr/>
        </p:nvSpPr>
        <p:spPr bwMode="auto">
          <a:xfrm>
            <a:off x="1547813" y="2349500"/>
            <a:ext cx="287337" cy="14287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93" name="Line 25"/>
          <p:cNvSpPr>
            <a:spLocks noChangeShapeType="1"/>
          </p:cNvSpPr>
          <p:nvPr/>
        </p:nvSpPr>
        <p:spPr bwMode="auto">
          <a:xfrm>
            <a:off x="1403350" y="2997200"/>
            <a:ext cx="144463" cy="71438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94" name="Line 26"/>
          <p:cNvSpPr>
            <a:spLocks noChangeShapeType="1"/>
          </p:cNvSpPr>
          <p:nvPr/>
        </p:nvSpPr>
        <p:spPr bwMode="auto">
          <a:xfrm>
            <a:off x="1187450" y="3644900"/>
            <a:ext cx="2159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95" name="Line 27"/>
          <p:cNvSpPr>
            <a:spLocks noChangeShapeType="1"/>
          </p:cNvSpPr>
          <p:nvPr/>
        </p:nvSpPr>
        <p:spPr bwMode="auto">
          <a:xfrm>
            <a:off x="1187450" y="4437063"/>
            <a:ext cx="144463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96" name="Line 28"/>
          <p:cNvSpPr>
            <a:spLocks noChangeShapeType="1"/>
          </p:cNvSpPr>
          <p:nvPr/>
        </p:nvSpPr>
        <p:spPr bwMode="auto">
          <a:xfrm flipV="1">
            <a:off x="1331913" y="5013325"/>
            <a:ext cx="215900" cy="2159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97" name="Line 29"/>
          <p:cNvSpPr>
            <a:spLocks noChangeShapeType="1"/>
          </p:cNvSpPr>
          <p:nvPr/>
        </p:nvSpPr>
        <p:spPr bwMode="auto">
          <a:xfrm flipV="1">
            <a:off x="1979613" y="5373688"/>
            <a:ext cx="0" cy="28733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98" name="Line 30"/>
          <p:cNvSpPr>
            <a:spLocks noChangeShapeType="1"/>
          </p:cNvSpPr>
          <p:nvPr/>
        </p:nvSpPr>
        <p:spPr bwMode="auto">
          <a:xfrm flipH="1" flipV="1">
            <a:off x="2339975" y="4724400"/>
            <a:ext cx="71438" cy="2889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99" name="Line 31"/>
          <p:cNvSpPr>
            <a:spLocks noChangeShapeType="1"/>
          </p:cNvSpPr>
          <p:nvPr/>
        </p:nvSpPr>
        <p:spPr bwMode="auto">
          <a:xfrm flipH="1" flipV="1">
            <a:off x="2627313" y="4365625"/>
            <a:ext cx="73025" cy="2159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002" name="Line 34"/>
          <p:cNvSpPr>
            <a:spLocks noChangeShapeType="1"/>
          </p:cNvSpPr>
          <p:nvPr/>
        </p:nvSpPr>
        <p:spPr bwMode="auto">
          <a:xfrm flipH="1" flipV="1">
            <a:off x="7524750" y="3141663"/>
            <a:ext cx="142875" cy="2159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005" name="Line 37"/>
          <p:cNvSpPr>
            <a:spLocks noChangeShapeType="1"/>
          </p:cNvSpPr>
          <p:nvPr/>
        </p:nvSpPr>
        <p:spPr bwMode="auto">
          <a:xfrm flipV="1">
            <a:off x="6156325" y="5229225"/>
            <a:ext cx="0" cy="360363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006" name="Line 38"/>
          <p:cNvSpPr>
            <a:spLocks noChangeShapeType="1"/>
          </p:cNvSpPr>
          <p:nvPr/>
        </p:nvSpPr>
        <p:spPr bwMode="auto">
          <a:xfrm flipV="1">
            <a:off x="5364163" y="4724400"/>
            <a:ext cx="287337" cy="144463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007" name="Line 39"/>
          <p:cNvSpPr>
            <a:spLocks noChangeShapeType="1"/>
          </p:cNvSpPr>
          <p:nvPr/>
        </p:nvSpPr>
        <p:spPr bwMode="auto">
          <a:xfrm>
            <a:off x="5580063" y="3068638"/>
            <a:ext cx="144462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3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3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3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81" grpId="0" animBg="1"/>
      <p:bldP spid="83987" grpId="0" animBg="1"/>
      <p:bldP spid="83988" grpId="0" animBg="1"/>
      <p:bldP spid="83989" grpId="0" animBg="1"/>
      <p:bldP spid="83992" grpId="0" animBg="1"/>
      <p:bldP spid="83993" grpId="0" animBg="1"/>
      <p:bldP spid="83994" grpId="0" animBg="1"/>
      <p:bldP spid="83995" grpId="0" animBg="1"/>
      <p:bldP spid="83996" grpId="0" animBg="1"/>
      <p:bldP spid="83997" grpId="0" animBg="1"/>
      <p:bldP spid="83998" grpId="0" animBg="1"/>
      <p:bldP spid="83999" grpId="0" animBg="1"/>
      <p:bldP spid="84002" grpId="0" animBg="1"/>
      <p:bldP spid="84005" grpId="0" animBg="1"/>
      <p:bldP spid="84006" grpId="0" animBg="1"/>
      <p:bldP spid="8400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4000" b="1" u="sng" smtClean="0"/>
              <a:t>2- Permeability</a:t>
            </a:r>
          </a:p>
        </p:txBody>
      </p:sp>
      <p:pic>
        <p:nvPicPr>
          <p:cNvPr id="85002" name="Picture 10" descr="Tooth decal section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2988" y="1341438"/>
            <a:ext cx="5400675" cy="5111750"/>
          </a:xfrm>
          <a:noFill/>
        </p:spPr>
      </p:pic>
      <p:sp>
        <p:nvSpPr>
          <p:cNvPr id="85006" name="AutoShape 14"/>
          <p:cNvSpPr>
            <a:spLocks noChangeArrowheads="1"/>
          </p:cNvSpPr>
          <p:nvPr/>
        </p:nvSpPr>
        <p:spPr bwMode="auto">
          <a:xfrm>
            <a:off x="4932363" y="4076700"/>
            <a:ext cx="1223962" cy="288925"/>
          </a:xfrm>
          <a:prstGeom prst="leftArrow">
            <a:avLst>
              <a:gd name="adj1" fmla="val 50000"/>
              <a:gd name="adj2" fmla="val 105907"/>
            </a:avLst>
          </a:prstGeom>
          <a:solidFill>
            <a:srgbClr val="66FF33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85007" name="AutoShape 15"/>
          <p:cNvSpPr>
            <a:spLocks noChangeArrowheads="1"/>
          </p:cNvSpPr>
          <p:nvPr/>
        </p:nvSpPr>
        <p:spPr bwMode="auto">
          <a:xfrm>
            <a:off x="4211638" y="4797425"/>
            <a:ext cx="1512887" cy="215900"/>
          </a:xfrm>
          <a:prstGeom prst="leftArrow">
            <a:avLst>
              <a:gd name="adj1" fmla="val 50000"/>
              <a:gd name="adj2" fmla="val 175184"/>
            </a:avLst>
          </a:prstGeom>
          <a:solidFill>
            <a:srgbClr val="66FF33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85008" name="AutoShape 16"/>
          <p:cNvSpPr>
            <a:spLocks noChangeArrowheads="1"/>
          </p:cNvSpPr>
          <p:nvPr/>
        </p:nvSpPr>
        <p:spPr bwMode="auto">
          <a:xfrm>
            <a:off x="5508625" y="3357563"/>
            <a:ext cx="1008063" cy="287337"/>
          </a:xfrm>
          <a:prstGeom prst="leftArrow">
            <a:avLst>
              <a:gd name="adj1" fmla="val 50000"/>
              <a:gd name="adj2" fmla="val 87707"/>
            </a:avLst>
          </a:prstGeom>
          <a:solidFill>
            <a:srgbClr val="66FF33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85009" name="AutoShape 17"/>
          <p:cNvSpPr>
            <a:spLocks noChangeArrowheads="1"/>
          </p:cNvSpPr>
          <p:nvPr/>
        </p:nvSpPr>
        <p:spPr bwMode="auto">
          <a:xfrm>
            <a:off x="3924300" y="3644900"/>
            <a:ext cx="719138" cy="215900"/>
          </a:xfrm>
          <a:prstGeom prst="rightArrow">
            <a:avLst>
              <a:gd name="adj1" fmla="val 50000"/>
              <a:gd name="adj2" fmla="val 83272"/>
            </a:avLst>
          </a:prstGeom>
          <a:solidFill>
            <a:srgbClr val="FFFF66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85010" name="AutoShape 18"/>
          <p:cNvSpPr>
            <a:spLocks noChangeArrowheads="1"/>
          </p:cNvSpPr>
          <p:nvPr/>
        </p:nvSpPr>
        <p:spPr bwMode="auto">
          <a:xfrm>
            <a:off x="3708400" y="4003675"/>
            <a:ext cx="576263" cy="217488"/>
          </a:xfrm>
          <a:prstGeom prst="rightArrow">
            <a:avLst>
              <a:gd name="adj1" fmla="val 50000"/>
              <a:gd name="adj2" fmla="val 66241"/>
            </a:avLst>
          </a:prstGeom>
          <a:solidFill>
            <a:srgbClr val="FFFF66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85011" name="Text Box 19"/>
          <p:cNvSpPr txBox="1">
            <a:spLocks noChangeArrowheads="1"/>
          </p:cNvSpPr>
          <p:nvPr/>
        </p:nvSpPr>
        <p:spPr bwMode="auto">
          <a:xfrm>
            <a:off x="6480175" y="2941638"/>
            <a:ext cx="2555875" cy="2686050"/>
          </a:xfrm>
          <a:prstGeom prst="rect">
            <a:avLst/>
          </a:prstGeom>
          <a:solidFill>
            <a:srgbClr val="66FF33">
              <a:alpha val="52156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From periodontal side, but remain at the superficial recently formed layers </a:t>
            </a:r>
          </a:p>
        </p:txBody>
      </p:sp>
      <p:sp>
        <p:nvSpPr>
          <p:cNvPr id="85013" name="AutoShape 21"/>
          <p:cNvSpPr>
            <a:spLocks noChangeArrowheads="1"/>
          </p:cNvSpPr>
          <p:nvPr/>
        </p:nvSpPr>
        <p:spPr bwMode="auto">
          <a:xfrm>
            <a:off x="7092950" y="2701925"/>
            <a:ext cx="215900" cy="727075"/>
          </a:xfrm>
          <a:prstGeom prst="downArrow">
            <a:avLst>
              <a:gd name="adj1" fmla="val 50000"/>
              <a:gd name="adj2" fmla="val 84191"/>
            </a:avLst>
          </a:prstGeom>
          <a:solidFill>
            <a:srgbClr val="FF66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85014" name="Text Box 22"/>
          <p:cNvSpPr txBox="1">
            <a:spLocks noChangeArrowheads="1"/>
          </p:cNvSpPr>
          <p:nvPr/>
        </p:nvSpPr>
        <p:spPr bwMode="auto">
          <a:xfrm>
            <a:off x="1333500" y="3357563"/>
            <a:ext cx="1943100" cy="1955800"/>
          </a:xfrm>
          <a:prstGeom prst="rect">
            <a:avLst/>
          </a:prstGeom>
          <a:solidFill>
            <a:srgbClr val="FFFF66">
              <a:alpha val="58823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From dentin side remains at apical area ONLY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5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5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5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5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5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5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5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5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5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/>
      <p:bldP spid="85006" grpId="0" animBg="1"/>
      <p:bldP spid="85007" grpId="0" animBg="1"/>
      <p:bldP spid="85008" grpId="0" animBg="1"/>
      <p:bldP spid="85009" grpId="0" animBg="1"/>
      <p:bldP spid="85010" grpId="0" animBg="1"/>
      <p:bldP spid="85011" grpId="0" animBg="1"/>
      <p:bldP spid="85013" grpId="0" animBg="1"/>
      <p:bldP spid="850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Clinical considerations</a:t>
            </a:r>
            <a:endParaRPr lang="tr-TR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5111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Cementum is more resistant to resorption than bone because cementum is avascular; bone is vascular.</a:t>
            </a:r>
          </a:p>
          <a:p>
            <a:pPr>
              <a:lnSpc>
                <a:spcPct val="90000"/>
              </a:lnSpc>
            </a:pPr>
            <a:r>
              <a:rPr lang="en-US" smtClean="0"/>
              <a:t>Cemental resorption is repaired by formation of cellular or acellular cementum or by both.This is called </a:t>
            </a:r>
            <a:r>
              <a:rPr lang="en-US" b="1" smtClean="0"/>
              <a:t>anatomic repair.</a:t>
            </a:r>
          </a:p>
          <a:p>
            <a:pPr>
              <a:lnSpc>
                <a:spcPct val="90000"/>
              </a:lnSpc>
            </a:pPr>
            <a:r>
              <a:rPr lang="en-US" smtClean="0"/>
              <a:t>Thin layer of cementum is deposited on the surface of a deep resorption.in such areas, the periodental space is restored to its normal width by formation of a bony protection.This is called </a:t>
            </a:r>
            <a:r>
              <a:rPr lang="en-US" b="1" smtClean="0"/>
              <a:t>functional repair.</a:t>
            </a:r>
          </a:p>
          <a:p>
            <a:pPr>
              <a:lnSpc>
                <a:spcPct val="90000"/>
              </a:lnSpc>
            </a:pPr>
            <a:endParaRPr lang="tr-TR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74638"/>
            <a:ext cx="6624637" cy="922337"/>
          </a:xfrm>
          <a:solidFill>
            <a:srgbClr val="99CC00">
              <a:alpha val="20000"/>
            </a:srgbClr>
          </a:soli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00"/>
            </a:extrusionClr>
          </a:sp3d>
        </p:spPr>
        <p:txBody>
          <a:bodyPr>
            <a:flatTx/>
          </a:bodyPr>
          <a:lstStyle/>
          <a:p>
            <a:pPr eaLnBrk="1" hangingPunct="1"/>
            <a:r>
              <a:rPr lang="en-US" b="1" smtClean="0"/>
              <a:t>Chemical Composition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323850" y="1412875"/>
            <a:ext cx="2879725" cy="860425"/>
          </a:xfrm>
          <a:prstGeom prst="rect">
            <a:avLst/>
          </a:prstGeom>
          <a:solidFill>
            <a:srgbClr val="FF99FF">
              <a:alpha val="61176"/>
            </a:srgbClr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45-50 % Inorganic substances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5435600" y="1484313"/>
            <a:ext cx="2881313" cy="860425"/>
          </a:xfrm>
          <a:prstGeom prst="rect">
            <a:avLst/>
          </a:prstGeom>
          <a:solidFill>
            <a:srgbClr val="FF99FF">
              <a:alpha val="61176"/>
            </a:srgbClr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50-55% Organic substances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395288" y="2852738"/>
            <a:ext cx="2520950" cy="879475"/>
          </a:xfrm>
          <a:prstGeom prst="rect">
            <a:avLst/>
          </a:prstGeom>
          <a:solidFill>
            <a:srgbClr val="FFFF66">
              <a:alpha val="50195"/>
            </a:srgbClr>
          </a:solidFill>
          <a:ln w="57150">
            <a:solidFill>
              <a:srgbClr val="FF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Hydroxyapatite crystals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3563938" y="2565400"/>
            <a:ext cx="1728787" cy="514350"/>
          </a:xfrm>
          <a:prstGeom prst="rect">
            <a:avLst/>
          </a:prstGeom>
          <a:solidFill>
            <a:srgbClr val="99CC00">
              <a:alpha val="50195"/>
            </a:srgbClr>
          </a:solidFill>
          <a:ln w="57150">
            <a:solidFill>
              <a:srgbClr val="FF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Collagen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4645025" y="3259138"/>
            <a:ext cx="1295400" cy="514350"/>
          </a:xfrm>
          <a:prstGeom prst="rect">
            <a:avLst/>
          </a:prstGeom>
          <a:solidFill>
            <a:srgbClr val="99CC00">
              <a:alpha val="50195"/>
            </a:srgbClr>
          </a:solidFill>
          <a:ln w="57150">
            <a:solidFill>
              <a:srgbClr val="FF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protein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5219700" y="3908425"/>
            <a:ext cx="2771775" cy="514350"/>
          </a:xfrm>
          <a:prstGeom prst="rect">
            <a:avLst/>
          </a:prstGeom>
          <a:solidFill>
            <a:srgbClr val="99CC00">
              <a:alpha val="50195"/>
            </a:srgbClr>
          </a:solidFill>
          <a:ln w="57150">
            <a:solidFill>
              <a:srgbClr val="FF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Polysaccharides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6156325" y="4581525"/>
            <a:ext cx="2808288" cy="514350"/>
          </a:xfrm>
          <a:prstGeom prst="rect">
            <a:avLst/>
          </a:prstGeom>
          <a:solidFill>
            <a:srgbClr val="99CC00">
              <a:alpha val="50195"/>
            </a:srgbClr>
          </a:solidFill>
          <a:ln w="57150">
            <a:solidFill>
              <a:srgbClr val="FF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Trace elements</a:t>
            </a: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360363" y="5373688"/>
            <a:ext cx="88201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</a:rPr>
              <a:t>Cementum contains the greatest amount of fluoride in all mineralized tissues</a:t>
            </a:r>
          </a:p>
        </p:txBody>
      </p:sp>
      <p:sp>
        <p:nvSpPr>
          <p:cNvPr id="15376" name="AutoShape 16"/>
          <p:cNvSpPr>
            <a:spLocks noChangeArrowheads="1"/>
          </p:cNvSpPr>
          <p:nvPr/>
        </p:nvSpPr>
        <p:spPr bwMode="auto">
          <a:xfrm>
            <a:off x="1619250" y="2349500"/>
            <a:ext cx="360363" cy="431800"/>
          </a:xfrm>
          <a:prstGeom prst="downArrow">
            <a:avLst>
              <a:gd name="adj1" fmla="val 50000"/>
              <a:gd name="adj2" fmla="val 29956"/>
            </a:avLst>
          </a:prstGeom>
          <a:solidFill>
            <a:srgbClr val="FFFF66"/>
          </a:solidFill>
          <a:ln w="9525">
            <a:solidFill>
              <a:srgbClr val="FF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15379" name="AutoShape 19"/>
          <p:cNvSpPr>
            <a:spLocks noChangeArrowheads="1"/>
          </p:cNvSpPr>
          <p:nvPr/>
        </p:nvSpPr>
        <p:spPr bwMode="auto">
          <a:xfrm rot="10800000">
            <a:off x="5364163" y="2493963"/>
            <a:ext cx="1008062" cy="358775"/>
          </a:xfrm>
          <a:custGeom>
            <a:avLst/>
            <a:gdLst>
              <a:gd name="T0" fmla="*/ 705923 w 21600"/>
              <a:gd name="T1" fmla="*/ 0 h 21600"/>
              <a:gd name="T2" fmla="*/ 705923 w 21600"/>
              <a:gd name="T3" fmla="*/ 201944 h 21600"/>
              <a:gd name="T4" fmla="*/ 151069 w 21600"/>
              <a:gd name="T5" fmla="*/ 358775 h 21600"/>
              <a:gd name="T6" fmla="*/ 1008062 w 21600"/>
              <a:gd name="T7" fmla="*/ 100972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FF66"/>
          </a:solidFill>
          <a:ln w="9525">
            <a:solidFill>
              <a:srgbClr val="FF33CC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ar-EG">
              <a:solidFill>
                <a:srgbClr val="FF33CC"/>
              </a:solidFill>
            </a:endParaRPr>
          </a:p>
        </p:txBody>
      </p:sp>
      <p:sp>
        <p:nvSpPr>
          <p:cNvPr id="15380" name="AutoShape 20"/>
          <p:cNvSpPr>
            <a:spLocks noChangeArrowheads="1"/>
          </p:cNvSpPr>
          <p:nvPr/>
        </p:nvSpPr>
        <p:spPr bwMode="auto">
          <a:xfrm rot="10800000">
            <a:off x="6300788" y="2563813"/>
            <a:ext cx="503237" cy="1152525"/>
          </a:xfrm>
          <a:custGeom>
            <a:avLst/>
            <a:gdLst>
              <a:gd name="T0" fmla="*/ 337938 w 21600"/>
              <a:gd name="T1" fmla="*/ 0 h 21600"/>
              <a:gd name="T2" fmla="*/ 337938 w 21600"/>
              <a:gd name="T3" fmla="*/ 648722 h 21600"/>
              <a:gd name="T4" fmla="*/ 26467 w 21600"/>
              <a:gd name="T5" fmla="*/ 1152525 h 21600"/>
              <a:gd name="T6" fmla="*/ 503237 w 21600"/>
              <a:gd name="T7" fmla="*/ 324361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4968 h 21600"/>
              <a:gd name="T14" fmla="*/ 20303 w 21600"/>
              <a:gd name="T15" fmla="*/ 719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4505" y="0"/>
                </a:lnTo>
                <a:lnTo>
                  <a:pt x="14505" y="4968"/>
                </a:lnTo>
                <a:lnTo>
                  <a:pt x="12427" y="4968"/>
                </a:lnTo>
                <a:cubicBezTo>
                  <a:pt x="5564" y="4968"/>
                  <a:pt x="0" y="8187"/>
                  <a:pt x="0" y="12158"/>
                </a:cubicBezTo>
                <a:lnTo>
                  <a:pt x="0" y="21600"/>
                </a:lnTo>
                <a:lnTo>
                  <a:pt x="2271" y="21600"/>
                </a:lnTo>
                <a:lnTo>
                  <a:pt x="2271" y="12158"/>
                </a:lnTo>
                <a:cubicBezTo>
                  <a:pt x="2271" y="9414"/>
                  <a:pt x="6818" y="7190"/>
                  <a:pt x="12427" y="7190"/>
                </a:cubicBezTo>
                <a:lnTo>
                  <a:pt x="14505" y="7190"/>
                </a:lnTo>
                <a:lnTo>
                  <a:pt x="14505" y="12158"/>
                </a:lnTo>
                <a:close/>
              </a:path>
            </a:pathLst>
          </a:custGeom>
          <a:solidFill>
            <a:srgbClr val="FFFF66"/>
          </a:solidFill>
          <a:ln w="9525">
            <a:solidFill>
              <a:srgbClr val="FF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15381" name="AutoShape 21"/>
          <p:cNvSpPr>
            <a:spLocks noChangeArrowheads="1"/>
          </p:cNvSpPr>
          <p:nvPr/>
        </p:nvSpPr>
        <p:spPr bwMode="auto">
          <a:xfrm>
            <a:off x="7164388" y="2420938"/>
            <a:ext cx="215900" cy="1439862"/>
          </a:xfrm>
          <a:prstGeom prst="downArrow">
            <a:avLst>
              <a:gd name="adj1" fmla="val 50000"/>
              <a:gd name="adj2" fmla="val 166728"/>
            </a:avLst>
          </a:prstGeom>
          <a:solidFill>
            <a:srgbClr val="FFFF66"/>
          </a:solidFill>
          <a:ln w="9525">
            <a:solidFill>
              <a:srgbClr val="FF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15384" name="AutoShape 24"/>
          <p:cNvSpPr>
            <a:spLocks noChangeArrowheads="1"/>
          </p:cNvSpPr>
          <p:nvPr/>
        </p:nvSpPr>
        <p:spPr bwMode="auto">
          <a:xfrm>
            <a:off x="8172450" y="2636838"/>
            <a:ext cx="503238" cy="2232025"/>
          </a:xfrm>
          <a:custGeom>
            <a:avLst/>
            <a:gdLst>
              <a:gd name="T0" fmla="*/ 417455 w 21600"/>
              <a:gd name="T1" fmla="*/ 276626 h 21600"/>
              <a:gd name="T2" fmla="*/ 226853 w 21600"/>
              <a:gd name="T3" fmla="*/ 286133 h 21600"/>
              <a:gd name="T4" fmla="*/ 334537 w 21600"/>
              <a:gd name="T5" fmla="*/ 696268 h 21600"/>
              <a:gd name="T6" fmla="*/ 566143 w 21600"/>
              <a:gd name="T7" fmla="*/ 1116013 h 21600"/>
              <a:gd name="T8" fmla="*/ 440333 w 21600"/>
              <a:gd name="T9" fmla="*/ 1674019 h 21600"/>
              <a:gd name="T10" fmla="*/ 314524 w 21600"/>
              <a:gd name="T11" fmla="*/ 1116013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10563" y="5399"/>
                  <a:pt x="10326" y="5415"/>
                  <a:pt x="10091" y="5446"/>
                </a:cubicBezTo>
                <a:lnTo>
                  <a:pt x="9383" y="93"/>
                </a:lnTo>
                <a:cubicBezTo>
                  <a:pt x="9852" y="31"/>
                  <a:pt x="10326" y="-1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FFFF66"/>
          </a:solidFill>
          <a:ln w="9525">
            <a:solidFill>
              <a:srgbClr val="FF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  <p:bldP spid="15366" grpId="0" animBg="1"/>
      <p:bldP spid="15367" grpId="0" animBg="1"/>
      <p:bldP spid="15369" grpId="0" animBg="1"/>
      <p:bldP spid="15370" grpId="0" animBg="1"/>
      <p:bldP spid="15371" grpId="0" animBg="1"/>
      <p:bldP spid="15372" grpId="0" animBg="1"/>
      <p:bldP spid="15374" grpId="0" animBg="1"/>
      <p:bldP spid="15376" grpId="0" animBg="1"/>
      <p:bldP spid="15379" grpId="0" animBg="1"/>
      <p:bldP spid="15380" grpId="0" animBg="1"/>
      <p:bldP spid="15381" grpId="0" animBg="1"/>
      <p:bldP spid="1538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8" name="Picture 14" descr="Cementum C C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6463" y="1484313"/>
            <a:ext cx="4103687" cy="4249737"/>
          </a:xfrm>
          <a:noFill/>
        </p:spPr>
      </p:pic>
      <p:pic>
        <p:nvPicPr>
          <p:cNvPr id="16424" name="Picture 40" descr="Cementum cc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1484313"/>
            <a:ext cx="4138612" cy="424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9900CC">
              <a:alpha val="23921"/>
            </a:srgbClr>
          </a:soli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00CC"/>
            </a:extrusionClr>
          </a:sp3d>
        </p:spPr>
        <p:txBody>
          <a:bodyPr>
            <a:flatTx/>
          </a:bodyPr>
          <a:lstStyle/>
          <a:p>
            <a:pPr eaLnBrk="1" hangingPunct="1"/>
            <a:r>
              <a:rPr lang="en-US" b="1" smtClean="0"/>
              <a:t>Cementum Structure</a:t>
            </a:r>
          </a:p>
        </p:txBody>
      </p:sp>
      <p:pic>
        <p:nvPicPr>
          <p:cNvPr id="16394" name="Picture 10" descr="Dentin (Tomes g l )"/>
          <p:cNvPicPr>
            <a:picLocks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50825" y="1484313"/>
            <a:ext cx="4244975" cy="4249737"/>
          </a:xfrm>
          <a:noFill/>
        </p:spPr>
      </p:pic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611188" y="5805488"/>
            <a:ext cx="3889375" cy="576262"/>
          </a:xfrm>
          <a:prstGeom prst="rect">
            <a:avLst/>
          </a:prstGeom>
          <a:solidFill>
            <a:srgbClr val="FFFF66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Acellular cementum</a:t>
            </a: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4859338" y="5805488"/>
            <a:ext cx="3673475" cy="576262"/>
          </a:xfrm>
          <a:prstGeom prst="rect">
            <a:avLst/>
          </a:prstGeom>
          <a:solidFill>
            <a:srgbClr val="FFFF66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/>
              <a:t>Cellular cementum</a:t>
            </a:r>
          </a:p>
        </p:txBody>
      </p:sp>
      <p:pic>
        <p:nvPicPr>
          <p:cNvPr id="16405" name="Picture 21" descr="cementum (mantle d and acc+cementoid"/>
          <p:cNvPicPr>
            <a:picLocks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250825" y="1484313"/>
            <a:ext cx="4249738" cy="4249737"/>
          </a:xfrm>
          <a:noFill/>
        </p:spPr>
      </p:pic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323850" y="4365625"/>
            <a:ext cx="18002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Cementoid layer</a:t>
            </a:r>
          </a:p>
        </p:txBody>
      </p:sp>
      <p:sp>
        <p:nvSpPr>
          <p:cNvPr id="16411" name="Text Box 27"/>
          <p:cNvSpPr txBox="1">
            <a:spLocks noChangeArrowheads="1"/>
          </p:cNvSpPr>
          <p:nvPr/>
        </p:nvSpPr>
        <p:spPr bwMode="auto">
          <a:xfrm>
            <a:off x="358775" y="1916113"/>
            <a:ext cx="1692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Malassez</a:t>
            </a:r>
          </a:p>
        </p:txBody>
      </p:sp>
      <p:sp>
        <p:nvSpPr>
          <p:cNvPr id="7179" name="Text Box 36"/>
          <p:cNvSpPr txBox="1">
            <a:spLocks noChangeArrowheads="1"/>
          </p:cNvSpPr>
          <p:nvPr/>
        </p:nvSpPr>
        <p:spPr bwMode="auto">
          <a:xfrm rot="10648542">
            <a:off x="8685213" y="3789363"/>
            <a:ext cx="4587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pPr>
              <a:spcBef>
                <a:spcPct val="50000"/>
              </a:spcBef>
            </a:pPr>
            <a:endParaRPr lang="ar-EG"/>
          </a:p>
        </p:txBody>
      </p:sp>
      <p:sp>
        <p:nvSpPr>
          <p:cNvPr id="16429" name="Text Box 45"/>
          <p:cNvSpPr txBox="1">
            <a:spLocks noChangeArrowheads="1"/>
          </p:cNvSpPr>
          <p:nvPr/>
        </p:nvSpPr>
        <p:spPr bwMode="auto">
          <a:xfrm>
            <a:off x="4932363" y="1700213"/>
            <a:ext cx="3095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Cementocytes</a:t>
            </a:r>
          </a:p>
        </p:txBody>
      </p:sp>
      <p:sp>
        <p:nvSpPr>
          <p:cNvPr id="16430" name="Line 46"/>
          <p:cNvSpPr>
            <a:spLocks noChangeShapeType="1"/>
          </p:cNvSpPr>
          <p:nvPr/>
        </p:nvSpPr>
        <p:spPr bwMode="auto">
          <a:xfrm>
            <a:off x="1979613" y="2492375"/>
            <a:ext cx="1079500" cy="360363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31" name="Line 47"/>
          <p:cNvSpPr>
            <a:spLocks noChangeShapeType="1"/>
          </p:cNvSpPr>
          <p:nvPr/>
        </p:nvSpPr>
        <p:spPr bwMode="auto">
          <a:xfrm>
            <a:off x="1547813" y="2852738"/>
            <a:ext cx="1728787" cy="1584325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32" name="Line 48"/>
          <p:cNvSpPr>
            <a:spLocks noChangeShapeType="1"/>
          </p:cNvSpPr>
          <p:nvPr/>
        </p:nvSpPr>
        <p:spPr bwMode="auto">
          <a:xfrm flipV="1">
            <a:off x="1908175" y="4941888"/>
            <a:ext cx="647700" cy="71437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33" name="Line 49"/>
          <p:cNvSpPr>
            <a:spLocks noChangeShapeType="1"/>
          </p:cNvSpPr>
          <p:nvPr/>
        </p:nvSpPr>
        <p:spPr bwMode="auto">
          <a:xfrm>
            <a:off x="6877050" y="2349500"/>
            <a:ext cx="287338" cy="4318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34" name="Line 50"/>
          <p:cNvSpPr>
            <a:spLocks noChangeShapeType="1"/>
          </p:cNvSpPr>
          <p:nvPr/>
        </p:nvSpPr>
        <p:spPr bwMode="auto">
          <a:xfrm>
            <a:off x="6516688" y="2492375"/>
            <a:ext cx="431800" cy="865188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35" name="Line 51"/>
          <p:cNvSpPr>
            <a:spLocks noChangeShapeType="1"/>
          </p:cNvSpPr>
          <p:nvPr/>
        </p:nvSpPr>
        <p:spPr bwMode="auto">
          <a:xfrm>
            <a:off x="6227763" y="2997200"/>
            <a:ext cx="144462" cy="719138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36" name="Line 52"/>
          <p:cNvSpPr>
            <a:spLocks noChangeShapeType="1"/>
          </p:cNvSpPr>
          <p:nvPr/>
        </p:nvSpPr>
        <p:spPr bwMode="auto">
          <a:xfrm>
            <a:off x="6804025" y="3860800"/>
            <a:ext cx="215900" cy="576263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37" name="Line 53"/>
          <p:cNvSpPr>
            <a:spLocks noChangeShapeType="1"/>
          </p:cNvSpPr>
          <p:nvPr/>
        </p:nvSpPr>
        <p:spPr bwMode="auto">
          <a:xfrm>
            <a:off x="7524750" y="2133600"/>
            <a:ext cx="142875" cy="574675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38" name="Line 54"/>
          <p:cNvSpPr>
            <a:spLocks noChangeShapeType="1"/>
          </p:cNvSpPr>
          <p:nvPr/>
        </p:nvSpPr>
        <p:spPr bwMode="auto">
          <a:xfrm>
            <a:off x="7235825" y="2781300"/>
            <a:ext cx="215900" cy="576263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6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6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6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6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6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6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6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6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6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6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  <p:bldP spid="16399" grpId="0" animBg="1"/>
      <p:bldP spid="16400" grpId="0" animBg="1"/>
      <p:bldP spid="16430" grpId="0" animBg="1"/>
      <p:bldP spid="16431" grpId="0" animBg="1"/>
      <p:bldP spid="16432" grpId="0" animBg="1"/>
      <p:bldP spid="16433" grpId="0" animBg="1"/>
      <p:bldP spid="16434" grpId="0" animBg="1"/>
      <p:bldP spid="16435" grpId="0" animBg="1"/>
      <p:bldP spid="16436" grpId="0" animBg="1"/>
      <p:bldP spid="16437" grpId="0" animBg="1"/>
      <p:bldP spid="164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274638"/>
            <a:ext cx="6121400" cy="777875"/>
          </a:xfrm>
          <a:solidFill>
            <a:srgbClr val="FF99FF">
              <a:alpha val="49019"/>
            </a:srgbClr>
          </a:soli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>
            <a:flatTx/>
          </a:bodyPr>
          <a:lstStyle/>
          <a:p>
            <a:pPr eaLnBrk="1" hangingPunct="1"/>
            <a:r>
              <a:rPr lang="en-US" b="1" smtClean="0"/>
              <a:t>Acellular Cementum</a:t>
            </a:r>
          </a:p>
        </p:txBody>
      </p:sp>
      <p:pic>
        <p:nvPicPr>
          <p:cNvPr id="20486" name="Picture 6" descr="Cementum (Acellular )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612775" y="1268413"/>
            <a:ext cx="4572000" cy="5256212"/>
          </a:xfrm>
          <a:noFill/>
        </p:spPr>
      </p:pic>
      <p:sp>
        <p:nvSpPr>
          <p:cNvPr id="20488" name="Rectangle 8"/>
          <p:cNvSpPr>
            <a:spLocks noGrp="1" noChangeArrowheads="1"/>
          </p:cNvSpPr>
          <p:nvPr>
            <p:ph type="body" sz="half" idx="3"/>
          </p:nvPr>
        </p:nvSpPr>
        <p:spPr>
          <a:xfrm>
            <a:off x="3995738" y="1125538"/>
            <a:ext cx="5148262" cy="57324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/>
              <a:t>  </a:t>
            </a:r>
            <a:r>
              <a:rPr lang="en-US" sz="2800" b="1" smtClean="0"/>
              <a:t>Thickness is 20-50 µ.</a:t>
            </a:r>
          </a:p>
          <a:p>
            <a:pPr eaLnBrk="1" hangingPunct="1">
              <a:buFontTx/>
              <a:buNone/>
            </a:pPr>
            <a:r>
              <a:rPr lang="en-US" sz="2800" b="1" smtClean="0"/>
              <a:t>  It is clear and structureless</a:t>
            </a:r>
          </a:p>
          <a:p>
            <a:pPr eaLnBrk="1" hangingPunct="1">
              <a:buFontTx/>
              <a:buNone/>
            </a:pPr>
            <a:r>
              <a:rPr lang="en-US" sz="2800" b="1" smtClean="0"/>
              <a:t>  Covers the coronal half of the root.</a:t>
            </a:r>
          </a:p>
          <a:p>
            <a:pPr eaLnBrk="1" hangingPunct="1">
              <a:buFontTx/>
              <a:buNone/>
            </a:pPr>
            <a:r>
              <a:rPr lang="en-US" sz="2800" b="1" smtClean="0"/>
              <a:t>  Incremental lines of Salter are parallel to the surface.</a:t>
            </a:r>
          </a:p>
          <a:p>
            <a:pPr eaLnBrk="1" hangingPunct="1">
              <a:buFontTx/>
              <a:buNone/>
            </a:pPr>
            <a:r>
              <a:rPr lang="en-US" sz="2800" b="1" smtClean="0"/>
              <a:t>  Sharpey’s fibers space can be seen in it .</a:t>
            </a:r>
          </a:p>
          <a:p>
            <a:pPr eaLnBrk="1" hangingPunct="1">
              <a:buFontTx/>
              <a:buNone/>
            </a:pPr>
            <a:r>
              <a:rPr lang="en-US" sz="2800" b="1" smtClean="0"/>
              <a:t>   Alternating layers of </a:t>
            </a:r>
          </a:p>
          <a:p>
            <a:pPr eaLnBrk="1" hangingPunct="1">
              <a:buFontTx/>
              <a:buNone/>
            </a:pPr>
            <a:r>
              <a:rPr lang="en-US" sz="2800" b="1" smtClean="0"/>
              <a:t>a cellular and cellular cementum could be seen.</a:t>
            </a:r>
            <a:r>
              <a:rPr lang="en-US" sz="2800" smtClean="0"/>
              <a:t> </a:t>
            </a:r>
          </a:p>
          <a:p>
            <a:pPr eaLnBrk="1" hangingPunct="1">
              <a:buFontTx/>
              <a:buNone/>
            </a:pPr>
            <a:endParaRPr lang="en-US" sz="2800" smtClean="0"/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>
            <a:off x="900113" y="2565400"/>
            <a:ext cx="2873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5" name="Line 15"/>
          <p:cNvSpPr>
            <a:spLocks noChangeShapeType="1"/>
          </p:cNvSpPr>
          <p:nvPr/>
        </p:nvSpPr>
        <p:spPr bwMode="auto">
          <a:xfrm>
            <a:off x="900113" y="4292600"/>
            <a:ext cx="2841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6" name="Oval 16"/>
          <p:cNvSpPr>
            <a:spLocks noChangeArrowheads="1"/>
          </p:cNvSpPr>
          <p:nvPr/>
        </p:nvSpPr>
        <p:spPr bwMode="auto">
          <a:xfrm>
            <a:off x="3995738" y="1268413"/>
            <a:ext cx="215900" cy="215900"/>
          </a:xfrm>
          <a:prstGeom prst="ellipse">
            <a:avLst/>
          </a:prstGeom>
          <a:solidFill>
            <a:srgbClr val="FF99FF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20497" name="Oval 17"/>
          <p:cNvSpPr>
            <a:spLocks noChangeArrowheads="1"/>
          </p:cNvSpPr>
          <p:nvPr/>
        </p:nvSpPr>
        <p:spPr bwMode="auto">
          <a:xfrm>
            <a:off x="3981450" y="1773238"/>
            <a:ext cx="230188" cy="230187"/>
          </a:xfrm>
          <a:prstGeom prst="ellipse">
            <a:avLst/>
          </a:prstGeom>
          <a:solidFill>
            <a:srgbClr val="FF99FF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20498" name="Oval 18"/>
          <p:cNvSpPr>
            <a:spLocks noChangeArrowheads="1"/>
          </p:cNvSpPr>
          <p:nvPr/>
        </p:nvSpPr>
        <p:spPr bwMode="auto">
          <a:xfrm>
            <a:off x="3981450" y="2276475"/>
            <a:ext cx="230188" cy="230188"/>
          </a:xfrm>
          <a:prstGeom prst="ellipse">
            <a:avLst/>
          </a:prstGeom>
          <a:solidFill>
            <a:srgbClr val="FF99FF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20499" name="Oval 19"/>
          <p:cNvSpPr>
            <a:spLocks noChangeArrowheads="1"/>
          </p:cNvSpPr>
          <p:nvPr/>
        </p:nvSpPr>
        <p:spPr bwMode="auto">
          <a:xfrm>
            <a:off x="3995738" y="3213100"/>
            <a:ext cx="230187" cy="230188"/>
          </a:xfrm>
          <a:prstGeom prst="ellipse">
            <a:avLst/>
          </a:prstGeom>
          <a:solidFill>
            <a:srgbClr val="FF99FF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20500" name="Oval 20"/>
          <p:cNvSpPr>
            <a:spLocks noChangeArrowheads="1"/>
          </p:cNvSpPr>
          <p:nvPr/>
        </p:nvSpPr>
        <p:spPr bwMode="auto">
          <a:xfrm>
            <a:off x="3981450" y="4149725"/>
            <a:ext cx="230188" cy="230188"/>
          </a:xfrm>
          <a:prstGeom prst="ellipse">
            <a:avLst/>
          </a:prstGeom>
          <a:solidFill>
            <a:srgbClr val="FF99FF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20507" name="Oval 27"/>
          <p:cNvSpPr>
            <a:spLocks noChangeArrowheads="1"/>
          </p:cNvSpPr>
          <p:nvPr/>
        </p:nvSpPr>
        <p:spPr bwMode="auto">
          <a:xfrm>
            <a:off x="4054475" y="5084763"/>
            <a:ext cx="230188" cy="230187"/>
          </a:xfrm>
          <a:prstGeom prst="ellipse">
            <a:avLst/>
          </a:prstGeom>
          <a:solidFill>
            <a:srgbClr val="FF99FF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20508" name="Line 28"/>
          <p:cNvSpPr>
            <a:spLocks noChangeShapeType="1"/>
          </p:cNvSpPr>
          <p:nvPr/>
        </p:nvSpPr>
        <p:spPr bwMode="auto">
          <a:xfrm>
            <a:off x="1258888" y="1989138"/>
            <a:ext cx="2592387" cy="1295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09" name="Line 29"/>
          <p:cNvSpPr>
            <a:spLocks noChangeShapeType="1"/>
          </p:cNvSpPr>
          <p:nvPr/>
        </p:nvSpPr>
        <p:spPr bwMode="auto">
          <a:xfrm>
            <a:off x="1116013" y="2636838"/>
            <a:ext cx="2592387" cy="16557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10" name="Line 30"/>
          <p:cNvSpPr>
            <a:spLocks noChangeShapeType="1"/>
          </p:cNvSpPr>
          <p:nvPr/>
        </p:nvSpPr>
        <p:spPr bwMode="auto">
          <a:xfrm>
            <a:off x="1258888" y="4292600"/>
            <a:ext cx="2735262" cy="2159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14" name="Line 34"/>
          <p:cNvSpPr>
            <a:spLocks noChangeShapeType="1"/>
          </p:cNvSpPr>
          <p:nvPr/>
        </p:nvSpPr>
        <p:spPr bwMode="auto">
          <a:xfrm flipV="1">
            <a:off x="1547813" y="2492375"/>
            <a:ext cx="720725" cy="730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6" name="Line 36"/>
          <p:cNvSpPr>
            <a:spLocks noChangeShapeType="1"/>
          </p:cNvSpPr>
          <p:nvPr/>
        </p:nvSpPr>
        <p:spPr bwMode="auto">
          <a:xfrm>
            <a:off x="1692275" y="1700213"/>
            <a:ext cx="287338" cy="64928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04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4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04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0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0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04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0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0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20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204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204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  <p:bldP spid="20494" grpId="0" animBg="1"/>
      <p:bldP spid="20495" grpId="0" animBg="1"/>
      <p:bldP spid="20496" grpId="0" animBg="1"/>
      <p:bldP spid="20497" grpId="0" animBg="1"/>
      <p:bldP spid="20498" grpId="0" animBg="1"/>
      <p:bldP spid="20499" grpId="0" animBg="1"/>
      <p:bldP spid="20500" grpId="0" animBg="1"/>
      <p:bldP spid="20507" grpId="0" animBg="1"/>
      <p:bldP spid="20508" grpId="0" animBg="1"/>
      <p:bldP spid="20509" grpId="0" animBg="1"/>
      <p:bldP spid="20510" grpId="0" animBg="1"/>
      <p:bldP spid="20514" grpId="0" animBg="1"/>
      <p:bldP spid="205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3" name="Picture 23" descr="Cementum ( cementocyte silver stain G sec)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59338" y="2133600"/>
            <a:ext cx="4284662" cy="4464050"/>
          </a:xfrm>
          <a:noFill/>
        </p:spPr>
      </p:pic>
      <p:sp>
        <p:nvSpPr>
          <p:cNvPr id="30761" name="Line 41"/>
          <p:cNvSpPr>
            <a:spLocks noChangeShapeType="1"/>
          </p:cNvSpPr>
          <p:nvPr/>
        </p:nvSpPr>
        <p:spPr bwMode="auto">
          <a:xfrm flipH="1">
            <a:off x="6372225" y="5516563"/>
            <a:ext cx="576263" cy="360362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63" name="Line 43"/>
          <p:cNvSpPr>
            <a:spLocks noChangeShapeType="1"/>
          </p:cNvSpPr>
          <p:nvPr/>
        </p:nvSpPr>
        <p:spPr bwMode="auto">
          <a:xfrm flipV="1">
            <a:off x="6443663" y="3429000"/>
            <a:ext cx="288925" cy="107950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62" name="Line 42"/>
          <p:cNvSpPr>
            <a:spLocks noChangeShapeType="1"/>
          </p:cNvSpPr>
          <p:nvPr/>
        </p:nvSpPr>
        <p:spPr bwMode="auto">
          <a:xfrm flipH="1" flipV="1">
            <a:off x="7164388" y="4076700"/>
            <a:ext cx="360362" cy="43180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title"/>
          </p:nvPr>
        </p:nvSpPr>
        <p:spPr>
          <a:xfrm>
            <a:off x="303213" y="260350"/>
            <a:ext cx="8229600" cy="1143000"/>
          </a:xfrm>
          <a:solidFill>
            <a:srgbClr val="FF99FF">
              <a:alpha val="39999"/>
            </a:srgbClr>
          </a:soli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>
            <a:flatTx/>
          </a:bodyPr>
          <a:lstStyle/>
          <a:p>
            <a:pPr eaLnBrk="1" hangingPunct="1"/>
            <a:r>
              <a:rPr lang="en-US" b="1" smtClean="0"/>
              <a:t>Cellular Cementum</a:t>
            </a:r>
          </a:p>
        </p:txBody>
      </p:sp>
      <p:pic>
        <p:nvPicPr>
          <p:cNvPr id="30729" name="Picture 9" descr="Cementum C C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1700213"/>
            <a:ext cx="4392613" cy="4608512"/>
          </a:xfrm>
          <a:noFill/>
        </p:spPr>
      </p:pic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5003800" y="1628775"/>
            <a:ext cx="414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Lacunae of cementocytes</a:t>
            </a:r>
          </a:p>
        </p:txBody>
      </p:sp>
      <p:sp>
        <p:nvSpPr>
          <p:cNvPr id="30745" name="Text Box 25"/>
          <p:cNvSpPr txBox="1">
            <a:spLocks noChangeArrowheads="1"/>
          </p:cNvSpPr>
          <p:nvPr/>
        </p:nvSpPr>
        <p:spPr bwMode="auto">
          <a:xfrm>
            <a:off x="5795963" y="4652963"/>
            <a:ext cx="2736850" cy="547687"/>
          </a:xfrm>
          <a:prstGeom prst="rect">
            <a:avLst/>
          </a:prstGeom>
          <a:solidFill>
            <a:srgbClr val="66FF33">
              <a:alpha val="54117"/>
            </a:srgbClr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Cementocytes</a:t>
            </a:r>
          </a:p>
        </p:txBody>
      </p:sp>
      <p:sp>
        <p:nvSpPr>
          <p:cNvPr id="30733" name="Line 13"/>
          <p:cNvSpPr>
            <a:spLocks noChangeShapeType="1"/>
          </p:cNvSpPr>
          <p:nvPr/>
        </p:nvSpPr>
        <p:spPr bwMode="auto">
          <a:xfrm flipV="1">
            <a:off x="1116013" y="1844675"/>
            <a:ext cx="3908425" cy="2889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34" name="Line 14"/>
          <p:cNvSpPr>
            <a:spLocks noChangeShapeType="1"/>
          </p:cNvSpPr>
          <p:nvPr/>
        </p:nvSpPr>
        <p:spPr bwMode="auto">
          <a:xfrm flipV="1">
            <a:off x="1042988" y="1989138"/>
            <a:ext cx="1873250" cy="194468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5" name="Line 15"/>
          <p:cNvSpPr>
            <a:spLocks noChangeShapeType="1"/>
          </p:cNvSpPr>
          <p:nvPr/>
        </p:nvSpPr>
        <p:spPr bwMode="auto">
          <a:xfrm flipV="1">
            <a:off x="1835150" y="1989138"/>
            <a:ext cx="1800225" cy="33115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0731" name="Picture 11" descr="Cementum (cementocyt space)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23850" y="1700213"/>
            <a:ext cx="4392613" cy="4608512"/>
          </a:xfrm>
          <a:noFill/>
        </p:spPr>
      </p:pic>
      <p:sp>
        <p:nvSpPr>
          <p:cNvPr id="30737" name="Line 17"/>
          <p:cNvSpPr>
            <a:spLocks noChangeShapeType="1"/>
          </p:cNvSpPr>
          <p:nvPr/>
        </p:nvSpPr>
        <p:spPr bwMode="auto">
          <a:xfrm flipV="1">
            <a:off x="2111375" y="2168525"/>
            <a:ext cx="2965450" cy="5397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39" name="Line 19"/>
          <p:cNvSpPr>
            <a:spLocks noChangeShapeType="1"/>
          </p:cNvSpPr>
          <p:nvPr/>
        </p:nvSpPr>
        <p:spPr bwMode="auto">
          <a:xfrm flipV="1">
            <a:off x="2411413" y="2420938"/>
            <a:ext cx="1296987" cy="172878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179388" y="3141663"/>
            <a:ext cx="1728787" cy="495300"/>
          </a:xfrm>
          <a:prstGeom prst="rect">
            <a:avLst/>
          </a:prstGeom>
          <a:solidFill>
            <a:srgbClr val="FFFF66">
              <a:alpha val="50195"/>
            </a:srgbClr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PDL side</a:t>
            </a:r>
          </a:p>
        </p:txBody>
      </p:sp>
      <p:sp>
        <p:nvSpPr>
          <p:cNvPr id="30741" name="Text Box 21"/>
          <p:cNvSpPr txBox="1">
            <a:spLocks noChangeArrowheads="1"/>
          </p:cNvSpPr>
          <p:nvPr/>
        </p:nvSpPr>
        <p:spPr bwMode="auto">
          <a:xfrm>
            <a:off x="2771775" y="3716338"/>
            <a:ext cx="1871663" cy="495300"/>
          </a:xfrm>
          <a:prstGeom prst="rect">
            <a:avLst/>
          </a:prstGeom>
          <a:solidFill>
            <a:srgbClr val="FFFF66">
              <a:alpha val="50195"/>
            </a:srgbClr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Dentin side</a:t>
            </a:r>
          </a:p>
        </p:txBody>
      </p:sp>
      <p:pic>
        <p:nvPicPr>
          <p:cNvPr id="30749" name="Picture 29" descr="C C Incremental lin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412875"/>
            <a:ext cx="8569325" cy="537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1" name="Text Box 31"/>
          <p:cNvSpPr txBox="1">
            <a:spLocks noChangeArrowheads="1"/>
          </p:cNvSpPr>
          <p:nvPr/>
        </p:nvSpPr>
        <p:spPr bwMode="auto">
          <a:xfrm>
            <a:off x="5002213" y="2492375"/>
            <a:ext cx="2665412" cy="495300"/>
          </a:xfrm>
          <a:prstGeom prst="rect">
            <a:avLst/>
          </a:prstGeom>
          <a:solidFill>
            <a:srgbClr val="FFFF66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Cementocytes</a:t>
            </a:r>
          </a:p>
        </p:txBody>
      </p:sp>
      <p:sp>
        <p:nvSpPr>
          <p:cNvPr id="30752" name="Line 32"/>
          <p:cNvSpPr>
            <a:spLocks noChangeShapeType="1"/>
          </p:cNvSpPr>
          <p:nvPr/>
        </p:nvSpPr>
        <p:spPr bwMode="auto">
          <a:xfrm flipH="1">
            <a:off x="5292725" y="3860800"/>
            <a:ext cx="431800" cy="1728788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53" name="Line 33"/>
          <p:cNvSpPr>
            <a:spLocks noChangeShapeType="1"/>
          </p:cNvSpPr>
          <p:nvPr/>
        </p:nvSpPr>
        <p:spPr bwMode="auto">
          <a:xfrm flipH="1">
            <a:off x="4067175" y="3789363"/>
            <a:ext cx="1009650" cy="6477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54" name="Line 34"/>
          <p:cNvSpPr>
            <a:spLocks noChangeShapeType="1"/>
          </p:cNvSpPr>
          <p:nvPr/>
        </p:nvSpPr>
        <p:spPr bwMode="auto">
          <a:xfrm flipH="1">
            <a:off x="6443663" y="4221163"/>
            <a:ext cx="288925" cy="10795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55" name="Line 35"/>
          <p:cNvSpPr>
            <a:spLocks noChangeShapeType="1"/>
          </p:cNvSpPr>
          <p:nvPr/>
        </p:nvSpPr>
        <p:spPr bwMode="auto">
          <a:xfrm flipH="1">
            <a:off x="6948488" y="5084763"/>
            <a:ext cx="431800" cy="865187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56" name="Text Box 36"/>
          <p:cNvSpPr txBox="1">
            <a:spLocks noChangeArrowheads="1"/>
          </p:cNvSpPr>
          <p:nvPr/>
        </p:nvSpPr>
        <p:spPr bwMode="auto">
          <a:xfrm>
            <a:off x="468313" y="2205038"/>
            <a:ext cx="4391025" cy="495300"/>
          </a:xfrm>
          <a:prstGeom prst="rect">
            <a:avLst/>
          </a:prstGeom>
          <a:solidFill>
            <a:srgbClr val="99FF99">
              <a:alpha val="8392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Incremental</a:t>
            </a:r>
            <a:r>
              <a:rPr lang="en-US"/>
              <a:t> </a:t>
            </a:r>
            <a:r>
              <a:rPr lang="en-US" sz="2400" b="1"/>
              <a:t>lines of Salter</a:t>
            </a:r>
          </a:p>
        </p:txBody>
      </p:sp>
      <p:sp>
        <p:nvSpPr>
          <p:cNvPr id="30757" name="Line 37"/>
          <p:cNvSpPr>
            <a:spLocks noChangeShapeType="1"/>
          </p:cNvSpPr>
          <p:nvPr/>
        </p:nvSpPr>
        <p:spPr bwMode="auto">
          <a:xfrm flipH="1">
            <a:off x="3348038" y="2781300"/>
            <a:ext cx="431800" cy="503238"/>
          </a:xfrm>
          <a:prstGeom prst="line">
            <a:avLst/>
          </a:prstGeom>
          <a:noFill/>
          <a:ln w="76200">
            <a:solidFill>
              <a:srgbClr val="66FF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58" name="Line 38"/>
          <p:cNvSpPr>
            <a:spLocks noChangeShapeType="1"/>
          </p:cNvSpPr>
          <p:nvPr/>
        </p:nvSpPr>
        <p:spPr bwMode="auto">
          <a:xfrm flipH="1">
            <a:off x="2339975" y="2997200"/>
            <a:ext cx="503238" cy="431800"/>
          </a:xfrm>
          <a:prstGeom prst="line">
            <a:avLst/>
          </a:prstGeom>
          <a:noFill/>
          <a:ln w="76200">
            <a:solidFill>
              <a:srgbClr val="66FF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59" name="Line 39"/>
          <p:cNvSpPr>
            <a:spLocks noChangeShapeType="1"/>
          </p:cNvSpPr>
          <p:nvPr/>
        </p:nvSpPr>
        <p:spPr bwMode="auto">
          <a:xfrm flipH="1">
            <a:off x="2195513" y="4149725"/>
            <a:ext cx="720725" cy="647700"/>
          </a:xfrm>
          <a:prstGeom prst="line">
            <a:avLst/>
          </a:prstGeom>
          <a:noFill/>
          <a:ln w="76200">
            <a:solidFill>
              <a:srgbClr val="66FF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60" name="Line 40"/>
          <p:cNvSpPr>
            <a:spLocks noChangeShapeType="1"/>
          </p:cNvSpPr>
          <p:nvPr/>
        </p:nvSpPr>
        <p:spPr bwMode="auto">
          <a:xfrm flipH="1">
            <a:off x="1619250" y="4005263"/>
            <a:ext cx="720725" cy="431800"/>
          </a:xfrm>
          <a:prstGeom prst="line">
            <a:avLst/>
          </a:prstGeom>
          <a:noFill/>
          <a:ln w="76200">
            <a:solidFill>
              <a:srgbClr val="66FF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0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0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0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0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0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30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07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0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30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30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0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07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30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0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30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500"/>
                            </p:stCondLst>
                            <p:childTnLst>
                              <p:par>
                                <p:cTn id="1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30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1" grpId="0" animBg="1"/>
      <p:bldP spid="30763" grpId="0" animBg="1"/>
      <p:bldP spid="30762" grpId="0" animBg="1"/>
      <p:bldP spid="30725" grpId="0" animBg="1"/>
      <p:bldP spid="30745" grpId="0" animBg="1"/>
      <p:bldP spid="30733" grpId="0" animBg="1"/>
      <p:bldP spid="30734" grpId="0" animBg="1"/>
      <p:bldP spid="30735" grpId="0" animBg="1"/>
      <p:bldP spid="30737" grpId="0" animBg="1"/>
      <p:bldP spid="30739" grpId="0" animBg="1"/>
      <p:bldP spid="30740" grpId="0" animBg="1"/>
      <p:bldP spid="30741" grpId="0" animBg="1"/>
      <p:bldP spid="30751" grpId="0" animBg="1"/>
      <p:bldP spid="30752" grpId="0" animBg="1"/>
      <p:bldP spid="30753" grpId="0" animBg="1"/>
      <p:bldP spid="30754" grpId="0" animBg="1"/>
      <p:bldP spid="30755" grpId="0" animBg="1"/>
      <p:bldP spid="30756" grpId="0" animBg="1"/>
      <p:bldP spid="30757" grpId="0" animBg="1"/>
      <p:bldP spid="30758" grpId="0" animBg="1"/>
      <p:bldP spid="30759" grpId="0" animBg="1"/>
      <p:bldP spid="3076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  <a:solidFill>
            <a:srgbClr val="99CC00"/>
          </a:solidFill>
          <a:scene3d>
            <a:camera prst="legacyObliqueTopRigh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rgbClr val="99CC00"/>
            </a:extrusionClr>
          </a:sp3d>
        </p:spPr>
        <p:txBody>
          <a:bodyPr>
            <a:flatTx/>
          </a:bodyPr>
          <a:lstStyle/>
          <a:p>
            <a:pPr eaLnBrk="1" hangingPunct="1"/>
            <a:r>
              <a:rPr lang="en-US" b="1" smtClean="0"/>
              <a:t>Cementocyte And Osteocyte</a:t>
            </a:r>
          </a:p>
        </p:txBody>
      </p:sp>
      <p:pic>
        <p:nvPicPr>
          <p:cNvPr id="101382" name="Picture 6" descr="Cementocyte diag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4663" y="1600200"/>
            <a:ext cx="4003675" cy="4525963"/>
          </a:xfrm>
          <a:noFill/>
        </p:spPr>
      </p:pic>
      <p:sp>
        <p:nvSpPr>
          <p:cNvPr id="101385" name="Text Box 9"/>
          <p:cNvSpPr txBox="1">
            <a:spLocks noChangeArrowheads="1"/>
          </p:cNvSpPr>
          <p:nvPr/>
        </p:nvSpPr>
        <p:spPr bwMode="auto">
          <a:xfrm>
            <a:off x="395288" y="1412875"/>
            <a:ext cx="1873250" cy="495300"/>
          </a:xfrm>
          <a:prstGeom prst="rect">
            <a:avLst/>
          </a:prstGeom>
          <a:solidFill>
            <a:srgbClr val="FF99FF"/>
          </a:solidFill>
          <a:ln w="9525">
            <a:miter lim="800000"/>
            <a:headEnd/>
            <a:tailEnd/>
          </a:ln>
          <a:scene3d>
            <a:camera prst="legacyObliqueTopRigh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Dentin side</a:t>
            </a:r>
          </a:p>
        </p:txBody>
      </p:sp>
      <p:sp>
        <p:nvSpPr>
          <p:cNvPr id="101386" name="Text Box 10"/>
          <p:cNvSpPr txBox="1">
            <a:spLocks noChangeArrowheads="1"/>
          </p:cNvSpPr>
          <p:nvPr/>
        </p:nvSpPr>
        <p:spPr bwMode="auto">
          <a:xfrm>
            <a:off x="1835150" y="5949950"/>
            <a:ext cx="1584325" cy="495300"/>
          </a:xfrm>
          <a:prstGeom prst="rect">
            <a:avLst/>
          </a:prstGeom>
          <a:solidFill>
            <a:srgbClr val="FF99FF"/>
          </a:solidFill>
          <a:ln w="9525">
            <a:miter lim="800000"/>
            <a:headEnd/>
            <a:tailEnd/>
          </a:ln>
          <a:scene3d>
            <a:camera prst="legacyObliqueTopRigh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PDL side</a:t>
            </a:r>
          </a:p>
        </p:txBody>
      </p:sp>
      <p:sp>
        <p:nvSpPr>
          <p:cNvPr id="101387" name="Line 11"/>
          <p:cNvSpPr>
            <a:spLocks noChangeShapeType="1"/>
          </p:cNvSpPr>
          <p:nvPr/>
        </p:nvSpPr>
        <p:spPr bwMode="auto">
          <a:xfrm flipV="1">
            <a:off x="539750" y="4437063"/>
            <a:ext cx="863600" cy="360362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1388" name="Line 12"/>
          <p:cNvSpPr>
            <a:spLocks noChangeShapeType="1"/>
          </p:cNvSpPr>
          <p:nvPr/>
        </p:nvSpPr>
        <p:spPr bwMode="auto">
          <a:xfrm>
            <a:off x="2124075" y="2492375"/>
            <a:ext cx="144463" cy="576263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1389" name="Line 13"/>
          <p:cNvSpPr>
            <a:spLocks noChangeShapeType="1"/>
          </p:cNvSpPr>
          <p:nvPr/>
        </p:nvSpPr>
        <p:spPr bwMode="auto">
          <a:xfrm flipH="1" flipV="1">
            <a:off x="2555875" y="4579938"/>
            <a:ext cx="215900" cy="649287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1390" name="Line 14"/>
          <p:cNvSpPr>
            <a:spLocks noChangeShapeType="1"/>
          </p:cNvSpPr>
          <p:nvPr/>
        </p:nvSpPr>
        <p:spPr bwMode="auto">
          <a:xfrm flipH="1" flipV="1">
            <a:off x="3419475" y="3717925"/>
            <a:ext cx="431800" cy="287338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1391" name="Line 15"/>
          <p:cNvSpPr>
            <a:spLocks noChangeShapeType="1"/>
          </p:cNvSpPr>
          <p:nvPr/>
        </p:nvSpPr>
        <p:spPr bwMode="auto">
          <a:xfrm flipH="1">
            <a:off x="3492500" y="2997200"/>
            <a:ext cx="431800" cy="2159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1396" name="Text Box 20"/>
          <p:cNvSpPr txBox="1">
            <a:spLocks noChangeArrowheads="1"/>
          </p:cNvSpPr>
          <p:nvPr/>
        </p:nvSpPr>
        <p:spPr bwMode="auto">
          <a:xfrm>
            <a:off x="2771775" y="2205038"/>
            <a:ext cx="1295400" cy="495300"/>
          </a:xfrm>
          <a:prstGeom prst="rect">
            <a:avLst/>
          </a:prstGeom>
          <a:solidFill>
            <a:srgbClr val="FFFF66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Lacuna</a:t>
            </a:r>
          </a:p>
        </p:txBody>
      </p:sp>
      <p:sp>
        <p:nvSpPr>
          <p:cNvPr id="101397" name="Text Box 21"/>
          <p:cNvSpPr txBox="1">
            <a:spLocks noChangeArrowheads="1"/>
          </p:cNvSpPr>
          <p:nvPr/>
        </p:nvSpPr>
        <p:spPr bwMode="auto">
          <a:xfrm>
            <a:off x="71438" y="5157788"/>
            <a:ext cx="1692275" cy="495300"/>
          </a:xfrm>
          <a:prstGeom prst="rect">
            <a:avLst/>
          </a:prstGeom>
          <a:solidFill>
            <a:srgbClr val="3333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Canaliculi</a:t>
            </a:r>
          </a:p>
        </p:txBody>
      </p:sp>
      <p:pic>
        <p:nvPicPr>
          <p:cNvPr id="101398" name="Picture 22" descr="Osteocyte diag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35513" y="1600200"/>
            <a:ext cx="3863975" cy="4525963"/>
          </a:xfrm>
          <a:noFill/>
        </p:spPr>
      </p:pic>
      <p:sp>
        <p:nvSpPr>
          <p:cNvPr id="101400" name="Line 24"/>
          <p:cNvSpPr>
            <a:spLocks noChangeShapeType="1"/>
          </p:cNvSpPr>
          <p:nvPr/>
        </p:nvSpPr>
        <p:spPr bwMode="auto">
          <a:xfrm flipV="1">
            <a:off x="900113" y="6021388"/>
            <a:ext cx="576262" cy="144462"/>
          </a:xfrm>
          <a:prstGeom prst="line">
            <a:avLst/>
          </a:prstGeom>
          <a:noFill/>
          <a:ln w="76200">
            <a:solidFill>
              <a:srgbClr val="00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1401" name="Line 25"/>
          <p:cNvSpPr>
            <a:spLocks noChangeShapeType="1"/>
          </p:cNvSpPr>
          <p:nvPr/>
        </p:nvSpPr>
        <p:spPr bwMode="auto">
          <a:xfrm flipH="1">
            <a:off x="3132138" y="4581525"/>
            <a:ext cx="792162" cy="287338"/>
          </a:xfrm>
          <a:prstGeom prst="line">
            <a:avLst/>
          </a:prstGeom>
          <a:noFill/>
          <a:ln w="76200">
            <a:solidFill>
              <a:srgbClr val="00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1402" name="Line 26"/>
          <p:cNvSpPr>
            <a:spLocks noChangeShapeType="1"/>
          </p:cNvSpPr>
          <p:nvPr/>
        </p:nvSpPr>
        <p:spPr bwMode="auto">
          <a:xfrm flipH="1">
            <a:off x="3635375" y="4149725"/>
            <a:ext cx="792163" cy="142875"/>
          </a:xfrm>
          <a:prstGeom prst="line">
            <a:avLst/>
          </a:prstGeom>
          <a:noFill/>
          <a:ln w="76200">
            <a:solidFill>
              <a:srgbClr val="00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1403" name="Line 27"/>
          <p:cNvSpPr>
            <a:spLocks noChangeShapeType="1"/>
          </p:cNvSpPr>
          <p:nvPr/>
        </p:nvSpPr>
        <p:spPr bwMode="auto">
          <a:xfrm flipH="1">
            <a:off x="3995738" y="2925763"/>
            <a:ext cx="504825" cy="431800"/>
          </a:xfrm>
          <a:prstGeom prst="line">
            <a:avLst/>
          </a:prstGeom>
          <a:noFill/>
          <a:ln w="76200">
            <a:solidFill>
              <a:srgbClr val="00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1404" name="Text Box 28"/>
          <p:cNvSpPr txBox="1">
            <a:spLocks noChangeArrowheads="1"/>
          </p:cNvSpPr>
          <p:nvPr/>
        </p:nvSpPr>
        <p:spPr bwMode="auto">
          <a:xfrm>
            <a:off x="6804025" y="1916113"/>
            <a:ext cx="1800225" cy="495300"/>
          </a:xfrm>
          <a:prstGeom prst="rect">
            <a:avLst/>
          </a:prstGeom>
          <a:solidFill>
            <a:srgbClr val="FFCC66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Osteocyte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13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1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1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1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1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1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01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01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01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0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01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0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01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101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14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1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1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 animBg="1"/>
      <p:bldP spid="101385" grpId="0" animBg="1"/>
      <p:bldP spid="101386" grpId="0" animBg="1"/>
      <p:bldP spid="101387" grpId="0" animBg="1"/>
      <p:bldP spid="101388" grpId="0" animBg="1"/>
      <p:bldP spid="101389" grpId="0" animBg="1"/>
      <p:bldP spid="101390" grpId="0" animBg="1"/>
      <p:bldP spid="101391" grpId="0" animBg="1"/>
      <p:bldP spid="101396" grpId="0" animBg="1"/>
      <p:bldP spid="101397" grpId="0" animBg="1"/>
      <p:bldP spid="101400" grpId="0" animBg="1"/>
      <p:bldP spid="101401" grpId="0" animBg="1"/>
      <p:bldP spid="101402" grpId="0" animBg="1"/>
      <p:bldP spid="101403" grpId="0" animBg="1"/>
      <p:bldP spid="10140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5"/>
          <p:cNvSpPr>
            <a:spLocks noGrp="1" noChangeArrowheads="1"/>
          </p:cNvSpPr>
          <p:nvPr>
            <p:ph type="title"/>
          </p:nvPr>
        </p:nvSpPr>
        <p:spPr>
          <a:xfrm>
            <a:off x="539750" y="274638"/>
            <a:ext cx="7848600" cy="777875"/>
          </a:xfrm>
          <a:solidFill>
            <a:srgbClr val="9900CC">
              <a:alpha val="45097"/>
            </a:srgbClr>
          </a:soli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00CC"/>
            </a:extrusionClr>
          </a:sp3d>
        </p:spPr>
        <p:txBody>
          <a:bodyPr>
            <a:flatTx/>
          </a:bodyPr>
          <a:lstStyle/>
          <a:p>
            <a:pPr eaLnBrk="1" hangingPunct="1"/>
            <a:r>
              <a:rPr lang="en-US" sz="4000" b="1" smtClean="0"/>
              <a:t>Cementocyte And Osteocyte</a:t>
            </a:r>
          </a:p>
        </p:txBody>
      </p:sp>
      <p:pic>
        <p:nvPicPr>
          <p:cNvPr id="34827" name="Picture 11" descr="Cementcyte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6688" y="2209800"/>
            <a:ext cx="4405312" cy="3524250"/>
          </a:xfrm>
          <a:noFill/>
        </p:spPr>
      </p:pic>
      <p:pic>
        <p:nvPicPr>
          <p:cNvPr id="34830" name="Picture 14" descr="Osteocyte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32363" y="2274888"/>
            <a:ext cx="4013200" cy="3459162"/>
          </a:xfrm>
          <a:noFill/>
        </p:spPr>
      </p:pic>
      <p:sp>
        <p:nvSpPr>
          <p:cNvPr id="34832" name="Text Box 16"/>
          <p:cNvSpPr txBox="1">
            <a:spLocks noChangeArrowheads="1"/>
          </p:cNvSpPr>
          <p:nvPr/>
        </p:nvSpPr>
        <p:spPr bwMode="auto">
          <a:xfrm>
            <a:off x="971550" y="5949950"/>
            <a:ext cx="2305050" cy="850900"/>
          </a:xfrm>
          <a:prstGeom prst="rect">
            <a:avLst/>
          </a:prstGeom>
          <a:solidFill>
            <a:srgbClr val="99CC00">
              <a:alpha val="54901"/>
            </a:srgbClr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00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Periodontal ligament side</a:t>
            </a:r>
          </a:p>
        </p:txBody>
      </p:sp>
      <p:sp>
        <p:nvSpPr>
          <p:cNvPr id="34833" name="Text Box 17"/>
          <p:cNvSpPr txBox="1">
            <a:spLocks noChangeArrowheads="1"/>
          </p:cNvSpPr>
          <p:nvPr/>
        </p:nvSpPr>
        <p:spPr bwMode="auto">
          <a:xfrm>
            <a:off x="539750" y="1773238"/>
            <a:ext cx="2016125" cy="495300"/>
          </a:xfrm>
          <a:prstGeom prst="rect">
            <a:avLst/>
          </a:prstGeom>
          <a:solidFill>
            <a:srgbClr val="99CC00">
              <a:alpha val="54901"/>
            </a:srgbClr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00"/>
            </a:extrusionClr>
          </a:sp3d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Dentin side</a:t>
            </a:r>
          </a:p>
        </p:txBody>
      </p:sp>
      <p:sp>
        <p:nvSpPr>
          <p:cNvPr id="34834" name="Text Box 18"/>
          <p:cNvSpPr txBox="1">
            <a:spLocks noChangeArrowheads="1"/>
          </p:cNvSpPr>
          <p:nvPr/>
        </p:nvSpPr>
        <p:spPr bwMode="auto">
          <a:xfrm>
            <a:off x="250825" y="2924175"/>
            <a:ext cx="1441450" cy="514350"/>
          </a:xfrm>
          <a:prstGeom prst="rect">
            <a:avLst/>
          </a:prstGeom>
          <a:solidFill>
            <a:srgbClr val="FFFF66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Lacuna</a:t>
            </a:r>
          </a:p>
        </p:txBody>
      </p:sp>
      <p:sp>
        <p:nvSpPr>
          <p:cNvPr id="34835" name="Text Box 19"/>
          <p:cNvSpPr txBox="1">
            <a:spLocks noChangeArrowheads="1"/>
          </p:cNvSpPr>
          <p:nvPr/>
        </p:nvSpPr>
        <p:spPr bwMode="auto">
          <a:xfrm>
            <a:off x="2916238" y="4581525"/>
            <a:ext cx="1800225" cy="495300"/>
          </a:xfrm>
          <a:prstGeom prst="rect">
            <a:avLst/>
          </a:prstGeom>
          <a:solidFill>
            <a:srgbClr val="FFFF66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Canaliculi</a:t>
            </a:r>
          </a:p>
        </p:txBody>
      </p:sp>
      <p:sp>
        <p:nvSpPr>
          <p:cNvPr id="34840" name="Line 24"/>
          <p:cNvSpPr>
            <a:spLocks noChangeShapeType="1"/>
          </p:cNvSpPr>
          <p:nvPr/>
        </p:nvSpPr>
        <p:spPr bwMode="auto">
          <a:xfrm>
            <a:off x="1692275" y="2636838"/>
            <a:ext cx="792163" cy="2159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41" name="Line 25"/>
          <p:cNvSpPr>
            <a:spLocks noChangeShapeType="1"/>
          </p:cNvSpPr>
          <p:nvPr/>
        </p:nvSpPr>
        <p:spPr bwMode="auto">
          <a:xfrm flipV="1">
            <a:off x="900113" y="3860800"/>
            <a:ext cx="719137" cy="730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42" name="Line 26"/>
          <p:cNvSpPr>
            <a:spLocks noChangeShapeType="1"/>
          </p:cNvSpPr>
          <p:nvPr/>
        </p:nvSpPr>
        <p:spPr bwMode="auto">
          <a:xfrm flipV="1">
            <a:off x="3708400" y="4005263"/>
            <a:ext cx="71438" cy="576262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43" name="Line 27"/>
          <p:cNvSpPr>
            <a:spLocks noChangeShapeType="1"/>
          </p:cNvSpPr>
          <p:nvPr/>
        </p:nvSpPr>
        <p:spPr bwMode="auto">
          <a:xfrm flipH="1">
            <a:off x="2555875" y="5229225"/>
            <a:ext cx="431800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44" name="Line 28"/>
          <p:cNvSpPr>
            <a:spLocks noChangeShapeType="1"/>
          </p:cNvSpPr>
          <p:nvPr/>
        </p:nvSpPr>
        <p:spPr bwMode="auto">
          <a:xfrm flipH="1" flipV="1">
            <a:off x="1547813" y="5013325"/>
            <a:ext cx="360362" cy="287338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45" name="Line 29"/>
          <p:cNvSpPr>
            <a:spLocks noChangeShapeType="1"/>
          </p:cNvSpPr>
          <p:nvPr/>
        </p:nvSpPr>
        <p:spPr bwMode="auto">
          <a:xfrm flipV="1">
            <a:off x="4211638" y="3213100"/>
            <a:ext cx="0" cy="4318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46" name="Text Box 30"/>
          <p:cNvSpPr txBox="1">
            <a:spLocks noChangeArrowheads="1"/>
          </p:cNvSpPr>
          <p:nvPr/>
        </p:nvSpPr>
        <p:spPr bwMode="auto">
          <a:xfrm>
            <a:off x="5580063" y="2708275"/>
            <a:ext cx="2160587" cy="495300"/>
          </a:xfrm>
          <a:prstGeom prst="rect">
            <a:avLst/>
          </a:prstGeom>
          <a:solidFill>
            <a:srgbClr val="FF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Osteocyte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4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4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4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4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4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4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4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4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4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nimBg="1"/>
      <p:bldP spid="34832" grpId="0" animBg="1"/>
      <p:bldP spid="34833" grpId="0" animBg="1"/>
      <p:bldP spid="34834" grpId="0" animBg="1"/>
      <p:bldP spid="34835" grpId="0" animBg="1"/>
      <p:bldP spid="34840" grpId="0" animBg="1"/>
      <p:bldP spid="34841" grpId="0" animBg="1"/>
      <p:bldP spid="34842" grpId="0" animBg="1"/>
      <p:bldP spid="34843" grpId="0" animBg="1"/>
      <p:bldP spid="34844" grpId="0" animBg="1"/>
      <p:bldP spid="34845" grpId="0" animBg="1"/>
      <p:bldP spid="348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5"/>
          <p:cNvSpPr>
            <a:spLocks noGrp="1" noChangeArrowheads="1"/>
          </p:cNvSpPr>
          <p:nvPr>
            <p:ph type="title"/>
          </p:nvPr>
        </p:nvSpPr>
        <p:spPr>
          <a:xfrm>
            <a:off x="1331913" y="274638"/>
            <a:ext cx="5832475" cy="922337"/>
          </a:xfrm>
          <a:solidFill>
            <a:srgbClr val="9900CC">
              <a:alpha val="56078"/>
            </a:srgbClr>
          </a:soli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00CC"/>
            </a:extrusionClr>
          </a:sp3d>
        </p:spPr>
        <p:txBody>
          <a:bodyPr>
            <a:flatTx/>
          </a:bodyPr>
          <a:lstStyle/>
          <a:p>
            <a:pPr eaLnBrk="1" hangingPunct="1"/>
            <a:r>
              <a:rPr lang="en-US" smtClean="0"/>
              <a:t>Cellular Cementum</a:t>
            </a:r>
          </a:p>
        </p:txBody>
      </p:sp>
      <p:pic>
        <p:nvPicPr>
          <p:cNvPr id="36868" name="Picture 4" descr="Cementum c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19250" y="1222375"/>
            <a:ext cx="4465638" cy="5159375"/>
          </a:xfrm>
          <a:noFill/>
        </p:spPr>
      </p:pic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323850" y="1700213"/>
            <a:ext cx="2089150" cy="514350"/>
          </a:xfrm>
          <a:prstGeom prst="rect">
            <a:avLst/>
          </a:prstGeom>
          <a:solidFill>
            <a:srgbClr val="FFFF66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Dentin side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7164388" y="4724400"/>
            <a:ext cx="1655762" cy="514350"/>
          </a:xfrm>
          <a:prstGeom prst="rect">
            <a:avLst/>
          </a:prstGeom>
          <a:solidFill>
            <a:srgbClr val="FFFF66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PDL side</a:t>
            </a:r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6732588" y="1412875"/>
            <a:ext cx="2268537" cy="1225550"/>
          </a:xfrm>
          <a:prstGeom prst="rect">
            <a:avLst/>
          </a:prstGeom>
          <a:solidFill>
            <a:srgbClr val="FFFF66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Viable superficial cementocytes</a:t>
            </a:r>
          </a:p>
        </p:txBody>
      </p:sp>
      <p:sp>
        <p:nvSpPr>
          <p:cNvPr id="36877" name="Line 13"/>
          <p:cNvSpPr>
            <a:spLocks noChangeShapeType="1"/>
          </p:cNvSpPr>
          <p:nvPr/>
        </p:nvSpPr>
        <p:spPr bwMode="auto">
          <a:xfrm flipV="1">
            <a:off x="4932363" y="2133600"/>
            <a:ext cx="1800225" cy="504825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878" name="Line 14"/>
          <p:cNvSpPr>
            <a:spLocks noChangeShapeType="1"/>
          </p:cNvSpPr>
          <p:nvPr/>
        </p:nvSpPr>
        <p:spPr bwMode="auto">
          <a:xfrm flipV="1">
            <a:off x="5219700" y="2420938"/>
            <a:ext cx="503238" cy="1584325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9" name="Line 15"/>
          <p:cNvSpPr>
            <a:spLocks noChangeShapeType="1"/>
          </p:cNvSpPr>
          <p:nvPr/>
        </p:nvSpPr>
        <p:spPr bwMode="auto">
          <a:xfrm>
            <a:off x="5292725" y="1484313"/>
            <a:ext cx="503238" cy="865187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0" name="Text Box 16"/>
          <p:cNvSpPr txBox="1">
            <a:spLocks noChangeArrowheads="1"/>
          </p:cNvSpPr>
          <p:nvPr/>
        </p:nvSpPr>
        <p:spPr bwMode="auto">
          <a:xfrm>
            <a:off x="0" y="3716338"/>
            <a:ext cx="2411413" cy="1225550"/>
          </a:xfrm>
          <a:prstGeom prst="rect">
            <a:avLst/>
          </a:prstGeom>
          <a:solidFill>
            <a:srgbClr val="FFFF66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Degenerated deep layer’s cementocytes</a:t>
            </a:r>
          </a:p>
        </p:txBody>
      </p:sp>
      <p:sp>
        <p:nvSpPr>
          <p:cNvPr id="36884" name="AutoShape 20"/>
          <p:cNvSpPr>
            <a:spLocks noChangeArrowheads="1"/>
          </p:cNvSpPr>
          <p:nvPr/>
        </p:nvSpPr>
        <p:spPr bwMode="auto">
          <a:xfrm>
            <a:off x="900113" y="2420938"/>
            <a:ext cx="936625" cy="215900"/>
          </a:xfrm>
          <a:prstGeom prst="rightArrow">
            <a:avLst>
              <a:gd name="adj1" fmla="val 50000"/>
              <a:gd name="adj2" fmla="val 108456"/>
            </a:avLst>
          </a:prstGeom>
          <a:solidFill>
            <a:schemeClr val="accent2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36885" name="AutoShape 21"/>
          <p:cNvSpPr>
            <a:spLocks noChangeArrowheads="1"/>
          </p:cNvSpPr>
          <p:nvPr/>
        </p:nvSpPr>
        <p:spPr bwMode="auto">
          <a:xfrm>
            <a:off x="6156325" y="4941888"/>
            <a:ext cx="863600" cy="287337"/>
          </a:xfrm>
          <a:prstGeom prst="leftArrow">
            <a:avLst>
              <a:gd name="adj1" fmla="val 50000"/>
              <a:gd name="adj2" fmla="val 75138"/>
            </a:avLst>
          </a:prstGeom>
          <a:solidFill>
            <a:schemeClr val="accent2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36886" name="Line 22"/>
          <p:cNvSpPr>
            <a:spLocks noChangeShapeType="1"/>
          </p:cNvSpPr>
          <p:nvPr/>
        </p:nvSpPr>
        <p:spPr bwMode="auto">
          <a:xfrm flipV="1">
            <a:off x="2411413" y="2997200"/>
            <a:ext cx="647700" cy="287338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887" name="Line 23"/>
          <p:cNvSpPr>
            <a:spLocks noChangeShapeType="1"/>
          </p:cNvSpPr>
          <p:nvPr/>
        </p:nvSpPr>
        <p:spPr bwMode="auto">
          <a:xfrm flipV="1">
            <a:off x="2627313" y="4437063"/>
            <a:ext cx="360362" cy="43180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888" name="Line 24"/>
          <p:cNvSpPr>
            <a:spLocks noChangeShapeType="1"/>
          </p:cNvSpPr>
          <p:nvPr/>
        </p:nvSpPr>
        <p:spPr bwMode="auto">
          <a:xfrm>
            <a:off x="2124075" y="5157788"/>
            <a:ext cx="503238" cy="43180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6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6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6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6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6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animBg="1"/>
      <p:bldP spid="36871" grpId="0" animBg="1"/>
      <p:bldP spid="36872" grpId="0" animBg="1"/>
      <p:bldP spid="36876" grpId="0" animBg="1"/>
      <p:bldP spid="36877" grpId="0" animBg="1"/>
      <p:bldP spid="36878" grpId="0" animBg="1"/>
      <p:bldP spid="36879" grpId="0" animBg="1"/>
      <p:bldP spid="36880" grpId="0" animBg="1"/>
      <p:bldP spid="36884" grpId="0" animBg="1"/>
      <p:bldP spid="36885" grpId="0" animBg="1"/>
      <p:bldP spid="36886" grpId="0" animBg="1"/>
      <p:bldP spid="36887" grpId="0" animBg="1"/>
      <p:bldP spid="36888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1248</TotalTime>
  <Words>771</Words>
  <Application>Microsoft Office PowerPoint</Application>
  <PresentationFormat>Ekran Gösterisi (4:3)</PresentationFormat>
  <Paragraphs>164</Paragraphs>
  <Slides>28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31" baseType="lpstr">
      <vt:lpstr>Arial</vt:lpstr>
      <vt:lpstr>Calibri</vt:lpstr>
      <vt:lpstr>Default Design</vt:lpstr>
      <vt:lpstr>Slayt 1</vt:lpstr>
      <vt:lpstr>Slayt 2</vt:lpstr>
      <vt:lpstr>Chemical Composition</vt:lpstr>
      <vt:lpstr>Cementum Structure</vt:lpstr>
      <vt:lpstr>Acellular Cementum</vt:lpstr>
      <vt:lpstr>Cellular Cementum</vt:lpstr>
      <vt:lpstr>Cementocyte And Osteocyte</vt:lpstr>
      <vt:lpstr>Cementocyte And Osteocyte</vt:lpstr>
      <vt:lpstr>Cellular Cementum</vt:lpstr>
      <vt:lpstr>Cementoid</vt:lpstr>
      <vt:lpstr>Acellular- Cellular</vt:lpstr>
      <vt:lpstr>Incremental Lines Of Salter</vt:lpstr>
      <vt:lpstr>Cemento Dentinal Junction</vt:lpstr>
      <vt:lpstr>Cemento Enamel Junction</vt:lpstr>
      <vt:lpstr>3-Intermediate cementum</vt:lpstr>
      <vt:lpstr>4-Afibrillar cementum (No fibril)</vt:lpstr>
      <vt:lpstr>Types Of Cementum</vt:lpstr>
      <vt:lpstr>Functions Of Cementum</vt:lpstr>
      <vt:lpstr>Slayt 19</vt:lpstr>
      <vt:lpstr>Cementogenesis</vt:lpstr>
      <vt:lpstr>1- Matrix formation</vt:lpstr>
      <vt:lpstr>Slayt 22</vt:lpstr>
      <vt:lpstr>Slayt 23</vt:lpstr>
      <vt:lpstr>Age Changes Of The Cementum</vt:lpstr>
      <vt:lpstr>Slayt 25</vt:lpstr>
      <vt:lpstr>Slayt 26</vt:lpstr>
      <vt:lpstr>2- Permeability</vt:lpstr>
      <vt:lpstr>Clinical considerations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Hesham Zaatar</dc:creator>
  <cp:lastModifiedBy>Yasar YILMAZ</cp:lastModifiedBy>
  <cp:revision>66</cp:revision>
  <dcterms:created xsi:type="dcterms:W3CDTF">2004-10-19T21:12:02Z</dcterms:created>
  <dcterms:modified xsi:type="dcterms:W3CDTF">2013-09-29T19:35:18Z</dcterms:modified>
</cp:coreProperties>
</file>