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71" r:id="rId7"/>
    <p:sldId id="268" r:id="rId8"/>
    <p:sldId id="273" r:id="rId9"/>
    <p:sldId id="269" r:id="rId10"/>
    <p:sldId id="295" r:id="rId11"/>
    <p:sldId id="261" r:id="rId12"/>
    <p:sldId id="276" r:id="rId13"/>
    <p:sldId id="274" r:id="rId14"/>
    <p:sldId id="287" r:id="rId15"/>
    <p:sldId id="288" r:id="rId16"/>
    <p:sldId id="263" r:id="rId17"/>
    <p:sldId id="278" r:id="rId18"/>
    <p:sldId id="279" r:id="rId19"/>
    <p:sldId id="264" r:id="rId20"/>
    <p:sldId id="265" r:id="rId21"/>
    <p:sldId id="281" r:id="rId22"/>
    <p:sldId id="286" r:id="rId23"/>
    <p:sldId id="275" r:id="rId24"/>
    <p:sldId id="289" r:id="rId25"/>
    <p:sldId id="292" r:id="rId26"/>
    <p:sldId id="290" r:id="rId27"/>
    <p:sldId id="293" r:id="rId28"/>
    <p:sldId id="294" r:id="rId2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0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3/1/2016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emf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90600"/>
          </a:xfrm>
          <a:solidFill>
            <a:schemeClr val="tx2"/>
          </a:solidFill>
          <a:ln>
            <a:solidFill>
              <a:schemeClr val="tx2"/>
            </a:solidFill>
          </a:ln>
        </p:spPr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Odontogenic cyst</a:t>
            </a:r>
            <a:endParaRPr lang="ar-IQ" dirty="0">
              <a:solidFill>
                <a:schemeClr val="bg1"/>
              </a:solidFill>
            </a:endParaRPr>
          </a:p>
        </p:txBody>
      </p:sp>
      <p:pic>
        <p:nvPicPr>
          <p:cNvPr id="4099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914400" y="1295400"/>
            <a:ext cx="7162799" cy="5562600"/>
          </a:xfrm>
          <a:prstGeom prst="rect">
            <a:avLst/>
          </a:prstGeom>
          <a:ln w="190500" cap="sq">
            <a:solidFill>
              <a:schemeClr val="tx2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D.D of cyst like areas of radiolucency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1- anatomical structures</a:t>
            </a:r>
          </a:p>
          <a:p>
            <a:r>
              <a:rPr lang="en-US" dirty="0" smtClean="0"/>
              <a:t>2- </a:t>
            </a:r>
            <a:r>
              <a:rPr lang="en-US" dirty="0" err="1" smtClean="0"/>
              <a:t>psuedocyst</a:t>
            </a:r>
            <a:endParaRPr lang="en-US" dirty="0" smtClean="0"/>
          </a:p>
          <a:p>
            <a:r>
              <a:rPr lang="en-US" dirty="0" smtClean="0"/>
              <a:t>3- neoplasm like </a:t>
            </a:r>
            <a:r>
              <a:rPr lang="en-US" dirty="0" err="1" smtClean="0"/>
              <a:t>ameloplastoma</a:t>
            </a:r>
            <a:endParaRPr lang="en-US" dirty="0" smtClean="0"/>
          </a:p>
          <a:p>
            <a:r>
              <a:rPr lang="en-US" dirty="0" smtClean="0"/>
              <a:t>4- giant cell granuloma of the jaw</a:t>
            </a:r>
          </a:p>
          <a:p>
            <a:r>
              <a:rPr lang="en-US" dirty="0" smtClean="0"/>
              <a:t>5- </a:t>
            </a:r>
            <a:r>
              <a:rPr lang="en-US" dirty="0" err="1" smtClean="0"/>
              <a:t>hyperparathyrodism</a:t>
            </a:r>
            <a:endParaRPr lang="en-US" dirty="0" smtClean="0"/>
          </a:p>
          <a:p>
            <a:r>
              <a:rPr lang="en-US" dirty="0" smtClean="0"/>
              <a:t>6- </a:t>
            </a:r>
            <a:r>
              <a:rPr lang="en-US" dirty="0" err="1" smtClean="0"/>
              <a:t>cherubism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8442961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1143000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US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Radicular cyst</a:t>
            </a:r>
            <a:endParaRPr lang="ar-IQ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0" indent="0" algn="just">
              <a:buNone/>
            </a:pPr>
            <a:r>
              <a:rPr lang="en-US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Radicular cysts originate from proliferation of epithelial residues. These epithelial cells re-main quiescent throughout life, however, cell mediators and </a:t>
            </a:r>
            <a:r>
              <a:rPr lang="en-US" b="1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signalling</a:t>
            </a:r>
            <a:r>
              <a:rPr lang="en-US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 molecules released</a:t>
            </a:r>
          </a:p>
          <a:p>
            <a:pPr algn="just">
              <a:buNone/>
            </a:pPr>
            <a:r>
              <a:rPr lang="en-US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during an inflammatory process may trigger </a:t>
            </a:r>
            <a:r>
              <a:rPr lang="en-US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their proliferation</a:t>
            </a:r>
            <a:endParaRPr lang="ar-IQ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US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CLINICAL PICTURE </a:t>
            </a:r>
            <a:endParaRPr lang="ar-IQ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905000" y="1371600"/>
            <a:ext cx="5281158" cy="4525963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5" name="Rectangle 4"/>
          <p:cNvSpPr/>
          <p:nvPr/>
        </p:nvSpPr>
        <p:spPr>
          <a:xfrm>
            <a:off x="1905000" y="5934670"/>
            <a:ext cx="5162760" cy="92333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RADICULAR CYST</a:t>
            </a:r>
            <a:endParaRPr lang="en-US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IQ" dirty="0"/>
          </a:p>
        </p:txBody>
      </p:sp>
      <p:pic>
        <p:nvPicPr>
          <p:cNvPr id="7171" name="Picture 3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 bwMode="auto">
          <a:xfrm>
            <a:off x="228600" y="304800"/>
            <a:ext cx="8458200" cy="9906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6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533400" y="1804529"/>
            <a:ext cx="8153400" cy="474867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Pathogenesis and Pathology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The most common factors responsible </a:t>
            </a:r>
            <a:r>
              <a:rPr lang="en-US" dirty="0"/>
              <a:t>f</a:t>
            </a:r>
            <a:r>
              <a:rPr lang="en-US" dirty="0" smtClean="0"/>
              <a:t>or cyst development are 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1- Proliferation of epithelial lining and fibrous capsule</a:t>
            </a:r>
          </a:p>
          <a:p>
            <a:pPr marL="0" indent="0">
              <a:buNone/>
            </a:pP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2- Hydrostatic pressure of cyst fluid</a:t>
            </a:r>
          </a:p>
          <a:p>
            <a:pPr marL="0" indent="0">
              <a:buNone/>
            </a:pP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3- Resorption of surrounding bone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382710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600" dirty="0" smtClean="0">
                <a:solidFill>
                  <a:schemeClr val="accent6">
                    <a:lumMod val="75000"/>
                  </a:schemeClr>
                </a:solidFill>
              </a:rPr>
              <a:t/>
            </a:r>
            <a:br>
              <a:rPr lang="en-US" sz="3600" dirty="0" smtClean="0">
                <a:solidFill>
                  <a:schemeClr val="accent6">
                    <a:lumMod val="75000"/>
                  </a:schemeClr>
                </a:solidFill>
              </a:rPr>
            </a:br>
            <a:r>
              <a:rPr lang="en-US" sz="3600" dirty="0" smtClean="0">
                <a:solidFill>
                  <a:schemeClr val="accent6">
                    <a:lumMod val="75000"/>
                  </a:schemeClr>
                </a:solidFill>
              </a:rPr>
              <a:t>Proliferation </a:t>
            </a:r>
            <a:r>
              <a:rPr lang="en-US" sz="3600" dirty="0">
                <a:solidFill>
                  <a:schemeClr val="accent6">
                    <a:lumMod val="75000"/>
                  </a:schemeClr>
                </a:solidFill>
              </a:rPr>
              <a:t>of epithelial lining and fibrous capsule</a:t>
            </a:r>
            <a:br>
              <a:rPr lang="en-US" sz="3600" dirty="0">
                <a:solidFill>
                  <a:schemeClr val="accent6">
                    <a:lumMod val="75000"/>
                  </a:schemeClr>
                </a:solidFill>
              </a:rPr>
            </a:br>
            <a:endParaRPr lang="en-US" sz="3600" dirty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381000" y="1600200"/>
            <a:ext cx="8229600" cy="4525963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50000"/>
              </a:lnSpc>
            </a:pPr>
            <a:r>
              <a:rPr lang="en-US" sz="2400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cs typeface="+mj-cs"/>
              </a:rPr>
              <a:t> infection of the pulp chamber can induce proliferation of  epithelial rest of </a:t>
            </a:r>
            <a:r>
              <a:rPr lang="en-US" sz="2400" dirty="0" err="1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cs typeface="+mj-cs"/>
              </a:rPr>
              <a:t>Malazess</a:t>
            </a:r>
            <a:r>
              <a:rPr lang="en-US" sz="2400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cs typeface="+mj-cs"/>
              </a:rPr>
              <a:t>. The epithelial proliferation (hyperplasia) within a periapical granuloma may reach a critical size at which the diffusion of nutrients within the epithelial mass cannot keep pace with the metabolic </a:t>
            </a:r>
            <a:r>
              <a:rPr lang="en-US" sz="2400" dirty="0" err="1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cs typeface="+mj-cs"/>
              </a:rPr>
              <a:t>utilisation</a:t>
            </a:r>
            <a:r>
              <a:rPr lang="en-US" sz="2400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cs typeface="+mj-cs"/>
              </a:rPr>
              <a:t> of the nutrients that diffuse from the surrounding stroma. </a:t>
            </a:r>
          </a:p>
          <a:p>
            <a:pPr marL="0" indent="0" algn="just">
              <a:lnSpc>
                <a:spcPct val="150000"/>
              </a:lnSpc>
              <a:buFont typeface="Arial" pitchFamily="34" charset="0"/>
              <a:buNone/>
            </a:pPr>
            <a:endParaRPr lang="en-US" sz="2400" dirty="0" smtClean="0">
              <a:ln w="10160">
                <a:solidFill>
                  <a:schemeClr val="accent1"/>
                </a:solidFill>
                <a:prstDash val="solid"/>
              </a:ln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32000" dir="5400000" algn="tl">
                  <a:srgbClr val="000000">
                    <a:alpha val="30000"/>
                  </a:srgbClr>
                </a:outerShdw>
              </a:effectLst>
              <a:cs typeface="+mj-cs"/>
            </a:endParaRPr>
          </a:p>
          <a:p>
            <a:pPr algn="just">
              <a:lnSpc>
                <a:spcPct val="150000"/>
              </a:lnSpc>
            </a:pPr>
            <a:endParaRPr lang="ar-IQ" sz="2400" dirty="0">
              <a:ln w="10160">
                <a:solidFill>
                  <a:schemeClr val="accent1"/>
                </a:solidFill>
                <a:prstDash val="solid"/>
              </a:ln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32000" dir="5400000" algn="tl">
                  <a:srgbClr val="000000">
                    <a:alpha val="30000"/>
                  </a:srgbClr>
                </a:outerShdw>
              </a:effectLst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3704483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14744" y="1524000"/>
            <a:ext cx="8825345" cy="37061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3200" dirty="0">
                <a:ln w="10160">
                  <a:solidFill>
                    <a:schemeClr val="accent1"/>
                  </a:solidFill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The lack of nutrients results in degeneration and death of the central cells in the proliferating mass with subsequent liquefaction which results in a new cavity in the epithelial mass. However epithelial cells closer to the stroma remain vital.</a:t>
            </a:r>
            <a:endParaRPr lang="ar-IQ" sz="3200" dirty="0">
              <a:ln w="10160">
                <a:solidFill>
                  <a:schemeClr val="accent1"/>
                </a:solidFill>
                <a:prstDash val="solid"/>
              </a:ln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32000" dir="5400000" algn="tl">
                  <a:srgbClr val="000000">
                    <a:alpha val="3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Hydrostatic effect of cyst fluid</a:t>
            </a:r>
            <a:endParaRPr lang="ar-IQ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9141" y="1524000"/>
            <a:ext cx="8483859" cy="1428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2881313"/>
            <a:ext cx="7924800" cy="2528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/>
          <p:cNvSpPr/>
          <p:nvPr/>
        </p:nvSpPr>
        <p:spPr>
          <a:xfrm>
            <a:off x="6324600" y="2438400"/>
            <a:ext cx="2286000" cy="44291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2966" y="2057400"/>
            <a:ext cx="8714078" cy="19881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533400"/>
            <a:ext cx="8229600" cy="5592763"/>
          </a:xfr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>
            <a:normAutofit fontScale="92500" lnSpcReduction="10000"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just">
              <a:lnSpc>
                <a:spcPct val="150000"/>
              </a:lnSpc>
            </a:pPr>
            <a:r>
              <a:rPr lang="en-US" b="1" spc="50" dirty="0" smtClean="0">
                <a:ln w="11430"/>
                <a:solidFill>
                  <a:schemeClr val="tx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The degradation of the central cells in the cyst results in an increased osmotic pressure in comparison to the osmotic pressure of the surrounding stroma</a:t>
            </a:r>
            <a:r>
              <a:rPr lang="en-US" b="1" spc="50" dirty="0" smtClean="0">
                <a:ln w="11430"/>
                <a:solidFill>
                  <a:schemeClr val="tx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.</a:t>
            </a:r>
          </a:p>
          <a:p>
            <a:pPr algn="just">
              <a:lnSpc>
                <a:spcPct val="150000"/>
              </a:lnSpc>
            </a:pPr>
            <a:r>
              <a:rPr lang="en-US" b="1" spc="50" dirty="0" smtClean="0">
                <a:ln w="11430"/>
                <a:solidFill>
                  <a:schemeClr val="tx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en-US" b="1" spc="50" dirty="0" smtClean="0">
                <a:ln w="11430"/>
                <a:solidFill>
                  <a:schemeClr val="tx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This gradient draws water into the cavity (to balance the osmotic pressure), resulting in an increase in hydrostatic pressure inside the cyst in comparison to the stroma</a:t>
            </a:r>
            <a:endParaRPr lang="ar-IQ" b="1" spc="50" dirty="0">
              <a:ln w="11430"/>
              <a:solidFill>
                <a:schemeClr val="tx1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/>
          <a:lstStyle/>
          <a:p>
            <a:r>
              <a:rPr lang="en-US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Introduction</a:t>
            </a:r>
            <a:endParaRPr lang="ar-IQ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ln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en-US" dirty="0" smtClean="0"/>
              <a:t>Cysts : are pathological cavities filled with fluid or semi-fluid contents lined by epithelium</a:t>
            </a:r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 smtClean="0"/>
              <a:t>Odontogenic cysts (OC) are cysts whose epithelial lining is derived from the remnants of the tooth-forming Organ.</a:t>
            </a:r>
            <a:endParaRPr lang="ar-IQ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609600"/>
            <a:ext cx="8229600" cy="5516563"/>
          </a:xfr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>
            <a:norm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just"/>
            <a:r>
              <a:rPr lang="en-US" b="1" spc="50" dirty="0" smtClean="0">
                <a:ln w="11430"/>
                <a:solidFill>
                  <a:schemeClr val="tx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The volume expansion stretches the epithelial layer inducing division of the epithelial cells  </a:t>
            </a:r>
            <a:r>
              <a:rPr lang="en-US" b="1" spc="50" dirty="0" smtClean="0">
                <a:ln w="11430"/>
                <a:solidFill>
                  <a:schemeClr val="tx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in order </a:t>
            </a:r>
            <a:r>
              <a:rPr lang="en-US" b="1" spc="50" dirty="0" smtClean="0">
                <a:ln w="11430"/>
                <a:solidFill>
                  <a:schemeClr val="tx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to maintain the intact epithelial lining. </a:t>
            </a:r>
            <a:endParaRPr lang="en-US" b="1" spc="50" dirty="0" smtClean="0">
              <a:ln w="11430"/>
              <a:solidFill>
                <a:schemeClr val="tx1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pPr marL="0" indent="0" algn="just">
              <a:buNone/>
            </a:pPr>
            <a:endParaRPr lang="en-US" b="1" spc="50" dirty="0" smtClean="0">
              <a:ln w="11430"/>
              <a:solidFill>
                <a:schemeClr val="tx1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pPr algn="just">
              <a:buNone/>
            </a:pPr>
            <a:r>
              <a:rPr lang="en-US" b="1" spc="50" dirty="0" smtClean="0">
                <a:ln w="11430"/>
                <a:solidFill>
                  <a:schemeClr val="tx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The </a:t>
            </a:r>
            <a:r>
              <a:rPr lang="en-US" b="1" spc="50" dirty="0" smtClean="0">
                <a:ln w="11430"/>
                <a:solidFill>
                  <a:schemeClr val="tx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surrounding stroma reacts by producing varying amounts of collagen </a:t>
            </a:r>
            <a:r>
              <a:rPr lang="en-US" b="1" spc="50" dirty="0" err="1" smtClean="0">
                <a:ln w="11430"/>
                <a:solidFill>
                  <a:schemeClr val="tx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fibres</a:t>
            </a:r>
            <a:r>
              <a:rPr lang="en-US" b="1" spc="50" dirty="0" smtClean="0">
                <a:ln w="11430"/>
                <a:solidFill>
                  <a:schemeClr val="tx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and </a:t>
            </a:r>
            <a:r>
              <a:rPr lang="en-US" b="1" spc="50" dirty="0" err="1" smtClean="0">
                <a:ln w="11430"/>
                <a:solidFill>
                  <a:schemeClr val="tx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reorganising</a:t>
            </a:r>
            <a:r>
              <a:rPr lang="en-US" b="1" spc="50" dirty="0" smtClean="0">
                <a:ln w="11430"/>
                <a:solidFill>
                  <a:schemeClr val="tx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them into the so-called cystic capsule.</a:t>
            </a:r>
            <a:endParaRPr lang="ar-IQ" b="1" spc="50" dirty="0">
              <a:ln w="11430"/>
              <a:solidFill>
                <a:schemeClr val="tx1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Bone resorbing factors</a:t>
            </a:r>
            <a:endParaRPr lang="ar-IQ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7171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57200" y="1447800"/>
            <a:ext cx="8229600" cy="51816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Radiography</a:t>
            </a:r>
            <a:endParaRPr lang="ar-IQ" dirty="0"/>
          </a:p>
        </p:txBody>
      </p:sp>
      <p:pic>
        <p:nvPicPr>
          <p:cNvPr id="11267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57200" y="1727083"/>
            <a:ext cx="8229600" cy="427219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RADIOGRAPHICAL FEATURE </a:t>
            </a:r>
            <a:endParaRPr lang="ar-IQ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lum bright="-32000" contrast="-13000"/>
          </a:blip>
          <a:srcRect/>
          <a:stretch>
            <a:fillRect/>
          </a:stretch>
        </p:blipFill>
        <p:spPr bwMode="auto">
          <a:xfrm>
            <a:off x="1295400" y="1524000"/>
            <a:ext cx="6477000" cy="368776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5562600"/>
            <a:ext cx="9144000" cy="11049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Residual and lateral radicular cyst</a:t>
            </a:r>
            <a:endParaRPr lang="ar-IQ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algn="l" rtl="0"/>
            <a:r>
              <a:rPr lang="en-US" dirty="0" smtClean="0"/>
              <a:t>A radicular cyst may persist after extraction of the causative tooth.</a:t>
            </a:r>
          </a:p>
          <a:p>
            <a:pPr algn="l" rtl="0"/>
            <a:r>
              <a:rPr lang="en-US" dirty="0" smtClean="0"/>
              <a:t>Residual cysts are the most common cause of swelling of the edentulous jaw in older person.</a:t>
            </a:r>
          </a:p>
          <a:p>
            <a:pPr algn="l" rtl="0"/>
            <a:r>
              <a:rPr lang="en-US" dirty="0" smtClean="0"/>
              <a:t>Can interfere with the fit of the dentures, but may slowly regress spontaneously</a:t>
            </a:r>
            <a:endParaRPr lang="ar-IQ" dirty="0"/>
          </a:p>
        </p:txBody>
      </p:sp>
    </p:spTree>
    <p:extLst>
      <p:ext uri="{BB962C8B-B14F-4D97-AF65-F5344CB8AC3E}">
        <p14:creationId xmlns:p14="http://schemas.microsoft.com/office/powerpoint/2010/main" val="13732379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38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Residual Cyst</a:t>
            </a:r>
          </a:p>
        </p:txBody>
      </p:sp>
      <p:pic>
        <p:nvPicPr>
          <p:cNvPr id="633861" name="Picture 5" descr="D:\Biscuit\Odontogenic cysts and tumors\residual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" y="1905000"/>
            <a:ext cx="3908425" cy="3235325"/>
          </a:xfrm>
          <a:prstGeom prst="rect">
            <a:avLst/>
          </a:prstGeom>
          <a:noFill/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27583" y="1905000"/>
            <a:ext cx="4588708" cy="3352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722643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Residual and lateral radicular cyst</a:t>
            </a:r>
            <a:endParaRPr lang="ar-IQ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algn="l" rtl="0"/>
            <a:r>
              <a:rPr lang="en-US" dirty="0" smtClean="0"/>
              <a:t>Lateral radicular cysts can occasionally form at the side of non vital tooth as a result of the opening of a lateral branch of the root canal.</a:t>
            </a:r>
          </a:p>
          <a:p>
            <a:pPr algn="l" rtl="0"/>
            <a:r>
              <a:rPr lang="en-US" dirty="0" smtClean="0"/>
              <a:t>They are rare and must be distinguished from lateral periodontal cysts which are another    pathological entity.  </a:t>
            </a:r>
            <a:endParaRPr lang="ar-IQ" dirty="0"/>
          </a:p>
        </p:txBody>
      </p:sp>
    </p:spTree>
    <p:extLst>
      <p:ext uri="{BB962C8B-B14F-4D97-AF65-F5344CB8AC3E}">
        <p14:creationId xmlns:p14="http://schemas.microsoft.com/office/powerpoint/2010/main" val="22409439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Lateral periodontal cyst </a:t>
            </a:r>
            <a:endParaRPr lang="ar-IQ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371600"/>
            <a:ext cx="8229600" cy="4525963"/>
          </a:xfrm>
        </p:spPr>
        <p:txBody>
          <a:bodyPr>
            <a:normAutofit fontScale="92500" lnSpcReduction="20000"/>
          </a:bodyPr>
          <a:lstStyle/>
          <a:p>
            <a:pPr algn="just" rtl="0"/>
            <a:r>
              <a:rPr lang="en-US" dirty="0" smtClean="0"/>
              <a:t>These un common intraosseous cysts are developmental and form beside a vital tooth.</a:t>
            </a:r>
          </a:p>
          <a:p>
            <a:pPr algn="just" rtl="0"/>
            <a:r>
              <a:rPr lang="en-US" dirty="0" smtClean="0"/>
              <a:t>They are usually seen by chance in routine radiograph.</a:t>
            </a:r>
          </a:p>
          <a:p>
            <a:pPr algn="just" rtl="0"/>
            <a:r>
              <a:rPr lang="en-US" dirty="0" smtClean="0"/>
              <a:t>Resemble other OC radiographically, apart from its position near the crest of the ridge.</a:t>
            </a:r>
          </a:p>
          <a:p>
            <a:pPr algn="just" rtl="0"/>
            <a:r>
              <a:rPr lang="en-US" dirty="0" smtClean="0"/>
              <a:t>Cause no symptoms but can erode through the bone to extend in to the gingiva.</a:t>
            </a:r>
          </a:p>
          <a:p>
            <a:pPr algn="just" rtl="0"/>
            <a:r>
              <a:rPr lang="en-US" dirty="0" smtClean="0"/>
              <a:t>Respond to enucleation.</a:t>
            </a:r>
          </a:p>
          <a:p>
            <a:pPr algn="just" rtl="0"/>
            <a:r>
              <a:rPr lang="en-US" dirty="0" smtClean="0"/>
              <a:t>The related tooth can be retained if healthy   </a:t>
            </a:r>
            <a:endParaRPr lang="ar-IQ" dirty="0"/>
          </a:p>
        </p:txBody>
      </p:sp>
    </p:spTree>
    <p:extLst>
      <p:ext uri="{BB962C8B-B14F-4D97-AF65-F5344CB8AC3E}">
        <p14:creationId xmlns:p14="http://schemas.microsoft.com/office/powerpoint/2010/main" val="18776893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chap15_lateral_perio_cyst_mand_PA_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33338"/>
            <a:ext cx="9144000" cy="692467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1974397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OC derived from one of the following tissue</a:t>
            </a:r>
            <a:endParaRPr lang="ar-IQ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029200"/>
          </a:xfr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en-US" sz="4000" b="1" dirty="0">
                <a:ln w="11430">
                  <a:noFill/>
                </a:ln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JasmineUPC" panose="02020603050405020304" pitchFamily="18" charset="-34"/>
                <a:cs typeface="JasmineUPC" panose="02020603050405020304" pitchFamily="18" charset="-34"/>
              </a:rPr>
              <a:t>R</a:t>
            </a:r>
            <a:r>
              <a:rPr lang="en-US" sz="4000" b="1" dirty="0" smtClean="0">
                <a:ln w="11430">
                  <a:noFill/>
                </a:ln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JasmineUPC" panose="02020603050405020304" pitchFamily="18" charset="-34"/>
                <a:cs typeface="JasmineUPC" panose="02020603050405020304" pitchFamily="18" charset="-34"/>
              </a:rPr>
              <a:t>ests of </a:t>
            </a:r>
            <a:r>
              <a:rPr lang="en-US" sz="4000" b="1" dirty="0" err="1" smtClean="0">
                <a:ln w="11430">
                  <a:noFill/>
                </a:ln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JasmineUPC" panose="02020603050405020304" pitchFamily="18" charset="-34"/>
                <a:cs typeface="JasmineUPC" panose="02020603050405020304" pitchFamily="18" charset="-34"/>
              </a:rPr>
              <a:t>Malassez</a:t>
            </a:r>
            <a:r>
              <a:rPr lang="en-US" sz="4000" b="1" dirty="0" smtClean="0">
                <a:ln w="11430">
                  <a:noFill/>
                </a:ln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JasmineUPC" panose="02020603050405020304" pitchFamily="18" charset="-34"/>
                <a:cs typeface="JasmineUPC" panose="02020603050405020304" pitchFamily="18" charset="-34"/>
              </a:rPr>
              <a:t> (rests of the root sheath of </a:t>
            </a:r>
            <a:r>
              <a:rPr lang="en-US" sz="4000" b="1" dirty="0" err="1" smtClean="0">
                <a:ln w="11430">
                  <a:noFill/>
                </a:ln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JasmineUPC" panose="02020603050405020304" pitchFamily="18" charset="-34"/>
                <a:cs typeface="JasmineUPC" panose="02020603050405020304" pitchFamily="18" charset="-34"/>
              </a:rPr>
              <a:t>Hertwig</a:t>
            </a:r>
            <a:r>
              <a:rPr lang="en-US" sz="4000" b="1" dirty="0" smtClean="0">
                <a:ln w="11430">
                  <a:noFill/>
                </a:ln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JasmineUPC" panose="02020603050405020304" pitchFamily="18" charset="-34"/>
                <a:cs typeface="JasmineUPC" panose="02020603050405020304" pitchFamily="18" charset="-34"/>
              </a:rPr>
              <a:t>)</a:t>
            </a:r>
          </a:p>
          <a:p>
            <a:pPr marL="0" indent="0">
              <a:buNone/>
            </a:pPr>
            <a:endParaRPr lang="en-US" sz="4000" b="1" dirty="0" smtClean="0">
              <a:ln w="11430">
                <a:noFill/>
              </a:ln>
              <a:solidFill>
                <a:schemeClr val="tx1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JasmineUPC" panose="02020603050405020304" pitchFamily="18" charset="-34"/>
              <a:cs typeface="JasmineUPC" panose="02020603050405020304" pitchFamily="18" charset="-34"/>
            </a:endParaRPr>
          </a:p>
          <a:p>
            <a:r>
              <a:rPr lang="en-US" sz="4000" b="1" dirty="0" smtClean="0">
                <a:ln w="11430">
                  <a:noFill/>
                </a:ln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JasmineUPC" panose="02020603050405020304" pitchFamily="18" charset="-34"/>
                <a:cs typeface="JasmineUPC" panose="02020603050405020304" pitchFamily="18" charset="-34"/>
              </a:rPr>
              <a:t> glands of </a:t>
            </a:r>
            <a:r>
              <a:rPr lang="en-US" sz="4000" b="1" dirty="0" err="1" smtClean="0">
                <a:ln w="11430">
                  <a:noFill/>
                </a:ln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JasmineUPC" panose="02020603050405020304" pitchFamily="18" charset="-34"/>
                <a:cs typeface="JasmineUPC" panose="02020603050405020304" pitchFamily="18" charset="-34"/>
              </a:rPr>
              <a:t>Serres</a:t>
            </a:r>
            <a:r>
              <a:rPr lang="en-US" sz="4000" b="1" dirty="0" smtClean="0">
                <a:ln w="11430">
                  <a:noFill/>
                </a:ln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JasmineUPC" panose="02020603050405020304" pitchFamily="18" charset="-34"/>
                <a:cs typeface="JasmineUPC" panose="02020603050405020304" pitchFamily="18" charset="-34"/>
              </a:rPr>
              <a:t> (rests of the dental lamina)</a:t>
            </a:r>
          </a:p>
          <a:p>
            <a:endParaRPr lang="en-US" sz="4000" b="1" dirty="0" smtClean="0">
              <a:ln w="11430">
                <a:noFill/>
              </a:ln>
              <a:solidFill>
                <a:schemeClr val="tx1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JasmineUPC" panose="02020603050405020304" pitchFamily="18" charset="-34"/>
              <a:cs typeface="JasmineUPC" panose="02020603050405020304" pitchFamily="18" charset="-34"/>
            </a:endParaRPr>
          </a:p>
          <a:p>
            <a:r>
              <a:rPr lang="en-US" sz="4000" b="1" dirty="0" smtClean="0">
                <a:ln w="11430">
                  <a:noFill/>
                </a:ln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JasmineUPC" panose="02020603050405020304" pitchFamily="18" charset="-34"/>
                <a:cs typeface="JasmineUPC" panose="02020603050405020304" pitchFamily="18" charset="-34"/>
              </a:rPr>
              <a:t> reduced enamel epithelium (remnants of the enamel organ).</a:t>
            </a:r>
          </a:p>
          <a:p>
            <a:pPr marL="0" indent="0">
              <a:buNone/>
            </a:pPr>
            <a:endParaRPr lang="ar-IQ" sz="4000" b="1" dirty="0">
              <a:ln w="11430">
                <a:noFill/>
              </a:ln>
              <a:solidFill>
                <a:schemeClr val="tx1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57200"/>
            <a:ext cx="8229600" cy="5668963"/>
          </a:xfrm>
          <a:effectLst>
            <a:glow rad="101600">
              <a:schemeClr val="accent3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marL="0" indent="0">
              <a:buNone/>
            </a:pPr>
            <a:endParaRPr lang="en-US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r>
              <a:rPr lang="en-US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Slowly </a:t>
            </a:r>
            <a:r>
              <a:rPr lang="en-US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grwoing</a:t>
            </a:r>
            <a:r>
              <a:rPr lang="en-US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show no major or threaten effect on patient life</a:t>
            </a:r>
          </a:p>
          <a:p>
            <a:pPr marL="0" indent="0">
              <a:buNone/>
            </a:pPr>
            <a:endParaRPr lang="en-US" b="1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r>
              <a:rPr lang="en-US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However, they may cause bone or tooth resorption, bone </a:t>
            </a:r>
            <a:r>
              <a:rPr lang="en-US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expansion, fracture </a:t>
            </a:r>
            <a:r>
              <a:rPr lang="en-US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or tooth migration.</a:t>
            </a:r>
          </a:p>
          <a:p>
            <a:pPr marL="0" indent="0">
              <a:buNone/>
            </a:pPr>
            <a:endParaRPr lang="en-US" b="1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endParaRPr lang="en-US" b="1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endParaRPr lang="ar-IQ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76201" y="1371600"/>
            <a:ext cx="8991599" cy="54864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3400" y="228600"/>
            <a:ext cx="7953375" cy="10668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447" y="1676400"/>
            <a:ext cx="8875153" cy="37338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/>
          <p:nvPr/>
        </p:nvSpPr>
        <p:spPr>
          <a:xfrm>
            <a:off x="4876800" y="4724400"/>
            <a:ext cx="3733800" cy="609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76200" y="1219200"/>
            <a:ext cx="9020908" cy="4953000"/>
          </a:xfrm>
          <a:prstGeom prst="roundRect">
            <a:avLst>
              <a:gd name="adj" fmla="val 16667"/>
            </a:avLst>
          </a:prstGeom>
          <a:ln>
            <a:solidFill>
              <a:schemeClr val="accent6">
                <a:lumMod val="75000"/>
              </a:schemeClr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IQ" dirty="0"/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33400" y="1981200"/>
            <a:ext cx="7867650" cy="342900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90600" y="609600"/>
            <a:ext cx="6981825" cy="50482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IQ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" y="228600"/>
            <a:ext cx="8229600" cy="121920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075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381000" y="1600200"/>
            <a:ext cx="8229600" cy="5105399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582</TotalTime>
  <Words>583</Words>
  <Application>Microsoft Office PowerPoint</Application>
  <PresentationFormat>On-screen Show (4:3)</PresentationFormat>
  <Paragraphs>61</Paragraphs>
  <Slides>28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29" baseType="lpstr">
      <vt:lpstr>Office Theme</vt:lpstr>
      <vt:lpstr>Odontogenic cyst</vt:lpstr>
      <vt:lpstr>Introduction</vt:lpstr>
      <vt:lpstr>OC derived from one of the following tissue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D.D of cyst like areas of radiolucency</vt:lpstr>
      <vt:lpstr>Radicular cyst</vt:lpstr>
      <vt:lpstr>CLINICAL PICTURE </vt:lpstr>
      <vt:lpstr>PowerPoint Presentation</vt:lpstr>
      <vt:lpstr>Pathogenesis and Pathology</vt:lpstr>
      <vt:lpstr> Proliferation of epithelial lining and fibrous capsule </vt:lpstr>
      <vt:lpstr>PowerPoint Presentation</vt:lpstr>
      <vt:lpstr>Hydrostatic effect of cyst fluid</vt:lpstr>
      <vt:lpstr>PowerPoint Presentation</vt:lpstr>
      <vt:lpstr>PowerPoint Presentation</vt:lpstr>
      <vt:lpstr>PowerPoint Presentation</vt:lpstr>
      <vt:lpstr>Bone resorbing factors</vt:lpstr>
      <vt:lpstr>Radiography</vt:lpstr>
      <vt:lpstr>RADIOGRAPHICAL FEATURE </vt:lpstr>
      <vt:lpstr>Residual and lateral radicular cyst</vt:lpstr>
      <vt:lpstr>Residual Cyst</vt:lpstr>
      <vt:lpstr>Residual and lateral radicular cyst</vt:lpstr>
      <vt:lpstr>Lateral periodontal cyst 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Odontogenic cyst</dc:title>
  <dc:creator/>
  <cp:lastModifiedBy>Fidaa</cp:lastModifiedBy>
  <cp:revision>87</cp:revision>
  <dcterms:created xsi:type="dcterms:W3CDTF">2006-08-16T00:00:00Z</dcterms:created>
  <dcterms:modified xsi:type="dcterms:W3CDTF">2016-03-01T20:24:59Z</dcterms:modified>
</cp:coreProperties>
</file>