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9" r:id="rId1"/>
  </p:sldMasterIdLst>
  <p:sldIdLst>
    <p:sldId id="288" r:id="rId2"/>
    <p:sldId id="257" r:id="rId3"/>
    <p:sldId id="258" r:id="rId4"/>
    <p:sldId id="266" r:id="rId5"/>
    <p:sldId id="260" r:id="rId6"/>
    <p:sldId id="261" r:id="rId7"/>
    <p:sldId id="264" r:id="rId8"/>
    <p:sldId id="262" r:id="rId9"/>
    <p:sldId id="265" r:id="rId10"/>
    <p:sldId id="263" r:id="rId11"/>
    <p:sldId id="268" r:id="rId12"/>
    <p:sldId id="269" r:id="rId13"/>
    <p:sldId id="271" r:id="rId14"/>
    <p:sldId id="270" r:id="rId15"/>
    <p:sldId id="272" r:id="rId16"/>
    <p:sldId id="282" r:id="rId17"/>
    <p:sldId id="276" r:id="rId18"/>
    <p:sldId id="274" r:id="rId19"/>
    <p:sldId id="275" r:id="rId20"/>
    <p:sldId id="280" r:id="rId21"/>
    <p:sldId id="286" r:id="rId22"/>
    <p:sldId id="279" r:id="rId23"/>
    <p:sldId id="283" r:id="rId24"/>
    <p:sldId id="281" r:id="rId25"/>
    <p:sldId id="277" r:id="rId26"/>
    <p:sldId id="273" r:id="rId27"/>
    <p:sldId id="278" r:id="rId28"/>
    <p:sldId id="287" r:id="rId29"/>
    <p:sldId id="284" r:id="rId30"/>
    <p:sldId id="285" r:id="rId31"/>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Tahoma" pitchFamily="34" charset="0"/>
        <a:ea typeface="+mn-ea"/>
        <a:cs typeface="Arial" charset="0"/>
      </a:defRPr>
    </a:lvl1pPr>
    <a:lvl2pPr marL="457200" algn="r" rtl="1" fontAlgn="base">
      <a:spcBef>
        <a:spcPct val="0"/>
      </a:spcBef>
      <a:spcAft>
        <a:spcPct val="0"/>
      </a:spcAft>
      <a:defRPr kern="1200">
        <a:solidFill>
          <a:schemeClr val="tx1"/>
        </a:solidFill>
        <a:latin typeface="Tahoma" pitchFamily="34" charset="0"/>
        <a:ea typeface="+mn-ea"/>
        <a:cs typeface="Arial" charset="0"/>
      </a:defRPr>
    </a:lvl2pPr>
    <a:lvl3pPr marL="914400" algn="r" rtl="1" fontAlgn="base">
      <a:spcBef>
        <a:spcPct val="0"/>
      </a:spcBef>
      <a:spcAft>
        <a:spcPct val="0"/>
      </a:spcAft>
      <a:defRPr kern="1200">
        <a:solidFill>
          <a:schemeClr val="tx1"/>
        </a:solidFill>
        <a:latin typeface="Tahoma" pitchFamily="34" charset="0"/>
        <a:ea typeface="+mn-ea"/>
        <a:cs typeface="Arial" charset="0"/>
      </a:defRPr>
    </a:lvl3pPr>
    <a:lvl4pPr marL="1371600" algn="r" rtl="1" fontAlgn="base">
      <a:spcBef>
        <a:spcPct val="0"/>
      </a:spcBef>
      <a:spcAft>
        <a:spcPct val="0"/>
      </a:spcAft>
      <a:defRPr kern="1200">
        <a:solidFill>
          <a:schemeClr val="tx1"/>
        </a:solidFill>
        <a:latin typeface="Tahoma" pitchFamily="34" charset="0"/>
        <a:ea typeface="+mn-ea"/>
        <a:cs typeface="Arial" charset="0"/>
      </a:defRPr>
    </a:lvl4pPr>
    <a:lvl5pPr marL="1828800" algn="r" rtl="1" fontAlgn="base">
      <a:spcBef>
        <a:spcPct val="0"/>
      </a:spcBef>
      <a:spcAft>
        <a:spcPct val="0"/>
      </a:spcAft>
      <a:defRPr kern="1200">
        <a:solidFill>
          <a:schemeClr val="tx1"/>
        </a:solidFill>
        <a:latin typeface="Tahoma" pitchFamily="34" charset="0"/>
        <a:ea typeface="+mn-ea"/>
        <a:cs typeface="Arial" charset="0"/>
      </a:defRPr>
    </a:lvl5pPr>
    <a:lvl6pPr marL="2286000" algn="r" defTabSz="914400" rtl="1" eaLnBrk="1" latinLnBrk="0" hangingPunct="1">
      <a:defRPr kern="1200">
        <a:solidFill>
          <a:schemeClr val="tx1"/>
        </a:solidFill>
        <a:latin typeface="Tahoma" pitchFamily="34" charset="0"/>
        <a:ea typeface="+mn-ea"/>
        <a:cs typeface="Arial" charset="0"/>
      </a:defRPr>
    </a:lvl6pPr>
    <a:lvl7pPr marL="2743200" algn="r" defTabSz="914400" rtl="1" eaLnBrk="1" latinLnBrk="0" hangingPunct="1">
      <a:defRPr kern="1200">
        <a:solidFill>
          <a:schemeClr val="tx1"/>
        </a:solidFill>
        <a:latin typeface="Tahoma" pitchFamily="34" charset="0"/>
        <a:ea typeface="+mn-ea"/>
        <a:cs typeface="Arial" charset="0"/>
      </a:defRPr>
    </a:lvl7pPr>
    <a:lvl8pPr marL="3200400" algn="r" defTabSz="914400" rtl="1" eaLnBrk="1" latinLnBrk="0" hangingPunct="1">
      <a:defRPr kern="1200">
        <a:solidFill>
          <a:schemeClr val="tx1"/>
        </a:solidFill>
        <a:latin typeface="Tahoma" pitchFamily="34" charset="0"/>
        <a:ea typeface="+mn-ea"/>
        <a:cs typeface="Arial" charset="0"/>
      </a:defRPr>
    </a:lvl8pPr>
    <a:lvl9pPr marL="3657600" algn="r" defTabSz="914400" rtl="1"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1" autoAdjust="0"/>
    <p:restoredTop sz="94684" autoAdjust="0"/>
  </p:normalViewPr>
  <p:slideViewPr>
    <p:cSldViewPr>
      <p:cViewPr>
        <p:scale>
          <a:sx n="50" d="100"/>
          <a:sy n="50" d="100"/>
        </p:scale>
        <p:origin x="-108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602" name="Group 2"/>
          <p:cNvGrpSpPr>
            <a:grpSpLocks/>
          </p:cNvGrpSpPr>
          <p:nvPr/>
        </p:nvGrpSpPr>
        <p:grpSpPr bwMode="auto">
          <a:xfrm>
            <a:off x="0" y="0"/>
            <a:ext cx="9159875" cy="6858000"/>
            <a:chOff x="0" y="0"/>
            <a:chExt cx="5770" cy="4320"/>
          </a:xfrm>
        </p:grpSpPr>
        <p:sp>
          <p:nvSpPr>
            <p:cNvPr id="25603"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04"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05"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06"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07"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08"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09"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10"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11"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12"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13"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14"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15"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16"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17"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18"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19"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20"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21"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5622"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a:noFill/>
            </a:ln>
            <a:extLst>
              <a:ext uri="{91240B29-F687-4F45-9708-019B960494DF}">
                <a14:hiddenLine xmlns:a14="http://schemas.microsoft.com/office/drawing/2010/main" w="9525">
                  <a:solidFill>
                    <a:srgbClr val="F11E8C"/>
                  </a:solidFill>
                  <a:prstDash val="solid"/>
                  <a:round/>
                  <a:headEnd/>
                  <a:tailEnd/>
                </a14:hiddenLine>
              </a:ext>
            </a:extLst>
          </p:spPr>
          <p:txBody>
            <a:bodyPr/>
            <a:lstStyle/>
            <a:p>
              <a:endParaRPr lang="ar-IQ"/>
            </a:p>
          </p:txBody>
        </p:sp>
        <p:sp>
          <p:nvSpPr>
            <p:cNvPr id="25623"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ar-IQ"/>
            </a:p>
          </p:txBody>
        </p:sp>
      </p:grpSp>
      <p:sp>
        <p:nvSpPr>
          <p:cNvPr id="25624" name="Rectangle 24"/>
          <p:cNvSpPr>
            <a:spLocks noGrp="1" noChangeArrowheads="1"/>
          </p:cNvSpPr>
          <p:nvPr>
            <p:ph type="ctrTitle" sz="quarter"/>
          </p:nvPr>
        </p:nvSpPr>
        <p:spPr>
          <a:xfrm>
            <a:off x="685800" y="1600200"/>
            <a:ext cx="7772400" cy="1828800"/>
          </a:xfrm>
        </p:spPr>
        <p:txBody>
          <a:bodyPr/>
          <a:lstStyle>
            <a:lvl1pPr>
              <a:defRPr sz="4800"/>
            </a:lvl1pPr>
          </a:lstStyle>
          <a:p>
            <a:pPr lvl="0"/>
            <a:r>
              <a:rPr lang="en-US" noProof="0" smtClean="0"/>
              <a:t>Click to edit Master title style</a:t>
            </a:r>
            <a:endParaRPr lang="ar-SA" noProof="0" smtClean="0"/>
          </a:p>
        </p:txBody>
      </p:sp>
      <p:sp>
        <p:nvSpPr>
          <p:cNvPr id="25625"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endParaRPr lang="ar-SA" noProof="0" smtClean="0"/>
          </a:p>
        </p:txBody>
      </p:sp>
      <p:sp>
        <p:nvSpPr>
          <p:cNvPr id="25626" name="Rectangle 26"/>
          <p:cNvSpPr>
            <a:spLocks noGrp="1" noChangeArrowheads="1"/>
          </p:cNvSpPr>
          <p:nvPr>
            <p:ph type="dt" sz="quarter" idx="2"/>
          </p:nvPr>
        </p:nvSpPr>
        <p:spPr>
          <a:xfrm>
            <a:off x="457200" y="6243638"/>
            <a:ext cx="2133600" cy="457200"/>
          </a:xfrm>
        </p:spPr>
        <p:txBody>
          <a:bodyPr/>
          <a:lstStyle>
            <a:lvl1pPr>
              <a:defRPr/>
            </a:lvl1pPr>
          </a:lstStyle>
          <a:p>
            <a:endParaRPr lang="en-US"/>
          </a:p>
        </p:txBody>
      </p:sp>
      <p:sp>
        <p:nvSpPr>
          <p:cNvPr id="25627" name="Rectangle 27"/>
          <p:cNvSpPr>
            <a:spLocks noGrp="1" noChangeArrowheads="1"/>
          </p:cNvSpPr>
          <p:nvPr>
            <p:ph type="ftr" sz="quarter" idx="3"/>
          </p:nvPr>
        </p:nvSpPr>
        <p:spPr/>
        <p:txBody>
          <a:bodyPr/>
          <a:lstStyle>
            <a:lvl1pPr>
              <a:defRPr/>
            </a:lvl1pPr>
          </a:lstStyle>
          <a:p>
            <a:endParaRPr lang="en-US"/>
          </a:p>
        </p:txBody>
      </p:sp>
      <p:sp>
        <p:nvSpPr>
          <p:cNvPr id="25628" name="Rectangle 28"/>
          <p:cNvSpPr>
            <a:spLocks noGrp="1" noChangeArrowheads="1"/>
          </p:cNvSpPr>
          <p:nvPr>
            <p:ph type="sldNum" sz="quarter" idx="4"/>
          </p:nvPr>
        </p:nvSpPr>
        <p:spPr/>
        <p:txBody>
          <a:bodyPr/>
          <a:lstStyle>
            <a:lvl1pPr>
              <a:defRPr/>
            </a:lvl1pPr>
          </a:lstStyle>
          <a:p>
            <a:fld id="{4BC77CE3-DA08-47C4-9809-18A58F478135}"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8BFA66B2-9CFA-4129-B8D9-8F36C5627CBA}" type="slidenum">
              <a:rPr lang="ar-SA"/>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908141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D6B6ECA2-B0CE-4588-8D18-5F4A9A3F06AB}" type="slidenum">
              <a:rPr lang="ar-SA"/>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1026361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3" name="Footer Placeholder 2"/>
          <p:cNvSpPr>
            <a:spLocks noGrp="1"/>
          </p:cNvSpPr>
          <p:nvPr>
            <p:ph type="ftr" sz="quarter" idx="10"/>
          </p:nvPr>
        </p:nvSpPr>
        <p:spPr>
          <a:xfrm>
            <a:off x="3124200" y="6248400"/>
            <a:ext cx="2895600" cy="457200"/>
          </a:xfrm>
        </p:spPr>
        <p:txBody>
          <a:bodyPr/>
          <a:lstStyle>
            <a:lvl1pPr>
              <a:defRPr/>
            </a:lvl1pPr>
          </a:lstStyle>
          <a:p>
            <a:endParaRPr lang="en-US"/>
          </a:p>
        </p:txBody>
      </p:sp>
      <p:sp>
        <p:nvSpPr>
          <p:cNvPr id="4" name="Slide Number Placeholder 3"/>
          <p:cNvSpPr>
            <a:spLocks noGrp="1"/>
          </p:cNvSpPr>
          <p:nvPr>
            <p:ph type="sldNum" sz="quarter" idx="11"/>
          </p:nvPr>
        </p:nvSpPr>
        <p:spPr>
          <a:xfrm>
            <a:off x="6553200" y="6243638"/>
            <a:ext cx="2133600" cy="457200"/>
          </a:xfrm>
        </p:spPr>
        <p:txBody>
          <a:bodyPr/>
          <a:lstStyle>
            <a:lvl1pPr>
              <a:defRPr/>
            </a:lvl1pPr>
          </a:lstStyle>
          <a:p>
            <a:fld id="{7DC1B58A-A8AC-4198-9580-81F1DDF1DAB0}" type="slidenum">
              <a:rPr lang="ar-SA"/>
              <a:pPr/>
              <a:t>‹#›</a:t>
            </a:fld>
            <a:endParaRPr lang="en-US"/>
          </a:p>
        </p:txBody>
      </p:sp>
      <p:sp>
        <p:nvSpPr>
          <p:cNvPr id="5" name="Date Placeholder 4"/>
          <p:cNvSpPr>
            <a:spLocks noGrp="1"/>
          </p:cNvSpPr>
          <p:nvPr>
            <p:ph type="dt" sz="half" idx="12"/>
          </p:nvPr>
        </p:nvSpPr>
        <p:spPr>
          <a:xfrm>
            <a:off x="457200" y="6248400"/>
            <a:ext cx="2133600" cy="457200"/>
          </a:xfrm>
        </p:spPr>
        <p:txBody>
          <a:bodyPr/>
          <a:lstStyle>
            <a:lvl1pPr>
              <a:defRPr/>
            </a:lvl1pPr>
          </a:lstStyle>
          <a:p>
            <a:endParaRPr lang="en-US"/>
          </a:p>
        </p:txBody>
      </p:sp>
    </p:spTree>
    <p:extLst>
      <p:ext uri="{BB962C8B-B14F-4D97-AF65-F5344CB8AC3E}">
        <p14:creationId xmlns:p14="http://schemas.microsoft.com/office/powerpoint/2010/main" val="2621460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874E0DB8-B1A4-4AF6-958A-71E51B7B72CC}" type="slidenum">
              <a:rPr lang="ar-SA"/>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4165254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F5DC41EC-6A33-4673-96FF-33D5E2BEB4D7}" type="slidenum">
              <a:rPr lang="ar-SA"/>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137225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5421FAEC-60A0-4584-AD39-5BAF83A8F6B5}" type="slidenum">
              <a:rPr lang="ar-SA"/>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153052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E90F9D0E-07F5-4467-9046-C06590AA4D4A}" type="slidenum">
              <a:rPr lang="ar-SA"/>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382471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6D53EA0F-14FA-4C67-9063-A11AA741DD44}" type="slidenum">
              <a:rPr lang="ar-SA"/>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3720073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2583C378-3B4B-4280-BBF4-9107A95F4E07}" type="slidenum">
              <a:rPr lang="ar-SA"/>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1229746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8F3CAD4D-8D94-4462-A994-2839103873C1}" type="slidenum">
              <a:rPr lang="ar-SA"/>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2301172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4B5C7774-E748-4B11-B0C2-E88811A1B264}" type="slidenum">
              <a:rPr lang="ar-SA"/>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388186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578" name="Group 2"/>
          <p:cNvGrpSpPr>
            <a:grpSpLocks/>
          </p:cNvGrpSpPr>
          <p:nvPr/>
        </p:nvGrpSpPr>
        <p:grpSpPr bwMode="auto">
          <a:xfrm>
            <a:off x="0" y="0"/>
            <a:ext cx="9159875" cy="6858000"/>
            <a:chOff x="0" y="0"/>
            <a:chExt cx="5770" cy="4320"/>
          </a:xfrm>
        </p:grpSpPr>
        <p:sp>
          <p:nvSpPr>
            <p:cNvPr id="24579"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80"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81"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82"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83"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84"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85"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86"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87"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88"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89"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90"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91"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92"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93"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94"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95"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96"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97"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24598"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a:noFill/>
            </a:ln>
            <a:extLst>
              <a:ext uri="{91240B29-F687-4F45-9708-019B960494DF}">
                <a14:hiddenLine xmlns:a14="http://schemas.microsoft.com/office/drawing/2010/main" w="9525">
                  <a:solidFill>
                    <a:srgbClr val="F11E8C"/>
                  </a:solidFill>
                  <a:prstDash val="solid"/>
                  <a:round/>
                  <a:headEnd/>
                  <a:tailEnd/>
                </a14:hiddenLine>
              </a:ext>
            </a:extLst>
          </p:spPr>
          <p:txBody>
            <a:bodyPr/>
            <a:lstStyle/>
            <a:p>
              <a:endParaRPr lang="ar-IQ"/>
            </a:p>
          </p:txBody>
        </p:sp>
        <p:sp>
          <p:nvSpPr>
            <p:cNvPr id="24599"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ar-IQ"/>
            </a:p>
          </p:txBody>
        </p:sp>
      </p:grpSp>
      <p:sp>
        <p:nvSpPr>
          <p:cNvPr id="24600" name="Rectangle 24"/>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ar-SA" smtClean="0"/>
              <a:t>انقر لتحرير نمط العنوان الرئيسي</a:t>
            </a:r>
          </a:p>
        </p:txBody>
      </p:sp>
      <p:sp>
        <p:nvSpPr>
          <p:cNvPr id="24601" name="Rectangle 25"/>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4602"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a:defRPr sz="1000">
                <a:effectLst>
                  <a:outerShdw blurRad="38100" dist="38100" dir="2700000" algn="tl">
                    <a:srgbClr val="000000"/>
                  </a:outerShdw>
                </a:effectLst>
              </a:defRPr>
            </a:lvl1pPr>
          </a:lstStyle>
          <a:p>
            <a:endParaRPr lang="en-US"/>
          </a:p>
        </p:txBody>
      </p:sp>
      <p:sp>
        <p:nvSpPr>
          <p:cNvPr id="24603" name="Rectangle 27"/>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rtl="0">
              <a:defRPr sz="1000">
                <a:effectLst>
                  <a:outerShdw blurRad="38100" dist="38100" dir="2700000" algn="tl">
                    <a:srgbClr val="000000"/>
                  </a:outerShdw>
                </a:effectLst>
              </a:defRPr>
            </a:lvl1pPr>
          </a:lstStyle>
          <a:p>
            <a:fld id="{10C417AF-D3D4-4755-9823-259EE1FC947E}" type="slidenum">
              <a:rPr lang="ar-SA"/>
              <a:pPr/>
              <a:t>‹#›</a:t>
            </a:fld>
            <a:endParaRPr lang="en-US"/>
          </a:p>
        </p:txBody>
      </p:sp>
      <p:sp>
        <p:nvSpPr>
          <p:cNvPr id="24604" name="Rectangle 2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a:defRPr sz="1000">
                <a:effectLst>
                  <a:outerShdw blurRad="38100" dist="38100" dir="2700000" algn="tl">
                    <a:srgbClr val="000000"/>
                  </a:outerShdw>
                </a:effectLst>
              </a:defRPr>
            </a:lvl1pPr>
          </a:lstStyle>
          <a:p>
            <a:endParaRPr lang="en-US"/>
          </a:p>
        </p:txBody>
      </p:sp>
    </p:spTree>
  </p:cSld>
  <p:clrMap bg1="dk2" tx1="lt1" bg2="dk1"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xStyles>
    <p:titleStyle>
      <a:lvl1pPr algn="ctr" rtl="1" eaLnBrk="1" fontAlgn="base" hangingPunct="1">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1"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2pPr>
      <a:lvl3pPr algn="ctr" rtl="1"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3pPr>
      <a:lvl4pPr algn="ctr" rtl="1"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4pPr>
      <a:lvl5pPr algn="ctr" rtl="1"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5pPr>
      <a:lvl6pPr marL="457200" algn="ctr" rtl="1"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6pPr>
      <a:lvl7pPr marL="914400" algn="ctr" rtl="1"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7pPr>
      <a:lvl8pPr marL="1371600" algn="ctr" rtl="1"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8pPr>
      <a:lvl9pPr marL="1828800" algn="ctr" rtl="1"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r" rtl="1" eaLnBrk="1" fontAlgn="base" hangingPunct="1">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1" fontAlgn="base" hangingPunct="1">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cs typeface="+mn-cs"/>
        </a:defRPr>
      </a:lvl2pPr>
      <a:lvl3pPr marL="1143000" indent="-228600" algn="r" rtl="1" eaLnBrk="1" fontAlgn="base" hangingPunct="1">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cs typeface="+mn-cs"/>
        </a:defRPr>
      </a:lvl3pPr>
      <a:lvl4pPr marL="1600200" indent="-228600" algn="r" rtl="1" eaLnBrk="1" fontAlgn="base" hangingPunct="1">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4pPr>
      <a:lvl5pPr marL="2057400" indent="-228600" algn="r" rtl="1"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5pPr>
      <a:lvl6pPr marL="2514600" indent="-228600" algn="r" rtl="1"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6pPr>
      <a:lvl7pPr marL="2971800" indent="-228600" algn="r" rtl="1"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7pPr>
      <a:lvl8pPr marL="3429000" indent="-228600" algn="r" rtl="1"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8pPr>
      <a:lvl9pPr marL="3886200" indent="-228600" algn="r" rtl="1"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patient.co.uk/DisplayConcepts.asp?WordId=PRENATAL%20DIAGNOSIS&amp;MaxResults=5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patient.co.uk/DisplayConcepts.asp?WordId=INTRA-UTERINE%20GROWTH%20RETARDATION&amp;MaxResults=5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patient.co.uk/DisplayConcepts.asp?WordId=PRE-ECLAMPSIA&amp;MaxResults=5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patient.co.uk/DisplayConcepts.asp?WordId=CAESAREAN%20SECTION&amp;MaxResults=5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patient.co.uk/DisplayConcepts.asp?WordId=POSTPARTUM%20HAEMORRHAGE&amp;MaxResults=5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patient.co.uk/DisplayConcepts.asp?WordId=PREMATURITY&amp;MaxResults=50"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atient.co.uk/DisplayConcepts.asp?WordId=ANTEPARTUM%20HAEMORRHAGE&amp;MaxResults=50" TargetMode="External"/><Relationship Id="rId2" Type="http://schemas.openxmlformats.org/officeDocument/2006/relationships/hyperlink" Target="http://www.patient.co.uk/DisplayConcepts.asp?WordId=HYPEREMESIS%20GRAVIDARUM&amp;MaxResults=50" TargetMode="External"/><Relationship Id="rId1" Type="http://schemas.openxmlformats.org/officeDocument/2006/relationships/slideLayout" Target="../slideLayouts/slideLayout2.xml"/><Relationship Id="rId4" Type="http://schemas.openxmlformats.org/officeDocument/2006/relationships/hyperlink" Target="http://www.patient.co.uk/DisplayConcepts.asp?WordId=CORD%20PROLAPSE&amp;MaxResults=50"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PREGNANCY </a:t>
            </a:r>
            <a:endParaRPr lang="ar-IQ" dirty="0"/>
          </a:p>
        </p:txBody>
      </p:sp>
      <p:sp>
        <p:nvSpPr>
          <p:cNvPr id="3" name="Content Placeholder 2"/>
          <p:cNvSpPr>
            <a:spLocks noGrp="1"/>
          </p:cNvSpPr>
          <p:nvPr>
            <p:ph idx="1"/>
          </p:nvPr>
        </p:nvSpPr>
        <p:spPr/>
        <p:txBody>
          <a:bodyPr/>
          <a:lstStyle/>
          <a:p>
            <a:endParaRPr lang="en-US" dirty="0" smtClean="0"/>
          </a:p>
          <a:p>
            <a:endParaRPr lang="en-US" dirty="0"/>
          </a:p>
          <a:p>
            <a:pPr marL="0" indent="0" algn="l">
              <a:buNone/>
            </a:pPr>
            <a:r>
              <a:rPr lang="en-US" dirty="0" smtClean="0"/>
              <a:t>                           ASS. PROF. </a:t>
            </a:r>
          </a:p>
          <a:p>
            <a:pPr marL="0" indent="0">
              <a:buNone/>
            </a:pPr>
            <a:r>
              <a:rPr lang="en-US" dirty="0" smtClean="0"/>
              <a:t>Dr. Ahmed  </a:t>
            </a:r>
            <a:r>
              <a:rPr lang="en-US" dirty="0" err="1" smtClean="0"/>
              <a:t>Jasim</a:t>
            </a:r>
            <a:r>
              <a:rPr lang="en-US" smtClean="0"/>
              <a:t>               </a:t>
            </a:r>
            <a:endParaRPr lang="ar-IQ" dirty="0"/>
          </a:p>
        </p:txBody>
      </p:sp>
    </p:spTree>
    <p:extLst>
      <p:ext uri="{BB962C8B-B14F-4D97-AF65-F5344CB8AC3E}">
        <p14:creationId xmlns:p14="http://schemas.microsoft.com/office/powerpoint/2010/main" val="4241326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t>Physiological changes</a:t>
            </a:r>
          </a:p>
        </p:txBody>
      </p:sp>
      <p:sp>
        <p:nvSpPr>
          <p:cNvPr id="36867" name="Rectangle 3"/>
          <p:cNvSpPr>
            <a:spLocks noGrp="1" noChangeArrowheads="1"/>
          </p:cNvSpPr>
          <p:nvPr>
            <p:ph type="body" idx="1"/>
          </p:nvPr>
        </p:nvSpPr>
        <p:spPr/>
        <p:txBody>
          <a:bodyPr/>
          <a:lstStyle/>
          <a:p>
            <a:pPr algn="l">
              <a:buFont typeface="Wingdings" pitchFamily="2" charset="2"/>
              <a:buNone/>
            </a:pPr>
            <a:r>
              <a:rPr lang="en-US" sz="2800"/>
              <a:t>All the physiological changes of pregnancy (increased cardiac output, volume expansion, relative haemodilution, diaphragmatic splinting, weight gain, lordosis, etc.) are exaggerated in multiple gestations. The </a:t>
            </a:r>
            <a:r>
              <a:rPr lang="en-US" sz="2800">
                <a:latin typeface="Arial"/>
              </a:rPr>
              <a:t>‘</a:t>
            </a:r>
            <a:r>
              <a:rPr lang="en-US" sz="2800"/>
              <a:t>minor</a:t>
            </a:r>
            <a:r>
              <a:rPr lang="en-US" sz="2800">
                <a:latin typeface="Arial"/>
              </a:rPr>
              <a:t>’</a:t>
            </a:r>
            <a:r>
              <a:rPr lang="en-US" sz="2800"/>
              <a:t> symptoms of pregnancy may be exaggerated.</a:t>
            </a:r>
          </a:p>
          <a:p>
            <a:pPr algn="l">
              <a:buFont typeface="Wingdings" pitchFamily="2" charset="2"/>
              <a:buNone/>
            </a:pPr>
            <a:r>
              <a:rPr lang="en-US" sz="2800"/>
              <a:t>For women with pre-existing health problems, such as cardiac disease, a multiple pregnancy may substantially increase their risk of morbidity.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Presentation</a:t>
            </a:r>
          </a:p>
        </p:txBody>
      </p:sp>
      <p:sp>
        <p:nvSpPr>
          <p:cNvPr id="41987" name="Rectangle 3"/>
          <p:cNvSpPr>
            <a:spLocks noGrp="1" noChangeArrowheads="1"/>
          </p:cNvSpPr>
          <p:nvPr>
            <p:ph type="body" idx="1"/>
          </p:nvPr>
        </p:nvSpPr>
        <p:spPr/>
        <p:txBody>
          <a:bodyPr/>
          <a:lstStyle/>
          <a:p>
            <a:pPr>
              <a:lnSpc>
                <a:spcPct val="80000"/>
              </a:lnSpc>
            </a:pPr>
            <a:endParaRPr lang="en-US" sz="2400"/>
          </a:p>
          <a:p>
            <a:pPr algn="l" rtl="0">
              <a:lnSpc>
                <a:spcPct val="80000"/>
              </a:lnSpc>
              <a:buClr>
                <a:schemeClr val="accent2"/>
              </a:buClr>
              <a:buFont typeface="Wingdings" pitchFamily="2" charset="2"/>
              <a:buChar char="q"/>
            </a:pPr>
            <a:r>
              <a:rPr lang="en-US" sz="2400"/>
              <a:t>Nearly all multiple pregnancies are now diagnosed in the first trimester by ultrasound. However, some twins die and are absorbed in the first half of pregnancy ('the disappearing twin' syndrome) and early scanning increases awareness of this phenomenon. </a:t>
            </a:r>
          </a:p>
          <a:p>
            <a:pPr algn="l" rtl="0">
              <a:lnSpc>
                <a:spcPct val="80000"/>
              </a:lnSpc>
              <a:buClr>
                <a:schemeClr val="accent2"/>
              </a:buClr>
              <a:buFont typeface="Wingdings" pitchFamily="2" charset="2"/>
              <a:buChar char="q"/>
            </a:pPr>
            <a:r>
              <a:rPr lang="en-US" sz="2400"/>
              <a:t>Early symptoms may include hyperemesis and other exaggerated pregnancy-related symptoms. The uterus may be palpated abdominally earlier than 12 weeks gestation. </a:t>
            </a:r>
          </a:p>
          <a:p>
            <a:pPr algn="l" rtl="0">
              <a:lnSpc>
                <a:spcPct val="80000"/>
              </a:lnSpc>
              <a:buClr>
                <a:schemeClr val="accent2"/>
              </a:buClr>
              <a:buFont typeface="Wingdings" pitchFamily="2" charset="2"/>
              <a:buChar char="q"/>
            </a:pPr>
            <a:r>
              <a:rPr lang="en-US" sz="2400"/>
              <a:t>In the second half of pregnancy, may present with large-for-dates uterine size, higher than expected weight gain, &gt; 2 fetal poles on palpation and two or more fetal heart rates heard on auscultation.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z="3800"/>
              <a:t>Management</a:t>
            </a:r>
            <a:br>
              <a:rPr lang="en-US" sz="3800"/>
            </a:br>
            <a:endParaRPr lang="en-US" sz="3800"/>
          </a:p>
        </p:txBody>
      </p:sp>
      <p:sp>
        <p:nvSpPr>
          <p:cNvPr id="43011" name="Rectangle 3"/>
          <p:cNvSpPr>
            <a:spLocks noGrp="1" noChangeArrowheads="1"/>
          </p:cNvSpPr>
          <p:nvPr>
            <p:ph type="body" idx="1"/>
          </p:nvPr>
        </p:nvSpPr>
        <p:spPr>
          <a:xfrm>
            <a:off x="539750" y="1557338"/>
            <a:ext cx="8229600" cy="4530725"/>
          </a:xfrm>
        </p:spPr>
        <p:txBody>
          <a:bodyPr/>
          <a:lstStyle/>
          <a:p>
            <a:pPr algn="l" rtl="0">
              <a:lnSpc>
                <a:spcPct val="90000"/>
              </a:lnSpc>
              <a:buFont typeface="Wingdings" pitchFamily="2" charset="2"/>
              <a:buNone/>
            </a:pPr>
            <a:r>
              <a:rPr lang="en-US" sz="2800" u="sng"/>
              <a:t>Prenatal diagnosis:</a:t>
            </a:r>
          </a:p>
          <a:p>
            <a:pPr algn="l" rtl="0">
              <a:lnSpc>
                <a:spcPct val="90000"/>
              </a:lnSpc>
              <a:buFont typeface="Wingdings" pitchFamily="2" charset="2"/>
              <a:buNone/>
            </a:pPr>
            <a:r>
              <a:rPr lang="en-US" sz="2400"/>
              <a:t>Fetal abnormality is more common in multiple pregnancies - both the maternal age specific chromosomal disorders (as increasing maternal age is a risk factor for multiple birth) and fetal anatomical disorders.</a:t>
            </a:r>
          </a:p>
          <a:p>
            <a:pPr algn="l" rtl="0">
              <a:lnSpc>
                <a:spcPct val="90000"/>
              </a:lnSpc>
              <a:buFont typeface="Wingdings" pitchFamily="2" charset="2"/>
              <a:buNone/>
            </a:pPr>
            <a:r>
              <a:rPr lang="en-US" sz="2400"/>
              <a:t>However there are important difference in both risk and management, based upon chorionicity:</a:t>
            </a:r>
          </a:p>
          <a:p>
            <a:pPr algn="l" rtl="0">
              <a:lnSpc>
                <a:spcPct val="90000"/>
              </a:lnSpc>
              <a:buFont typeface="Wingdings" pitchFamily="2" charset="2"/>
              <a:buNone/>
            </a:pPr>
            <a:r>
              <a:rPr lang="en-US" sz="2400"/>
              <a:t> Each fetuses of a dichorionic twin pregnancy has a risk of structural anomalies, such as spina bifida, that is similar to that of singleton. Therefore the chance of finding an anomaly within a dichorionic twin pregnancy is twice that of a singleton.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3011">
                                            <p:txEl>
                                              <p:pRg st="2" end="2"/>
                                            </p:txEl>
                                          </p:spTgt>
                                        </p:tgtEl>
                                        <p:attrNameLst>
                                          <p:attrName>style.visibility</p:attrName>
                                        </p:attrNameLst>
                                      </p:cBhvr>
                                      <p:to>
                                        <p:strVal val="visible"/>
                                      </p:to>
                                    </p:set>
                                    <p:animEffect transition="in" filter="box(in)">
                                      <p:cBhvr>
                                        <p:cTn id="7" dur="500"/>
                                        <p:tgtEl>
                                          <p:spTgt spid="4301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3011">
                                            <p:txEl>
                                              <p:pRg st="3" end="3"/>
                                            </p:txEl>
                                          </p:spTgt>
                                        </p:tgtEl>
                                        <p:attrNameLst>
                                          <p:attrName>style.visibility</p:attrName>
                                        </p:attrNameLst>
                                      </p:cBhvr>
                                      <p:to>
                                        <p:strVal val="visible"/>
                                      </p:to>
                                    </p:set>
                                    <p:animEffect transition="in" filter="box(in)">
                                      <p:cBhvr>
                                        <p:cTn id="12" dur="500"/>
                                        <p:tgtEl>
                                          <p:spTgt spid="430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endParaRPr lang="en-US"/>
          </a:p>
        </p:txBody>
      </p:sp>
      <p:sp>
        <p:nvSpPr>
          <p:cNvPr id="45059" name="Rectangle 3"/>
          <p:cNvSpPr>
            <a:spLocks noGrp="1" noChangeArrowheads="1"/>
          </p:cNvSpPr>
          <p:nvPr>
            <p:ph type="body" idx="1"/>
          </p:nvPr>
        </p:nvSpPr>
        <p:spPr>
          <a:xfrm>
            <a:off x="457200" y="260350"/>
            <a:ext cx="8229600" cy="6408738"/>
          </a:xfrm>
        </p:spPr>
        <p:txBody>
          <a:bodyPr/>
          <a:lstStyle/>
          <a:p>
            <a:pPr algn="l" rtl="0">
              <a:lnSpc>
                <a:spcPct val="80000"/>
              </a:lnSpc>
              <a:buFont typeface="Wingdings" pitchFamily="2" charset="2"/>
              <a:buNone/>
            </a:pPr>
            <a:r>
              <a:rPr lang="en-US" sz="2800"/>
              <a:t>In contrast, each fetus in a monochorionic twin pregnancy carries a risk for abnormalities that is four times that of a singleton. This is presumably due to a higher risk of vascular events during embryonic development.</a:t>
            </a:r>
          </a:p>
          <a:p>
            <a:pPr algn="l" rtl="0">
              <a:lnSpc>
                <a:spcPct val="80000"/>
              </a:lnSpc>
              <a:buFont typeface="Wingdings" pitchFamily="2" charset="2"/>
              <a:buNone/>
            </a:pPr>
            <a:r>
              <a:rPr lang="en-US" sz="2800"/>
              <a:t>Regarding chromosomal abnormalities, in dizygotic twins, the maternal age </a:t>
            </a:r>
            <a:r>
              <a:rPr lang="en-US" sz="2800">
                <a:latin typeface="Arial"/>
              </a:rPr>
              <a:t>–</a:t>
            </a:r>
            <a:r>
              <a:rPr lang="en-US" sz="2800"/>
              <a:t> related risk for chromosomal abnormalities for each individual twin remains the same as for a singleton pregnancy. Therefore, at a given maternal age, the chance that at least one of the twin pair is affected by a chromosomal defect is twice as high as for a singleton pregnancy. </a:t>
            </a:r>
          </a:p>
          <a:p>
            <a:pPr algn="l" rtl="0">
              <a:lnSpc>
                <a:spcPct val="80000"/>
              </a:lnSpc>
              <a:buFont typeface="Wingdings" pitchFamily="2" charset="2"/>
              <a:buNone/>
            </a:pPr>
            <a:r>
              <a:rPr lang="en-US" sz="2800"/>
              <a:t>In monozygotic twin pregnancies, chromosomal abnormalities affect neither fetus or both. The risk is based upon maternal 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box(in)">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box(in)">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box(in)">
                                      <p:cBhvr>
                                        <p:cTn id="17"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endParaRPr lang="en-US"/>
          </a:p>
        </p:txBody>
      </p:sp>
      <p:sp>
        <p:nvSpPr>
          <p:cNvPr id="44035" name="Rectangle 3"/>
          <p:cNvSpPr>
            <a:spLocks noGrp="1" noChangeArrowheads="1"/>
          </p:cNvSpPr>
          <p:nvPr>
            <p:ph type="body" idx="1"/>
          </p:nvPr>
        </p:nvSpPr>
        <p:spPr/>
        <p:txBody>
          <a:bodyPr/>
          <a:lstStyle/>
          <a:p>
            <a:pPr algn="l" rtl="0">
              <a:lnSpc>
                <a:spcPct val="80000"/>
              </a:lnSpc>
            </a:pPr>
            <a:r>
              <a:rPr lang="en-US" sz="2400"/>
              <a:t>Nuchal translucency assessment (ultrasound measurement of the translucency of the nuchal fold in the fetal neck between 10 and 14 weeks) identifies individual fetuses at high risk of trisomy. </a:t>
            </a:r>
          </a:p>
          <a:p>
            <a:pPr algn="l" rtl="0">
              <a:lnSpc>
                <a:spcPct val="80000"/>
              </a:lnSpc>
            </a:pPr>
            <a:r>
              <a:rPr lang="en-US" sz="2400"/>
              <a:t>Serum screening is unreliable. </a:t>
            </a:r>
          </a:p>
          <a:p>
            <a:pPr algn="l" rtl="0">
              <a:lnSpc>
                <a:spcPct val="80000"/>
              </a:lnSpc>
            </a:pPr>
            <a:r>
              <a:rPr lang="en-US" sz="2400"/>
              <a:t>Invasive </a:t>
            </a:r>
            <a:r>
              <a:rPr lang="en-US" sz="2400">
                <a:hlinkClick r:id="rId2"/>
              </a:rPr>
              <a:t>prenatal diagnosis</a:t>
            </a:r>
            <a:r>
              <a:rPr lang="en-US" sz="2400"/>
              <a:t> (amniocentesis and chorionic villous sampling) is challenging as there are at least 2 fetuses to sample correctly and should be undertaken in a tertiary referral centre. </a:t>
            </a:r>
          </a:p>
          <a:p>
            <a:pPr algn="l" rtl="0">
              <a:lnSpc>
                <a:spcPct val="80000"/>
              </a:lnSpc>
            </a:pPr>
            <a:r>
              <a:rPr lang="en-US" sz="2400"/>
              <a:t>If one fetus is detected as abnormal, selective termination (if desired) must be accurately targeted. Selective termination in monochorionic pregnancies risks co-twin sequelae and require different technique.</a:t>
            </a:r>
          </a:p>
          <a:p>
            <a:pPr>
              <a:lnSpc>
                <a:spcPct val="80000"/>
              </a:lnSpc>
            </a:pPr>
            <a:endParaRPr lang="en-US" sz="2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endParaRPr lang="en-US"/>
          </a:p>
        </p:txBody>
      </p:sp>
      <p:sp>
        <p:nvSpPr>
          <p:cNvPr id="46083" name="Rectangle 3"/>
          <p:cNvSpPr>
            <a:spLocks noGrp="1" noChangeArrowheads="1"/>
          </p:cNvSpPr>
          <p:nvPr>
            <p:ph type="body" idx="1"/>
          </p:nvPr>
        </p:nvSpPr>
        <p:spPr>
          <a:xfrm>
            <a:off x="457200" y="260350"/>
            <a:ext cx="8229600" cy="6192838"/>
          </a:xfrm>
        </p:spPr>
        <p:txBody>
          <a:bodyPr/>
          <a:lstStyle/>
          <a:p>
            <a:pPr algn="l" rtl="0">
              <a:lnSpc>
                <a:spcPct val="90000"/>
              </a:lnSpc>
              <a:buFont typeface="Wingdings" pitchFamily="2" charset="2"/>
              <a:buNone/>
            </a:pPr>
            <a:r>
              <a:rPr lang="en-US" sz="3600" u="sng"/>
              <a:t>Antenatal:</a:t>
            </a:r>
          </a:p>
          <a:p>
            <a:pPr algn="l" rtl="0">
              <a:lnSpc>
                <a:spcPct val="90000"/>
              </a:lnSpc>
              <a:buFont typeface="Wingdings" pitchFamily="2" charset="2"/>
              <a:buNone/>
            </a:pPr>
            <a:endParaRPr lang="en-US" sz="3600" u="sng"/>
          </a:p>
          <a:p>
            <a:pPr algn="l" rtl="0">
              <a:lnSpc>
                <a:spcPct val="90000"/>
              </a:lnSpc>
            </a:pPr>
            <a:r>
              <a:rPr lang="en-US" sz="2400"/>
              <a:t>Twin pregnancies should be referred to obstetricians for shared care due to the higher risk they present. </a:t>
            </a:r>
          </a:p>
          <a:p>
            <a:pPr algn="l" rtl="0">
              <a:lnSpc>
                <a:spcPct val="90000"/>
              </a:lnSpc>
            </a:pPr>
            <a:r>
              <a:rPr lang="en-US" sz="2400"/>
              <a:t>Women should be booked to deliver in a hospital with a SCBU. </a:t>
            </a:r>
          </a:p>
          <a:p>
            <a:pPr algn="l" rtl="0">
              <a:lnSpc>
                <a:spcPct val="90000"/>
              </a:lnSpc>
            </a:pPr>
            <a:r>
              <a:rPr lang="en-US" sz="2400"/>
              <a:t>Early determination of chorionicity  should be routine and this is done most reliably by ultrasound in the late first trimester. In dichorionic twins, there is a </a:t>
            </a:r>
            <a:r>
              <a:rPr lang="en-US" sz="2400" u="sng"/>
              <a:t>V-shaped</a:t>
            </a:r>
            <a:r>
              <a:rPr lang="en-US" sz="2400"/>
              <a:t> extension of placental tissue into the base of the inter-twin membrane, referred to as the </a:t>
            </a:r>
            <a:r>
              <a:rPr lang="en-US" sz="2400">
                <a:latin typeface="Arial"/>
              </a:rPr>
              <a:t>‘</a:t>
            </a:r>
            <a:r>
              <a:rPr lang="en-US" sz="2400"/>
              <a:t>lambda</a:t>
            </a:r>
            <a:r>
              <a:rPr lang="en-US" sz="2400">
                <a:latin typeface="Arial"/>
              </a:rPr>
              <a:t>’</a:t>
            </a:r>
            <a:r>
              <a:rPr lang="en-US" sz="2400"/>
              <a:t> or </a:t>
            </a:r>
            <a:r>
              <a:rPr lang="en-US" sz="2400">
                <a:latin typeface="Arial"/>
              </a:rPr>
              <a:t>‘</a:t>
            </a:r>
            <a:r>
              <a:rPr lang="en-US" sz="2400"/>
              <a:t>twin-peak</a:t>
            </a:r>
            <a:r>
              <a:rPr lang="en-US" sz="2400">
                <a:latin typeface="Arial"/>
              </a:rPr>
              <a:t>’</a:t>
            </a:r>
            <a:r>
              <a:rPr lang="en-US" sz="2400"/>
              <a:t> sign. In monochorionic twins, this sign is absent and the inter-twin membrane joins the uterine wall in a </a:t>
            </a:r>
            <a:r>
              <a:rPr lang="en-US" sz="2400" u="sng"/>
              <a:t>T-shape</a:t>
            </a:r>
            <a:r>
              <a:rPr lang="en-US" sz="24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6083">
                                            <p:txEl>
                                              <p:pRg st="2" end="2"/>
                                            </p:txEl>
                                          </p:spTgt>
                                        </p:tgtEl>
                                        <p:attrNameLst>
                                          <p:attrName>style.visibility</p:attrName>
                                        </p:attrNameLst>
                                      </p:cBhvr>
                                      <p:to>
                                        <p:strVal val="visible"/>
                                      </p:to>
                                    </p:set>
                                    <p:animEffect transition="in" filter="box(in)">
                                      <p:cBhvr>
                                        <p:cTn id="7" dur="500"/>
                                        <p:tgtEl>
                                          <p:spTgt spid="4608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6083">
                                            <p:txEl>
                                              <p:pRg st="3" end="3"/>
                                            </p:txEl>
                                          </p:spTgt>
                                        </p:tgtEl>
                                        <p:attrNameLst>
                                          <p:attrName>style.visibility</p:attrName>
                                        </p:attrNameLst>
                                      </p:cBhvr>
                                      <p:to>
                                        <p:strVal val="visible"/>
                                      </p:to>
                                    </p:set>
                                    <p:animEffect transition="in" filter="box(in)">
                                      <p:cBhvr>
                                        <p:cTn id="12" dur="500"/>
                                        <p:tgtEl>
                                          <p:spTgt spid="4608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6083">
                                            <p:txEl>
                                              <p:pRg st="4" end="4"/>
                                            </p:txEl>
                                          </p:spTgt>
                                        </p:tgtEl>
                                        <p:attrNameLst>
                                          <p:attrName>style.visibility</p:attrName>
                                        </p:attrNameLst>
                                      </p:cBhvr>
                                      <p:to>
                                        <p:strVal val="visible"/>
                                      </p:to>
                                    </p:set>
                                    <p:animEffect transition="in" filter="box(in)">
                                      <p:cBhvr>
                                        <p:cTn id="17" dur="500"/>
                                        <p:tgtEl>
                                          <p:spTgt spid="460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endParaRPr lang="en-US"/>
          </a:p>
        </p:txBody>
      </p:sp>
      <p:sp>
        <p:nvSpPr>
          <p:cNvPr id="56323" name="Rectangle 3"/>
          <p:cNvSpPr>
            <a:spLocks noGrp="1" noChangeArrowheads="1"/>
          </p:cNvSpPr>
          <p:nvPr>
            <p:ph type="body" idx="1"/>
          </p:nvPr>
        </p:nvSpPr>
        <p:spPr/>
        <p:txBody>
          <a:bodyPr/>
          <a:lstStyle/>
          <a:p>
            <a:pPr algn="l" rtl="0">
              <a:lnSpc>
                <a:spcPct val="80000"/>
              </a:lnSpc>
            </a:pPr>
            <a:r>
              <a:rPr lang="en-US" sz="2800"/>
              <a:t>Assessment of chorionicity later in pregnancy is less reliable and relies upon assessment of fetal gender, number of placentas and the characteristic of the membrane between the two amniotic sacs. The </a:t>
            </a:r>
            <a:r>
              <a:rPr lang="en-US" sz="2800">
                <a:latin typeface="Arial"/>
              </a:rPr>
              <a:t>‘</a:t>
            </a:r>
            <a:r>
              <a:rPr lang="en-US" sz="2800"/>
              <a:t>lambda</a:t>
            </a:r>
            <a:r>
              <a:rPr lang="en-US" sz="2800">
                <a:latin typeface="Arial"/>
              </a:rPr>
              <a:t>’</a:t>
            </a:r>
            <a:r>
              <a:rPr lang="en-US" sz="2800"/>
              <a:t> sign becomes less accurate, and membrane thickness must be utilized. Those twins found to be monochorionic should be scanned frequently to detect twin-twin transfusion or </a:t>
            </a:r>
            <a:r>
              <a:rPr lang="en-US" sz="2800">
                <a:hlinkClick r:id="rId2"/>
              </a:rPr>
              <a:t>intra-uterine growth retardation</a:t>
            </a:r>
            <a:r>
              <a:rPr lang="en-US" sz="2800"/>
              <a:t> at an early stage. If suspected, these pregnancies should be referred to tertiary fetal medicine centres for further management. </a:t>
            </a:r>
          </a:p>
          <a:p>
            <a:pPr>
              <a:lnSpc>
                <a:spcPct val="80000"/>
              </a:lnSpc>
            </a:pPr>
            <a:endParaRPr lang="en-US" sz="28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endParaRPr lang="en-US"/>
          </a:p>
        </p:txBody>
      </p:sp>
      <p:sp>
        <p:nvSpPr>
          <p:cNvPr id="50179" name="Rectangle 3"/>
          <p:cNvSpPr>
            <a:spLocks noGrp="1" noChangeArrowheads="1"/>
          </p:cNvSpPr>
          <p:nvPr>
            <p:ph type="body" idx="1"/>
          </p:nvPr>
        </p:nvSpPr>
        <p:spPr>
          <a:xfrm>
            <a:off x="457200" y="404813"/>
            <a:ext cx="8229600" cy="5726112"/>
          </a:xfrm>
        </p:spPr>
        <p:txBody>
          <a:bodyPr/>
          <a:lstStyle/>
          <a:p>
            <a:pPr algn="l" rtl="0">
              <a:lnSpc>
                <a:spcPct val="80000"/>
              </a:lnSpc>
            </a:pPr>
            <a:r>
              <a:rPr lang="en-US" sz="2800"/>
              <a:t>All twin pregnancies (regardless of chorionicity) are regularly scanned after about 30 weeks to monitor growth and fetal well-being with early delivery induced in cases of growth cessation and/or poor Doppler blood flow indices. </a:t>
            </a:r>
          </a:p>
          <a:p>
            <a:pPr algn="l" rtl="0">
              <a:lnSpc>
                <a:spcPct val="80000"/>
              </a:lnSpc>
            </a:pPr>
            <a:r>
              <a:rPr lang="en-US" sz="2800"/>
              <a:t>Anaemia should be looked for and treated vigorously (many would recommend routine (as opposed to selective) supplementation of folic acid and iron in multiple pregnancy). </a:t>
            </a:r>
          </a:p>
          <a:p>
            <a:pPr algn="l" rtl="0">
              <a:lnSpc>
                <a:spcPct val="80000"/>
              </a:lnSpc>
            </a:pPr>
            <a:r>
              <a:rPr lang="en-US" sz="2800"/>
              <a:t> Hospital bed rest in uncomplicated cases is not recommended. </a:t>
            </a:r>
          </a:p>
          <a:p>
            <a:pPr algn="l" rtl="0">
              <a:lnSpc>
                <a:spcPct val="80000"/>
              </a:lnSpc>
            </a:pPr>
            <a:r>
              <a:rPr lang="en-US" sz="2800"/>
              <a:t>Maternal complications such as </a:t>
            </a:r>
            <a:r>
              <a:rPr lang="en-US" sz="2800">
                <a:hlinkClick r:id="rId2"/>
              </a:rPr>
              <a:t>pre-eclampsia</a:t>
            </a:r>
            <a:r>
              <a:rPr lang="en-US" sz="2800"/>
              <a:t> are also more common in multiple pregnancies so antenatal carers should be vigilant for early signs. </a:t>
            </a:r>
          </a:p>
          <a:p>
            <a:pPr>
              <a:lnSpc>
                <a:spcPct val="80000"/>
              </a:lnSpc>
            </a:pP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ox(in)">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ox(in)">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box(in)">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box(in)">
                                      <p:cBhvr>
                                        <p:cTn id="22" dur="500"/>
                                        <p:tgtEl>
                                          <p:spTgt spid="501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endParaRPr lang="en-US"/>
          </a:p>
        </p:txBody>
      </p:sp>
      <p:sp>
        <p:nvSpPr>
          <p:cNvPr id="48131" name="Rectangle 3"/>
          <p:cNvSpPr>
            <a:spLocks noGrp="1" noChangeArrowheads="1"/>
          </p:cNvSpPr>
          <p:nvPr>
            <p:ph type="body" idx="1"/>
          </p:nvPr>
        </p:nvSpPr>
        <p:spPr>
          <a:xfrm>
            <a:off x="468313" y="260350"/>
            <a:ext cx="8229600" cy="6264275"/>
          </a:xfrm>
        </p:spPr>
        <p:txBody>
          <a:bodyPr/>
          <a:lstStyle/>
          <a:p>
            <a:pPr algn="l" rtl="0">
              <a:buFont typeface="Wingdings" pitchFamily="2" charset="2"/>
              <a:buNone/>
            </a:pPr>
            <a:r>
              <a:rPr lang="en-US" sz="3600" u="sng"/>
              <a:t>Intrapartum:</a:t>
            </a:r>
          </a:p>
          <a:p>
            <a:pPr algn="l" rtl="0">
              <a:buFont typeface="Wingdings" pitchFamily="2" charset="2"/>
              <a:buNone/>
            </a:pPr>
            <a:r>
              <a:rPr lang="en-US"/>
              <a:t>On admission in labour, obtain IV access, blood grouped and saved, monitor fetal heart rates separately and check position of lead fetus:</a:t>
            </a:r>
          </a:p>
          <a:p>
            <a:pPr algn="l" rtl="0"/>
            <a:r>
              <a:rPr lang="en-US"/>
              <a:t>In 60% case both fetuses present as cephalic </a:t>
            </a:r>
          </a:p>
          <a:p>
            <a:pPr algn="l" rtl="0"/>
            <a:r>
              <a:rPr lang="en-US"/>
              <a:t>In 20% cases 1st twin cephalic, 2nd breech </a:t>
            </a:r>
          </a:p>
          <a:p>
            <a:pPr algn="l" rtl="0"/>
            <a:r>
              <a:rPr lang="en-US"/>
              <a:t>In 10% cases breech/cephalic</a:t>
            </a:r>
          </a:p>
          <a:p>
            <a:pPr algn="l" rtl="0"/>
            <a:r>
              <a:rPr lang="en-US"/>
              <a:t>In 10% cases breech/ breech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endParaRPr lang="en-US"/>
          </a:p>
        </p:txBody>
      </p:sp>
      <p:sp>
        <p:nvSpPr>
          <p:cNvPr id="49155" name="Rectangle 3"/>
          <p:cNvSpPr>
            <a:spLocks noGrp="1" noChangeArrowheads="1"/>
          </p:cNvSpPr>
          <p:nvPr>
            <p:ph type="body" idx="1"/>
          </p:nvPr>
        </p:nvSpPr>
        <p:spPr>
          <a:xfrm>
            <a:off x="457200" y="260350"/>
            <a:ext cx="8229600" cy="6264275"/>
          </a:xfrm>
        </p:spPr>
        <p:txBody>
          <a:bodyPr/>
          <a:lstStyle/>
          <a:p>
            <a:pPr algn="l" rtl="0">
              <a:lnSpc>
                <a:spcPct val="90000"/>
              </a:lnSpc>
              <a:buFont typeface="Wingdings" pitchFamily="2" charset="2"/>
              <a:buNone/>
            </a:pPr>
            <a:r>
              <a:rPr lang="en-US"/>
              <a:t>Vaginal delivery of twins</a:t>
            </a:r>
          </a:p>
          <a:p>
            <a:pPr algn="l" rtl="0">
              <a:lnSpc>
                <a:spcPct val="90000"/>
              </a:lnSpc>
            </a:pPr>
            <a:r>
              <a:rPr lang="en-US" sz="2800"/>
              <a:t>With no complicating factors, the mother can go into spontaneous labour </a:t>
            </a:r>
            <a:r>
              <a:rPr lang="en-US" sz="2800" i="1"/>
              <a:t>provided</a:t>
            </a:r>
            <a:r>
              <a:rPr lang="en-US" sz="2800"/>
              <a:t> the first twin has a cephalic presentation. When the first twin presents transversely, </a:t>
            </a:r>
            <a:r>
              <a:rPr lang="en-US" sz="2800">
                <a:hlinkClick r:id="rId2"/>
              </a:rPr>
              <a:t>Caesarean section</a:t>
            </a:r>
            <a:r>
              <a:rPr lang="en-US" sz="2800"/>
              <a:t> is indicated. When the first twin presents as a breech, clinician usually recommend delivery by elective Ceasarean section. this is largely because of the increased risk associated with singleton breech vaginal delivery. Other factors include dwindling experience of breech delivery and the rarely seen phenomenon of  ‘looked twins’ (the chin of the first (breech) baby looked against the chin of the second (cephalic) baby).</a:t>
            </a:r>
          </a:p>
          <a:p>
            <a:pPr algn="l" rtl="0">
              <a:lnSpc>
                <a:spcPct val="90000"/>
              </a:lnSpc>
              <a:buFont typeface="Wingdings" pitchFamily="2" charset="2"/>
              <a:buNone/>
            </a:pPr>
            <a:r>
              <a:rPr lang="en-US" sz="2800"/>
              <a:t> </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Definitions</a:t>
            </a:r>
          </a:p>
        </p:txBody>
      </p:sp>
      <p:sp>
        <p:nvSpPr>
          <p:cNvPr id="30723" name="Rectangle 3"/>
          <p:cNvSpPr>
            <a:spLocks noGrp="1" noChangeArrowheads="1"/>
          </p:cNvSpPr>
          <p:nvPr>
            <p:ph type="body" idx="1"/>
          </p:nvPr>
        </p:nvSpPr>
        <p:spPr/>
        <p:txBody>
          <a:bodyPr/>
          <a:lstStyle/>
          <a:p>
            <a:pPr algn="l">
              <a:buFont typeface="Wingdings" pitchFamily="2" charset="2"/>
              <a:buNone/>
            </a:pPr>
            <a:r>
              <a:rPr lang="en-US"/>
              <a:t>In general terms, multiple pregnancy is a pregnancy with </a:t>
            </a:r>
            <a:r>
              <a:rPr lang="en-US" u="sng"/>
              <a:t>two or more</a:t>
            </a:r>
            <a:r>
              <a:rPr lang="en-US"/>
              <a:t> fetuses.  Twins make up the vast majority (97 </a:t>
            </a:r>
            <a:r>
              <a:rPr lang="en-US">
                <a:latin typeface="Arial"/>
              </a:rPr>
              <a:t>–</a:t>
            </a:r>
            <a:r>
              <a:rPr lang="en-US"/>
              <a:t> 98%) of multiple gestations. Pregnancies with three or more fetuses are referred to as </a:t>
            </a:r>
            <a:r>
              <a:rPr lang="en-US">
                <a:latin typeface="Arial"/>
              </a:rPr>
              <a:t>‘</a:t>
            </a:r>
            <a:r>
              <a:rPr lang="en-US"/>
              <a:t>higher multiples</a:t>
            </a:r>
            <a:r>
              <a:rPr lang="en-US">
                <a:latin typeface="Arial"/>
              </a:rPr>
              <a:t>’</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endParaRPr lang="en-US"/>
          </a:p>
        </p:txBody>
      </p:sp>
      <p:sp>
        <p:nvSpPr>
          <p:cNvPr id="54275" name="Rectangle 3"/>
          <p:cNvSpPr>
            <a:spLocks noGrp="1" noChangeArrowheads="1"/>
          </p:cNvSpPr>
          <p:nvPr>
            <p:ph type="body" idx="1"/>
          </p:nvPr>
        </p:nvSpPr>
        <p:spPr/>
        <p:txBody>
          <a:bodyPr/>
          <a:lstStyle/>
          <a:p>
            <a:endParaRPr lang="en-US"/>
          </a:p>
        </p:txBody>
      </p:sp>
      <p:pic>
        <p:nvPicPr>
          <p:cNvPr id="54276" name="Picture 4" descr="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954088"/>
            <a:ext cx="8221662" cy="59039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endParaRPr lang="en-US"/>
          </a:p>
        </p:txBody>
      </p:sp>
      <p:sp>
        <p:nvSpPr>
          <p:cNvPr id="60419" name="Rectangle 3"/>
          <p:cNvSpPr>
            <a:spLocks noGrp="1" noChangeArrowheads="1"/>
          </p:cNvSpPr>
          <p:nvPr>
            <p:ph type="body" idx="1"/>
          </p:nvPr>
        </p:nvSpPr>
        <p:spPr/>
        <p:txBody>
          <a:bodyPr/>
          <a:lstStyle/>
          <a:p>
            <a:pPr algn="l" rtl="0">
              <a:buFont typeface="Wingdings" pitchFamily="2" charset="2"/>
              <a:buNone/>
            </a:pPr>
            <a:r>
              <a:rPr lang="en-US"/>
              <a:t>The ideal criteria for a twin labour are:</a:t>
            </a:r>
          </a:p>
          <a:p>
            <a:pPr algn="l" rtl="0"/>
            <a:r>
              <a:rPr lang="en-US"/>
              <a:t>Spontaneous onset,</a:t>
            </a:r>
          </a:p>
          <a:p>
            <a:pPr algn="l" rtl="0"/>
            <a:r>
              <a:rPr lang="en-US"/>
              <a:t>Cephalic presentation of twin 1,</a:t>
            </a:r>
          </a:p>
          <a:p>
            <a:pPr algn="l" rtl="0"/>
            <a:r>
              <a:rPr lang="en-US"/>
              <a:t>Twin 1 larger than twin 2,</a:t>
            </a:r>
          </a:p>
          <a:p>
            <a:pPr algn="l" rtl="0"/>
            <a:r>
              <a:rPr lang="en-US"/>
              <a:t>Dichorionic pregnancy.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endParaRPr lang="en-US"/>
          </a:p>
        </p:txBody>
      </p:sp>
      <p:sp>
        <p:nvSpPr>
          <p:cNvPr id="53251" name="Rectangle 3"/>
          <p:cNvSpPr>
            <a:spLocks noGrp="1" noChangeArrowheads="1"/>
          </p:cNvSpPr>
          <p:nvPr>
            <p:ph type="body" idx="1"/>
          </p:nvPr>
        </p:nvSpPr>
        <p:spPr/>
        <p:txBody>
          <a:bodyPr/>
          <a:lstStyle/>
          <a:p>
            <a:pPr algn="l" rtl="0">
              <a:lnSpc>
                <a:spcPct val="80000"/>
              </a:lnSpc>
            </a:pPr>
            <a:r>
              <a:rPr lang="en-US" sz="2400"/>
              <a:t>With rupture of membranes, check for prolapse of umbilical cord.</a:t>
            </a:r>
          </a:p>
          <a:p>
            <a:pPr algn="l" rtl="0">
              <a:lnSpc>
                <a:spcPct val="80000"/>
              </a:lnSpc>
            </a:pPr>
            <a:r>
              <a:rPr lang="en-US" sz="2400"/>
              <a:t>Immediately after the first baby, abdominal palpatrion should be done to determine the lie of the second fetus: </a:t>
            </a:r>
          </a:p>
          <a:p>
            <a:pPr lvl="1" algn="l" rtl="0">
              <a:lnSpc>
                <a:spcPct val="80000"/>
              </a:lnSpc>
            </a:pPr>
            <a:r>
              <a:rPr lang="en-US" sz="2400"/>
              <a:t>If longitudinal, rupture the second amniotic sac (once presenting part is engaged, usually after a couple of contractions) and proceed to delivery. </a:t>
            </a:r>
          </a:p>
          <a:p>
            <a:pPr lvl="1" algn="l" rtl="0">
              <a:lnSpc>
                <a:spcPct val="80000"/>
              </a:lnSpc>
            </a:pPr>
            <a:r>
              <a:rPr lang="en-US" sz="2400"/>
              <a:t>If transverse, external cephalic or internal podalic version may be attempted to bring into longitudinal lie. If successful, as confirmed by vaginal examination, then rupture the second amniotic sac once the fetal head is engaged. If unsuccessful, deliver by Caesarean section. </a:t>
            </a:r>
          </a:p>
          <a:p>
            <a:pPr>
              <a:lnSpc>
                <a:spcPct val="80000"/>
              </a:lnSpc>
            </a:pP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box(in)">
                                      <p:cBhvr>
                                        <p:cTn id="7" dur="500"/>
                                        <p:tgtEl>
                                          <p:spTgt spid="53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box(in)">
                                      <p:cBhvr>
                                        <p:cTn id="12" dur="500"/>
                                        <p:tgtEl>
                                          <p:spTgt spid="53251">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animEffect transition="in" filter="box(in)">
                                      <p:cBhvr>
                                        <p:cTn id="15" dur="500"/>
                                        <p:tgtEl>
                                          <p:spTgt spid="53251">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53251">
                                            <p:txEl>
                                              <p:pRg st="3" end="3"/>
                                            </p:txEl>
                                          </p:spTgt>
                                        </p:tgtEl>
                                        <p:attrNameLst>
                                          <p:attrName>style.visibility</p:attrName>
                                        </p:attrNameLst>
                                      </p:cBhvr>
                                      <p:to>
                                        <p:strVal val="visible"/>
                                      </p:to>
                                    </p:set>
                                    <p:animEffect transition="in" filter="box(in)">
                                      <p:cBhvr>
                                        <p:cTn id="18" dur="500"/>
                                        <p:tgtEl>
                                          <p:spTgt spid="532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endParaRPr lang="en-US"/>
          </a:p>
        </p:txBody>
      </p:sp>
      <p:pic>
        <p:nvPicPr>
          <p:cNvPr id="57348" name="Picture 4" descr="books?id=YXcCmcrUkGQC&amp;pg=PA178&amp;img=1&amp;zoom=3&amp;hl=ar&amp;sig=ACfU3U1yg781N4q_TZxq5rIzb31JKI9LhQ&amp;w=575"/>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331913" y="0"/>
            <a:ext cx="6769100" cy="685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endParaRPr lang="en-US"/>
          </a:p>
        </p:txBody>
      </p:sp>
      <p:pic>
        <p:nvPicPr>
          <p:cNvPr id="55300" name="Picture 4" descr="books?id=YXcCmcrUkGQC&amp;pg=PA171&amp;img=1&amp;zoom=3&amp;hl=ar&amp;ots=FbXSlLokn8&amp;sig=ACfU3U2Abjqz7SKjdKKqSgp3vv2R0FtCCA&amp;w=575"/>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endParaRPr lang="en-US"/>
          </a:p>
        </p:txBody>
      </p:sp>
      <p:sp>
        <p:nvSpPr>
          <p:cNvPr id="51203" name="Rectangle 3"/>
          <p:cNvSpPr>
            <a:spLocks noGrp="1" noChangeArrowheads="1"/>
          </p:cNvSpPr>
          <p:nvPr>
            <p:ph type="body" idx="1"/>
          </p:nvPr>
        </p:nvSpPr>
        <p:spPr>
          <a:xfrm>
            <a:off x="457200" y="260350"/>
            <a:ext cx="8229600" cy="5870575"/>
          </a:xfrm>
        </p:spPr>
        <p:txBody>
          <a:bodyPr/>
          <a:lstStyle/>
          <a:p>
            <a:pPr algn="l" rtl="0">
              <a:lnSpc>
                <a:spcPct val="90000"/>
              </a:lnSpc>
            </a:pPr>
            <a:r>
              <a:rPr lang="en-US" sz="2400"/>
              <a:t>Contractions can reduce after the birth of the first fetus and if they do not quickly return (within 15 minutes), set up an IV oxytocin infusion following which birth of second fetus should be straightforward. The second twin should deliver within 20-45 minutes of the first twin. </a:t>
            </a:r>
          </a:p>
          <a:p>
            <a:pPr algn="l" rtl="0">
              <a:lnSpc>
                <a:spcPct val="90000"/>
              </a:lnSpc>
            </a:pPr>
            <a:r>
              <a:rPr lang="en-US" sz="2400"/>
              <a:t>Where there are difficulties with the delivery of the second twin or if it develops a bradycardia, a vacuum extraction (in cephalic position) or breech extraction can be performed without necessarily resorting to Caesarean delivery. </a:t>
            </a:r>
          </a:p>
          <a:p>
            <a:pPr algn="l" rtl="0">
              <a:lnSpc>
                <a:spcPct val="90000"/>
              </a:lnSpc>
            </a:pPr>
            <a:r>
              <a:rPr lang="en-US" sz="2400"/>
              <a:t>Third stage should be actively managed by IM injection of Syntometrine® or Syntocinon® as the fetal head is being born to avoid </a:t>
            </a:r>
            <a:r>
              <a:rPr lang="en-US" sz="2400">
                <a:hlinkClick r:id="rId2"/>
              </a:rPr>
              <a:t>postpartum haemorrhage</a:t>
            </a:r>
            <a:r>
              <a:rPr lang="en-US" sz="2400"/>
              <a:t>. </a:t>
            </a:r>
          </a:p>
          <a:p>
            <a:pPr algn="l" rtl="0">
              <a:lnSpc>
                <a:spcPct val="90000"/>
              </a:lnSpc>
            </a:pPr>
            <a:r>
              <a:rPr lang="en-US" sz="2400"/>
              <a:t>Twin deliveries should be attended by 2 paediatricians, 2 obstetricians and an anaesthetist. </a:t>
            </a:r>
          </a:p>
          <a:p>
            <a:pPr>
              <a:lnSpc>
                <a:spcPct val="90000"/>
              </a:lnSpc>
            </a:pPr>
            <a:endParaRPr lang="en-US" sz="2400"/>
          </a:p>
          <a:p>
            <a:pPr>
              <a:lnSpc>
                <a:spcPct val="90000"/>
              </a:lnSpc>
            </a:pP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box(in)">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box(in)">
                                      <p:cBhvr>
                                        <p:cTn id="12" dur="500"/>
                                        <p:tgtEl>
                                          <p:spTgt spid="512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51203">
                                            <p:txEl>
                                              <p:pRg st="2" end="2"/>
                                            </p:txEl>
                                          </p:spTgt>
                                        </p:tgtEl>
                                        <p:attrNameLst>
                                          <p:attrName>style.visibility</p:attrName>
                                        </p:attrNameLst>
                                      </p:cBhvr>
                                      <p:to>
                                        <p:strVal val="visible"/>
                                      </p:to>
                                    </p:set>
                                    <p:animEffect transition="in" filter="box(in)">
                                      <p:cBhvr>
                                        <p:cTn id="17" dur="500"/>
                                        <p:tgtEl>
                                          <p:spTgt spid="512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51203">
                                            <p:txEl>
                                              <p:pRg st="3" end="3"/>
                                            </p:txEl>
                                          </p:spTgt>
                                        </p:tgtEl>
                                        <p:attrNameLst>
                                          <p:attrName>style.visibility</p:attrName>
                                        </p:attrNameLst>
                                      </p:cBhvr>
                                      <p:to>
                                        <p:strVal val="visible"/>
                                      </p:to>
                                    </p:set>
                                    <p:animEffect transition="in" filter="box(in)">
                                      <p:cBhvr>
                                        <p:cTn id="22" dur="500"/>
                                        <p:tgtEl>
                                          <p:spTgt spid="51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Complications</a:t>
            </a:r>
          </a:p>
        </p:txBody>
      </p:sp>
      <p:sp>
        <p:nvSpPr>
          <p:cNvPr id="47107" name="Rectangle 3"/>
          <p:cNvSpPr>
            <a:spLocks noGrp="1" noChangeArrowheads="1"/>
          </p:cNvSpPr>
          <p:nvPr>
            <p:ph type="body" idx="1"/>
          </p:nvPr>
        </p:nvSpPr>
        <p:spPr>
          <a:xfrm>
            <a:off x="539750" y="1268413"/>
            <a:ext cx="8229600" cy="5395912"/>
          </a:xfrm>
        </p:spPr>
        <p:txBody>
          <a:bodyPr/>
          <a:lstStyle/>
          <a:p>
            <a:pPr>
              <a:lnSpc>
                <a:spcPct val="80000"/>
              </a:lnSpc>
            </a:pPr>
            <a:endParaRPr lang="en-US" sz="2000"/>
          </a:p>
          <a:p>
            <a:pPr algn="l" rtl="0">
              <a:lnSpc>
                <a:spcPct val="80000"/>
              </a:lnSpc>
              <a:buFont typeface="Wingdings" pitchFamily="2" charset="2"/>
              <a:buNone/>
            </a:pPr>
            <a:r>
              <a:rPr lang="en-US" sz="2000"/>
              <a:t>Although a naturally occurring phenomena, multiple pregnancies are considered high-risk because:</a:t>
            </a:r>
          </a:p>
          <a:p>
            <a:pPr algn="l" rtl="0">
              <a:lnSpc>
                <a:spcPct val="80000"/>
              </a:lnSpc>
            </a:pPr>
            <a:r>
              <a:rPr lang="en-US" sz="2000"/>
              <a:t>Smaller babies - fetuses tend to be individually smaller than those in a singleton pregnancy because of greater demand for nutrients and slower in utero growth i.e. light-for-dates. Monozygotic twins tend to be smaller than dizygotic twins. </a:t>
            </a:r>
          </a:p>
          <a:p>
            <a:pPr algn="l" rtl="0">
              <a:lnSpc>
                <a:spcPct val="80000"/>
              </a:lnSpc>
            </a:pPr>
            <a:r>
              <a:rPr lang="en-US" sz="2000"/>
              <a:t>Increased risk of </a:t>
            </a:r>
            <a:r>
              <a:rPr lang="en-US" sz="2000">
                <a:hlinkClick r:id="rId2"/>
              </a:rPr>
              <a:t>prematurity</a:t>
            </a:r>
            <a:r>
              <a:rPr lang="en-US" sz="2000"/>
              <a:t> - the mean gestation for twins is 37 weeks and for triplets 31 weeks. </a:t>
            </a:r>
          </a:p>
          <a:p>
            <a:pPr algn="l" rtl="0">
              <a:lnSpc>
                <a:spcPct val="80000"/>
              </a:lnSpc>
            </a:pPr>
            <a:r>
              <a:rPr lang="en-US" sz="2000"/>
              <a:t>Higher risk of congenital abnormality associated with multiple pregnancies (x2-4 rate in singleton pregnancies). </a:t>
            </a:r>
          </a:p>
          <a:p>
            <a:pPr algn="l" rtl="0">
              <a:lnSpc>
                <a:spcPct val="80000"/>
              </a:lnSpc>
            </a:pPr>
            <a:r>
              <a:rPr lang="en-US" sz="2000"/>
              <a:t>Higher rates of cerebral palsy found in twins (1-1.5%) and triplets (7-8%). </a:t>
            </a:r>
          </a:p>
          <a:p>
            <a:pPr algn="l" rtl="0">
              <a:lnSpc>
                <a:spcPct val="80000"/>
              </a:lnSpc>
            </a:pPr>
            <a:r>
              <a:rPr lang="en-US" sz="2000"/>
              <a:t>Perinatal mortality rate for twins is significantly higher than singletons (x5) and even higher for triplets (x6). Rates are higher for monochorionic twins than dichorionic twins (49 versus 11.5/1000).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endParaRPr lang="en-US"/>
          </a:p>
        </p:txBody>
      </p:sp>
      <p:sp>
        <p:nvSpPr>
          <p:cNvPr id="52227" name="Rectangle 3"/>
          <p:cNvSpPr>
            <a:spLocks noGrp="1" noChangeArrowheads="1"/>
          </p:cNvSpPr>
          <p:nvPr>
            <p:ph type="body" idx="1"/>
          </p:nvPr>
        </p:nvSpPr>
        <p:spPr/>
        <p:txBody>
          <a:bodyPr/>
          <a:lstStyle/>
          <a:p>
            <a:pPr algn="l" rtl="0">
              <a:lnSpc>
                <a:spcPct val="90000"/>
              </a:lnSpc>
            </a:pPr>
            <a:r>
              <a:rPr lang="en-US" sz="2800"/>
              <a:t>Higher rate of maternal pregnancy-related complications such as </a:t>
            </a:r>
            <a:r>
              <a:rPr lang="en-US" sz="2800">
                <a:hlinkClick r:id="rId2"/>
              </a:rPr>
              <a:t>hyperemesis gravidarum</a:t>
            </a:r>
            <a:r>
              <a:rPr lang="en-US" sz="2800"/>
              <a:t>, polyhydramnios, pre-eclampsia, anaemia, </a:t>
            </a:r>
            <a:r>
              <a:rPr lang="en-US" sz="2800">
                <a:hlinkClick r:id="rId3"/>
              </a:rPr>
              <a:t>antepartum haemorrhage</a:t>
            </a:r>
            <a:r>
              <a:rPr lang="en-US" sz="2800"/>
              <a:t>. </a:t>
            </a:r>
          </a:p>
          <a:p>
            <a:pPr algn="l" rtl="0">
              <a:lnSpc>
                <a:spcPct val="90000"/>
              </a:lnSpc>
            </a:pPr>
            <a:r>
              <a:rPr lang="en-US" sz="2800"/>
              <a:t>Higher rate of complications in labour - malpresentation, </a:t>
            </a:r>
            <a:r>
              <a:rPr lang="en-US" sz="2800" u="sng">
                <a:hlinkClick r:id="rId4"/>
              </a:rPr>
              <a:t>cord prolapse</a:t>
            </a:r>
            <a:r>
              <a:rPr lang="en-US" sz="2800"/>
              <a:t>, premature separation of placenta, cord entanglement, postpartum haemorrhage. </a:t>
            </a:r>
          </a:p>
          <a:p>
            <a:pPr algn="l" rtl="0">
              <a:lnSpc>
                <a:spcPct val="90000"/>
              </a:lnSpc>
            </a:pPr>
            <a:r>
              <a:rPr lang="en-US" sz="2800"/>
              <a:t>Also the non-medical financial, social and emotional consequences of caring for twins or higher order multiples need to be kept in mind.</a:t>
            </a:r>
          </a:p>
          <a:p>
            <a:pPr>
              <a:lnSpc>
                <a:spcPct val="90000"/>
              </a:lnSpc>
            </a:pPr>
            <a:endParaRPr lang="en-US" sz="28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z="3200"/>
              <a:t>Complication unique to monochorionic twinning: twin-to-twin transfusion syndrome (TTTS)</a:t>
            </a:r>
          </a:p>
        </p:txBody>
      </p:sp>
      <p:sp>
        <p:nvSpPr>
          <p:cNvPr id="61443" name="Rectangle 3"/>
          <p:cNvSpPr>
            <a:spLocks noGrp="1" noChangeArrowheads="1"/>
          </p:cNvSpPr>
          <p:nvPr>
            <p:ph type="body" idx="1"/>
          </p:nvPr>
        </p:nvSpPr>
        <p:spPr/>
        <p:txBody>
          <a:bodyPr/>
          <a:lstStyle/>
          <a:p>
            <a:pPr algn="l" rtl="0">
              <a:lnSpc>
                <a:spcPct val="90000"/>
              </a:lnSpc>
              <a:buSzTx/>
              <a:buFont typeface="Symbol" pitchFamily="18" charset="2"/>
              <a:buChar char=""/>
            </a:pPr>
            <a:r>
              <a:rPr lang="en-US" sz="2400"/>
              <a:t>In all monochorionic twin pregnancies there are placental vascular anastamoses present which allow communication between the two fetoplacental circulations. In some monochorionic twin pregnancies, imbalance in the flow of blood across these arteriovenous  communication result in twin-to-twin transfusion syndrome. The donor twin may become growth restricted and oliguric with oligohydromnios. The recipient fetus become hypervolaemic, leading to polyuria and polyhydramnios. There is a risk of myocardial damage and a high output cardiac failure.  It occurs in about 15 percent of twins with a shared placenta.</a:t>
            </a:r>
          </a:p>
          <a:p>
            <a:pPr algn="l" rtl="0">
              <a:lnSpc>
                <a:spcPct val="90000"/>
              </a:lnSpc>
            </a:pPr>
            <a:endParaRPr lang="en-US" sz="24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z="3200"/>
              <a:t>Complication unique to monoamniotic twinning</a:t>
            </a:r>
          </a:p>
        </p:txBody>
      </p:sp>
      <p:sp>
        <p:nvSpPr>
          <p:cNvPr id="58371" name="Rectangle 3"/>
          <p:cNvSpPr>
            <a:spLocks noGrp="1" noChangeArrowheads="1"/>
          </p:cNvSpPr>
          <p:nvPr>
            <p:ph type="body" idx="1"/>
          </p:nvPr>
        </p:nvSpPr>
        <p:spPr/>
        <p:txBody>
          <a:bodyPr/>
          <a:lstStyle/>
          <a:p>
            <a:pPr algn="l" rtl="0">
              <a:buFont typeface="Wingdings" pitchFamily="2" charset="2"/>
              <a:buNone/>
            </a:pPr>
            <a:r>
              <a:rPr lang="en-US" sz="2700"/>
              <a:t>monoamniotic twin share a single amniotic cavity, with no dividing membrane between the two fetuses. they are at increased risk of cord accident (cord entanglement)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Prevalence </a:t>
            </a:r>
          </a:p>
        </p:txBody>
      </p:sp>
      <p:sp>
        <p:nvSpPr>
          <p:cNvPr id="31747" name="Rectangle 3"/>
          <p:cNvSpPr>
            <a:spLocks noGrp="1" noChangeArrowheads="1"/>
          </p:cNvSpPr>
          <p:nvPr>
            <p:ph type="body" idx="1"/>
          </p:nvPr>
        </p:nvSpPr>
        <p:spPr/>
        <p:txBody>
          <a:bodyPr/>
          <a:lstStyle/>
          <a:p>
            <a:pPr algn="l">
              <a:buFont typeface="Wingdings" pitchFamily="2" charset="2"/>
              <a:buNone/>
            </a:pPr>
            <a:r>
              <a:rPr lang="en-US"/>
              <a:t>In the UK, twins currently account for approximately </a:t>
            </a:r>
            <a:r>
              <a:rPr lang="en-US">
                <a:solidFill>
                  <a:schemeClr val="hlink"/>
                </a:solidFill>
              </a:rPr>
              <a:t>1.5%</a:t>
            </a:r>
            <a:r>
              <a:rPr lang="en-US"/>
              <a:t> of all pregnancies. Higher multiples occur in </a:t>
            </a:r>
            <a:r>
              <a:rPr lang="en-US">
                <a:solidFill>
                  <a:schemeClr val="hlink"/>
                </a:solidFill>
              </a:rPr>
              <a:t>1 in 2500</a:t>
            </a:r>
            <a:r>
              <a:rPr lang="en-US"/>
              <a:t> pregnancies.</a:t>
            </a:r>
          </a:p>
          <a:p>
            <a:pPr algn="l">
              <a:buFont typeface="Wingdings" pitchFamily="2" charset="2"/>
              <a:buNone/>
            </a:pPr>
            <a:r>
              <a:rPr lang="en-US"/>
              <a:t>Traditionally the expected incidence has been calculated using </a:t>
            </a:r>
            <a:r>
              <a:rPr lang="en-US">
                <a:solidFill>
                  <a:schemeClr val="accent2"/>
                </a:solidFill>
                <a:effectLst>
                  <a:outerShdw blurRad="38100" dist="38100" dir="2700000" algn="tl">
                    <a:srgbClr val="FFFFFF"/>
                  </a:outerShdw>
                </a:effectLst>
              </a:rPr>
              <a:t>Hellin</a:t>
            </a:r>
            <a:r>
              <a:rPr lang="en-US">
                <a:solidFill>
                  <a:schemeClr val="accent2"/>
                </a:solidFill>
                <a:effectLst>
                  <a:outerShdw blurRad="38100" dist="38100" dir="2700000" algn="tl">
                    <a:srgbClr val="FFFFFF"/>
                  </a:outerShdw>
                </a:effectLst>
                <a:latin typeface="Arial"/>
              </a:rPr>
              <a:t>’</a:t>
            </a:r>
            <a:r>
              <a:rPr lang="en-US">
                <a:solidFill>
                  <a:schemeClr val="accent2"/>
                </a:solidFill>
                <a:effectLst>
                  <a:outerShdw blurRad="38100" dist="38100" dir="2700000" algn="tl">
                    <a:srgbClr val="FFFFFF"/>
                  </a:outerShdw>
                </a:effectLst>
              </a:rPr>
              <a:t>s rule. </a:t>
            </a:r>
            <a:r>
              <a:rPr lang="en-US"/>
              <a:t>Using this rule, twins were expected in </a:t>
            </a:r>
            <a:r>
              <a:rPr lang="en-US">
                <a:solidFill>
                  <a:schemeClr val="hlink"/>
                </a:solidFill>
              </a:rPr>
              <a:t>1 in 80</a:t>
            </a:r>
            <a:r>
              <a:rPr lang="en-US"/>
              <a:t> pregnancies, triplets in </a:t>
            </a:r>
            <a:r>
              <a:rPr lang="en-US">
                <a:solidFill>
                  <a:schemeClr val="hlink"/>
                </a:solidFill>
              </a:rPr>
              <a:t>1 in 80</a:t>
            </a:r>
            <a:r>
              <a:rPr lang="en-US" baseline="30000">
                <a:solidFill>
                  <a:schemeClr val="hlink"/>
                </a:solidFill>
              </a:rPr>
              <a:t>2</a:t>
            </a:r>
            <a:r>
              <a:rPr lang="en-US" baseline="30000"/>
              <a:t> </a:t>
            </a:r>
            <a:r>
              <a:rPr lang="en-US"/>
              <a:t>and so on.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Flowers (23)"/>
          <p:cNvPicPr>
            <a:picLocks noGrp="1" noChangeAspect="1" noChangeArrowheads="1"/>
          </p:cNvPicPr>
          <p:nvPr>
            <p:ph/>
          </p:nvPr>
        </p:nvPicPr>
        <p:blipFill>
          <a:blip r:embed="rId2">
            <a:lum bright="24000" contrast="30000"/>
            <a:extLst>
              <a:ext uri="{28A0092B-C50C-407E-A947-70E740481C1C}">
                <a14:useLocalDpi xmlns:a14="http://schemas.microsoft.com/office/drawing/2010/main" val="0"/>
              </a:ext>
            </a:extLst>
          </a:blip>
          <a:srcRect/>
          <a:stretch>
            <a:fillRect/>
          </a:stretch>
        </p:blipFill>
        <p:spPr>
          <a:xfrm>
            <a:off x="0" y="0"/>
            <a:ext cx="9144000" cy="685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5" name="Text Box 3"/>
          <p:cNvSpPr txBox="1">
            <a:spLocks noChangeArrowheads="1"/>
          </p:cNvSpPr>
          <p:nvPr/>
        </p:nvSpPr>
        <p:spPr bwMode="auto">
          <a:xfrm>
            <a:off x="177800" y="2878138"/>
            <a:ext cx="4546600" cy="27749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p>
            <a:pPr algn="ctr">
              <a:spcBef>
                <a:spcPct val="50000"/>
              </a:spcBef>
            </a:pPr>
            <a:r>
              <a:rPr lang="en-US" sz="8800" b="1">
                <a:solidFill>
                  <a:srgbClr val="FFFF99"/>
                </a:solidFill>
                <a:latin typeface="Times New Roman" pitchFamily="18" charset="0"/>
                <a:cs typeface="Times New Roman" pitchFamily="18" charset="0"/>
              </a:rPr>
              <a:t>Thank you</a:t>
            </a:r>
            <a:endParaRPr lang="en-US" sz="7200" b="1">
              <a:solidFill>
                <a:srgbClr val="FFFF99"/>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59395"/>
                                        </p:tgtEl>
                                        <p:attrNameLst>
                                          <p:attrName>style.visibility</p:attrName>
                                        </p:attrNameLst>
                                      </p:cBhvr>
                                      <p:to>
                                        <p:strVal val="visible"/>
                                      </p:to>
                                    </p:set>
                                    <p:animEffect transition="in" filter="fade">
                                      <p:cBhvr>
                                        <p:cTn id="7" dur="2000"/>
                                        <p:tgtEl>
                                          <p:spTgt spid="59395"/>
                                        </p:tgtEl>
                                      </p:cBhvr>
                                    </p:animEffect>
                                    <p:anim calcmode="lin" valueType="num">
                                      <p:cBhvr>
                                        <p:cTn id="8" dur="2000" fill="hold"/>
                                        <p:tgtEl>
                                          <p:spTgt spid="59395"/>
                                        </p:tgtEl>
                                        <p:attrNameLst>
                                          <p:attrName>ppt_w</p:attrName>
                                        </p:attrNameLst>
                                      </p:cBhvr>
                                      <p:tavLst>
                                        <p:tav tm="0" fmla="#ppt_w*sin(2.5*pi*$)">
                                          <p:val>
                                            <p:fltVal val="0"/>
                                          </p:val>
                                        </p:tav>
                                        <p:tav tm="100000">
                                          <p:val>
                                            <p:fltVal val="1"/>
                                          </p:val>
                                        </p:tav>
                                      </p:tavLst>
                                    </p:anim>
                                    <p:anim calcmode="lin" valueType="num">
                                      <p:cBhvr>
                                        <p:cTn id="9" dur="2000" fill="hold"/>
                                        <p:tgtEl>
                                          <p:spTgt spid="5939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Risk factors</a:t>
            </a:r>
          </a:p>
        </p:txBody>
      </p:sp>
      <p:sp>
        <p:nvSpPr>
          <p:cNvPr id="39939" name="Rectangle 3"/>
          <p:cNvSpPr>
            <a:spLocks noGrp="1" noChangeArrowheads="1"/>
          </p:cNvSpPr>
          <p:nvPr>
            <p:ph type="body" idx="1"/>
          </p:nvPr>
        </p:nvSpPr>
        <p:spPr/>
        <p:txBody>
          <a:bodyPr/>
          <a:lstStyle/>
          <a:p>
            <a:endParaRPr lang="en-US" sz="2800"/>
          </a:p>
          <a:p>
            <a:pPr algn="l" rtl="0">
              <a:buFont typeface="Wingdings" pitchFamily="2" charset="2"/>
              <a:buNone/>
            </a:pPr>
            <a:r>
              <a:rPr lang="en-US" sz="2800"/>
              <a:t>For dizygotic twinning include:</a:t>
            </a:r>
          </a:p>
          <a:p>
            <a:pPr algn="l" rtl="0">
              <a:buFont typeface="Wingdings" pitchFamily="2" charset="2"/>
              <a:buChar char="q"/>
            </a:pPr>
            <a:r>
              <a:rPr lang="en-US" sz="2800"/>
              <a:t>Previous multiple pregnancy </a:t>
            </a:r>
          </a:p>
          <a:p>
            <a:pPr algn="l" rtl="0">
              <a:buFont typeface="Wingdings" pitchFamily="2" charset="2"/>
              <a:buChar char="q"/>
            </a:pPr>
            <a:r>
              <a:rPr lang="en-US" sz="2800"/>
              <a:t>Family history (maternal side) </a:t>
            </a:r>
          </a:p>
          <a:p>
            <a:pPr algn="l" rtl="0">
              <a:buFont typeface="Wingdings" pitchFamily="2" charset="2"/>
              <a:buChar char="q"/>
            </a:pPr>
            <a:r>
              <a:rPr lang="en-US" sz="2800"/>
              <a:t>Increasing maternal age </a:t>
            </a:r>
          </a:p>
          <a:p>
            <a:pPr algn="l" rtl="0">
              <a:buFont typeface="Wingdings" pitchFamily="2" charset="2"/>
              <a:buChar char="q"/>
            </a:pPr>
            <a:r>
              <a:rPr lang="en-US" sz="2800"/>
              <a:t>Racial origin (more common in women of West African ancestry, less common in those of Japanese ancestry) </a:t>
            </a:r>
          </a:p>
          <a:p>
            <a:pPr algn="l" rtl="0">
              <a:buFont typeface="Wingdings" pitchFamily="2" charset="2"/>
              <a:buChar char="q"/>
            </a:pPr>
            <a:r>
              <a:rPr lang="en-US" sz="2800"/>
              <a:t>Assisted conception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9939">
                                            <p:txEl>
                                              <p:pRg st="2" end="2"/>
                                            </p:txEl>
                                          </p:spTgt>
                                        </p:tgtEl>
                                        <p:attrNameLst>
                                          <p:attrName>style.visibility</p:attrName>
                                        </p:attrNameLst>
                                      </p:cBhvr>
                                      <p:to>
                                        <p:strVal val="visible"/>
                                      </p:to>
                                    </p:set>
                                    <p:anim calcmode="lin" valueType="num">
                                      <p:cBhvr additive="base">
                                        <p:cTn id="7" dur="5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9939">
                                            <p:txEl>
                                              <p:pRg st="3" end="3"/>
                                            </p:txEl>
                                          </p:spTgt>
                                        </p:tgtEl>
                                        <p:attrNameLst>
                                          <p:attrName>style.visibility</p:attrName>
                                        </p:attrNameLst>
                                      </p:cBhvr>
                                      <p:to>
                                        <p:strVal val="visible"/>
                                      </p:to>
                                    </p:set>
                                    <p:anim calcmode="lin" valueType="num">
                                      <p:cBhvr additive="base">
                                        <p:cTn id="13" dur="5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9939">
                                            <p:txEl>
                                              <p:pRg st="4" end="4"/>
                                            </p:txEl>
                                          </p:spTgt>
                                        </p:tgtEl>
                                        <p:attrNameLst>
                                          <p:attrName>style.visibility</p:attrName>
                                        </p:attrNameLst>
                                      </p:cBhvr>
                                      <p:to>
                                        <p:strVal val="visible"/>
                                      </p:to>
                                    </p:set>
                                    <p:anim calcmode="lin" valueType="num">
                                      <p:cBhvr additive="base">
                                        <p:cTn id="19" dur="500" fill="hold"/>
                                        <p:tgtEl>
                                          <p:spTgt spid="3993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99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9939">
                                            <p:txEl>
                                              <p:pRg st="5" end="5"/>
                                            </p:txEl>
                                          </p:spTgt>
                                        </p:tgtEl>
                                        <p:attrNameLst>
                                          <p:attrName>style.visibility</p:attrName>
                                        </p:attrNameLst>
                                      </p:cBhvr>
                                      <p:to>
                                        <p:strVal val="visible"/>
                                      </p:to>
                                    </p:set>
                                    <p:anim calcmode="lin" valueType="num">
                                      <p:cBhvr additive="base">
                                        <p:cTn id="25" dur="500" fill="hold"/>
                                        <p:tgtEl>
                                          <p:spTgt spid="3993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9939">
                                            <p:txEl>
                                              <p:pRg st="6" end="6"/>
                                            </p:txEl>
                                          </p:spTgt>
                                        </p:tgtEl>
                                        <p:attrNameLst>
                                          <p:attrName>style.visibility</p:attrName>
                                        </p:attrNameLst>
                                      </p:cBhvr>
                                      <p:to>
                                        <p:strVal val="visible"/>
                                      </p:to>
                                    </p:set>
                                    <p:anim calcmode="lin" valueType="num">
                                      <p:cBhvr additive="base">
                                        <p:cTn id="31" dur="500" fill="hold"/>
                                        <p:tgtEl>
                                          <p:spTgt spid="3993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99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Classification </a:t>
            </a:r>
          </a:p>
        </p:txBody>
      </p:sp>
      <p:sp>
        <p:nvSpPr>
          <p:cNvPr id="33795" name="Rectangle 3"/>
          <p:cNvSpPr>
            <a:spLocks noGrp="1" noChangeArrowheads="1"/>
          </p:cNvSpPr>
          <p:nvPr>
            <p:ph type="body" idx="1"/>
          </p:nvPr>
        </p:nvSpPr>
        <p:spPr/>
        <p:txBody>
          <a:bodyPr/>
          <a:lstStyle/>
          <a:p>
            <a:pPr lvl="3" algn="l">
              <a:lnSpc>
                <a:spcPct val="80000"/>
              </a:lnSpc>
              <a:buFont typeface="Wingdings" pitchFamily="2" charset="2"/>
              <a:buNone/>
            </a:pPr>
            <a:r>
              <a:rPr lang="en-US" sz="2800"/>
              <a:t>The classification of multiple pregnancy is based on:</a:t>
            </a:r>
          </a:p>
          <a:p>
            <a:pPr algn="l" rtl="0">
              <a:lnSpc>
                <a:spcPct val="80000"/>
              </a:lnSpc>
              <a:buFont typeface="Wingdings" pitchFamily="2" charset="2"/>
              <a:buBlip>
                <a:blip r:embed="rId2"/>
              </a:buBlip>
            </a:pPr>
            <a:r>
              <a:rPr lang="en-US"/>
              <a:t>number of fetuses: twins, triplets, quadruplets, etc.,</a:t>
            </a:r>
          </a:p>
          <a:p>
            <a:pPr algn="l" rtl="0">
              <a:lnSpc>
                <a:spcPct val="80000"/>
              </a:lnSpc>
              <a:buFont typeface="Wingdings" pitchFamily="2" charset="2"/>
              <a:buBlip>
                <a:blip r:embed="rId2"/>
              </a:buBlip>
            </a:pPr>
            <a:r>
              <a:rPr lang="en-US"/>
              <a:t>number of fertilized eggs: zygosity (dizygotic &amp; monozygotic),</a:t>
            </a:r>
          </a:p>
          <a:p>
            <a:pPr algn="l" rtl="0">
              <a:lnSpc>
                <a:spcPct val="80000"/>
              </a:lnSpc>
              <a:buFont typeface="Wingdings" pitchFamily="2" charset="2"/>
              <a:buBlip>
                <a:blip r:embed="rId2"/>
              </a:buBlip>
            </a:pPr>
            <a:r>
              <a:rPr lang="en-US"/>
              <a:t>number of placentas: chorionicity (dichorionic &amp; monochorionic),</a:t>
            </a:r>
          </a:p>
          <a:p>
            <a:pPr algn="l" rtl="0">
              <a:lnSpc>
                <a:spcPct val="80000"/>
              </a:lnSpc>
              <a:buFont typeface="Wingdings" pitchFamily="2" charset="2"/>
              <a:buBlip>
                <a:blip r:embed="rId2"/>
              </a:buBlip>
            </a:pPr>
            <a:r>
              <a:rPr lang="en-US"/>
              <a:t>number of amniotic cavities: amnionicity (diamniotic &amp; monoamniotic).</a:t>
            </a:r>
          </a:p>
          <a:p>
            <a:pPr lvl="1" algn="l">
              <a:lnSpc>
                <a:spcPct val="80000"/>
              </a:lnSpc>
              <a:buFont typeface="Wingdings" pitchFamily="2" charset="2"/>
              <a:buChar char="q"/>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 calcmode="lin" valueType="num">
                                      <p:cBhvr additive="base">
                                        <p:cTn id="7" dur="500" fill="hold"/>
                                        <p:tgtEl>
                                          <p:spTgt spid="3379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7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3795">
                                            <p:txEl>
                                              <p:pRg st="2" end="2"/>
                                            </p:txEl>
                                          </p:spTgt>
                                        </p:tgtEl>
                                        <p:attrNameLst>
                                          <p:attrName>style.visibility</p:attrName>
                                        </p:attrNameLst>
                                      </p:cBhvr>
                                      <p:to>
                                        <p:strVal val="visible"/>
                                      </p:to>
                                    </p:set>
                                    <p:anim calcmode="lin" valueType="num">
                                      <p:cBhvr additive="base">
                                        <p:cTn id="13" dur="500" fill="hold"/>
                                        <p:tgtEl>
                                          <p:spTgt spid="337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37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anim calcmode="lin" valueType="num">
                                      <p:cBhvr additive="base">
                                        <p:cTn id="19" dur="500" fill="hold"/>
                                        <p:tgtEl>
                                          <p:spTgt spid="337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37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3795">
                                            <p:txEl>
                                              <p:pRg st="4" end="4"/>
                                            </p:txEl>
                                          </p:spTgt>
                                        </p:tgtEl>
                                        <p:attrNameLst>
                                          <p:attrName>style.visibility</p:attrName>
                                        </p:attrNameLst>
                                      </p:cBhvr>
                                      <p:to>
                                        <p:strVal val="visible"/>
                                      </p:to>
                                    </p:set>
                                    <p:anim calcmode="lin" valueType="num">
                                      <p:cBhvr additive="base">
                                        <p:cTn id="25" dur="500" fill="hold"/>
                                        <p:tgtEl>
                                          <p:spTgt spid="3379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37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Aetiology </a:t>
            </a:r>
          </a:p>
        </p:txBody>
      </p:sp>
      <p:sp>
        <p:nvSpPr>
          <p:cNvPr id="34819" name="Rectangle 3"/>
          <p:cNvSpPr>
            <a:spLocks noGrp="1" noChangeArrowheads="1"/>
          </p:cNvSpPr>
          <p:nvPr>
            <p:ph type="body" idx="1"/>
          </p:nvPr>
        </p:nvSpPr>
        <p:spPr/>
        <p:txBody>
          <a:bodyPr/>
          <a:lstStyle/>
          <a:p>
            <a:pPr lvl="1" algn="l">
              <a:buFont typeface="Wingdings" pitchFamily="2" charset="2"/>
              <a:buNone/>
            </a:pPr>
            <a:r>
              <a:rPr lang="en-US" sz="3200"/>
              <a:t>Dizygotic twins arise from the release of two eggs at ovulation.</a:t>
            </a:r>
          </a:p>
          <a:p>
            <a:pPr lvl="1" algn="l">
              <a:buFont typeface="Wingdings" pitchFamily="2" charset="2"/>
              <a:buNone/>
            </a:pPr>
            <a:endParaRPr lang="en-US" sz="3200"/>
          </a:p>
          <a:p>
            <a:pPr lvl="1" algn="l">
              <a:buFont typeface="Wingdings" pitchFamily="2" charset="2"/>
              <a:buNone/>
            </a:pPr>
            <a:r>
              <a:rPr lang="en-US" sz="3200"/>
              <a:t>Monozygotic twins arise from a single fertilized ovum that split into two identical structures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endParaRPr lang="en-US"/>
          </a:p>
        </p:txBody>
      </p:sp>
      <p:sp>
        <p:nvSpPr>
          <p:cNvPr id="37891" name="Rectangle 3"/>
          <p:cNvSpPr>
            <a:spLocks noGrp="1" noChangeArrowheads="1"/>
          </p:cNvSpPr>
          <p:nvPr>
            <p:ph type="body" idx="1"/>
          </p:nvPr>
        </p:nvSpPr>
        <p:spPr/>
        <p:txBody>
          <a:bodyPr/>
          <a:lstStyle/>
          <a:p>
            <a:endParaRPr lang="en-US"/>
          </a:p>
        </p:txBody>
      </p:sp>
      <p:pic>
        <p:nvPicPr>
          <p:cNvPr id="37892" name="Picture 4" descr="197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endParaRPr lang="en-US"/>
          </a:p>
        </p:txBody>
      </p:sp>
      <p:sp>
        <p:nvSpPr>
          <p:cNvPr id="35843" name="Rectangle 3"/>
          <p:cNvSpPr>
            <a:spLocks noGrp="1" noChangeArrowheads="1"/>
          </p:cNvSpPr>
          <p:nvPr>
            <p:ph type="body" idx="1"/>
          </p:nvPr>
        </p:nvSpPr>
        <p:spPr/>
        <p:txBody>
          <a:bodyPr/>
          <a:lstStyle/>
          <a:p>
            <a:pPr lvl="1" algn="l" rtl="0">
              <a:lnSpc>
                <a:spcPct val="90000"/>
              </a:lnSpc>
              <a:buFont typeface="Wingdings" pitchFamily="2" charset="2"/>
              <a:buNone/>
            </a:pPr>
            <a:r>
              <a:rPr lang="en-US"/>
              <a:t>The type of monozygotic twin depends on how long after conception the split occurs:</a:t>
            </a:r>
          </a:p>
          <a:p>
            <a:pPr lvl="1" algn="l" rtl="0">
              <a:lnSpc>
                <a:spcPct val="90000"/>
              </a:lnSpc>
              <a:buFont typeface="Wingdings" pitchFamily="2" charset="2"/>
              <a:buNone/>
            </a:pPr>
            <a:r>
              <a:rPr lang="en-US"/>
              <a:t> embryo splits at </a:t>
            </a:r>
            <a:r>
              <a:rPr lang="en-US">
                <a:solidFill>
                  <a:schemeClr val="hlink"/>
                </a:solidFill>
              </a:rPr>
              <a:t>3 days</a:t>
            </a:r>
            <a:r>
              <a:rPr lang="en-US"/>
              <a:t> ---</a:t>
            </a:r>
            <a:r>
              <a:rPr lang="en-US">
                <a:cs typeface="Tahoma" pitchFamily="34" charset="0"/>
              </a:rPr>
              <a:t>»</a:t>
            </a:r>
            <a:r>
              <a:rPr lang="en-US"/>
              <a:t> two chorions, two amnions</a:t>
            </a:r>
            <a:r>
              <a:rPr lang="en-US">
                <a:cs typeface="Tahoma" pitchFamily="34" charset="0"/>
              </a:rPr>
              <a:t> (DCDA).</a:t>
            </a:r>
            <a:r>
              <a:rPr lang="en-US"/>
              <a:t> </a:t>
            </a:r>
          </a:p>
          <a:p>
            <a:pPr lvl="1" algn="l" rtl="0">
              <a:lnSpc>
                <a:spcPct val="90000"/>
              </a:lnSpc>
              <a:buFont typeface="Wingdings" pitchFamily="2" charset="2"/>
              <a:buNone/>
            </a:pPr>
            <a:r>
              <a:rPr lang="en-US"/>
              <a:t>embryo splits at </a:t>
            </a:r>
            <a:r>
              <a:rPr lang="en-US">
                <a:solidFill>
                  <a:schemeClr val="hlink"/>
                </a:solidFill>
              </a:rPr>
              <a:t>4-7 days</a:t>
            </a:r>
            <a:r>
              <a:rPr lang="en-US"/>
              <a:t> ---</a:t>
            </a:r>
            <a:r>
              <a:rPr lang="en-US">
                <a:cs typeface="Tahoma" pitchFamily="34" charset="0"/>
              </a:rPr>
              <a:t>»</a:t>
            </a:r>
            <a:r>
              <a:rPr lang="en-US"/>
              <a:t> single placenta, one chorion, two amnions (MCDA). </a:t>
            </a:r>
          </a:p>
          <a:p>
            <a:pPr lvl="1" algn="l" rtl="0">
              <a:lnSpc>
                <a:spcPct val="90000"/>
              </a:lnSpc>
              <a:buFont typeface="Wingdings" pitchFamily="2" charset="2"/>
              <a:buNone/>
            </a:pPr>
            <a:r>
              <a:rPr lang="en-US"/>
              <a:t>embryo splits at </a:t>
            </a:r>
            <a:r>
              <a:rPr lang="en-US">
                <a:solidFill>
                  <a:schemeClr val="hlink"/>
                </a:solidFill>
              </a:rPr>
              <a:t>8-12 days</a:t>
            </a:r>
            <a:r>
              <a:rPr lang="en-US"/>
              <a:t> ---</a:t>
            </a:r>
            <a:r>
              <a:rPr lang="en-US">
                <a:cs typeface="Tahoma" pitchFamily="34" charset="0"/>
              </a:rPr>
              <a:t>»</a:t>
            </a:r>
            <a:r>
              <a:rPr lang="en-US"/>
              <a:t> single placenta, one chorion and one amnion (MCMA) (rare). </a:t>
            </a:r>
          </a:p>
          <a:p>
            <a:pPr lvl="1" algn="l" rtl="0">
              <a:lnSpc>
                <a:spcPct val="90000"/>
              </a:lnSpc>
              <a:buFont typeface="Wingdings" pitchFamily="2" charset="2"/>
              <a:buNone/>
            </a:pPr>
            <a:r>
              <a:rPr lang="en-US"/>
              <a:t>embryo splits at </a:t>
            </a:r>
            <a:r>
              <a:rPr lang="en-US">
                <a:solidFill>
                  <a:schemeClr val="hlink"/>
                </a:solidFill>
              </a:rPr>
              <a:t>13 days</a:t>
            </a:r>
            <a:r>
              <a:rPr lang="en-US"/>
              <a:t> ---</a:t>
            </a:r>
            <a:r>
              <a:rPr lang="en-US">
                <a:cs typeface="Tahoma" pitchFamily="34" charset="0"/>
              </a:rPr>
              <a:t>»</a:t>
            </a:r>
            <a:r>
              <a:rPr lang="en-US"/>
              <a:t> conjoined or Siamese twins (very rare)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endParaRPr lang="en-US"/>
          </a:p>
        </p:txBody>
      </p:sp>
      <p:sp>
        <p:nvSpPr>
          <p:cNvPr id="38915" name="Rectangle 3"/>
          <p:cNvSpPr>
            <a:spLocks noGrp="1" noChangeArrowheads="1"/>
          </p:cNvSpPr>
          <p:nvPr>
            <p:ph type="body" idx="1"/>
          </p:nvPr>
        </p:nvSpPr>
        <p:spPr>
          <a:xfrm>
            <a:off x="0" y="0"/>
            <a:ext cx="8229600" cy="4530725"/>
          </a:xfrm>
        </p:spPr>
        <p:txBody>
          <a:bodyPr/>
          <a:lstStyle/>
          <a:p>
            <a:endParaRPr lang="en-US"/>
          </a:p>
        </p:txBody>
      </p:sp>
      <p:pic>
        <p:nvPicPr>
          <p:cNvPr id="38916" name="Picture 4" descr="197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ultiple pregnancies2">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multiple pregnancies2</Template>
  <TotalTime>19</TotalTime>
  <Words>1894</Words>
  <Application>Microsoft Office PowerPoint</Application>
  <PresentationFormat>On-screen Show (4:3)</PresentationFormat>
  <Paragraphs>101</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multiple pregnancies2</vt:lpstr>
      <vt:lpstr>MULTIPLE PREGNANCY </vt:lpstr>
      <vt:lpstr>Definitions</vt:lpstr>
      <vt:lpstr>Prevalence </vt:lpstr>
      <vt:lpstr>Risk factors</vt:lpstr>
      <vt:lpstr>Classification </vt:lpstr>
      <vt:lpstr>Aetiology </vt:lpstr>
      <vt:lpstr>PowerPoint Presentation</vt:lpstr>
      <vt:lpstr>PowerPoint Presentation</vt:lpstr>
      <vt:lpstr>PowerPoint Presentation</vt:lpstr>
      <vt:lpstr>Physiological changes</vt:lpstr>
      <vt:lpstr>Presentation</vt:lpstr>
      <vt:lpstr>Management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Complications</vt:lpstr>
      <vt:lpstr>PowerPoint Presentation</vt:lpstr>
      <vt:lpstr>Complication unique to monochorionic twinning: twin-to-twin transfusion syndrome (TTTS)</vt:lpstr>
      <vt:lpstr>Complication unique to monoamniotic twinning</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dc:title>
  <dc:creator>HP</dc:creator>
  <cp:lastModifiedBy>HP</cp:lastModifiedBy>
  <cp:revision>4</cp:revision>
  <dcterms:created xsi:type="dcterms:W3CDTF">2016-03-10T13:58:30Z</dcterms:created>
  <dcterms:modified xsi:type="dcterms:W3CDTF">2016-03-12T13:54:44Z</dcterms:modified>
</cp:coreProperties>
</file>