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64" r:id="rId2"/>
    <p:sldId id="256" r:id="rId3"/>
    <p:sldId id="271" r:id="rId4"/>
    <p:sldId id="270" r:id="rId5"/>
    <p:sldId id="272" r:id="rId6"/>
    <p:sldId id="273" r:id="rId7"/>
    <p:sldId id="275" r:id="rId8"/>
    <p:sldId id="277" r:id="rId9"/>
    <p:sldId id="276" r:id="rId10"/>
    <p:sldId id="278" r:id="rId11"/>
    <p:sldId id="279" r:id="rId12"/>
    <p:sldId id="280" r:id="rId13"/>
    <p:sldId id="266" r:id="rId14"/>
    <p:sldId id="267" r:id="rId15"/>
    <p:sldId id="268" r:id="rId16"/>
    <p:sldId id="269" r:id="rId17"/>
    <p:sldId id="281" r:id="rId18"/>
    <p:sldId id="282" r:id="rId19"/>
    <p:sldId id="283" r:id="rId20"/>
    <p:sldId id="259"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2" r:id="rId39"/>
    <p:sldId id="260" r:id="rId40"/>
    <p:sldId id="261" r:id="rId41"/>
    <p:sldId id="303" r:id="rId42"/>
    <p:sldId id="262" r:id="rId43"/>
    <p:sldId id="304" r:id="rId44"/>
    <p:sldId id="263" r:id="rId45"/>
    <p:sldId id="305" r:id="rId46"/>
    <p:sldId id="306" r:id="rId47"/>
    <p:sldId id="308" r:id="rId48"/>
    <p:sldId id="307" r:id="rId49"/>
    <p:sldId id="310" r:id="rId50"/>
    <p:sldId id="311" r:id="rId51"/>
    <p:sldId id="312" r:id="rId52"/>
    <p:sldId id="313" r:id="rId53"/>
    <p:sldId id="316" r:id="rId54"/>
    <p:sldId id="314" r:id="rId55"/>
    <p:sldId id="317" r:id="rId56"/>
    <p:sldId id="315" r:id="rId57"/>
    <p:sldId id="318" r:id="rId58"/>
    <p:sldId id="319" r:id="rId59"/>
    <p:sldId id="323" r:id="rId60"/>
    <p:sldId id="320" r:id="rId61"/>
    <p:sldId id="325" r:id="rId62"/>
    <p:sldId id="326" r:id="rId63"/>
    <p:sldId id="327" r:id="rId64"/>
    <p:sldId id="328" r:id="rId65"/>
    <p:sldId id="329" r:id="rId66"/>
    <p:sldId id="330" r:id="rId67"/>
    <p:sldId id="331" r:id="rId68"/>
    <p:sldId id="332" r:id="rId69"/>
    <p:sldId id="334" r:id="rId70"/>
    <p:sldId id="335" r:id="rId71"/>
    <p:sldId id="336" r:id="rId72"/>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4380"/>
    <p:restoredTop sz="94660"/>
  </p:normalViewPr>
  <p:slideViewPr>
    <p:cSldViewPr>
      <p:cViewPr varScale="1">
        <p:scale>
          <a:sx n="66" d="100"/>
          <a:sy n="66" d="100"/>
        </p:scale>
        <p:origin x="-150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05/06/1437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05/06/1437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05/06/1437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05/06/1437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05/06/1437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05/06/1437</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B8ABB09-4A1D-463E-8065-109CC2B7EFAA}" type="datetimeFigureOut">
              <a:rPr lang="ar-SA" smtClean="0"/>
              <a:pPr/>
              <a:t>05/06/1437</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B8ABB09-4A1D-463E-8065-109CC2B7EFAA}" type="datetimeFigureOut">
              <a:rPr lang="ar-SA" smtClean="0"/>
              <a:pPr/>
              <a:t>05/06/1437</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pPr/>
              <a:t>05/06/1437</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05/06/1437</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05/06/1437</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pPr/>
              <a:t>05/06/1437</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20" y="1857364"/>
            <a:ext cx="8229600" cy="1143000"/>
          </a:xfrm>
        </p:spPr>
        <p:txBody>
          <a:bodyPr/>
          <a:lstStyle/>
          <a:p>
            <a:r>
              <a:rPr lang="en-US" dirty="0" smtClean="0">
                <a:latin typeface="Times New Roman" pitchFamily="18" charset="0"/>
                <a:cs typeface="Times New Roman" pitchFamily="18" charset="0"/>
              </a:rPr>
              <a:t>DENTAL ANOMALIES</a:t>
            </a:r>
            <a:endParaRPr lang="ar-IQ"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428728" y="0"/>
            <a:ext cx="6677025" cy="4200525"/>
          </a:xfrm>
          <a:prstGeom prst="rect">
            <a:avLst/>
          </a:prstGeom>
          <a:noFill/>
          <a:ln w="9525">
            <a:noFill/>
            <a:miter lim="800000"/>
            <a:headEnd/>
            <a:tailEnd/>
          </a:ln>
          <a:effectLst/>
        </p:spPr>
      </p:pic>
      <p:sp>
        <p:nvSpPr>
          <p:cNvPr id="9" name="مستطيل 8"/>
          <p:cNvSpPr/>
          <p:nvPr/>
        </p:nvSpPr>
        <p:spPr>
          <a:xfrm>
            <a:off x="1142976" y="4429132"/>
            <a:ext cx="7429552" cy="1323439"/>
          </a:xfrm>
          <a:prstGeom prst="rect">
            <a:avLst/>
          </a:prstGeom>
        </p:spPr>
        <p:txBody>
          <a:bodyPr wrap="square">
            <a:spAutoFit/>
          </a:bodyPr>
          <a:lstStyle/>
          <a:p>
            <a:pPr algn="l"/>
            <a:r>
              <a:rPr lang="en-US" sz="2000" dirty="0" smtClean="0">
                <a:latin typeface="Times New Roman" pitchFamily="18" charset="0"/>
                <a:cs typeface="Times New Roman" pitchFamily="18" charset="0"/>
              </a:rPr>
              <a:t>Developmental absence of all maxillary premolars and both mandibular second premolars. Note the retention of the maxillary primary canine as a result of the posterior position of the maxillary permanent canine.</a:t>
            </a:r>
            <a:endParaRPr lang="ar-IQ"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57158" y="428604"/>
            <a:ext cx="7929618" cy="4524315"/>
          </a:xfrm>
          <a:prstGeom prst="rect">
            <a:avLst/>
          </a:prstGeom>
        </p:spPr>
        <p:txBody>
          <a:bodyPr wrap="square">
            <a:spAutoFit/>
          </a:bodyPr>
          <a:lstStyle/>
          <a:p>
            <a:pPr algn="l" rtl="0"/>
            <a:r>
              <a:rPr lang="en-US" sz="2400" dirty="0" smtClean="0">
                <a:latin typeface="Times New Roman" pitchFamily="18" charset="0"/>
                <a:cs typeface="Times New Roman" pitchFamily="18" charset="0"/>
              </a:rPr>
              <a:t>CAUSES: may be the result of numerous independent pathologic mechanisms that can affect the orderly formation of the dental lamina (</a:t>
            </a:r>
            <a:r>
              <a:rPr lang="en-US" sz="2400" dirty="0" err="1" smtClean="0">
                <a:latin typeface="Times New Roman" pitchFamily="18" charset="0"/>
                <a:cs typeface="Times New Roman" pitchFamily="18" charset="0"/>
              </a:rPr>
              <a:t>e.g.,orofaciodigital</a:t>
            </a:r>
            <a:r>
              <a:rPr lang="en-US" sz="2400" dirty="0" smtClean="0">
                <a:latin typeface="Times New Roman" pitchFamily="18" charset="0"/>
                <a:cs typeface="Times New Roman" pitchFamily="18" charset="0"/>
              </a:rPr>
              <a:t> syndrome), failure of a tooth germ to develop at the optimal time, lack of necessary space imposed by a malformed jaw, and a genetically determined disproportion between tooth mass and jaw size.</a:t>
            </a:r>
          </a:p>
          <a:p>
            <a:pPr algn="l" rtl="0"/>
            <a:r>
              <a:rPr lang="en-US" sz="2400" dirty="0" smtClean="0">
                <a:latin typeface="Times New Roman" pitchFamily="18" charset="0"/>
                <a:cs typeface="Times New Roman" pitchFamily="18" charset="0"/>
              </a:rPr>
              <a:t>MANAGEMENT: Missing teeth, abnormal occlusion, or altered facial appearance may cause patients </a:t>
            </a:r>
            <a:r>
              <a:rPr lang="en-US" sz="2400" dirty="0" err="1" smtClean="0">
                <a:latin typeface="Times New Roman" pitchFamily="18" charset="0"/>
                <a:cs typeface="Times New Roman" pitchFamily="18" charset="0"/>
              </a:rPr>
              <a:t>psychologic</a:t>
            </a:r>
            <a:endParaRPr lang="en-US" sz="2400" dirty="0" smtClean="0">
              <a:latin typeface="Times New Roman" pitchFamily="18" charset="0"/>
              <a:cs typeface="Times New Roman" pitchFamily="18" charset="0"/>
            </a:endParaRPr>
          </a:p>
          <a:p>
            <a:pPr algn="l" rtl="0"/>
            <a:r>
              <a:rPr lang="en-US" sz="2400" dirty="0" smtClean="0">
                <a:latin typeface="Times New Roman" pitchFamily="18" charset="0"/>
                <a:cs typeface="Times New Roman" pitchFamily="18" charset="0"/>
              </a:rPr>
              <a:t>distress.  	</a:t>
            </a:r>
          </a:p>
          <a:p>
            <a:pPr algn="l" rtl="0"/>
            <a:r>
              <a:rPr lang="en-US" sz="2400" dirty="0" smtClean="0">
                <a:latin typeface="Times New Roman" pitchFamily="18" charset="0"/>
                <a:cs typeface="Times New Roman" pitchFamily="18" charset="0"/>
              </a:rPr>
              <a:t>*Mild hypodontia          by orthodontics. </a:t>
            </a:r>
          </a:p>
          <a:p>
            <a:pPr algn="l" rtl="0"/>
            <a:r>
              <a:rPr lang="en-US" sz="2400" dirty="0" smtClean="0">
                <a:latin typeface="Times New Roman" pitchFamily="18" charset="0"/>
                <a:cs typeface="Times New Roman" pitchFamily="18" charset="0"/>
              </a:rPr>
              <a:t>*Severe cases                 by </a:t>
            </a:r>
            <a:r>
              <a:rPr lang="en-US" sz="2400" dirty="0" err="1" smtClean="0">
                <a:latin typeface="Times New Roman" pitchFamily="18" charset="0"/>
                <a:cs typeface="Times New Roman" pitchFamily="18" charset="0"/>
              </a:rPr>
              <a:t>restorative,implant</a:t>
            </a:r>
            <a:r>
              <a:rPr lang="en-US" sz="2400" dirty="0" smtClean="0">
                <a:latin typeface="Times New Roman" pitchFamily="18" charset="0"/>
                <a:cs typeface="Times New Roman" pitchFamily="18" charset="0"/>
              </a:rPr>
              <a:t>, and prosthetic procedures .</a:t>
            </a:r>
            <a:endParaRPr lang="ar-IQ" sz="2400" dirty="0">
              <a:latin typeface="Times New Roman" pitchFamily="18" charset="0"/>
              <a:cs typeface="Times New Roman" pitchFamily="18" charset="0"/>
            </a:endParaRPr>
          </a:p>
        </p:txBody>
      </p:sp>
      <p:cxnSp>
        <p:nvCxnSpPr>
          <p:cNvPr id="4" name="رابط كسهم مستقيم 3"/>
          <p:cNvCxnSpPr/>
          <p:nvPr/>
        </p:nvCxnSpPr>
        <p:spPr>
          <a:xfrm>
            <a:off x="2643174" y="4000504"/>
            <a:ext cx="42862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رابط كسهم مستقيم 4"/>
          <p:cNvCxnSpPr/>
          <p:nvPr/>
        </p:nvCxnSpPr>
        <p:spPr>
          <a:xfrm>
            <a:off x="2214546" y="4357694"/>
            <a:ext cx="928694"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57158" y="428604"/>
            <a:ext cx="2390398" cy="584775"/>
          </a:xfrm>
          <a:prstGeom prst="rect">
            <a:avLst/>
          </a:prstGeom>
        </p:spPr>
        <p:txBody>
          <a:bodyPr wrap="none">
            <a:spAutoFit/>
          </a:bodyPr>
          <a:lstStyle/>
          <a:p>
            <a:pPr algn="l" rtl="0">
              <a:buFont typeface="Wingdings" pitchFamily="2" charset="2"/>
              <a:buChar char="Ø"/>
            </a:pPr>
            <a:r>
              <a:rPr lang="en-US" sz="3200" dirty="0" smtClean="0">
                <a:latin typeface="Times New Roman" pitchFamily="18" charset="0"/>
                <a:cs typeface="Times New Roman" pitchFamily="18" charset="0"/>
              </a:rPr>
              <a:t> Impaction:</a:t>
            </a:r>
            <a:endParaRPr lang="ar-IQ" sz="3200" dirty="0">
              <a:latin typeface="Times New Roman" pitchFamily="18" charset="0"/>
              <a:cs typeface="Times New Roman" pitchFamily="18" charset="0"/>
            </a:endParaRPr>
          </a:p>
        </p:txBody>
      </p:sp>
      <p:sp>
        <p:nvSpPr>
          <p:cNvPr id="3" name="مستطيل 2"/>
          <p:cNvSpPr/>
          <p:nvPr/>
        </p:nvSpPr>
        <p:spPr>
          <a:xfrm>
            <a:off x="0" y="142852"/>
            <a:ext cx="8215370" cy="5401479"/>
          </a:xfrm>
          <a:prstGeom prst="rect">
            <a:avLst/>
          </a:prstGeom>
        </p:spPr>
        <p:txBody>
          <a:bodyPr wrap="square">
            <a:spAutoFit/>
          </a:bodyPr>
          <a:lstStyle/>
          <a:p>
            <a:pPr algn="l" rtl="0">
              <a:spcAft>
                <a:spcPts val="600"/>
              </a:spcAft>
            </a:pPr>
            <a:endParaRPr lang="en-US" sz="2000" dirty="0" smtClean="0">
              <a:latin typeface="Century Schoolbook" pitchFamily="18" charset="0"/>
            </a:endParaRPr>
          </a:p>
          <a:p>
            <a:pPr algn="l" rtl="0">
              <a:spcAft>
                <a:spcPts val="600"/>
              </a:spcAft>
            </a:pPr>
            <a:endParaRPr lang="en-US" sz="2000" dirty="0" smtClean="0">
              <a:latin typeface="Century Schoolbook" pitchFamily="18" charset="0"/>
            </a:endParaRPr>
          </a:p>
          <a:p>
            <a:pPr lvl="1" algn="l" rtl="0">
              <a:spcAft>
                <a:spcPts val="600"/>
              </a:spcAft>
              <a:buFont typeface="Wingdings" pitchFamily="2" charset="2"/>
              <a:buChar char="ü"/>
            </a:pPr>
            <a:r>
              <a:rPr lang="en-US" sz="2000" dirty="0" smtClean="0">
                <a:latin typeface="Century Schoolbook" pitchFamily="18" charset="0"/>
              </a:rPr>
              <a:t> most often affects the mandibular 3</a:t>
            </a:r>
            <a:r>
              <a:rPr lang="en-US" sz="2000" baseline="30000" dirty="0" smtClean="0">
                <a:latin typeface="Century Schoolbook" pitchFamily="18" charset="0"/>
              </a:rPr>
              <a:t>rd</a:t>
            </a:r>
            <a:r>
              <a:rPr lang="en-US" sz="2000" dirty="0" smtClean="0">
                <a:latin typeface="Century Schoolbook" pitchFamily="18" charset="0"/>
              </a:rPr>
              <a:t> molars &amp;</a:t>
            </a:r>
          </a:p>
          <a:p>
            <a:pPr lvl="1" algn="l" rtl="0">
              <a:spcAft>
                <a:spcPts val="600"/>
              </a:spcAft>
            </a:pPr>
            <a:r>
              <a:rPr lang="en-US" sz="2000" dirty="0" smtClean="0">
                <a:latin typeface="Century Schoolbook" pitchFamily="18" charset="0"/>
              </a:rPr>
              <a:t>    maxillary canines.</a:t>
            </a:r>
          </a:p>
          <a:p>
            <a:pPr lvl="1" algn="l" rtl="0">
              <a:spcAft>
                <a:spcPts val="600"/>
              </a:spcAft>
              <a:buFont typeface="Wingdings" pitchFamily="2" charset="2"/>
              <a:buChar char="ü"/>
            </a:pPr>
            <a:r>
              <a:rPr lang="en-US" sz="2000" dirty="0" smtClean="0">
                <a:latin typeface="Century Schoolbook" pitchFamily="18" charset="0"/>
              </a:rPr>
              <a:t> less commonly:</a:t>
            </a:r>
          </a:p>
          <a:p>
            <a:pPr lvl="2" algn="l" rtl="0">
              <a:spcAft>
                <a:spcPts val="600"/>
              </a:spcAft>
              <a:buFont typeface="Arial" pitchFamily="34" charset="0"/>
              <a:buChar char="•"/>
            </a:pPr>
            <a:r>
              <a:rPr lang="en-US" sz="2000" dirty="0" smtClean="0">
                <a:latin typeface="Century Schoolbook" pitchFamily="18" charset="0"/>
              </a:rPr>
              <a:t> premolars</a:t>
            </a:r>
          </a:p>
          <a:p>
            <a:pPr lvl="2" algn="l" rtl="0">
              <a:spcAft>
                <a:spcPts val="600"/>
              </a:spcAft>
              <a:buFont typeface="Arial" pitchFamily="34" charset="0"/>
              <a:buChar char="•"/>
            </a:pPr>
            <a:r>
              <a:rPr lang="en-US" sz="2000" dirty="0" smtClean="0">
                <a:latin typeface="Century Schoolbook" pitchFamily="18" charset="0"/>
              </a:rPr>
              <a:t> mandibular canines</a:t>
            </a:r>
          </a:p>
          <a:p>
            <a:pPr lvl="2" algn="l" rtl="0">
              <a:spcAft>
                <a:spcPts val="600"/>
              </a:spcAft>
              <a:buFont typeface="Arial" pitchFamily="34" charset="0"/>
              <a:buChar char="•"/>
            </a:pPr>
            <a:r>
              <a:rPr lang="en-US" sz="2000" dirty="0" smtClean="0">
                <a:latin typeface="Century Schoolbook" pitchFamily="18" charset="0"/>
              </a:rPr>
              <a:t> second molars</a:t>
            </a:r>
          </a:p>
          <a:p>
            <a:pPr lvl="1" algn="l" rtl="0">
              <a:spcAft>
                <a:spcPts val="600"/>
              </a:spcAft>
              <a:buFont typeface="Wingdings" pitchFamily="2" charset="2"/>
              <a:buChar char="ü"/>
            </a:pPr>
            <a:r>
              <a:rPr lang="en-US" sz="2000" dirty="0" smtClean="0">
                <a:latin typeface="Century Schoolbook" pitchFamily="18" charset="0"/>
              </a:rPr>
              <a:t>CAUSES: due to obstruction from crowding. </a:t>
            </a:r>
          </a:p>
          <a:p>
            <a:pPr lvl="1" algn="l" rtl="0">
              <a:spcAft>
                <a:spcPts val="600"/>
              </a:spcAft>
              <a:buFont typeface="Wingdings" pitchFamily="2" charset="2"/>
              <a:buChar char="ü"/>
            </a:pPr>
            <a:r>
              <a:rPr lang="en-US" sz="2000" dirty="0" smtClean="0">
                <a:latin typeface="Century Schoolbook" pitchFamily="18" charset="0"/>
              </a:rPr>
              <a:t> occasionally, may be due to an abnormal eruption </a:t>
            </a:r>
          </a:p>
          <a:p>
            <a:pPr lvl="1" algn="l" rtl="0">
              <a:spcAft>
                <a:spcPts val="600"/>
              </a:spcAft>
            </a:pPr>
            <a:r>
              <a:rPr lang="en-US" sz="2000" dirty="0" smtClean="0">
                <a:latin typeface="Century Schoolbook" pitchFamily="18" charset="0"/>
              </a:rPr>
              <a:t>    path, presumably because of unusual orientation of </a:t>
            </a:r>
          </a:p>
          <a:p>
            <a:pPr lvl="1" algn="l" rtl="0">
              <a:spcAft>
                <a:spcPts val="600"/>
              </a:spcAft>
            </a:pPr>
            <a:r>
              <a:rPr lang="en-US" sz="2000" dirty="0" smtClean="0">
                <a:latin typeface="Century Schoolbook" pitchFamily="18" charset="0"/>
              </a:rPr>
              <a:t>    tooth germ.    </a:t>
            </a:r>
          </a:p>
          <a:p>
            <a:pPr lvl="2" algn="l" rtl="0">
              <a:spcAft>
                <a:spcPts val="600"/>
              </a:spcAft>
              <a:buFont typeface="Arial" pitchFamily="34" charset="0"/>
              <a:buChar char="•"/>
            </a:pPr>
            <a:endParaRPr lang="en-US" sz="2000" dirty="0" smtClean="0">
              <a:latin typeface="Century Schoolbook" pitchFamily="18" charset="0"/>
            </a:endParaRPr>
          </a:p>
          <a:p>
            <a:pPr lvl="1" algn="l" rtl="0">
              <a:spcAft>
                <a:spcPts val="600"/>
              </a:spcAft>
            </a:pPr>
            <a:r>
              <a:rPr lang="en-US" sz="2000" dirty="0" smtClean="0">
                <a:latin typeface="Century Schoolbook" pitchFamily="18" charset="0"/>
              </a:rPr>
              <a:t>    </a:t>
            </a:r>
            <a:endParaRPr lang="en-US" sz="2000" dirty="0">
              <a:latin typeface="Century Schoolbook"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3"/>
          <p:cNvSpPr txBox="1">
            <a:spLocks noChangeArrowheads="1"/>
          </p:cNvSpPr>
          <p:nvPr/>
        </p:nvSpPr>
        <p:spPr bwMode="auto">
          <a:xfrm>
            <a:off x="1928794" y="428604"/>
            <a:ext cx="5029200" cy="907941"/>
          </a:xfrm>
          <a:prstGeom prst="rect">
            <a:avLst/>
          </a:prstGeom>
          <a:noFill/>
          <a:ln w="9525">
            <a:noFill/>
            <a:miter lim="800000"/>
            <a:headEnd/>
            <a:tailEnd/>
          </a:ln>
        </p:spPr>
        <p:txBody>
          <a:bodyPr>
            <a:spAutoFit/>
          </a:bodyPr>
          <a:lstStyle/>
          <a:p>
            <a:pPr algn="l" rtl="0">
              <a:spcAft>
                <a:spcPts val="600"/>
              </a:spcAft>
              <a:buFont typeface="Wingdings" pitchFamily="2" charset="2"/>
              <a:buChar char="Ø"/>
            </a:pP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Microdontia</a:t>
            </a:r>
            <a:r>
              <a:rPr lang="en-US" sz="2400" dirty="0" smtClean="0">
                <a:latin typeface="Times New Roman" pitchFamily="18" charset="0"/>
                <a:cs typeface="Times New Roman" pitchFamily="18" charset="0"/>
              </a:rPr>
              <a:t>. </a:t>
            </a:r>
          </a:p>
          <a:p>
            <a:pPr algn="l" rtl="0">
              <a:spcAft>
                <a:spcPts val="600"/>
              </a:spcAft>
              <a:buFont typeface="Wingdings" pitchFamily="2" charset="2"/>
              <a:buChar char="Ø"/>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Macrodontia</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457200" y="563880"/>
          <a:ext cx="1143000" cy="579120"/>
        </p:xfrm>
        <a:graphic>
          <a:graphicData uri="http://schemas.openxmlformats.org/drawingml/2006/table">
            <a:tbl>
              <a:tblPr firstRow="1" bandRow="1">
                <a:tableStyleId>{5C22544A-7EE6-4342-B048-85BDC9FD1C3A}</a:tableStyleId>
              </a:tblPr>
              <a:tblGrid>
                <a:gridCol w="1143000"/>
              </a:tblGrid>
              <a:tr h="571520">
                <a:tc>
                  <a:txBody>
                    <a:bodyPr/>
                    <a:lstStyle/>
                    <a:p>
                      <a:r>
                        <a:rPr lang="en-US" sz="3200" dirty="0" smtClean="0">
                          <a:latin typeface="Times New Roman" pitchFamily="18" charset="0"/>
                          <a:cs typeface="Times New Roman" pitchFamily="18" charset="0"/>
                        </a:rPr>
                        <a:t>Size</a:t>
                      </a:r>
                      <a:endParaRPr lang="en-US" sz="2400" dirty="0">
                        <a:latin typeface="Times New Roman" pitchFamily="18" charset="0"/>
                        <a:cs typeface="Times New Roman" pitchFamily="18" charset="0"/>
                      </a:endParaRPr>
                    </a:p>
                  </a:txBody>
                  <a:tcPr>
                    <a:solidFill>
                      <a:srgbClr val="FF0066"/>
                    </a:solidFill>
                  </a:tcPr>
                </a:tc>
              </a:tr>
            </a:tbl>
          </a:graphicData>
        </a:graphic>
      </p:graphicFrame>
      <p:sp>
        <p:nvSpPr>
          <p:cNvPr id="6" name="TextBox 3"/>
          <p:cNvSpPr txBox="1">
            <a:spLocks noChangeArrowheads="1"/>
          </p:cNvSpPr>
          <p:nvPr/>
        </p:nvSpPr>
        <p:spPr bwMode="auto">
          <a:xfrm>
            <a:off x="381000" y="1600200"/>
            <a:ext cx="6619892" cy="2246769"/>
          </a:xfrm>
          <a:prstGeom prst="rect">
            <a:avLst/>
          </a:prstGeom>
          <a:noFill/>
          <a:ln w="9525">
            <a:noFill/>
            <a:miter lim="800000"/>
            <a:headEnd/>
            <a:tailEnd/>
          </a:ln>
        </p:spPr>
        <p:txBody>
          <a:bodyPr wrap="square">
            <a:spAutoFit/>
          </a:bodyPr>
          <a:lstStyle/>
          <a:p>
            <a:pPr algn="l" rtl="0">
              <a:spcAft>
                <a:spcPts val="600"/>
              </a:spcAft>
              <a:buFont typeface="Wingdings" pitchFamily="2" charset="2"/>
              <a:buChar char="Ø"/>
            </a:pPr>
            <a:r>
              <a:rPr lang="en-US" sz="2400" dirty="0">
                <a:latin typeface="Century Schoolbook" pitchFamily="18" charset="0"/>
              </a:rPr>
              <a:t> </a:t>
            </a:r>
            <a:r>
              <a:rPr lang="en-US" sz="2400" dirty="0" err="1" smtClean="0">
                <a:latin typeface="Century Schoolbook" pitchFamily="18" charset="0"/>
              </a:rPr>
              <a:t>Microdontia</a:t>
            </a:r>
            <a:r>
              <a:rPr lang="en-US" sz="2400" dirty="0" smtClean="0">
                <a:latin typeface="Century Schoolbook" pitchFamily="18" charset="0"/>
              </a:rPr>
              <a:t>:</a:t>
            </a:r>
            <a:endParaRPr lang="en-US" sz="2400" dirty="0">
              <a:latin typeface="Century Schoolbook" pitchFamily="18" charset="0"/>
            </a:endParaRPr>
          </a:p>
          <a:p>
            <a:pPr algn="l" rtl="0">
              <a:spcAft>
                <a:spcPts val="600"/>
              </a:spcAft>
              <a:buFont typeface="Wingdings" pitchFamily="2" charset="2"/>
              <a:buChar char="Ø"/>
            </a:pPr>
            <a:endParaRPr lang="en-US" sz="2400" dirty="0">
              <a:latin typeface="Century Schoolbook" pitchFamily="18" charset="0"/>
            </a:endParaRPr>
          </a:p>
          <a:p>
            <a:pPr lvl="1" algn="l" rtl="0">
              <a:spcAft>
                <a:spcPts val="600"/>
              </a:spcAft>
              <a:buFont typeface="Wingdings" pitchFamily="2" charset="2"/>
              <a:buChar char="ü"/>
            </a:pPr>
            <a:r>
              <a:rPr lang="en-US" sz="2400" dirty="0">
                <a:latin typeface="Century Schoolbook" pitchFamily="18" charset="0"/>
              </a:rPr>
              <a:t> (1) True </a:t>
            </a:r>
            <a:r>
              <a:rPr lang="en-US" sz="2400" dirty="0" smtClean="0">
                <a:latin typeface="Century Schoolbook" pitchFamily="18" charset="0"/>
              </a:rPr>
              <a:t>Generalized </a:t>
            </a:r>
            <a:r>
              <a:rPr lang="en-US" sz="2400" dirty="0" err="1" smtClean="0">
                <a:latin typeface="Century Schoolbook" pitchFamily="18" charset="0"/>
              </a:rPr>
              <a:t>Microdontia</a:t>
            </a:r>
            <a:r>
              <a:rPr lang="en-US" sz="2400" dirty="0" smtClean="0">
                <a:latin typeface="Century Schoolbook" pitchFamily="18" charset="0"/>
              </a:rPr>
              <a:t>.</a:t>
            </a:r>
            <a:endParaRPr lang="en-US" sz="2400" dirty="0">
              <a:latin typeface="Century Schoolbook" pitchFamily="18" charset="0"/>
            </a:endParaRPr>
          </a:p>
          <a:p>
            <a:pPr lvl="1" algn="l" rtl="0">
              <a:spcAft>
                <a:spcPts val="600"/>
              </a:spcAft>
              <a:buFont typeface="Wingdings" pitchFamily="2" charset="2"/>
              <a:buChar char="ü"/>
            </a:pPr>
            <a:r>
              <a:rPr lang="en-US" sz="2400" dirty="0" smtClean="0">
                <a:latin typeface="Century Schoolbook" pitchFamily="18" charset="0"/>
              </a:rPr>
              <a:t> </a:t>
            </a:r>
            <a:r>
              <a:rPr lang="en-US" sz="2400" dirty="0">
                <a:latin typeface="Century Schoolbook" pitchFamily="18" charset="0"/>
              </a:rPr>
              <a:t>(2) Relative </a:t>
            </a:r>
            <a:r>
              <a:rPr lang="en-US" sz="2400" dirty="0" smtClean="0">
                <a:latin typeface="Century Schoolbook" pitchFamily="18" charset="0"/>
              </a:rPr>
              <a:t>Generalized </a:t>
            </a:r>
            <a:r>
              <a:rPr lang="en-US" sz="2400" dirty="0" err="1" smtClean="0">
                <a:latin typeface="Century Schoolbook" pitchFamily="18" charset="0"/>
              </a:rPr>
              <a:t>Microdontia</a:t>
            </a:r>
            <a:r>
              <a:rPr lang="en-US" sz="2400" dirty="0" smtClean="0">
                <a:latin typeface="Century Schoolbook" pitchFamily="18" charset="0"/>
              </a:rPr>
              <a:t>.</a:t>
            </a:r>
            <a:endParaRPr lang="en-US" sz="2400" dirty="0">
              <a:latin typeface="Century Schoolbook" pitchFamily="18" charset="0"/>
            </a:endParaRPr>
          </a:p>
          <a:p>
            <a:pPr lvl="1" algn="l" rtl="0">
              <a:spcAft>
                <a:spcPts val="600"/>
              </a:spcAft>
              <a:buFont typeface="Wingdings" pitchFamily="2" charset="2"/>
              <a:buChar char="ü"/>
            </a:pPr>
            <a:r>
              <a:rPr lang="en-US" sz="2400" dirty="0" smtClean="0">
                <a:latin typeface="Century Schoolbook" pitchFamily="18" charset="0"/>
              </a:rPr>
              <a:t> </a:t>
            </a:r>
            <a:r>
              <a:rPr lang="en-US" sz="2400" dirty="0">
                <a:latin typeface="Century Schoolbook" pitchFamily="18" charset="0"/>
              </a:rPr>
              <a:t>(3) Focal or </a:t>
            </a:r>
            <a:r>
              <a:rPr lang="en-US" sz="2400" dirty="0" smtClean="0">
                <a:latin typeface="Century Schoolbook" pitchFamily="18" charset="0"/>
              </a:rPr>
              <a:t>Localized </a:t>
            </a:r>
            <a:r>
              <a:rPr lang="en-US" sz="2400" dirty="0" err="1" smtClean="0">
                <a:latin typeface="Century Schoolbook" pitchFamily="18" charset="0"/>
              </a:rPr>
              <a:t>Microdontia</a:t>
            </a:r>
            <a:r>
              <a:rPr lang="en-US" sz="2400" dirty="0" smtClean="0">
                <a:latin typeface="Century Schoolbook" pitchFamily="18" charset="0"/>
              </a:rPr>
              <a:t>.</a:t>
            </a:r>
            <a:endParaRPr lang="en-US" sz="2400" dirty="0">
              <a:latin typeface="Century Schoolbook" pitchFamily="18" charset="0"/>
            </a:endParaRPr>
          </a:p>
        </p:txBody>
      </p:sp>
      <p:pic>
        <p:nvPicPr>
          <p:cNvPr id="7" name="صورة 6" descr="4.png"/>
          <p:cNvPicPr>
            <a:picLocks noChangeAspect="1"/>
          </p:cNvPicPr>
          <p:nvPr/>
        </p:nvPicPr>
        <p:blipFill>
          <a:blip r:embed="rId2"/>
          <a:stretch>
            <a:fillRect/>
          </a:stretch>
        </p:blipFill>
        <p:spPr>
          <a:xfrm>
            <a:off x="2857488" y="4000504"/>
            <a:ext cx="3534269" cy="2553056"/>
          </a:xfrm>
          <a:prstGeom prst="rect">
            <a:avLst/>
          </a:prstGeom>
        </p:spPr>
      </p:pic>
    </p:spTree>
  </p:cSld>
  <p:clrMapOvr>
    <a:masterClrMapping/>
  </p:clrMapOvr>
  <p:transition spd="slow">
    <p:push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3"/>
          <p:cNvSpPr txBox="1">
            <a:spLocks noChangeArrowheads="1"/>
          </p:cNvSpPr>
          <p:nvPr/>
        </p:nvSpPr>
        <p:spPr bwMode="auto">
          <a:xfrm>
            <a:off x="457200" y="1846263"/>
            <a:ext cx="5029200" cy="3139321"/>
          </a:xfrm>
          <a:prstGeom prst="rect">
            <a:avLst/>
          </a:prstGeom>
          <a:noFill/>
          <a:ln w="9525">
            <a:noFill/>
            <a:miter lim="800000"/>
            <a:headEnd/>
            <a:tailEnd/>
          </a:ln>
        </p:spPr>
        <p:txBody>
          <a:bodyPr>
            <a:spAutoFit/>
          </a:bodyPr>
          <a:lstStyle/>
          <a:p>
            <a:pPr algn="l" rtl="0">
              <a:spcAft>
                <a:spcPts val="600"/>
              </a:spcAft>
              <a:buFont typeface="Wingdings" pitchFamily="2" charset="2"/>
              <a:buChar char="Ø"/>
            </a:pPr>
            <a:r>
              <a:rPr lang="en-US" sz="2400" dirty="0">
                <a:latin typeface="Century Schoolbook" pitchFamily="18" charset="0"/>
              </a:rPr>
              <a:t> </a:t>
            </a:r>
            <a:r>
              <a:rPr lang="en-US" sz="2400" dirty="0" smtClean="0">
                <a:latin typeface="Century Schoolbook" pitchFamily="18" charset="0"/>
              </a:rPr>
              <a:t>All </a:t>
            </a:r>
            <a:r>
              <a:rPr lang="en-US" sz="2400" dirty="0">
                <a:latin typeface="Century Schoolbook" pitchFamily="18" charset="0"/>
              </a:rPr>
              <a:t>teeth are smaller than </a:t>
            </a:r>
          </a:p>
          <a:p>
            <a:pPr algn="l" rtl="0">
              <a:spcAft>
                <a:spcPts val="600"/>
              </a:spcAft>
            </a:pPr>
            <a:r>
              <a:rPr lang="en-US" sz="2400" dirty="0">
                <a:latin typeface="Century Schoolbook" pitchFamily="18" charset="0"/>
              </a:rPr>
              <a:t>    </a:t>
            </a:r>
            <a:r>
              <a:rPr lang="en-US" sz="2400" dirty="0" smtClean="0">
                <a:latin typeface="Century Schoolbook" pitchFamily="18" charset="0"/>
              </a:rPr>
              <a:t>normal.</a:t>
            </a:r>
            <a:endParaRPr lang="en-US" sz="2400" dirty="0">
              <a:latin typeface="Century Schoolbook" pitchFamily="18" charset="0"/>
            </a:endParaRPr>
          </a:p>
          <a:p>
            <a:pPr algn="l" rtl="0">
              <a:spcAft>
                <a:spcPts val="600"/>
              </a:spcAft>
              <a:buFont typeface="Wingdings" pitchFamily="2" charset="2"/>
              <a:buChar char="Ø"/>
            </a:pPr>
            <a:r>
              <a:rPr lang="en-US" sz="2400" dirty="0" smtClean="0">
                <a:latin typeface="Century Schoolbook" pitchFamily="18" charset="0"/>
              </a:rPr>
              <a:t> Occur </a:t>
            </a:r>
            <a:r>
              <a:rPr lang="en-US" sz="2400" dirty="0">
                <a:latin typeface="Century Schoolbook" pitchFamily="18" charset="0"/>
              </a:rPr>
              <a:t>in some cases of </a:t>
            </a:r>
          </a:p>
          <a:p>
            <a:pPr algn="l" rtl="0">
              <a:spcAft>
                <a:spcPts val="600"/>
              </a:spcAft>
            </a:pPr>
            <a:r>
              <a:rPr lang="en-US" sz="2400" dirty="0">
                <a:latin typeface="Century Schoolbook" pitchFamily="18" charset="0"/>
              </a:rPr>
              <a:t>    pituitary </a:t>
            </a:r>
            <a:r>
              <a:rPr lang="en-US" sz="2400" dirty="0" err="1" smtClean="0">
                <a:latin typeface="Century Schoolbook" pitchFamily="18" charset="0"/>
              </a:rPr>
              <a:t>dawrfism</a:t>
            </a:r>
            <a:r>
              <a:rPr lang="en-US" sz="2400" dirty="0" smtClean="0">
                <a:latin typeface="Century Schoolbook" pitchFamily="18" charset="0"/>
              </a:rPr>
              <a:t>.</a:t>
            </a:r>
            <a:endParaRPr lang="en-US" sz="2400" dirty="0">
              <a:latin typeface="Century Schoolbook" pitchFamily="18" charset="0"/>
            </a:endParaRPr>
          </a:p>
          <a:p>
            <a:pPr algn="l" rtl="0">
              <a:spcAft>
                <a:spcPts val="600"/>
              </a:spcAft>
              <a:buFont typeface="Wingdings" pitchFamily="2" charset="2"/>
              <a:buChar char="Ø"/>
            </a:pPr>
            <a:r>
              <a:rPr lang="en-US" sz="2400" dirty="0" smtClean="0">
                <a:latin typeface="Century Schoolbook" pitchFamily="18" charset="0"/>
              </a:rPr>
              <a:t> Exceedingly rare.</a:t>
            </a:r>
            <a:endParaRPr lang="en-US" sz="2400" dirty="0">
              <a:latin typeface="Century Schoolbook" pitchFamily="18" charset="0"/>
            </a:endParaRPr>
          </a:p>
          <a:p>
            <a:pPr algn="l" rtl="0">
              <a:spcAft>
                <a:spcPts val="600"/>
              </a:spcAft>
              <a:buFont typeface="Wingdings" pitchFamily="2" charset="2"/>
              <a:buChar char="Ø"/>
            </a:pPr>
            <a:r>
              <a:rPr lang="en-US" sz="2400" dirty="0" smtClean="0">
                <a:latin typeface="Century Schoolbook" pitchFamily="18" charset="0"/>
              </a:rPr>
              <a:t> Teeth </a:t>
            </a:r>
            <a:r>
              <a:rPr lang="en-US" sz="2400" dirty="0">
                <a:latin typeface="Century Schoolbook" pitchFamily="18" charset="0"/>
              </a:rPr>
              <a:t>are well </a:t>
            </a:r>
            <a:r>
              <a:rPr lang="en-US" sz="2400" dirty="0" smtClean="0">
                <a:latin typeface="Century Schoolbook" pitchFamily="18" charset="0"/>
              </a:rPr>
              <a:t>formed. </a:t>
            </a:r>
            <a:endParaRPr lang="en-US" sz="2400" dirty="0">
              <a:latin typeface="Century Schoolbook" pitchFamily="18" charset="0"/>
            </a:endParaRPr>
          </a:p>
          <a:p>
            <a:pPr algn="l" rtl="0">
              <a:spcAft>
                <a:spcPts val="600"/>
              </a:spcAft>
              <a:buFont typeface="Wingdings" pitchFamily="2" charset="2"/>
              <a:buChar char="Ø"/>
            </a:pPr>
            <a:endParaRPr lang="en-US" sz="2400" dirty="0">
              <a:latin typeface="Century Schoolbook" pitchFamily="18" charset="0"/>
            </a:endParaRPr>
          </a:p>
        </p:txBody>
      </p:sp>
      <p:graphicFrame>
        <p:nvGraphicFramePr>
          <p:cNvPr id="4" name="Table 3"/>
          <p:cNvGraphicFramePr>
            <a:graphicFrameLocks noGrp="1"/>
          </p:cNvGraphicFramePr>
          <p:nvPr/>
        </p:nvGraphicFramePr>
        <p:xfrm>
          <a:off x="457200" y="381000"/>
          <a:ext cx="6972320" cy="762000"/>
        </p:xfrm>
        <a:graphic>
          <a:graphicData uri="http://schemas.openxmlformats.org/drawingml/2006/table">
            <a:tbl>
              <a:tblPr firstRow="1" bandRow="1">
                <a:tableStyleId>{5C22544A-7EE6-4342-B048-85BDC9FD1C3A}</a:tableStyleId>
              </a:tblPr>
              <a:tblGrid>
                <a:gridCol w="6972320"/>
              </a:tblGrid>
              <a:tr h="762000">
                <a:tc>
                  <a:txBody>
                    <a:bodyPr/>
                    <a:lstStyle/>
                    <a:p>
                      <a:pPr algn="l"/>
                      <a:r>
                        <a:rPr lang="en-US" sz="3200" dirty="0" smtClean="0">
                          <a:latin typeface="Times New Roman" pitchFamily="18" charset="0"/>
                          <a:cs typeface="Times New Roman" pitchFamily="18" charset="0"/>
                        </a:rPr>
                        <a:t>(1)</a:t>
                      </a:r>
                      <a:r>
                        <a:rPr lang="en-US" sz="3200" baseline="0" dirty="0" smtClean="0">
                          <a:latin typeface="Times New Roman" pitchFamily="18" charset="0"/>
                          <a:cs typeface="Times New Roman" pitchFamily="18" charset="0"/>
                        </a:rPr>
                        <a:t> True Generalized </a:t>
                      </a:r>
                      <a:r>
                        <a:rPr lang="en-US" sz="3200" baseline="0" dirty="0" err="1" smtClean="0">
                          <a:latin typeface="Times New Roman" pitchFamily="18" charset="0"/>
                          <a:cs typeface="Times New Roman" pitchFamily="18" charset="0"/>
                        </a:rPr>
                        <a:t>Microdontia</a:t>
                      </a:r>
                      <a:endParaRPr lang="en-US" sz="2400" dirty="0">
                        <a:latin typeface="Times New Roman" pitchFamily="18" charset="0"/>
                        <a:cs typeface="Times New Roman" pitchFamily="18" charset="0"/>
                      </a:endParaRPr>
                    </a:p>
                  </a:txBody>
                  <a:tcPr>
                    <a:solidFill>
                      <a:srgbClr val="FF0066"/>
                    </a:solidFill>
                  </a:tcPr>
                </a:tc>
              </a:tr>
            </a:tbl>
          </a:graphicData>
        </a:graphic>
      </p:graphicFrame>
      <p:pic>
        <p:nvPicPr>
          <p:cNvPr id="12297" name="Picture 9"/>
          <p:cNvPicPr>
            <a:picLocks noChangeAspect="1" noChangeArrowheads="1"/>
          </p:cNvPicPr>
          <p:nvPr/>
        </p:nvPicPr>
        <p:blipFill>
          <a:blip r:embed="rId2">
            <a:lum bright="-20000" contrast="30000"/>
          </a:blip>
          <a:srcRect t="16251" r="36250" b="60001"/>
          <a:stretch>
            <a:fillRect/>
          </a:stretch>
        </p:blipFill>
        <p:spPr bwMode="auto">
          <a:xfrm>
            <a:off x="4648200" y="1447800"/>
            <a:ext cx="4090988" cy="2286000"/>
          </a:xfrm>
          <a:prstGeom prst="rect">
            <a:avLst/>
          </a:prstGeom>
          <a:noFill/>
          <a:ln w="9525">
            <a:noFill/>
            <a:miter lim="800000"/>
            <a:headEnd/>
            <a:tailEnd/>
          </a:ln>
        </p:spPr>
      </p:pic>
      <p:pic>
        <p:nvPicPr>
          <p:cNvPr id="12298" name="Picture 10"/>
          <p:cNvPicPr>
            <a:picLocks noChangeAspect="1" noChangeArrowheads="1"/>
          </p:cNvPicPr>
          <p:nvPr/>
        </p:nvPicPr>
        <p:blipFill>
          <a:blip r:embed="rId3"/>
          <a:srcRect t="16251" b="33749"/>
          <a:stretch>
            <a:fillRect/>
          </a:stretch>
        </p:blipFill>
        <p:spPr bwMode="auto">
          <a:xfrm>
            <a:off x="4800600" y="3810000"/>
            <a:ext cx="3657600" cy="2743200"/>
          </a:xfrm>
          <a:prstGeom prst="rect">
            <a:avLst/>
          </a:prstGeom>
          <a:noFill/>
          <a:ln w="9525">
            <a:noFill/>
            <a:miter lim="800000"/>
            <a:headEnd/>
            <a:tailEnd/>
          </a:ln>
        </p:spPr>
      </p:pic>
    </p:spTree>
  </p:cSld>
  <p:clrMapOvr>
    <a:masterClrMapping/>
  </p:clrMapOvr>
  <p:transition spd="slow">
    <p:push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p:cNvSpPr txBox="1">
            <a:spLocks noChangeArrowheads="1"/>
          </p:cNvSpPr>
          <p:nvPr/>
        </p:nvSpPr>
        <p:spPr bwMode="auto">
          <a:xfrm>
            <a:off x="357158" y="1214422"/>
            <a:ext cx="7901014" cy="1723549"/>
          </a:xfrm>
          <a:prstGeom prst="rect">
            <a:avLst/>
          </a:prstGeom>
          <a:noFill/>
          <a:ln w="9525">
            <a:noFill/>
            <a:miter lim="800000"/>
            <a:headEnd/>
            <a:tailEnd/>
          </a:ln>
        </p:spPr>
        <p:txBody>
          <a:bodyPr wrap="square">
            <a:spAutoFit/>
          </a:bodyPr>
          <a:lstStyle/>
          <a:p>
            <a:pPr algn="l" rtl="0">
              <a:spcAft>
                <a:spcPts val="600"/>
              </a:spcAft>
              <a:buFont typeface="Wingdings" pitchFamily="2" charset="2"/>
              <a:buChar char="Ø"/>
            </a:pPr>
            <a:r>
              <a:rPr lang="en-US" sz="2400" dirty="0">
                <a:latin typeface="Century Schoolbook" pitchFamily="18" charset="0"/>
              </a:rPr>
              <a:t> </a:t>
            </a:r>
            <a:r>
              <a:rPr lang="en-US" sz="2400" dirty="0" smtClean="0">
                <a:latin typeface="Century Schoolbook" pitchFamily="18" charset="0"/>
              </a:rPr>
              <a:t>Normal </a:t>
            </a:r>
            <a:r>
              <a:rPr lang="en-US" sz="2400" dirty="0">
                <a:latin typeface="Century Schoolbook" pitchFamily="18" charset="0"/>
              </a:rPr>
              <a:t>or slightly smaller </a:t>
            </a:r>
            <a:r>
              <a:rPr lang="en-US" sz="2400" dirty="0" smtClean="0">
                <a:latin typeface="Century Schoolbook" pitchFamily="18" charset="0"/>
              </a:rPr>
              <a:t>than normal teeth. </a:t>
            </a:r>
            <a:endParaRPr lang="en-US" sz="2400" dirty="0">
              <a:latin typeface="Century Schoolbook" pitchFamily="18" charset="0"/>
            </a:endParaRPr>
          </a:p>
          <a:p>
            <a:pPr algn="l" rtl="0">
              <a:spcAft>
                <a:spcPts val="600"/>
              </a:spcAft>
              <a:buFont typeface="Wingdings" pitchFamily="2" charset="2"/>
              <a:buChar char="Ø"/>
            </a:pPr>
            <a:r>
              <a:rPr lang="en-US" sz="2400" dirty="0" smtClean="0">
                <a:latin typeface="Century Schoolbook" pitchFamily="18" charset="0"/>
              </a:rPr>
              <a:t> Are </a:t>
            </a:r>
            <a:r>
              <a:rPr lang="en-US" sz="2400" dirty="0">
                <a:latin typeface="Century Schoolbook" pitchFamily="18" charset="0"/>
              </a:rPr>
              <a:t>present in jaws that </a:t>
            </a:r>
            <a:r>
              <a:rPr lang="en-US" sz="2400" dirty="0" smtClean="0">
                <a:latin typeface="Century Schoolbook" pitchFamily="18" charset="0"/>
              </a:rPr>
              <a:t>are somewhat </a:t>
            </a:r>
            <a:r>
              <a:rPr lang="en-US" sz="2400" dirty="0">
                <a:latin typeface="Century Schoolbook" pitchFamily="18" charset="0"/>
              </a:rPr>
              <a:t>larger than </a:t>
            </a:r>
            <a:r>
              <a:rPr lang="en-US" sz="2400" dirty="0" smtClean="0">
                <a:latin typeface="Century Schoolbook" pitchFamily="18" charset="0"/>
              </a:rPr>
              <a:t>normal.</a:t>
            </a:r>
            <a:endParaRPr lang="en-US" sz="2400" dirty="0">
              <a:latin typeface="Century Schoolbook" pitchFamily="18" charset="0"/>
            </a:endParaRPr>
          </a:p>
          <a:p>
            <a:pPr algn="l" rtl="0">
              <a:spcAft>
                <a:spcPts val="600"/>
              </a:spcAft>
              <a:buFont typeface="Wingdings" pitchFamily="2" charset="2"/>
              <a:buChar char="Ø"/>
            </a:pPr>
            <a:endParaRPr lang="en-US" sz="2400" dirty="0">
              <a:latin typeface="Century Schoolbook" pitchFamily="18" charset="0"/>
            </a:endParaRPr>
          </a:p>
        </p:txBody>
      </p:sp>
      <p:graphicFrame>
        <p:nvGraphicFramePr>
          <p:cNvPr id="4" name="Table 3"/>
          <p:cNvGraphicFramePr>
            <a:graphicFrameLocks noGrp="1"/>
          </p:cNvGraphicFramePr>
          <p:nvPr/>
        </p:nvGraphicFramePr>
        <p:xfrm>
          <a:off x="457200" y="381000"/>
          <a:ext cx="8043890" cy="762000"/>
        </p:xfrm>
        <a:graphic>
          <a:graphicData uri="http://schemas.openxmlformats.org/drawingml/2006/table">
            <a:tbl>
              <a:tblPr firstRow="1" bandRow="1">
                <a:tableStyleId>{5C22544A-7EE6-4342-B048-85BDC9FD1C3A}</a:tableStyleId>
              </a:tblPr>
              <a:tblGrid>
                <a:gridCol w="8043890"/>
              </a:tblGrid>
              <a:tr h="762000">
                <a:tc>
                  <a:txBody>
                    <a:bodyPr/>
                    <a:lstStyle/>
                    <a:p>
                      <a:pPr algn="l"/>
                      <a:r>
                        <a:rPr lang="en-US" sz="3200" dirty="0" smtClean="0">
                          <a:latin typeface="Times New Roman" pitchFamily="18" charset="0"/>
                          <a:cs typeface="Times New Roman" pitchFamily="18" charset="0"/>
                        </a:rPr>
                        <a:t>(2)</a:t>
                      </a:r>
                      <a:r>
                        <a:rPr lang="en-US" sz="3200" baseline="0" dirty="0" smtClean="0">
                          <a:latin typeface="Times New Roman" pitchFamily="18" charset="0"/>
                          <a:cs typeface="Times New Roman" pitchFamily="18" charset="0"/>
                        </a:rPr>
                        <a:t> Relative Generalized  </a:t>
                      </a:r>
                      <a:r>
                        <a:rPr lang="en-US" sz="3200" baseline="0" dirty="0" err="1" smtClean="0">
                          <a:latin typeface="Times New Roman" pitchFamily="18" charset="0"/>
                          <a:cs typeface="Times New Roman" pitchFamily="18" charset="0"/>
                        </a:rPr>
                        <a:t>Microdontia</a:t>
                      </a:r>
                      <a:endParaRPr lang="en-US" sz="2400" dirty="0">
                        <a:latin typeface="Times New Roman" pitchFamily="18" charset="0"/>
                        <a:cs typeface="Times New Roman" pitchFamily="18" charset="0"/>
                      </a:endParaRPr>
                    </a:p>
                  </a:txBody>
                  <a:tcPr>
                    <a:solidFill>
                      <a:srgbClr val="FF0066"/>
                    </a:solidFill>
                  </a:tcPr>
                </a:tc>
              </a:tr>
            </a:tbl>
          </a:graphicData>
        </a:graphic>
      </p:graphicFrame>
      <p:graphicFrame>
        <p:nvGraphicFramePr>
          <p:cNvPr id="5" name="Table 3"/>
          <p:cNvGraphicFramePr>
            <a:graphicFrameLocks noGrp="1"/>
          </p:cNvGraphicFramePr>
          <p:nvPr/>
        </p:nvGraphicFramePr>
        <p:xfrm>
          <a:off x="500034" y="2786058"/>
          <a:ext cx="8143932" cy="762000"/>
        </p:xfrm>
        <a:graphic>
          <a:graphicData uri="http://schemas.openxmlformats.org/drawingml/2006/table">
            <a:tbl>
              <a:tblPr firstRow="1" bandRow="1">
                <a:tableStyleId>{5C22544A-7EE6-4342-B048-85BDC9FD1C3A}</a:tableStyleId>
              </a:tblPr>
              <a:tblGrid>
                <a:gridCol w="8143932"/>
              </a:tblGrid>
              <a:tr h="762000">
                <a:tc>
                  <a:txBody>
                    <a:bodyPr/>
                    <a:lstStyle/>
                    <a:p>
                      <a:pPr algn="l"/>
                      <a:r>
                        <a:rPr lang="ar-IQ" sz="3200"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(3)</a:t>
                      </a:r>
                      <a:r>
                        <a:rPr lang="en-US" sz="3200" baseline="0" dirty="0" smtClean="0">
                          <a:latin typeface="Times New Roman" pitchFamily="18" charset="0"/>
                          <a:cs typeface="Times New Roman" pitchFamily="18" charset="0"/>
                        </a:rPr>
                        <a:t> Focal/Localized </a:t>
                      </a:r>
                      <a:r>
                        <a:rPr lang="en-US" sz="3200" baseline="0" dirty="0" err="1" smtClean="0">
                          <a:latin typeface="Times New Roman" pitchFamily="18" charset="0"/>
                          <a:cs typeface="Times New Roman" pitchFamily="18" charset="0"/>
                        </a:rPr>
                        <a:t>Microdontia</a:t>
                      </a:r>
                      <a:endParaRPr lang="en-US" sz="2400" dirty="0">
                        <a:latin typeface="Times New Roman" pitchFamily="18" charset="0"/>
                        <a:cs typeface="Times New Roman" pitchFamily="18" charset="0"/>
                      </a:endParaRPr>
                    </a:p>
                  </a:txBody>
                  <a:tcPr>
                    <a:solidFill>
                      <a:srgbClr val="FF0066"/>
                    </a:solidFill>
                  </a:tcPr>
                </a:tc>
              </a:tr>
            </a:tbl>
          </a:graphicData>
        </a:graphic>
      </p:graphicFrame>
      <p:sp>
        <p:nvSpPr>
          <p:cNvPr id="6" name="TextBox 3"/>
          <p:cNvSpPr txBox="1">
            <a:spLocks noChangeArrowheads="1"/>
          </p:cNvSpPr>
          <p:nvPr/>
        </p:nvSpPr>
        <p:spPr bwMode="auto">
          <a:xfrm>
            <a:off x="457200" y="3643315"/>
            <a:ext cx="7758138" cy="4031873"/>
          </a:xfrm>
          <a:prstGeom prst="rect">
            <a:avLst/>
          </a:prstGeom>
          <a:noFill/>
          <a:ln w="9525">
            <a:noFill/>
            <a:miter lim="800000"/>
            <a:headEnd/>
            <a:tailEnd/>
          </a:ln>
        </p:spPr>
        <p:txBody>
          <a:bodyPr wrap="square">
            <a:spAutoFit/>
          </a:bodyPr>
          <a:lstStyle/>
          <a:p>
            <a:pPr algn="l" rtl="0">
              <a:spcAft>
                <a:spcPts val="600"/>
              </a:spcAft>
              <a:buFont typeface="Wingdings" pitchFamily="2" charset="2"/>
              <a:buChar char="Ø"/>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Common condition.</a:t>
            </a:r>
            <a:endParaRPr lang="en-US" sz="2400" dirty="0">
              <a:latin typeface="Times New Roman" pitchFamily="18" charset="0"/>
              <a:cs typeface="Times New Roman" pitchFamily="18" charset="0"/>
            </a:endParaRPr>
          </a:p>
          <a:p>
            <a:pPr algn="l" rtl="0">
              <a:spcAft>
                <a:spcPts val="600"/>
              </a:spcAft>
              <a:buFont typeface="Wingdings" pitchFamily="2" charset="2"/>
              <a:buChar char="Ø"/>
            </a:pPr>
            <a:r>
              <a:rPr lang="en-US" sz="2400" dirty="0" smtClean="0">
                <a:latin typeface="Times New Roman" pitchFamily="18" charset="0"/>
                <a:cs typeface="Times New Roman" pitchFamily="18" charset="0"/>
              </a:rPr>
              <a:t> Affects </a:t>
            </a:r>
            <a:r>
              <a:rPr lang="en-US" sz="2400" dirty="0">
                <a:latin typeface="Times New Roman" pitchFamily="18" charset="0"/>
                <a:cs typeface="Times New Roman" pitchFamily="18" charset="0"/>
              </a:rPr>
              <a:t>most often maxillary</a:t>
            </a:r>
          </a:p>
          <a:p>
            <a:pPr algn="l" rtl="0">
              <a:spcAft>
                <a:spcPts val="600"/>
              </a:spcAft>
            </a:pPr>
            <a:r>
              <a:rPr lang="en-US" sz="2400" dirty="0">
                <a:latin typeface="Times New Roman" pitchFamily="18" charset="0"/>
                <a:cs typeface="Times New Roman" pitchFamily="18" charset="0"/>
              </a:rPr>
              <a:t>    lateral </a:t>
            </a:r>
            <a:r>
              <a:rPr lang="en-US" sz="2400" dirty="0" err="1">
                <a:latin typeface="Times New Roman" pitchFamily="18" charset="0"/>
                <a:cs typeface="Times New Roman" pitchFamily="18" charset="0"/>
              </a:rPr>
              <a:t>incisior</a:t>
            </a:r>
            <a:r>
              <a:rPr lang="en-US" sz="2400" dirty="0">
                <a:latin typeface="Times New Roman" pitchFamily="18" charset="0"/>
                <a:cs typeface="Times New Roman" pitchFamily="18" charset="0"/>
              </a:rPr>
              <a:t> + 3</a:t>
            </a:r>
            <a:r>
              <a:rPr lang="en-US" sz="2400" baseline="30000" dirty="0">
                <a:latin typeface="Times New Roman" pitchFamily="18" charset="0"/>
                <a:cs typeface="Times New Roman" pitchFamily="18" charset="0"/>
              </a:rPr>
              <a:t>rd</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molar.</a:t>
            </a:r>
            <a:endParaRPr lang="en-US" sz="2400" dirty="0">
              <a:latin typeface="Times New Roman" pitchFamily="18" charset="0"/>
              <a:cs typeface="Times New Roman" pitchFamily="18" charset="0"/>
            </a:endParaRPr>
          </a:p>
          <a:p>
            <a:pPr algn="l" rtl="0">
              <a:spcAft>
                <a:spcPts val="600"/>
              </a:spcAft>
              <a:buFont typeface="Wingdings" pitchFamily="2" charset="2"/>
              <a:buChar char="Ø"/>
            </a:pPr>
            <a:r>
              <a:rPr lang="en-US" sz="2400" dirty="0" smtClean="0">
                <a:latin typeface="Times New Roman" pitchFamily="18" charset="0"/>
                <a:cs typeface="Times New Roman" pitchFamily="18" charset="0"/>
              </a:rPr>
              <a:t> These </a:t>
            </a:r>
            <a:r>
              <a:rPr lang="en-US" sz="2400" dirty="0">
                <a:latin typeface="Times New Roman" pitchFamily="18" charset="0"/>
                <a:cs typeface="Times New Roman" pitchFamily="18" charset="0"/>
              </a:rPr>
              <a:t>2 teeth are most often</a:t>
            </a:r>
          </a:p>
          <a:p>
            <a:pPr algn="l" rtl="0">
              <a:spcAft>
                <a:spcPts val="600"/>
              </a:spcAft>
            </a:pPr>
            <a:r>
              <a:rPr lang="en-US" sz="2400" dirty="0">
                <a:latin typeface="Times New Roman" pitchFamily="18" charset="0"/>
                <a:cs typeface="Times New Roman" pitchFamily="18" charset="0"/>
              </a:rPr>
              <a:t>    congenitally </a:t>
            </a:r>
            <a:r>
              <a:rPr lang="en-US" sz="2400" dirty="0" smtClean="0">
                <a:latin typeface="Times New Roman" pitchFamily="18" charset="0"/>
                <a:cs typeface="Times New Roman" pitchFamily="18" charset="0"/>
              </a:rPr>
              <a:t>missing.</a:t>
            </a:r>
            <a:endParaRPr lang="en-US" sz="2400" dirty="0">
              <a:latin typeface="Times New Roman" pitchFamily="18" charset="0"/>
              <a:cs typeface="Times New Roman" pitchFamily="18" charset="0"/>
            </a:endParaRPr>
          </a:p>
          <a:p>
            <a:pPr algn="l" rtl="0">
              <a:spcAft>
                <a:spcPts val="600"/>
              </a:spcAft>
            </a:pPr>
            <a:endParaRPr lang="en-US" sz="2400" dirty="0">
              <a:latin typeface="Times New Roman" pitchFamily="18" charset="0"/>
              <a:cs typeface="Times New Roman" pitchFamily="18" charset="0"/>
            </a:endParaRPr>
          </a:p>
          <a:p>
            <a:pPr algn="l" rtl="0">
              <a:spcAft>
                <a:spcPts val="600"/>
              </a:spcAft>
            </a:pPr>
            <a:endParaRPr lang="en-US" sz="2400" dirty="0">
              <a:latin typeface="Times New Roman" pitchFamily="18" charset="0"/>
              <a:cs typeface="Times New Roman" pitchFamily="18" charset="0"/>
            </a:endParaRPr>
          </a:p>
          <a:p>
            <a:pPr algn="l" rtl="0">
              <a:spcAft>
                <a:spcPts val="600"/>
              </a:spcAft>
              <a:buFont typeface="Wingdings" pitchFamily="2" charset="2"/>
              <a:buChar char="Ø"/>
            </a:pPr>
            <a:endParaRPr lang="en-US" sz="2400" dirty="0">
              <a:latin typeface="Times New Roman" pitchFamily="18" charset="0"/>
              <a:cs typeface="Times New Roman" pitchFamily="18" charset="0"/>
            </a:endParaRPr>
          </a:p>
          <a:p>
            <a:pPr algn="l" rtl="0">
              <a:spcAft>
                <a:spcPts val="600"/>
              </a:spcAft>
              <a:buFont typeface="Wingdings" pitchFamily="2" charset="2"/>
              <a:buChar char="Ø"/>
            </a:pPr>
            <a:endParaRPr lang="en-US" sz="2400" dirty="0">
              <a:latin typeface="Times New Roman" pitchFamily="18" charset="0"/>
              <a:cs typeface="Times New Roman" pitchFamily="18" charset="0"/>
            </a:endParaRPr>
          </a:p>
        </p:txBody>
      </p:sp>
      <p:pic>
        <p:nvPicPr>
          <p:cNvPr id="7" name="Picture 9"/>
          <p:cNvPicPr>
            <a:picLocks noChangeAspect="1" noChangeArrowheads="1"/>
          </p:cNvPicPr>
          <p:nvPr/>
        </p:nvPicPr>
        <p:blipFill>
          <a:blip r:embed="rId2">
            <a:lum bright="-30000" contrast="30000"/>
          </a:blip>
          <a:srcRect t="16251" b="42500"/>
          <a:stretch>
            <a:fillRect/>
          </a:stretch>
        </p:blipFill>
        <p:spPr bwMode="auto">
          <a:xfrm>
            <a:off x="4857752" y="3857628"/>
            <a:ext cx="4064000" cy="2514600"/>
          </a:xfrm>
          <a:prstGeom prst="rect">
            <a:avLst/>
          </a:prstGeom>
          <a:noFill/>
          <a:ln w="9525">
            <a:noFill/>
            <a:miter lim="800000"/>
            <a:headEnd/>
            <a:tailEnd/>
          </a:ln>
        </p:spPr>
      </p:pic>
    </p:spTree>
  </p:cSld>
  <p:clrMapOvr>
    <a:masterClrMapping/>
  </p:clrMapOvr>
  <p:transition spd="slow">
    <p:push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0" y="1571613"/>
            <a:ext cx="5029200" cy="3585597"/>
          </a:xfrm>
          <a:prstGeom prst="rect">
            <a:avLst/>
          </a:prstGeom>
          <a:noFill/>
          <a:ln w="9525">
            <a:noFill/>
            <a:miter lim="800000"/>
            <a:headEnd/>
            <a:tailEnd/>
          </a:ln>
        </p:spPr>
        <p:txBody>
          <a:bodyPr wrap="square">
            <a:spAutoFit/>
          </a:bodyPr>
          <a:lstStyle/>
          <a:p>
            <a:pPr lvl="1" algn="l" rtl="0">
              <a:spcAft>
                <a:spcPts val="600"/>
              </a:spcAft>
              <a:buFont typeface="Wingdings" pitchFamily="2" charset="2"/>
              <a:buChar char="ü"/>
            </a:pPr>
            <a:r>
              <a:rPr lang="en-US" sz="2400" dirty="0" smtClean="0">
                <a:latin typeface="Century Schoolbook" pitchFamily="18" charset="0"/>
              </a:rPr>
              <a:t> </a:t>
            </a:r>
            <a:r>
              <a:rPr lang="en-US" sz="2400" dirty="0">
                <a:latin typeface="Century Schoolbook" pitchFamily="18" charset="0"/>
              </a:rPr>
              <a:t>sides converge or taper</a:t>
            </a:r>
          </a:p>
          <a:p>
            <a:pPr lvl="1" algn="l" rtl="0">
              <a:spcAft>
                <a:spcPts val="600"/>
              </a:spcAft>
            </a:pPr>
            <a:r>
              <a:rPr lang="en-US" sz="2400" dirty="0">
                <a:latin typeface="Century Schoolbook" pitchFamily="18" charset="0"/>
              </a:rPr>
              <a:t>    together </a:t>
            </a:r>
            <a:r>
              <a:rPr lang="en-US" sz="2400" dirty="0" err="1">
                <a:latin typeface="Century Schoolbook" pitchFamily="18" charset="0"/>
              </a:rPr>
              <a:t>incisally</a:t>
            </a:r>
            <a:endParaRPr lang="en-US" sz="2400" dirty="0">
              <a:latin typeface="Century Schoolbook" pitchFamily="18" charset="0"/>
            </a:endParaRPr>
          </a:p>
          <a:p>
            <a:pPr lvl="1" algn="l" rtl="0">
              <a:spcAft>
                <a:spcPts val="600"/>
              </a:spcAft>
              <a:buFont typeface="Wingdings" pitchFamily="2" charset="2"/>
              <a:buChar char="ü"/>
            </a:pPr>
            <a:r>
              <a:rPr lang="en-US" sz="2400" dirty="0" smtClean="0">
                <a:latin typeface="Century Schoolbook" pitchFamily="18" charset="0"/>
              </a:rPr>
              <a:t> </a:t>
            </a:r>
            <a:r>
              <a:rPr lang="en-US" sz="2400" dirty="0">
                <a:latin typeface="Century Schoolbook" pitchFamily="18" charset="0"/>
              </a:rPr>
              <a:t>forms cone-shaped crown</a:t>
            </a:r>
          </a:p>
          <a:p>
            <a:pPr lvl="1" algn="l" rtl="0">
              <a:spcAft>
                <a:spcPts val="600"/>
              </a:spcAft>
              <a:buFont typeface="Wingdings" pitchFamily="2" charset="2"/>
              <a:buChar char="ü"/>
            </a:pPr>
            <a:r>
              <a:rPr lang="en-US" sz="2400" dirty="0" smtClean="0">
                <a:latin typeface="Century Schoolbook" pitchFamily="18" charset="0"/>
              </a:rPr>
              <a:t> </a:t>
            </a:r>
            <a:r>
              <a:rPr lang="en-US" sz="2400" dirty="0">
                <a:latin typeface="Century Schoolbook" pitchFamily="18" charset="0"/>
              </a:rPr>
              <a:t>root is frequently shorter</a:t>
            </a:r>
          </a:p>
          <a:p>
            <a:pPr lvl="1" algn="l" rtl="0">
              <a:spcAft>
                <a:spcPts val="600"/>
              </a:spcAft>
            </a:pPr>
            <a:r>
              <a:rPr lang="en-US" sz="2400" dirty="0">
                <a:latin typeface="Century Schoolbook" pitchFamily="18" charset="0"/>
              </a:rPr>
              <a:t>    than </a:t>
            </a:r>
            <a:r>
              <a:rPr lang="en-US" sz="2400" dirty="0" smtClean="0">
                <a:latin typeface="Century Schoolbook" pitchFamily="18" charset="0"/>
              </a:rPr>
              <a:t>usual.</a:t>
            </a:r>
          </a:p>
          <a:p>
            <a:pPr lvl="1" algn="l" rtl="0">
              <a:spcAft>
                <a:spcPts val="600"/>
              </a:spcAft>
            </a:pPr>
            <a:endParaRPr lang="en-US" sz="2400" dirty="0" smtClean="0">
              <a:latin typeface="Century Schoolbook" pitchFamily="18" charset="0"/>
            </a:endParaRPr>
          </a:p>
          <a:p>
            <a:pPr lvl="1" algn="l" rtl="0">
              <a:spcAft>
                <a:spcPts val="600"/>
              </a:spcAft>
            </a:pPr>
            <a:endParaRPr lang="en-US" sz="2400" dirty="0">
              <a:latin typeface="Century Schoolbook" pitchFamily="18" charset="0"/>
            </a:endParaRPr>
          </a:p>
          <a:p>
            <a:pPr algn="l" rtl="0">
              <a:spcAft>
                <a:spcPts val="600"/>
              </a:spcAft>
              <a:buFont typeface="Wingdings" pitchFamily="2" charset="2"/>
              <a:buChar char="Ø"/>
            </a:pPr>
            <a:endParaRPr lang="en-US" sz="2400" dirty="0">
              <a:latin typeface="Century Schoolbook" pitchFamily="18" charset="0"/>
            </a:endParaRPr>
          </a:p>
        </p:txBody>
      </p:sp>
      <p:graphicFrame>
        <p:nvGraphicFramePr>
          <p:cNvPr id="4" name="Table 3"/>
          <p:cNvGraphicFramePr>
            <a:graphicFrameLocks noGrp="1"/>
          </p:cNvGraphicFramePr>
          <p:nvPr/>
        </p:nvGraphicFramePr>
        <p:xfrm>
          <a:off x="457200" y="381000"/>
          <a:ext cx="8258204" cy="762000"/>
        </p:xfrm>
        <a:graphic>
          <a:graphicData uri="http://schemas.openxmlformats.org/drawingml/2006/table">
            <a:tbl>
              <a:tblPr firstRow="1" bandRow="1">
                <a:tableStyleId>{5C22544A-7EE6-4342-B048-85BDC9FD1C3A}</a:tableStyleId>
              </a:tblPr>
              <a:tblGrid>
                <a:gridCol w="8258204"/>
              </a:tblGrid>
              <a:tr h="762000">
                <a:tc>
                  <a:txBody>
                    <a:bodyPr/>
                    <a:lstStyle/>
                    <a:p>
                      <a:pPr algn="l"/>
                      <a:r>
                        <a:rPr lang="en-US" sz="3200" dirty="0" smtClean="0">
                          <a:latin typeface="Times New Roman" pitchFamily="18" charset="0"/>
                          <a:cs typeface="Times New Roman" pitchFamily="18" charset="0"/>
                        </a:rPr>
                        <a:t>(3)</a:t>
                      </a:r>
                      <a:r>
                        <a:rPr lang="en-US" sz="3200" baseline="0" dirty="0" smtClean="0">
                          <a:latin typeface="Times New Roman" pitchFamily="18" charset="0"/>
                          <a:cs typeface="Times New Roman" pitchFamily="18" charset="0"/>
                        </a:rPr>
                        <a:t> Focal/Localized </a:t>
                      </a:r>
                      <a:r>
                        <a:rPr lang="en-US" sz="3200" baseline="0" dirty="0" err="1" smtClean="0">
                          <a:latin typeface="Times New Roman" pitchFamily="18" charset="0"/>
                          <a:cs typeface="Times New Roman" pitchFamily="18" charset="0"/>
                        </a:rPr>
                        <a:t>Microdontia</a:t>
                      </a:r>
                      <a:endParaRPr lang="en-US" sz="2400" dirty="0">
                        <a:latin typeface="Times New Roman" pitchFamily="18" charset="0"/>
                        <a:cs typeface="Times New Roman" pitchFamily="18" charset="0"/>
                      </a:endParaRPr>
                    </a:p>
                  </a:txBody>
                  <a:tcPr>
                    <a:solidFill>
                      <a:srgbClr val="FF0066"/>
                    </a:solidFill>
                  </a:tcPr>
                </a:tc>
              </a:tr>
            </a:tbl>
          </a:graphicData>
        </a:graphic>
      </p:graphicFrame>
      <p:pic>
        <p:nvPicPr>
          <p:cNvPr id="16393" name="Picture 9"/>
          <p:cNvPicPr>
            <a:picLocks noChangeAspect="1" noChangeArrowheads="1"/>
          </p:cNvPicPr>
          <p:nvPr/>
        </p:nvPicPr>
        <p:blipFill>
          <a:blip r:embed="rId2">
            <a:lum bright="-30000" contrast="30000"/>
          </a:blip>
          <a:srcRect t="16251" b="42500"/>
          <a:stretch>
            <a:fillRect/>
          </a:stretch>
        </p:blipFill>
        <p:spPr bwMode="auto">
          <a:xfrm>
            <a:off x="4876800" y="1524000"/>
            <a:ext cx="4064000" cy="2514600"/>
          </a:xfrm>
          <a:prstGeom prst="rect">
            <a:avLst/>
          </a:prstGeom>
          <a:noFill/>
          <a:ln w="9525">
            <a:noFill/>
            <a:miter lim="800000"/>
            <a:headEnd/>
            <a:tailEnd/>
          </a:ln>
        </p:spPr>
      </p:pic>
      <p:pic>
        <p:nvPicPr>
          <p:cNvPr id="16394" name="Picture 9"/>
          <p:cNvPicPr>
            <a:picLocks noChangeAspect="1" noChangeArrowheads="1"/>
          </p:cNvPicPr>
          <p:nvPr/>
        </p:nvPicPr>
        <p:blipFill>
          <a:blip r:embed="rId3">
            <a:lum bright="-20000" contrast="30000"/>
          </a:blip>
          <a:srcRect l="33333" t="23529" r="13576" b="28206"/>
          <a:stretch>
            <a:fillRect/>
          </a:stretch>
        </p:blipFill>
        <p:spPr bwMode="auto">
          <a:xfrm>
            <a:off x="5257800" y="4267200"/>
            <a:ext cx="3352800" cy="2286000"/>
          </a:xfrm>
          <a:prstGeom prst="rect">
            <a:avLst/>
          </a:prstGeom>
          <a:noFill/>
          <a:ln w="9525">
            <a:noFill/>
            <a:miter lim="800000"/>
            <a:headEnd/>
            <a:tailEnd/>
          </a:ln>
        </p:spPr>
      </p:pic>
    </p:spTree>
  </p:cSld>
  <p:clrMapOvr>
    <a:masterClrMapping/>
  </p:clrMapOvr>
  <p:transition spd="slow">
    <p:push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3"/>
          <p:cNvSpPr txBox="1">
            <a:spLocks noChangeArrowheads="1"/>
          </p:cNvSpPr>
          <p:nvPr/>
        </p:nvSpPr>
        <p:spPr bwMode="auto">
          <a:xfrm>
            <a:off x="285720" y="357166"/>
            <a:ext cx="8215370" cy="2092881"/>
          </a:xfrm>
          <a:prstGeom prst="rect">
            <a:avLst/>
          </a:prstGeom>
          <a:noFill/>
          <a:ln w="9525">
            <a:noFill/>
            <a:miter lim="800000"/>
            <a:headEnd/>
            <a:tailEnd/>
          </a:ln>
        </p:spPr>
        <p:txBody>
          <a:bodyPr wrap="square">
            <a:spAutoFit/>
          </a:bodyPr>
          <a:lstStyle/>
          <a:p>
            <a:pPr algn="l" rtl="0">
              <a:buFont typeface="Wingdings" pitchFamily="2" charset="2"/>
              <a:buChar char="Ø"/>
            </a:pPr>
            <a:r>
              <a:rPr lang="ar-IQ"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Macrodontia</a:t>
            </a:r>
            <a:r>
              <a:rPr lang="en-US" sz="2400" dirty="0" smtClean="0">
                <a:latin typeface="Times New Roman" pitchFamily="18" charset="0"/>
                <a:cs typeface="Times New Roman" pitchFamily="18" charset="0"/>
              </a:rPr>
              <a:t>: the teeth are larger than normal, or the teeth are                                                                                  of normal size but occur in smaller than normal jaws.</a:t>
            </a:r>
            <a:endParaRPr lang="en-US" sz="2400" dirty="0">
              <a:latin typeface="Times New Roman" pitchFamily="18" charset="0"/>
              <a:cs typeface="Times New Roman" pitchFamily="18" charset="0"/>
            </a:endParaRP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(1) True </a:t>
            </a:r>
            <a:r>
              <a:rPr lang="en-US" sz="2400" dirty="0" smtClean="0">
                <a:latin typeface="Times New Roman" pitchFamily="18" charset="0"/>
                <a:cs typeface="Times New Roman" pitchFamily="18" charset="0"/>
              </a:rPr>
              <a:t>Generalized </a:t>
            </a:r>
            <a:r>
              <a:rPr lang="en-US" sz="2400" dirty="0" err="1">
                <a:latin typeface="Times New Roman" pitchFamily="18" charset="0"/>
                <a:cs typeface="Times New Roman" pitchFamily="18" charset="0"/>
              </a:rPr>
              <a:t>Macrodontia</a:t>
            </a:r>
            <a:endParaRPr lang="en-US" sz="2400" dirty="0">
              <a:latin typeface="Times New Roman" pitchFamily="18" charset="0"/>
              <a:cs typeface="Times New Roman" pitchFamily="18" charset="0"/>
            </a:endParaRP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(2) Relative </a:t>
            </a:r>
            <a:r>
              <a:rPr lang="en-US" sz="2400" dirty="0" smtClean="0">
                <a:latin typeface="Times New Roman" pitchFamily="18" charset="0"/>
                <a:cs typeface="Times New Roman" pitchFamily="18" charset="0"/>
              </a:rPr>
              <a:t>Generalized </a:t>
            </a:r>
            <a:r>
              <a:rPr lang="en-US" sz="2400" dirty="0" err="1" smtClean="0">
                <a:latin typeface="Times New Roman" pitchFamily="18" charset="0"/>
                <a:cs typeface="Times New Roman" pitchFamily="18" charset="0"/>
              </a:rPr>
              <a:t>Macrodontia</a:t>
            </a:r>
            <a:endParaRPr lang="en-US" sz="2400" dirty="0">
              <a:latin typeface="Times New Roman" pitchFamily="18" charset="0"/>
              <a:cs typeface="Times New Roman" pitchFamily="18" charset="0"/>
            </a:endParaRP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(3) Focal or </a:t>
            </a:r>
            <a:r>
              <a:rPr lang="en-US" sz="2400" dirty="0" smtClean="0">
                <a:latin typeface="Times New Roman" pitchFamily="18" charset="0"/>
                <a:cs typeface="Times New Roman" pitchFamily="18" charset="0"/>
              </a:rPr>
              <a:t>Localized </a:t>
            </a:r>
            <a:r>
              <a:rPr lang="en-US" sz="2400" dirty="0" err="1" smtClean="0">
                <a:latin typeface="Times New Roman" pitchFamily="18" charset="0"/>
                <a:cs typeface="Times New Roman" pitchFamily="18" charset="0"/>
              </a:rPr>
              <a:t>Macrodontia</a:t>
            </a:r>
            <a:endParaRPr lang="en-US" sz="24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a:stretch>
            <a:fillRect/>
          </a:stretch>
        </p:blipFill>
        <p:spPr bwMode="auto">
          <a:xfrm>
            <a:off x="1000100" y="2571744"/>
            <a:ext cx="6943725" cy="3609975"/>
          </a:xfrm>
          <a:prstGeom prst="rect">
            <a:avLst/>
          </a:prstGeom>
          <a:noFill/>
          <a:ln w="9525">
            <a:noFill/>
            <a:miter lim="800000"/>
            <a:headEnd/>
            <a:tailEnd/>
          </a:ln>
          <a:effectLst/>
        </p:spPr>
      </p:pic>
      <p:sp>
        <p:nvSpPr>
          <p:cNvPr id="5" name="سهم لأعلى 4"/>
          <p:cNvSpPr/>
          <p:nvPr/>
        </p:nvSpPr>
        <p:spPr>
          <a:xfrm>
            <a:off x="3929058" y="4572008"/>
            <a:ext cx="142876" cy="1214446"/>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 name="سهم للأسفل 5"/>
          <p:cNvSpPr/>
          <p:nvPr/>
        </p:nvSpPr>
        <p:spPr>
          <a:xfrm>
            <a:off x="6858016" y="2786058"/>
            <a:ext cx="285752" cy="1214446"/>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cSld>
  <p:clrMapOvr>
    <a:masterClrMapping/>
  </p:clrMapOvr>
  <p:transition spd="slow">
    <p:push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428596" y="1142984"/>
            <a:ext cx="6043626" cy="2246769"/>
          </a:xfrm>
          <a:prstGeom prst="rect">
            <a:avLst/>
          </a:prstGeom>
          <a:noFill/>
          <a:ln w="9525">
            <a:noFill/>
            <a:miter lim="800000"/>
            <a:headEnd/>
            <a:tailEnd/>
          </a:ln>
        </p:spPr>
        <p:txBody>
          <a:bodyPr wrap="square">
            <a:spAutoFit/>
          </a:bodyPr>
          <a:lstStyle/>
          <a:p>
            <a:pPr algn="l" rtl="0">
              <a:spcAft>
                <a:spcPts val="600"/>
              </a:spcAft>
              <a:buFont typeface="Wingdings" pitchFamily="2" charset="2"/>
              <a:buChar char="Ø"/>
            </a:pPr>
            <a:r>
              <a:rPr lang="en-US" sz="2400" dirty="0" smtClean="0">
                <a:latin typeface="Century Schoolbook" pitchFamily="18" charset="0"/>
              </a:rPr>
              <a:t>all </a:t>
            </a:r>
            <a:r>
              <a:rPr lang="en-US" sz="2400" dirty="0">
                <a:latin typeface="Century Schoolbook" pitchFamily="18" charset="0"/>
              </a:rPr>
              <a:t>teeth are larger </a:t>
            </a:r>
            <a:r>
              <a:rPr lang="en-US" sz="2400" dirty="0" smtClean="0">
                <a:latin typeface="Century Schoolbook" pitchFamily="18" charset="0"/>
              </a:rPr>
              <a:t>than normal.</a:t>
            </a:r>
            <a:endParaRPr lang="en-US" sz="2400" dirty="0">
              <a:latin typeface="Century Schoolbook" pitchFamily="18" charset="0"/>
            </a:endParaRPr>
          </a:p>
          <a:p>
            <a:pPr algn="l" rtl="0">
              <a:spcAft>
                <a:spcPts val="600"/>
              </a:spcAft>
              <a:buFont typeface="Wingdings" pitchFamily="2" charset="2"/>
              <a:buChar char="Ø"/>
            </a:pPr>
            <a:r>
              <a:rPr lang="en-US" sz="2400" dirty="0" smtClean="0">
                <a:latin typeface="Century Schoolbook" pitchFamily="18" charset="0"/>
              </a:rPr>
              <a:t> </a:t>
            </a:r>
            <a:r>
              <a:rPr lang="en-US" sz="2400" dirty="0">
                <a:latin typeface="Century Schoolbook" pitchFamily="18" charset="0"/>
              </a:rPr>
              <a:t>associated </a:t>
            </a:r>
            <a:r>
              <a:rPr lang="en-US" sz="2400" dirty="0" smtClean="0">
                <a:latin typeface="Century Schoolbook" pitchFamily="18" charset="0"/>
              </a:rPr>
              <a:t>with pituitary </a:t>
            </a:r>
            <a:r>
              <a:rPr lang="en-US" sz="2400" dirty="0" err="1" smtClean="0">
                <a:latin typeface="Century Schoolbook" pitchFamily="18" charset="0"/>
              </a:rPr>
              <a:t>giantism</a:t>
            </a:r>
            <a:r>
              <a:rPr lang="en-US" sz="2400" dirty="0" smtClean="0">
                <a:latin typeface="Century Schoolbook" pitchFamily="18" charset="0"/>
              </a:rPr>
              <a:t>.</a:t>
            </a:r>
            <a:endParaRPr lang="en-US" sz="2400" dirty="0">
              <a:latin typeface="Century Schoolbook" pitchFamily="18" charset="0"/>
            </a:endParaRPr>
          </a:p>
          <a:p>
            <a:pPr algn="l" rtl="0">
              <a:spcAft>
                <a:spcPts val="600"/>
              </a:spcAft>
              <a:buFont typeface="Wingdings" pitchFamily="2" charset="2"/>
              <a:buChar char="Ø"/>
            </a:pPr>
            <a:r>
              <a:rPr lang="en-US" sz="2400" dirty="0" smtClean="0">
                <a:latin typeface="Century Schoolbook" pitchFamily="18" charset="0"/>
              </a:rPr>
              <a:t> </a:t>
            </a:r>
            <a:r>
              <a:rPr lang="en-US" sz="2400" dirty="0">
                <a:latin typeface="Century Schoolbook" pitchFamily="18" charset="0"/>
              </a:rPr>
              <a:t>exceedingly </a:t>
            </a:r>
            <a:r>
              <a:rPr lang="en-US" sz="2400" dirty="0" smtClean="0">
                <a:latin typeface="Century Schoolbook" pitchFamily="18" charset="0"/>
              </a:rPr>
              <a:t>rare.</a:t>
            </a:r>
            <a:endParaRPr lang="en-US" sz="2400" dirty="0">
              <a:latin typeface="Century Schoolbook" pitchFamily="18" charset="0"/>
            </a:endParaRPr>
          </a:p>
          <a:p>
            <a:pPr algn="l" rtl="0">
              <a:spcAft>
                <a:spcPts val="600"/>
              </a:spcAft>
              <a:buFont typeface="Wingdings" pitchFamily="2" charset="2"/>
              <a:buChar char="Ø"/>
            </a:pPr>
            <a:endParaRPr lang="en-US" sz="2400" dirty="0">
              <a:latin typeface="Century Schoolbook" pitchFamily="18" charset="0"/>
            </a:endParaRPr>
          </a:p>
          <a:p>
            <a:pPr algn="l" rtl="0">
              <a:spcAft>
                <a:spcPts val="600"/>
              </a:spcAft>
            </a:pPr>
            <a:endParaRPr lang="en-US" sz="2400" dirty="0">
              <a:latin typeface="Century Schoolbook" pitchFamily="18" charset="0"/>
            </a:endParaRPr>
          </a:p>
        </p:txBody>
      </p:sp>
      <p:graphicFrame>
        <p:nvGraphicFramePr>
          <p:cNvPr id="4" name="Table 3"/>
          <p:cNvGraphicFramePr>
            <a:graphicFrameLocks noGrp="1"/>
          </p:cNvGraphicFramePr>
          <p:nvPr/>
        </p:nvGraphicFramePr>
        <p:xfrm>
          <a:off x="214282" y="214290"/>
          <a:ext cx="7072362" cy="762000"/>
        </p:xfrm>
        <a:graphic>
          <a:graphicData uri="http://schemas.openxmlformats.org/drawingml/2006/table">
            <a:tbl>
              <a:tblPr firstRow="1" bandRow="1">
                <a:tableStyleId>{5C22544A-7EE6-4342-B048-85BDC9FD1C3A}</a:tableStyleId>
              </a:tblPr>
              <a:tblGrid>
                <a:gridCol w="7072362"/>
              </a:tblGrid>
              <a:tr h="762000">
                <a:tc>
                  <a:txBody>
                    <a:bodyPr/>
                    <a:lstStyle/>
                    <a:p>
                      <a:pPr algn="l"/>
                      <a:r>
                        <a:rPr lang="en-US" sz="3200" dirty="0" smtClean="0">
                          <a:latin typeface="Times New Roman" pitchFamily="18" charset="0"/>
                          <a:cs typeface="Times New Roman" pitchFamily="18" charset="0"/>
                        </a:rPr>
                        <a:t>(1)</a:t>
                      </a:r>
                      <a:r>
                        <a:rPr lang="en-US" sz="3200" baseline="0" dirty="0" smtClean="0">
                          <a:latin typeface="Times New Roman" pitchFamily="18" charset="0"/>
                          <a:cs typeface="Times New Roman" pitchFamily="18" charset="0"/>
                        </a:rPr>
                        <a:t> True Generalized </a:t>
                      </a:r>
                      <a:r>
                        <a:rPr lang="en-US" sz="3200" baseline="0" dirty="0" err="1" smtClean="0">
                          <a:latin typeface="Times New Roman" pitchFamily="18" charset="0"/>
                          <a:cs typeface="Times New Roman" pitchFamily="18" charset="0"/>
                        </a:rPr>
                        <a:t>Macrodontia</a:t>
                      </a:r>
                      <a:r>
                        <a:rPr lang="en-US" sz="3200" baseline="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solidFill>
                      <a:srgbClr val="FF0066"/>
                    </a:solidFill>
                  </a:tcPr>
                </a:tc>
              </a:tr>
            </a:tbl>
          </a:graphicData>
        </a:graphic>
      </p:graphicFrame>
      <p:pic>
        <p:nvPicPr>
          <p:cNvPr id="19465" name="Picture 9"/>
          <p:cNvPicPr>
            <a:picLocks noChangeAspect="1" noChangeArrowheads="1"/>
          </p:cNvPicPr>
          <p:nvPr/>
        </p:nvPicPr>
        <p:blipFill>
          <a:blip r:embed="rId2"/>
          <a:srcRect t="16251" r="32500" b="33749"/>
          <a:stretch>
            <a:fillRect/>
          </a:stretch>
        </p:blipFill>
        <p:spPr bwMode="auto">
          <a:xfrm>
            <a:off x="5572132" y="3286124"/>
            <a:ext cx="2671754" cy="3302000"/>
          </a:xfrm>
          <a:prstGeom prst="rect">
            <a:avLst/>
          </a:prstGeom>
          <a:noFill/>
          <a:ln w="9525">
            <a:noFill/>
            <a:miter lim="800000"/>
            <a:headEnd/>
            <a:tailEnd/>
          </a:ln>
        </p:spPr>
      </p:pic>
      <p:pic>
        <p:nvPicPr>
          <p:cNvPr id="19466" name="Picture 10"/>
          <p:cNvPicPr>
            <a:picLocks noChangeAspect="1" noChangeArrowheads="1"/>
          </p:cNvPicPr>
          <p:nvPr/>
        </p:nvPicPr>
        <p:blipFill>
          <a:blip r:embed="rId3"/>
          <a:srcRect t="18750" b="35001"/>
          <a:stretch>
            <a:fillRect/>
          </a:stretch>
        </p:blipFill>
        <p:spPr bwMode="auto">
          <a:xfrm>
            <a:off x="285719" y="3000372"/>
            <a:ext cx="4990763" cy="3462342"/>
          </a:xfrm>
          <a:prstGeom prst="rect">
            <a:avLst/>
          </a:prstGeom>
          <a:noFill/>
          <a:ln w="9525">
            <a:noFill/>
            <a:miter lim="800000"/>
            <a:headEnd/>
            <a:tailEnd/>
          </a:ln>
        </p:spPr>
      </p:pic>
    </p:spTree>
  </p:cSld>
  <p:clrMapOvr>
    <a:masterClrMapping/>
  </p:clrMapOvr>
  <p:transition spd="slow">
    <p:push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p:cNvSpPr txBox="1">
            <a:spLocks noChangeArrowheads="1"/>
          </p:cNvSpPr>
          <p:nvPr/>
        </p:nvSpPr>
        <p:spPr bwMode="auto">
          <a:xfrm>
            <a:off x="428596" y="857232"/>
            <a:ext cx="6715172" cy="2200602"/>
          </a:xfrm>
          <a:prstGeom prst="rect">
            <a:avLst/>
          </a:prstGeom>
          <a:noFill/>
          <a:ln w="9525">
            <a:noFill/>
            <a:miter lim="800000"/>
            <a:headEnd/>
            <a:tailEnd/>
          </a:ln>
        </p:spPr>
        <p:txBody>
          <a:bodyPr wrap="square">
            <a:spAutoFit/>
          </a:bodyPr>
          <a:lstStyle/>
          <a:p>
            <a:pPr algn="l" rtl="0">
              <a:spcAft>
                <a:spcPts val="600"/>
              </a:spcAft>
              <a:buFont typeface="Wingdings" pitchFamily="2" charset="2"/>
              <a:buChar char="Ø"/>
            </a:pPr>
            <a:r>
              <a:rPr lang="en-US" sz="2200" dirty="0">
                <a:latin typeface="Times New Roman" pitchFamily="18" charset="0"/>
                <a:cs typeface="Times New Roman" pitchFamily="18" charset="0"/>
              </a:rPr>
              <a:t> </a:t>
            </a:r>
            <a:r>
              <a:rPr lang="en-US" sz="2200" dirty="0" smtClean="0">
                <a:latin typeface="Times New Roman" pitchFamily="18" charset="0"/>
                <a:cs typeface="Times New Roman" pitchFamily="18" charset="0"/>
              </a:rPr>
              <a:t>Normal </a:t>
            </a:r>
            <a:r>
              <a:rPr lang="en-US" sz="2200" dirty="0">
                <a:latin typeface="Times New Roman" pitchFamily="18" charset="0"/>
                <a:cs typeface="Times New Roman" pitchFamily="18" charset="0"/>
              </a:rPr>
              <a:t>or slightly larger </a:t>
            </a:r>
            <a:r>
              <a:rPr lang="en-US" sz="2200" dirty="0" smtClean="0">
                <a:latin typeface="Times New Roman" pitchFamily="18" charset="0"/>
                <a:cs typeface="Times New Roman" pitchFamily="18" charset="0"/>
              </a:rPr>
              <a:t>than normal </a:t>
            </a:r>
            <a:r>
              <a:rPr lang="en-US" sz="2200" dirty="0">
                <a:latin typeface="Times New Roman" pitchFamily="18" charset="0"/>
                <a:cs typeface="Times New Roman" pitchFamily="18" charset="0"/>
              </a:rPr>
              <a:t>teeth in small </a:t>
            </a:r>
            <a:r>
              <a:rPr lang="en-US" sz="2200" dirty="0" smtClean="0">
                <a:latin typeface="Times New Roman" pitchFamily="18" charset="0"/>
                <a:cs typeface="Times New Roman" pitchFamily="18" charset="0"/>
              </a:rPr>
              <a:t>jaws  </a:t>
            </a:r>
            <a:r>
              <a:rPr lang="en-US" sz="2200" dirty="0">
                <a:latin typeface="Times New Roman" pitchFamily="18" charset="0"/>
                <a:cs typeface="Times New Roman" pitchFamily="18" charset="0"/>
              </a:rPr>
              <a:t>results </a:t>
            </a:r>
            <a:r>
              <a:rPr lang="en-US" sz="2200" dirty="0" smtClean="0">
                <a:latin typeface="Times New Roman" pitchFamily="18" charset="0"/>
                <a:cs typeface="Times New Roman" pitchFamily="18" charset="0"/>
              </a:rPr>
              <a:t>in: </a:t>
            </a:r>
          </a:p>
          <a:p>
            <a:pPr algn="l" rtl="0">
              <a:buFont typeface="Wingdings" pitchFamily="2" charset="2"/>
              <a:buChar char="ü"/>
            </a:pPr>
            <a:r>
              <a:rPr lang="en-US" sz="2200" dirty="0" smtClean="0">
                <a:latin typeface="Times New Roman" pitchFamily="18" charset="0"/>
                <a:cs typeface="Times New Roman" pitchFamily="18" charset="0"/>
              </a:rPr>
              <a:t>crowding </a:t>
            </a:r>
            <a:r>
              <a:rPr lang="en-US" sz="2200" dirty="0">
                <a:latin typeface="Times New Roman" pitchFamily="18" charset="0"/>
                <a:cs typeface="Times New Roman" pitchFamily="18" charset="0"/>
              </a:rPr>
              <a:t>of </a:t>
            </a:r>
            <a:r>
              <a:rPr lang="en-US" sz="2200" dirty="0" smtClean="0">
                <a:latin typeface="Times New Roman" pitchFamily="18" charset="0"/>
                <a:cs typeface="Times New Roman" pitchFamily="18" charset="0"/>
              </a:rPr>
              <a:t>teeth</a:t>
            </a:r>
          </a:p>
          <a:p>
            <a:pPr algn="l" rtl="0">
              <a:buFont typeface="Wingdings" pitchFamily="2" charset="2"/>
              <a:buChar char="ü"/>
            </a:pPr>
            <a:r>
              <a:rPr lang="en-US" sz="2200" dirty="0" smtClean="0">
                <a:latin typeface="Times New Roman" pitchFamily="18" charset="0"/>
                <a:cs typeface="Times New Roman" pitchFamily="18" charset="0"/>
              </a:rPr>
              <a:t> malocclusion</a:t>
            </a:r>
          </a:p>
          <a:p>
            <a:pPr algn="l" rtl="0">
              <a:buFont typeface="Wingdings" pitchFamily="2" charset="2"/>
              <a:buChar char="ü"/>
            </a:pPr>
            <a:r>
              <a:rPr lang="en-US" sz="2200" dirty="0" smtClean="0">
                <a:latin typeface="Times New Roman" pitchFamily="18" charset="0"/>
                <a:cs typeface="Times New Roman" pitchFamily="18" charset="0"/>
              </a:rPr>
              <a:t> impaction may occur.</a:t>
            </a:r>
            <a:endParaRPr lang="en-US" sz="2200" dirty="0">
              <a:latin typeface="Times New Roman" pitchFamily="18" charset="0"/>
              <a:cs typeface="Times New Roman" pitchFamily="18" charset="0"/>
            </a:endParaRPr>
          </a:p>
          <a:p>
            <a:pPr lvl="1" algn="l" rtl="0">
              <a:spcAft>
                <a:spcPts val="600"/>
              </a:spcAft>
            </a:pPr>
            <a:endParaRPr lang="en-US" sz="2200" dirty="0">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428596" y="0"/>
          <a:ext cx="7972452" cy="762000"/>
        </p:xfrm>
        <a:graphic>
          <a:graphicData uri="http://schemas.openxmlformats.org/drawingml/2006/table">
            <a:tbl>
              <a:tblPr firstRow="1" bandRow="1">
                <a:tableStyleId>{5C22544A-7EE6-4342-B048-85BDC9FD1C3A}</a:tableStyleId>
              </a:tblPr>
              <a:tblGrid>
                <a:gridCol w="7972452"/>
              </a:tblGrid>
              <a:tr h="762000">
                <a:tc>
                  <a:txBody>
                    <a:bodyPr/>
                    <a:lstStyle/>
                    <a:p>
                      <a:pPr algn="l"/>
                      <a:r>
                        <a:rPr lang="en-US" sz="2800" dirty="0" smtClean="0">
                          <a:latin typeface="Times New Roman" pitchFamily="18" charset="0"/>
                          <a:cs typeface="Times New Roman" pitchFamily="18" charset="0"/>
                        </a:rPr>
                        <a:t>(2)</a:t>
                      </a:r>
                      <a:r>
                        <a:rPr lang="en-US" sz="2800" baseline="0" dirty="0" smtClean="0">
                          <a:latin typeface="Times New Roman" pitchFamily="18" charset="0"/>
                          <a:cs typeface="Times New Roman" pitchFamily="18" charset="0"/>
                        </a:rPr>
                        <a:t> Relative Generalized </a:t>
                      </a:r>
                      <a:r>
                        <a:rPr lang="en-US" sz="2800" baseline="0" dirty="0" err="1" smtClean="0">
                          <a:latin typeface="Times New Roman" pitchFamily="18" charset="0"/>
                          <a:cs typeface="Times New Roman" pitchFamily="18" charset="0"/>
                        </a:rPr>
                        <a:t>Macrodontia</a:t>
                      </a:r>
                      <a:endParaRPr lang="en-US" sz="2800" dirty="0">
                        <a:latin typeface="Times New Roman" pitchFamily="18" charset="0"/>
                        <a:cs typeface="Times New Roman" pitchFamily="18" charset="0"/>
                      </a:endParaRPr>
                    </a:p>
                  </a:txBody>
                  <a:tcPr>
                    <a:solidFill>
                      <a:srgbClr val="FF0066"/>
                    </a:solidFill>
                  </a:tcPr>
                </a:tc>
              </a:tr>
            </a:tbl>
          </a:graphicData>
        </a:graphic>
      </p:graphicFrame>
      <p:graphicFrame>
        <p:nvGraphicFramePr>
          <p:cNvPr id="5" name="Table 3"/>
          <p:cNvGraphicFramePr>
            <a:graphicFrameLocks noGrp="1"/>
          </p:cNvGraphicFramePr>
          <p:nvPr/>
        </p:nvGraphicFramePr>
        <p:xfrm>
          <a:off x="285720" y="2714620"/>
          <a:ext cx="8358246" cy="762000"/>
        </p:xfrm>
        <a:graphic>
          <a:graphicData uri="http://schemas.openxmlformats.org/drawingml/2006/table">
            <a:tbl>
              <a:tblPr firstRow="1" bandRow="1">
                <a:tableStyleId>{5C22544A-7EE6-4342-B048-85BDC9FD1C3A}</a:tableStyleId>
              </a:tblPr>
              <a:tblGrid>
                <a:gridCol w="8358246"/>
              </a:tblGrid>
              <a:tr h="762000">
                <a:tc>
                  <a:txBody>
                    <a:bodyPr/>
                    <a:lstStyle/>
                    <a:p>
                      <a:pPr algn="l"/>
                      <a:r>
                        <a:rPr lang="en-US" sz="2800" dirty="0" smtClean="0">
                          <a:latin typeface="Times New Roman" pitchFamily="18" charset="0"/>
                          <a:cs typeface="Times New Roman" pitchFamily="18" charset="0"/>
                        </a:rPr>
                        <a:t>(3)</a:t>
                      </a:r>
                      <a:r>
                        <a:rPr lang="en-US" sz="2800" baseline="0" dirty="0" smtClean="0">
                          <a:latin typeface="Times New Roman" pitchFamily="18" charset="0"/>
                          <a:cs typeface="Times New Roman" pitchFamily="18" charset="0"/>
                        </a:rPr>
                        <a:t> Focal/Localized </a:t>
                      </a:r>
                      <a:r>
                        <a:rPr lang="en-US" sz="2800" baseline="0" dirty="0" err="1" smtClean="0">
                          <a:latin typeface="Times New Roman" pitchFamily="18" charset="0"/>
                          <a:cs typeface="Times New Roman" pitchFamily="18" charset="0"/>
                        </a:rPr>
                        <a:t>Macrodontia</a:t>
                      </a:r>
                      <a:endParaRPr lang="en-US" sz="2800" dirty="0">
                        <a:latin typeface="Times New Roman" pitchFamily="18" charset="0"/>
                        <a:cs typeface="Times New Roman" pitchFamily="18" charset="0"/>
                      </a:endParaRPr>
                    </a:p>
                  </a:txBody>
                  <a:tcPr>
                    <a:solidFill>
                      <a:srgbClr val="FF0066"/>
                    </a:solidFill>
                  </a:tcPr>
                </a:tc>
              </a:tr>
            </a:tbl>
          </a:graphicData>
        </a:graphic>
      </p:graphicFrame>
      <p:sp>
        <p:nvSpPr>
          <p:cNvPr id="6" name="مستطيل 5"/>
          <p:cNvSpPr/>
          <p:nvPr/>
        </p:nvSpPr>
        <p:spPr>
          <a:xfrm>
            <a:off x="571472" y="3429000"/>
            <a:ext cx="4572000" cy="2092881"/>
          </a:xfrm>
          <a:prstGeom prst="rect">
            <a:avLst/>
          </a:prstGeom>
        </p:spPr>
        <p:txBody>
          <a:bodyPr wrap="square">
            <a:spAutoFit/>
          </a:bodyPr>
          <a:lstStyle/>
          <a:p>
            <a:pPr algn="l" rtl="0">
              <a:spcAft>
                <a:spcPts val="600"/>
              </a:spcAft>
              <a:buFont typeface="Wingdings" pitchFamily="2" charset="2"/>
              <a:buChar char="ü"/>
            </a:pPr>
            <a:r>
              <a:rPr lang="en-US" sz="2200" dirty="0" smtClean="0">
                <a:latin typeface="Times New Roman" pitchFamily="18" charset="0"/>
                <a:cs typeface="Times New Roman" pitchFamily="18" charset="0"/>
              </a:rPr>
              <a:t>uncommon condition.</a:t>
            </a:r>
          </a:p>
          <a:p>
            <a:pPr algn="l" rtl="0">
              <a:spcAft>
                <a:spcPts val="600"/>
              </a:spcAft>
              <a:buFont typeface="Wingdings" pitchFamily="2" charset="2"/>
              <a:buChar char="ü"/>
            </a:pPr>
            <a:r>
              <a:rPr lang="en-US" sz="2200" dirty="0" smtClean="0">
                <a:latin typeface="Times New Roman" pitchFamily="18" charset="0"/>
                <a:cs typeface="Times New Roman" pitchFamily="18" charset="0"/>
              </a:rPr>
              <a:t>unknown etiology.</a:t>
            </a:r>
          </a:p>
          <a:p>
            <a:pPr algn="l" rtl="0">
              <a:spcAft>
                <a:spcPts val="600"/>
              </a:spcAft>
            </a:pPr>
            <a:endParaRPr lang="en-US" sz="2200" dirty="0" smtClean="0">
              <a:latin typeface="Times New Roman" pitchFamily="18" charset="0"/>
              <a:cs typeface="Times New Roman" pitchFamily="18" charset="0"/>
            </a:endParaRPr>
          </a:p>
          <a:p>
            <a:pPr algn="l" rtl="0">
              <a:spcAft>
                <a:spcPts val="600"/>
              </a:spcAft>
              <a:buFont typeface="Wingdings" pitchFamily="2" charset="2"/>
              <a:buChar char="Ø"/>
            </a:pPr>
            <a:endParaRPr lang="en-US" sz="2200" dirty="0" smtClean="0">
              <a:latin typeface="Times New Roman" pitchFamily="18" charset="0"/>
              <a:cs typeface="Times New Roman" pitchFamily="18" charset="0"/>
            </a:endParaRPr>
          </a:p>
          <a:p>
            <a:pPr algn="l" rtl="0">
              <a:spcAft>
                <a:spcPts val="600"/>
              </a:spcAft>
              <a:buFont typeface="Wingdings" pitchFamily="2" charset="2"/>
              <a:buChar char="Ø"/>
            </a:pPr>
            <a:endParaRPr lang="en-US" sz="2200" dirty="0">
              <a:latin typeface="Times New Roman" pitchFamily="18" charset="0"/>
              <a:cs typeface="Times New Roman" pitchFamily="18" charset="0"/>
            </a:endParaRPr>
          </a:p>
        </p:txBody>
      </p:sp>
      <p:pic>
        <p:nvPicPr>
          <p:cNvPr id="7" name="Picture 10"/>
          <p:cNvPicPr>
            <a:picLocks noChangeAspect="1" noChangeArrowheads="1"/>
          </p:cNvPicPr>
          <p:nvPr/>
        </p:nvPicPr>
        <p:blipFill>
          <a:blip r:embed="rId2"/>
          <a:srcRect l="14999" t="17500" r="13750" b="38750"/>
          <a:stretch>
            <a:fillRect/>
          </a:stretch>
        </p:blipFill>
        <p:spPr bwMode="auto">
          <a:xfrm>
            <a:off x="6000760" y="4191000"/>
            <a:ext cx="2895600" cy="2667000"/>
          </a:xfrm>
          <a:prstGeom prst="rect">
            <a:avLst/>
          </a:prstGeom>
          <a:noFill/>
          <a:ln w="9525">
            <a:noFill/>
            <a:miter lim="800000"/>
            <a:headEnd/>
            <a:tailEnd/>
          </a:ln>
        </p:spPr>
      </p:pic>
      <p:pic>
        <p:nvPicPr>
          <p:cNvPr id="8" name="Picture 9"/>
          <p:cNvPicPr>
            <a:picLocks noChangeAspect="1" noChangeArrowheads="1"/>
          </p:cNvPicPr>
          <p:nvPr/>
        </p:nvPicPr>
        <p:blipFill>
          <a:blip r:embed="rId3"/>
          <a:srcRect t="16251" r="25000" b="50000"/>
          <a:stretch>
            <a:fillRect/>
          </a:stretch>
        </p:blipFill>
        <p:spPr bwMode="auto">
          <a:xfrm>
            <a:off x="0" y="4601480"/>
            <a:ext cx="3343300" cy="2256520"/>
          </a:xfrm>
          <a:prstGeom prst="rect">
            <a:avLst/>
          </a:prstGeom>
          <a:noFill/>
          <a:ln w="9525">
            <a:noFill/>
            <a:miter lim="800000"/>
            <a:headEnd/>
            <a:tailEnd/>
          </a:ln>
        </p:spPr>
      </p:pic>
      <p:pic>
        <p:nvPicPr>
          <p:cNvPr id="5122" name="Picture 2"/>
          <p:cNvPicPr>
            <a:picLocks noChangeAspect="1" noChangeArrowheads="1"/>
          </p:cNvPicPr>
          <p:nvPr/>
        </p:nvPicPr>
        <p:blipFill>
          <a:blip r:embed="rId4"/>
          <a:srcRect/>
          <a:stretch>
            <a:fillRect/>
          </a:stretch>
        </p:blipFill>
        <p:spPr bwMode="auto">
          <a:xfrm>
            <a:off x="3714744" y="3880711"/>
            <a:ext cx="2124078" cy="2977289"/>
          </a:xfrm>
          <a:prstGeom prst="rect">
            <a:avLst/>
          </a:prstGeom>
          <a:noFill/>
          <a:ln w="9525">
            <a:noFill/>
            <a:miter lim="800000"/>
            <a:headEnd/>
            <a:tailEnd/>
          </a:ln>
          <a:effectLst/>
        </p:spPr>
      </p:pic>
    </p:spTree>
  </p:cSld>
  <p:clrMapOvr>
    <a:masterClrMapping/>
  </p:clrMapOvr>
  <p:transition spd="slow">
    <p:push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71472" y="1214422"/>
            <a:ext cx="7429552" cy="2677656"/>
          </a:xfrm>
          <a:prstGeom prst="rect">
            <a:avLst/>
          </a:prstGeom>
        </p:spPr>
        <p:txBody>
          <a:bodyPr wrap="square">
            <a:spAutoFit/>
          </a:bodyPr>
          <a:lstStyle/>
          <a:p>
            <a:pPr algn="l"/>
            <a:r>
              <a:rPr lang="en-US" sz="2400" dirty="0" smtClean="0">
                <a:latin typeface="Times New Roman" pitchFamily="18" charset="0"/>
                <a:cs typeface="Times New Roman" pitchFamily="18" charset="0"/>
              </a:rPr>
              <a:t>Dental anomalies include variations in normal  number, size, eruption, or morphology of the teeth.</a:t>
            </a:r>
          </a:p>
          <a:p>
            <a:pPr algn="l"/>
            <a:r>
              <a:rPr lang="en-US" sz="2400" dirty="0" smtClean="0">
                <a:latin typeface="Times New Roman" pitchFamily="18" charset="0"/>
                <a:cs typeface="Times New Roman" pitchFamily="18" charset="0"/>
              </a:rPr>
              <a:t>*Developmental abnormalities: occurred during the</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formation of the tooth or teeth. Most of the defects considered are inherited. </a:t>
            </a:r>
          </a:p>
          <a:p>
            <a:pPr algn="l"/>
            <a:r>
              <a:rPr lang="en-US" sz="2400" dirty="0" smtClean="0">
                <a:latin typeface="Times New Roman" pitchFamily="18" charset="0"/>
                <a:cs typeface="Times New Roman" pitchFamily="18" charset="0"/>
              </a:rPr>
              <a:t> *Acquired abnormalities: result from changes to</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teeth after normal formation.</a:t>
            </a:r>
            <a:endParaRPr lang="ar-IQ"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p:cNvGraphicFramePr>
            <a:graphicFrameLocks noGrp="1"/>
          </p:cNvGraphicFramePr>
          <p:nvPr/>
        </p:nvGraphicFramePr>
        <p:xfrm>
          <a:off x="285720" y="142852"/>
          <a:ext cx="5105400" cy="762000"/>
        </p:xfrm>
        <a:graphic>
          <a:graphicData uri="http://schemas.openxmlformats.org/drawingml/2006/table">
            <a:tbl>
              <a:tblPr firstRow="1" bandRow="1">
                <a:tableStyleId>{5C22544A-7EE6-4342-B048-85BDC9FD1C3A}</a:tableStyleId>
              </a:tblPr>
              <a:tblGrid>
                <a:gridCol w="5105400"/>
              </a:tblGrid>
              <a:tr h="762000">
                <a:tc>
                  <a:txBody>
                    <a:bodyPr/>
                    <a:lstStyle/>
                    <a:p>
                      <a:r>
                        <a:rPr lang="en-US" sz="3200" b="1" dirty="0" smtClean="0">
                          <a:latin typeface="Times New Roman" pitchFamily="18" charset="0"/>
                          <a:cs typeface="Times New Roman" pitchFamily="18" charset="0"/>
                        </a:rPr>
                        <a:t>ERUPTION OF TEETH</a:t>
                      </a:r>
                      <a:endParaRPr lang="ar-IQ" sz="3200" dirty="0">
                        <a:latin typeface="Times New Roman" pitchFamily="18" charset="0"/>
                        <a:cs typeface="Times New Roman" pitchFamily="18" charset="0"/>
                      </a:endParaRPr>
                    </a:p>
                  </a:txBody>
                  <a:tcPr>
                    <a:solidFill>
                      <a:srgbClr val="FF0000"/>
                    </a:solidFill>
                  </a:tcPr>
                </a:tc>
              </a:tr>
            </a:tbl>
          </a:graphicData>
        </a:graphic>
      </p:graphicFrame>
      <p:sp>
        <p:nvSpPr>
          <p:cNvPr id="4" name="مستطيل 3"/>
          <p:cNvSpPr/>
          <p:nvPr/>
        </p:nvSpPr>
        <p:spPr>
          <a:xfrm>
            <a:off x="285720" y="1000108"/>
            <a:ext cx="7858180" cy="3170099"/>
          </a:xfrm>
          <a:prstGeom prst="rect">
            <a:avLst/>
          </a:prstGeom>
        </p:spPr>
        <p:txBody>
          <a:bodyPr wrap="square">
            <a:spAutoFit/>
          </a:bodyPr>
          <a:lstStyle/>
          <a:p>
            <a:pPr algn="l" rtl="0">
              <a:buFont typeface="Wingdings" pitchFamily="2" charset="2"/>
              <a:buChar char="Ø"/>
            </a:pPr>
            <a:r>
              <a:rPr lang="en-US" sz="3200" b="1" dirty="0" smtClean="0">
                <a:latin typeface="Times New Roman" pitchFamily="18" charset="0"/>
                <a:cs typeface="Times New Roman" pitchFamily="18" charset="0"/>
              </a:rPr>
              <a:t>Transposition:</a:t>
            </a:r>
          </a:p>
          <a:p>
            <a:pPr algn="l" rtl="0">
              <a:buFont typeface="Wingdings" pitchFamily="2" charset="2"/>
              <a:buChar char="ü"/>
            </a:pPr>
            <a:r>
              <a:rPr lang="en-US" sz="2400" dirty="0" smtClean="0">
                <a:latin typeface="Times New Roman" pitchFamily="18" charset="0"/>
                <a:cs typeface="Times New Roman" pitchFamily="18" charset="0"/>
              </a:rPr>
              <a:t>Transposition is the condition in which two teeth have                                                                                         exchanged positions.</a:t>
            </a:r>
          </a:p>
          <a:p>
            <a:pPr algn="l" rtl="0">
              <a:buFont typeface="Arial" pitchFamily="34" charset="0"/>
              <a:buChar char="•"/>
            </a:pPr>
            <a:r>
              <a:rPr lang="en-US" sz="2400" dirty="0" smtClean="0">
                <a:latin typeface="Times New Roman" pitchFamily="18" charset="0"/>
                <a:cs typeface="Times New Roman" pitchFamily="18" charset="0"/>
              </a:rPr>
              <a:t>Frequently transposed teeth are the permanent canine and first premolar. </a:t>
            </a:r>
          </a:p>
          <a:p>
            <a:pPr algn="l" rtl="0">
              <a:buFont typeface="Arial" pitchFamily="34" charset="0"/>
              <a:buChar char="•"/>
            </a:pPr>
            <a:r>
              <a:rPr lang="ar-IQ"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Second premolars infrequently lie between first and second molars. </a:t>
            </a:r>
          </a:p>
          <a:p>
            <a:pPr algn="l" rtl="0">
              <a:buFont typeface="Arial" pitchFamily="34" charset="0"/>
              <a:buChar char="•"/>
            </a:pPr>
            <a:r>
              <a:rPr lang="en-US" sz="2400" dirty="0" smtClean="0">
                <a:latin typeface="Times New Roman" pitchFamily="18" charset="0"/>
                <a:cs typeface="Times New Roman" pitchFamily="18" charset="0"/>
              </a:rPr>
              <a:t>The transposition of central and lateral incisors is rare.</a:t>
            </a:r>
            <a:endParaRPr lang="ar-IQ" sz="24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srcRect/>
          <a:stretch>
            <a:fillRect/>
          </a:stretch>
        </p:blipFill>
        <p:spPr bwMode="auto">
          <a:xfrm>
            <a:off x="2000232" y="4214818"/>
            <a:ext cx="4752975" cy="2409825"/>
          </a:xfrm>
          <a:prstGeom prst="rect">
            <a:avLst/>
          </a:prstGeom>
          <a:noFill/>
          <a:ln w="9525">
            <a:noFill/>
            <a:miter lim="800000"/>
            <a:headEnd/>
            <a:tailEnd/>
          </a:ln>
          <a:effectLst/>
        </p:spPr>
      </p:pic>
      <p:cxnSp>
        <p:nvCxnSpPr>
          <p:cNvPr id="7" name="رابط كسهم مستقيم 6"/>
          <p:cNvCxnSpPr/>
          <p:nvPr/>
        </p:nvCxnSpPr>
        <p:spPr>
          <a:xfrm rot="16200000" flipH="1">
            <a:off x="4893471" y="4607727"/>
            <a:ext cx="785818" cy="28575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رابط كسهم مستقيم 7"/>
          <p:cNvCxnSpPr/>
          <p:nvPr/>
        </p:nvCxnSpPr>
        <p:spPr>
          <a:xfrm rot="5400000">
            <a:off x="4893471" y="4750603"/>
            <a:ext cx="642942"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p:cNvGraphicFramePr>
            <a:graphicFrameLocks noGrp="1"/>
          </p:cNvGraphicFramePr>
          <p:nvPr/>
        </p:nvGraphicFramePr>
        <p:xfrm>
          <a:off x="457200" y="381000"/>
          <a:ext cx="7972452" cy="762000"/>
        </p:xfrm>
        <a:graphic>
          <a:graphicData uri="http://schemas.openxmlformats.org/drawingml/2006/table">
            <a:tbl>
              <a:tblPr firstRow="1" bandRow="1">
                <a:tableStyleId>{5C22544A-7EE6-4342-B048-85BDC9FD1C3A}</a:tableStyleId>
              </a:tblPr>
              <a:tblGrid>
                <a:gridCol w="7972452"/>
              </a:tblGrid>
              <a:tr h="762000">
                <a:tc>
                  <a:txBody>
                    <a:bodyPr/>
                    <a:lstStyle/>
                    <a:p>
                      <a:pPr algn="l"/>
                      <a:r>
                        <a:rPr lang="en-US" sz="3200" b="1" kern="1200" baseline="0" dirty="0" smtClean="0">
                          <a:solidFill>
                            <a:schemeClr val="lt1"/>
                          </a:solidFill>
                          <a:latin typeface="Times New Roman" pitchFamily="18" charset="0"/>
                          <a:ea typeface="+mn-ea"/>
                          <a:cs typeface="Times New Roman" pitchFamily="18" charset="0"/>
                        </a:rPr>
                        <a:t>ALTERED MORPHOLOGY OF TEETH</a:t>
                      </a:r>
                      <a:endParaRPr lang="en-US" sz="3200" dirty="0">
                        <a:latin typeface="Times New Roman" pitchFamily="18" charset="0"/>
                        <a:cs typeface="Times New Roman" pitchFamily="18" charset="0"/>
                      </a:endParaRPr>
                    </a:p>
                  </a:txBody>
                  <a:tcPr>
                    <a:solidFill>
                      <a:srgbClr val="0000FF"/>
                    </a:solidFill>
                  </a:tcPr>
                </a:tc>
              </a:tr>
            </a:tbl>
          </a:graphicData>
        </a:graphic>
      </p:graphicFrame>
      <p:sp>
        <p:nvSpPr>
          <p:cNvPr id="3" name="مستطيل 2"/>
          <p:cNvSpPr/>
          <p:nvPr/>
        </p:nvSpPr>
        <p:spPr>
          <a:xfrm>
            <a:off x="428596" y="1285860"/>
            <a:ext cx="8717451" cy="3539430"/>
          </a:xfrm>
          <a:prstGeom prst="rect">
            <a:avLst/>
          </a:prstGeom>
        </p:spPr>
        <p:txBody>
          <a:bodyPr wrap="none">
            <a:spAutoFit/>
          </a:bodyPr>
          <a:lstStyle/>
          <a:p>
            <a:pPr algn="l" rtl="0">
              <a:buFont typeface="Wingdings" pitchFamily="2" charset="2"/>
              <a:buChar char="Ø"/>
            </a:pPr>
            <a:r>
              <a:rPr lang="en-US" sz="3200" b="1" dirty="0" smtClean="0">
                <a:latin typeface="Times New Roman" pitchFamily="18" charset="0"/>
                <a:cs typeface="Times New Roman" pitchFamily="18" charset="0"/>
              </a:rPr>
              <a:t>Fusion:</a:t>
            </a:r>
          </a:p>
          <a:p>
            <a:pPr algn="l" rtl="0">
              <a:buFont typeface="Wingdings" pitchFamily="2" charset="2"/>
              <a:buChar char="ü"/>
            </a:pPr>
            <a:r>
              <a:rPr lang="en-US" sz="2400" dirty="0" smtClean="0">
                <a:latin typeface="Times New Roman" pitchFamily="18" charset="0"/>
                <a:cs typeface="Times New Roman" pitchFamily="18" charset="0"/>
              </a:rPr>
              <a:t>Fusion of teeth results from the combining of adjacent tooth germs,</a:t>
            </a:r>
          </a:p>
          <a:p>
            <a:pPr algn="l" rtl="0"/>
            <a:r>
              <a:rPr lang="en-US" sz="2400" dirty="0" smtClean="0">
                <a:latin typeface="Times New Roman" pitchFamily="18" charset="0"/>
                <a:cs typeface="Times New Roman" pitchFamily="18" charset="0"/>
              </a:rPr>
              <a:t>   resulting in union of the developing teeth. </a:t>
            </a:r>
          </a:p>
          <a:p>
            <a:pPr algn="l" rtl="0">
              <a:buFont typeface="Wingdings" pitchFamily="2" charset="2"/>
              <a:buChar char="ü"/>
            </a:pPr>
            <a:r>
              <a:rPr lang="en-US" sz="2400" dirty="0" smtClean="0">
                <a:latin typeface="Times New Roman" pitchFamily="18" charset="0"/>
                <a:cs typeface="Times New Roman" pitchFamily="18" charset="0"/>
              </a:rPr>
              <a:t>OR fusion results when two tooth germs develop so close together</a:t>
            </a:r>
          </a:p>
          <a:p>
            <a:pPr algn="l" rtl="0"/>
            <a:r>
              <a:rPr lang="en-US" sz="2400" dirty="0" smtClean="0">
                <a:latin typeface="Times New Roman" pitchFamily="18" charset="0"/>
                <a:cs typeface="Times New Roman" pitchFamily="18" charset="0"/>
              </a:rPr>
              <a:t>   that as they grow, they contact and fuse before calcification.</a:t>
            </a:r>
          </a:p>
          <a:p>
            <a:pPr algn="l" rtl="0">
              <a:buFont typeface="Wingdings" pitchFamily="2" charset="2"/>
              <a:buChar char="ü"/>
            </a:pPr>
            <a:r>
              <a:rPr lang="en-US" sz="2400" dirty="0" smtClean="0">
                <a:latin typeface="Times New Roman" pitchFamily="18" charset="0"/>
                <a:cs typeface="Times New Roman" pitchFamily="18" charset="0"/>
              </a:rPr>
              <a:t>OR a physical force or pressure generated during development </a:t>
            </a:r>
          </a:p>
          <a:p>
            <a:pPr algn="l" rtl="0"/>
            <a:r>
              <a:rPr lang="en-US" sz="2400" dirty="0" smtClean="0">
                <a:latin typeface="Times New Roman" pitchFamily="18" charset="0"/>
                <a:cs typeface="Times New Roman" pitchFamily="18" charset="0"/>
              </a:rPr>
              <a:t>    causes  contact of adjacent tooth buds.</a:t>
            </a:r>
          </a:p>
          <a:p>
            <a:pPr algn="l" rtl="0"/>
            <a:endParaRPr lang="en-US" sz="2400" dirty="0" smtClean="0">
              <a:latin typeface="Times New Roman" pitchFamily="18" charset="0"/>
              <a:cs typeface="Times New Roman" pitchFamily="18" charset="0"/>
            </a:endParaRPr>
          </a:p>
          <a:p>
            <a:pPr algn="l" rtl="0"/>
            <a:endParaRPr lang="ar-IQ" sz="2400" dirty="0">
              <a:latin typeface="Times New Roman" pitchFamily="18" charset="0"/>
              <a:cs typeface="Times New Roman" pitchFamily="18" charset="0"/>
            </a:endParaRPr>
          </a:p>
        </p:txBody>
      </p:sp>
      <p:sp>
        <p:nvSpPr>
          <p:cNvPr id="4" name="TextBox 3"/>
          <p:cNvSpPr txBox="1">
            <a:spLocks noChangeArrowheads="1"/>
          </p:cNvSpPr>
          <p:nvPr/>
        </p:nvSpPr>
        <p:spPr bwMode="auto">
          <a:xfrm>
            <a:off x="285720" y="4071942"/>
            <a:ext cx="8334404" cy="1200329"/>
          </a:xfrm>
          <a:prstGeom prst="rect">
            <a:avLst/>
          </a:prstGeom>
          <a:noFill/>
          <a:ln w="9525">
            <a:noFill/>
            <a:miter lim="800000"/>
            <a:headEnd/>
            <a:tailEnd/>
          </a:ln>
        </p:spPr>
        <p:txBody>
          <a:bodyPr wrap="square">
            <a:spAutoFit/>
          </a:bodyPr>
          <a:lstStyle/>
          <a:p>
            <a:pPr algn="l" rtl="0">
              <a:spcAft>
                <a:spcPts val="600"/>
              </a:spcAft>
              <a:buFont typeface="Wingdings" pitchFamily="2" charset="2"/>
              <a:buChar char="ü"/>
            </a:pPr>
            <a:r>
              <a:rPr lang="en-US" sz="2400" dirty="0" smtClean="0">
                <a:latin typeface="Times New Roman" pitchFamily="18" charset="0"/>
                <a:cs typeface="Times New Roman" pitchFamily="18" charset="0"/>
              </a:rPr>
              <a:t>  Appears as </a:t>
            </a:r>
            <a:r>
              <a:rPr lang="en-US" sz="2400" dirty="0">
                <a:latin typeface="Times New Roman" pitchFamily="18" charset="0"/>
                <a:cs typeface="Times New Roman" pitchFamily="18" charset="0"/>
              </a:rPr>
              <a:t>a </a:t>
            </a:r>
            <a:r>
              <a:rPr lang="en-US" sz="2400" dirty="0" smtClean="0">
                <a:latin typeface="Times New Roman" pitchFamily="18" charset="0"/>
                <a:cs typeface="Times New Roman" pitchFamily="18" charset="0"/>
              </a:rPr>
              <a:t>single large </a:t>
            </a:r>
            <a:r>
              <a:rPr lang="en-US" sz="2400" dirty="0">
                <a:latin typeface="Times New Roman" pitchFamily="18" charset="0"/>
                <a:cs typeface="Times New Roman" pitchFamily="18" charset="0"/>
              </a:rPr>
              <a:t>tooth </a:t>
            </a:r>
            <a:r>
              <a:rPr lang="en-US" sz="2400" dirty="0" smtClean="0">
                <a:latin typeface="Times New Roman" pitchFamily="18" charset="0"/>
                <a:cs typeface="Times New Roman" pitchFamily="18" charset="0"/>
              </a:rPr>
              <a:t>structure which may </a:t>
            </a:r>
            <a:r>
              <a:rPr lang="en-US" sz="2400" dirty="0">
                <a:latin typeface="Times New Roman" pitchFamily="18" charset="0"/>
                <a:cs typeface="Times New Roman" pitchFamily="18" charset="0"/>
              </a:rPr>
              <a:t>involve </a:t>
            </a:r>
            <a:r>
              <a:rPr lang="en-US" sz="2400" dirty="0" smtClean="0">
                <a:latin typeface="Times New Roman" pitchFamily="18" charset="0"/>
                <a:cs typeface="Times New Roman" pitchFamily="18" charset="0"/>
              </a:rPr>
              <a:t>                                       entire length of teeth, or </a:t>
            </a:r>
            <a:r>
              <a:rPr lang="en-US" sz="2400" dirty="0">
                <a:latin typeface="Times New Roman" pitchFamily="18" charset="0"/>
                <a:cs typeface="Times New Roman" pitchFamily="18" charset="0"/>
              </a:rPr>
              <a:t>may involve roots only</a:t>
            </a:r>
            <a:r>
              <a:rPr lang="en-US" sz="2400" dirty="0" smtClean="0">
                <a:latin typeface="Times New Roman" pitchFamily="18" charset="0"/>
                <a:cs typeface="Times New Roman" pitchFamily="18" charset="0"/>
              </a:rPr>
              <a:t>, where the </a:t>
            </a:r>
            <a:r>
              <a:rPr lang="en-US" sz="2400" dirty="0" err="1" smtClean="0">
                <a:latin typeface="Times New Roman" pitchFamily="18" charset="0"/>
                <a:cs typeface="Times New Roman" pitchFamily="18" charset="0"/>
              </a:rPr>
              <a:t>cementum</a:t>
            </a:r>
            <a:r>
              <a:rPr lang="en-US" sz="2400" dirty="0" smtClean="0">
                <a:latin typeface="Times New Roman" pitchFamily="18" charset="0"/>
                <a:cs typeface="Times New Roman" pitchFamily="18" charset="0"/>
              </a:rPr>
              <a:t> &amp;dentin </a:t>
            </a:r>
            <a:r>
              <a:rPr lang="en-US" sz="2400" dirty="0">
                <a:latin typeface="Times New Roman" pitchFamily="18" charset="0"/>
                <a:cs typeface="Times New Roman" pitchFamily="18" charset="0"/>
              </a:rPr>
              <a:t>are </a:t>
            </a:r>
            <a:r>
              <a:rPr lang="en-US" sz="2400" dirty="0" smtClean="0">
                <a:latin typeface="Times New Roman" pitchFamily="18" charset="0"/>
                <a:cs typeface="Times New Roman" pitchFamily="18" charset="0"/>
              </a:rPr>
              <a:t>shared.</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png"/>
          <p:cNvPicPr>
            <a:picLocks noChangeAspect="1"/>
          </p:cNvPicPr>
          <p:nvPr/>
        </p:nvPicPr>
        <p:blipFill>
          <a:blip r:embed="rId2"/>
          <a:stretch>
            <a:fillRect/>
          </a:stretch>
        </p:blipFill>
        <p:spPr>
          <a:xfrm>
            <a:off x="172003" y="357166"/>
            <a:ext cx="3827033" cy="2500330"/>
          </a:xfrm>
          <a:prstGeom prst="rect">
            <a:avLst/>
          </a:prstGeom>
        </p:spPr>
      </p:pic>
      <p:pic>
        <p:nvPicPr>
          <p:cNvPr id="3" name="صورة 2" descr="7.png"/>
          <p:cNvPicPr>
            <a:picLocks noChangeAspect="1"/>
          </p:cNvPicPr>
          <p:nvPr/>
        </p:nvPicPr>
        <p:blipFill>
          <a:blip r:embed="rId3"/>
          <a:stretch>
            <a:fillRect/>
          </a:stretch>
        </p:blipFill>
        <p:spPr>
          <a:xfrm>
            <a:off x="4000496" y="285728"/>
            <a:ext cx="1804036" cy="2714644"/>
          </a:xfrm>
          <a:prstGeom prst="rect">
            <a:avLst/>
          </a:prstGeom>
        </p:spPr>
      </p:pic>
      <p:pic>
        <p:nvPicPr>
          <p:cNvPr id="4" name="صورة 3" descr="8.png"/>
          <p:cNvPicPr>
            <a:picLocks noChangeAspect="1"/>
          </p:cNvPicPr>
          <p:nvPr/>
        </p:nvPicPr>
        <p:blipFill>
          <a:blip r:embed="rId4"/>
          <a:stretch>
            <a:fillRect/>
          </a:stretch>
        </p:blipFill>
        <p:spPr>
          <a:xfrm>
            <a:off x="3000364" y="3429000"/>
            <a:ext cx="4368954" cy="2880274"/>
          </a:xfrm>
          <a:prstGeom prst="rect">
            <a:avLst/>
          </a:prstGeom>
        </p:spPr>
      </p:pic>
      <p:pic>
        <p:nvPicPr>
          <p:cNvPr id="5" name="صورة 4" descr="9.png"/>
          <p:cNvPicPr>
            <a:picLocks noChangeAspect="1"/>
          </p:cNvPicPr>
          <p:nvPr/>
        </p:nvPicPr>
        <p:blipFill>
          <a:blip r:embed="rId5"/>
          <a:stretch>
            <a:fillRect/>
          </a:stretch>
        </p:blipFill>
        <p:spPr>
          <a:xfrm>
            <a:off x="1000100" y="3245374"/>
            <a:ext cx="2000264" cy="314126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00034" y="1214422"/>
            <a:ext cx="7500990" cy="3785652"/>
          </a:xfrm>
          <a:prstGeom prst="rect">
            <a:avLst/>
          </a:prstGeom>
        </p:spPr>
        <p:txBody>
          <a:bodyPr wrap="square">
            <a:spAutoFit/>
          </a:bodyPr>
          <a:lstStyle/>
          <a:p>
            <a:pPr algn="l"/>
            <a:r>
              <a:rPr lang="en-US" sz="2400" dirty="0" smtClean="0">
                <a:latin typeface="Times New Roman" pitchFamily="18" charset="0"/>
                <a:cs typeface="Times New Roman" pitchFamily="18" charset="0"/>
              </a:rPr>
              <a:t>MANAGEMENT: It depends on which teeth are involved, the degree of </a:t>
            </a:r>
            <a:r>
              <a:rPr lang="en-US" sz="2400" dirty="0" err="1" smtClean="0">
                <a:latin typeface="Times New Roman" pitchFamily="18" charset="0"/>
                <a:cs typeface="Times New Roman" pitchFamily="18" charset="0"/>
              </a:rPr>
              <a:t>fusion,and</a:t>
            </a:r>
            <a:r>
              <a:rPr lang="en-US" sz="2400" dirty="0" smtClean="0">
                <a:latin typeface="Times New Roman" pitchFamily="18" charset="0"/>
                <a:cs typeface="Times New Roman" pitchFamily="18" charset="0"/>
              </a:rPr>
              <a:t> the morphologic result</a:t>
            </a:r>
          </a:p>
          <a:p>
            <a:pPr algn="l"/>
            <a:r>
              <a:rPr lang="en-US" sz="2400" dirty="0" smtClean="0">
                <a:latin typeface="Times New Roman" pitchFamily="18" charset="0"/>
                <a:cs typeface="Times New Roman" pitchFamily="18" charset="0"/>
              </a:rPr>
              <a:t>*they may be retained as they are in deciduous teeth.</a:t>
            </a:r>
          </a:p>
          <a:p>
            <a:pPr algn="l"/>
            <a:r>
              <a:rPr lang="en-US" sz="2400" dirty="0" smtClean="0">
                <a:latin typeface="Times New Roman" pitchFamily="18" charset="0"/>
                <a:cs typeface="Times New Roman" pitchFamily="18" charset="0"/>
              </a:rPr>
              <a:t>*In </a:t>
            </a:r>
            <a:r>
              <a:rPr lang="en-US" sz="2400" dirty="0" err="1" smtClean="0">
                <a:latin typeface="Times New Roman" pitchFamily="18" charset="0"/>
                <a:cs typeface="Times New Roman" pitchFamily="18" charset="0"/>
              </a:rPr>
              <a:t>permenant</a:t>
            </a:r>
            <a:r>
              <a:rPr lang="en-US" sz="2400" dirty="0" smtClean="0">
                <a:latin typeface="Times New Roman" pitchFamily="18" charset="0"/>
                <a:cs typeface="Times New Roman" pitchFamily="18" charset="0"/>
              </a:rPr>
              <a:t> teeth, the fused crowns may be reshaped with a restoration that mimics two independent crowns.</a:t>
            </a:r>
          </a:p>
          <a:p>
            <a:pPr algn="l"/>
            <a:r>
              <a:rPr lang="en-US" sz="2400" dirty="0" smtClean="0">
                <a:latin typeface="Times New Roman" pitchFamily="18" charset="0"/>
                <a:cs typeface="Times New Roman" pitchFamily="18" charset="0"/>
              </a:rPr>
              <a:t>*Endodontic therapy may be necessary and perhaps may</a:t>
            </a:r>
          </a:p>
          <a:p>
            <a:pPr algn="l"/>
            <a:r>
              <a:rPr lang="en-US" sz="2400" dirty="0" smtClean="0">
                <a:latin typeface="Times New Roman" pitchFamily="18" charset="0"/>
                <a:cs typeface="Times New Roman" pitchFamily="18" charset="0"/>
              </a:rPr>
              <a:t>be difficult or impossible if the root canals are of unusual</a:t>
            </a:r>
          </a:p>
          <a:p>
            <a:pPr algn="l"/>
            <a:r>
              <a:rPr lang="en-US" sz="2400" dirty="0" smtClean="0">
                <a:latin typeface="Times New Roman" pitchFamily="18" charset="0"/>
                <a:cs typeface="Times New Roman" pitchFamily="18" charset="0"/>
              </a:rPr>
              <a:t>shape. </a:t>
            </a:r>
          </a:p>
          <a:p>
            <a:pPr algn="l"/>
            <a:r>
              <a:rPr lang="en-US" sz="2400" dirty="0" smtClean="0">
                <a:latin typeface="Times New Roman" pitchFamily="18" charset="0"/>
                <a:cs typeface="Times New Roman" pitchFamily="18" charset="0"/>
              </a:rPr>
              <a:t>*In some cases it is most prudent to leave the teeth as they are.</a:t>
            </a:r>
            <a:endParaRPr lang="ar-IQ"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14282" y="500042"/>
            <a:ext cx="2899127" cy="584775"/>
          </a:xfrm>
          <a:prstGeom prst="rect">
            <a:avLst/>
          </a:prstGeom>
        </p:spPr>
        <p:txBody>
          <a:bodyPr wrap="none">
            <a:spAutoFit/>
          </a:bodyPr>
          <a:lstStyle/>
          <a:p>
            <a:pPr algn="l" rtl="0">
              <a:buFont typeface="Wingdings" pitchFamily="2" charset="2"/>
              <a:buChar char="Ø"/>
            </a:pPr>
            <a:r>
              <a:rPr lang="en-US" sz="3200" b="1" dirty="0" smtClean="0">
                <a:latin typeface="Times New Roman" pitchFamily="18" charset="0"/>
                <a:cs typeface="Times New Roman" pitchFamily="18" charset="0"/>
              </a:rPr>
              <a:t>Concrescence</a:t>
            </a:r>
            <a:endParaRPr lang="ar-IQ" sz="32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5715008" y="3714752"/>
            <a:ext cx="3428992" cy="2445615"/>
          </a:xfrm>
          <a:prstGeom prst="rect">
            <a:avLst/>
          </a:prstGeom>
          <a:noFill/>
          <a:ln w="9525">
            <a:noFill/>
            <a:miter lim="800000"/>
            <a:headEnd/>
            <a:tailEnd/>
          </a:ln>
          <a:effectLst/>
        </p:spPr>
      </p:pic>
      <p:sp>
        <p:nvSpPr>
          <p:cNvPr id="3" name="مستطيل 2"/>
          <p:cNvSpPr/>
          <p:nvPr/>
        </p:nvSpPr>
        <p:spPr>
          <a:xfrm>
            <a:off x="214282" y="1142984"/>
            <a:ext cx="8358246" cy="5493812"/>
          </a:xfrm>
          <a:prstGeom prst="rect">
            <a:avLst/>
          </a:prstGeom>
        </p:spPr>
        <p:txBody>
          <a:bodyPr wrap="square">
            <a:spAutoFit/>
          </a:bodyPr>
          <a:lstStyle/>
          <a:p>
            <a:pPr algn="l" rtl="0"/>
            <a:r>
              <a:rPr lang="en-US" sz="2400" dirty="0" smtClean="0">
                <a:latin typeface="Times New Roman" pitchFamily="18" charset="0"/>
                <a:cs typeface="Times New Roman" pitchFamily="18" charset="0"/>
              </a:rPr>
              <a:t>*It occurs when the roots of two or more teeth are</a:t>
            </a:r>
          </a:p>
          <a:p>
            <a:pPr algn="l" rtl="0"/>
            <a:r>
              <a:rPr lang="en-US" sz="2400" dirty="0" smtClean="0">
                <a:latin typeface="Times New Roman" pitchFamily="18" charset="0"/>
                <a:cs typeface="Times New Roman" pitchFamily="18" charset="0"/>
              </a:rPr>
              <a:t> united by </a:t>
            </a:r>
            <a:r>
              <a:rPr lang="en-US" sz="2400" dirty="0" err="1" smtClean="0">
                <a:latin typeface="Times New Roman" pitchFamily="18" charset="0"/>
                <a:cs typeface="Times New Roman" pitchFamily="18" charset="0"/>
              </a:rPr>
              <a:t>cementum</a:t>
            </a:r>
            <a:r>
              <a:rPr lang="en-US" sz="2400" dirty="0" smtClean="0">
                <a:latin typeface="Times New Roman" pitchFamily="18" charset="0"/>
                <a:cs typeface="Times New Roman" pitchFamily="18" charset="0"/>
              </a:rPr>
              <a:t>. </a:t>
            </a:r>
          </a:p>
          <a:p>
            <a:pPr algn="l" rtl="0"/>
            <a:r>
              <a:rPr lang="en-US" sz="2400" dirty="0" smtClean="0">
                <a:latin typeface="Times New Roman" pitchFamily="18" charset="0"/>
                <a:cs typeface="Times New Roman" pitchFamily="18" charset="0"/>
              </a:rPr>
              <a:t>*It may involve either primary or secondary teeth. </a:t>
            </a:r>
          </a:p>
          <a:p>
            <a:pPr algn="l" rtl="0"/>
            <a:r>
              <a:rPr lang="en-US" sz="2400" dirty="0" smtClean="0">
                <a:latin typeface="Times New Roman" pitchFamily="18" charset="0"/>
                <a:cs typeface="Times New Roman" pitchFamily="18" charset="0"/>
              </a:rPr>
              <a:t> CAUSES: is unknown, space restriction during </a:t>
            </a:r>
          </a:p>
          <a:p>
            <a:pPr algn="l" rtl="0"/>
            <a:r>
              <a:rPr lang="en-US" sz="2400" dirty="0" smtClean="0">
                <a:latin typeface="Times New Roman" pitchFamily="18" charset="0"/>
                <a:cs typeface="Times New Roman" pitchFamily="18" charset="0"/>
              </a:rPr>
              <a:t>development, local trauma, excessive occlusal force,</a:t>
            </a:r>
          </a:p>
          <a:p>
            <a:pPr algn="l" rtl="0"/>
            <a:r>
              <a:rPr lang="en-US" sz="2400" dirty="0" smtClean="0">
                <a:latin typeface="Times New Roman" pitchFamily="18" charset="0"/>
                <a:cs typeface="Times New Roman" pitchFamily="18" charset="0"/>
              </a:rPr>
              <a:t> or local infection after development. </a:t>
            </a:r>
          </a:p>
          <a:p>
            <a:pPr algn="l" rtl="0"/>
            <a:r>
              <a:rPr lang="ar-IQ"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Maxillary molars are most frequently involved, </a:t>
            </a:r>
          </a:p>
          <a:p>
            <a:pPr algn="l" rtl="0"/>
            <a:r>
              <a:rPr lang="en-US" sz="2400" dirty="0" smtClean="0">
                <a:latin typeface="Times New Roman" pitchFamily="18" charset="0"/>
                <a:cs typeface="Times New Roman" pitchFamily="18" charset="0"/>
              </a:rPr>
              <a:t>especially 3</a:t>
            </a:r>
            <a:r>
              <a:rPr lang="en-US" sz="2400" baseline="30000" dirty="0" smtClean="0">
                <a:latin typeface="Times New Roman" pitchFamily="18" charset="0"/>
                <a:cs typeface="Times New Roman" pitchFamily="18" charset="0"/>
              </a:rPr>
              <a:t>rd</a:t>
            </a:r>
            <a:r>
              <a:rPr lang="en-US" sz="2400" dirty="0" smtClean="0">
                <a:latin typeface="Times New Roman" pitchFamily="18" charset="0"/>
                <a:cs typeface="Times New Roman" pitchFamily="18" charset="0"/>
              </a:rPr>
              <a:t>  molar and a supernumerary tooth.</a:t>
            </a:r>
          </a:p>
          <a:p>
            <a:pPr algn="l" rtl="0"/>
            <a:r>
              <a:rPr lang="en-US" sz="2400" dirty="0" smtClean="0">
                <a:latin typeface="Times New Roman" pitchFamily="18" charset="0"/>
                <a:cs typeface="Times New Roman" pitchFamily="18" charset="0"/>
              </a:rPr>
              <a:t> *Involved teeth may fail to erupt or may </a:t>
            </a:r>
          </a:p>
          <a:p>
            <a:pPr algn="l" rtl="0"/>
            <a:r>
              <a:rPr lang="en-US" sz="2400" dirty="0" smtClean="0">
                <a:latin typeface="Times New Roman" pitchFamily="18" charset="0"/>
                <a:cs typeface="Times New Roman" pitchFamily="18" charset="0"/>
              </a:rPr>
              <a:t>erupt incompletely.</a:t>
            </a:r>
          </a:p>
          <a:p>
            <a:pPr algn="l" rtl="0">
              <a:spcAft>
                <a:spcPts val="600"/>
              </a:spcAft>
              <a:buFont typeface="Wingdings" pitchFamily="2" charset="2"/>
              <a:buChar char="Ø"/>
              <a:defRPr/>
            </a:pPr>
            <a:r>
              <a:rPr lang="en-US" sz="2400" dirty="0" smtClean="0">
                <a:latin typeface="Times New Roman" pitchFamily="18" charset="0"/>
                <a:cs typeface="Times New Roman" pitchFamily="18" charset="0"/>
              </a:rPr>
              <a:t>Often requires no treatment unless </a:t>
            </a:r>
          </a:p>
          <a:p>
            <a:pPr algn="l" rtl="0">
              <a:spcAft>
                <a:spcPts val="600"/>
              </a:spcAft>
              <a:defRPr/>
            </a:pPr>
            <a:r>
              <a:rPr lang="en-US" sz="2400" dirty="0" smtClean="0">
                <a:latin typeface="Times New Roman" pitchFamily="18" charset="0"/>
                <a:cs typeface="Times New Roman" pitchFamily="18" charset="0"/>
              </a:rPr>
              <a:t>union interferes with eruption; </a:t>
            </a:r>
          </a:p>
          <a:p>
            <a:pPr algn="l" rtl="0">
              <a:spcAft>
                <a:spcPts val="600"/>
              </a:spcAft>
              <a:defRPr/>
            </a:pPr>
            <a:r>
              <a:rPr lang="en-US" sz="2400" dirty="0" smtClean="0">
                <a:latin typeface="Times New Roman" pitchFamily="18" charset="0"/>
                <a:cs typeface="Times New Roman" pitchFamily="18" charset="0"/>
              </a:rPr>
              <a:t>then surgical removal may be warranted. </a:t>
            </a:r>
          </a:p>
          <a:p>
            <a:pPr algn="l" rtl="0"/>
            <a:r>
              <a:rPr lang="ar-IQ" sz="2400" dirty="0" smtClean="0">
                <a:latin typeface="Times New Roman" pitchFamily="18" charset="0"/>
                <a:cs typeface="Times New Roman" pitchFamily="18" charset="0"/>
              </a:rPr>
              <a:t> </a:t>
            </a:r>
            <a:endParaRPr lang="ar-IQ" sz="2400" dirty="0">
              <a:latin typeface="Times New Roman" pitchFamily="18" charset="0"/>
              <a:cs typeface="Times New Roman" pitchFamily="18" charset="0"/>
            </a:endParaRPr>
          </a:p>
        </p:txBody>
      </p:sp>
      <p:pic>
        <p:nvPicPr>
          <p:cNvPr id="5" name="Picture 9"/>
          <p:cNvPicPr>
            <a:picLocks noChangeAspect="1" noChangeArrowheads="1"/>
          </p:cNvPicPr>
          <p:nvPr/>
        </p:nvPicPr>
        <p:blipFill>
          <a:blip r:embed="rId3"/>
          <a:srcRect l="5624" t="3751" r="15625" b="10001"/>
          <a:stretch>
            <a:fillRect/>
          </a:stretch>
        </p:blipFill>
        <p:spPr bwMode="auto">
          <a:xfrm>
            <a:off x="6786578" y="0"/>
            <a:ext cx="2357422" cy="3630613"/>
          </a:xfrm>
          <a:prstGeom prst="rect">
            <a:avLst/>
          </a:prstGeom>
          <a:noFill/>
          <a:ln w="9525">
            <a:noFill/>
            <a:miter lim="800000"/>
            <a:headEnd/>
            <a:tailEnd/>
          </a:ln>
        </p:spPr>
      </p:pic>
      <p:sp>
        <p:nvSpPr>
          <p:cNvPr id="6" name="مستطيل 5"/>
          <p:cNvSpPr/>
          <p:nvPr/>
        </p:nvSpPr>
        <p:spPr>
          <a:xfrm>
            <a:off x="6066693" y="6215082"/>
            <a:ext cx="2848857" cy="461665"/>
          </a:xfrm>
          <a:prstGeom prst="rect">
            <a:avLst/>
          </a:prstGeom>
        </p:spPr>
        <p:txBody>
          <a:bodyPr wrap="none">
            <a:spAutoFit/>
          </a:bodyPr>
          <a:lstStyle/>
          <a:p>
            <a:r>
              <a:rPr lang="en-US" sz="2400" dirty="0" smtClean="0">
                <a:latin typeface="Times New Roman" pitchFamily="18" charset="0"/>
                <a:cs typeface="Times New Roman" pitchFamily="18" charset="0"/>
              </a:rPr>
              <a:t>Concrescence of 7&amp;8</a:t>
            </a:r>
            <a:endParaRPr lang="ar-IQ"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14282" y="500042"/>
            <a:ext cx="4414991" cy="584775"/>
          </a:xfrm>
          <a:prstGeom prst="rect">
            <a:avLst/>
          </a:prstGeom>
        </p:spPr>
        <p:txBody>
          <a:bodyPr wrap="none">
            <a:spAutoFit/>
          </a:bodyPr>
          <a:lstStyle/>
          <a:p>
            <a:pPr algn="l" rtl="0">
              <a:buFont typeface="Wingdings" pitchFamily="2" charset="2"/>
              <a:buChar char="Ø"/>
            </a:pPr>
            <a:r>
              <a:rPr lang="en-US" sz="3200" b="1" dirty="0" smtClean="0">
                <a:latin typeface="Times New Roman" pitchFamily="18" charset="0"/>
                <a:cs typeface="Times New Roman" pitchFamily="18" charset="0"/>
              </a:rPr>
              <a:t>Gemination (twining):</a:t>
            </a:r>
            <a:endParaRPr lang="ar-IQ" sz="3200" dirty="0">
              <a:latin typeface="Times New Roman" pitchFamily="18" charset="0"/>
              <a:cs typeface="Times New Roman" pitchFamily="18" charset="0"/>
            </a:endParaRPr>
          </a:p>
        </p:txBody>
      </p:sp>
      <p:pic>
        <p:nvPicPr>
          <p:cNvPr id="4" name="صورة 3" descr="10.png"/>
          <p:cNvPicPr>
            <a:picLocks noChangeAspect="1"/>
          </p:cNvPicPr>
          <p:nvPr/>
        </p:nvPicPr>
        <p:blipFill>
          <a:blip r:embed="rId2"/>
          <a:stretch>
            <a:fillRect/>
          </a:stretch>
        </p:blipFill>
        <p:spPr>
          <a:xfrm>
            <a:off x="7286645" y="2214553"/>
            <a:ext cx="1857356" cy="2930139"/>
          </a:xfrm>
          <a:prstGeom prst="rect">
            <a:avLst/>
          </a:prstGeom>
        </p:spPr>
      </p:pic>
      <p:sp>
        <p:nvSpPr>
          <p:cNvPr id="3" name="مستطيل 2"/>
          <p:cNvSpPr/>
          <p:nvPr/>
        </p:nvSpPr>
        <p:spPr>
          <a:xfrm>
            <a:off x="285720" y="1357298"/>
            <a:ext cx="7786742" cy="4247317"/>
          </a:xfrm>
          <a:prstGeom prst="rect">
            <a:avLst/>
          </a:prstGeom>
        </p:spPr>
        <p:txBody>
          <a:bodyPr wrap="square">
            <a:spAutoFit/>
          </a:bodyPr>
          <a:lstStyle/>
          <a:p>
            <a:pPr algn="l"/>
            <a:r>
              <a:rPr lang="en-US" sz="2400" dirty="0" smtClean="0">
                <a:latin typeface="Times New Roman" pitchFamily="18" charset="0"/>
                <a:cs typeface="Times New Roman" pitchFamily="18" charset="0"/>
              </a:rPr>
              <a:t>*Gemination is a rare anomaly that arises when the tooth bud of a single tooth attempts to divide.</a:t>
            </a:r>
          </a:p>
          <a:p>
            <a:pPr algn="l"/>
            <a:r>
              <a:rPr lang="en-US" sz="2400" dirty="0" smtClean="0">
                <a:latin typeface="Times New Roman" pitchFamily="18" charset="0"/>
                <a:cs typeface="Times New Roman" pitchFamily="18" charset="0"/>
              </a:rPr>
              <a:t>The result may be an </a:t>
            </a:r>
            <a:r>
              <a:rPr lang="en-US" sz="2400" dirty="0" err="1" smtClean="0">
                <a:latin typeface="Times New Roman" pitchFamily="18" charset="0"/>
                <a:cs typeface="Times New Roman" pitchFamily="18" charset="0"/>
              </a:rPr>
              <a:t>invagination</a:t>
            </a:r>
            <a:r>
              <a:rPr lang="en-US" sz="2400" dirty="0" smtClean="0">
                <a:latin typeface="Times New Roman" pitchFamily="18" charset="0"/>
                <a:cs typeface="Times New Roman" pitchFamily="18" charset="0"/>
              </a:rPr>
              <a:t> of the crown, with</a:t>
            </a:r>
          </a:p>
          <a:p>
            <a:pPr algn="l"/>
            <a:r>
              <a:rPr lang="en-US" sz="2400" dirty="0" smtClean="0">
                <a:latin typeface="Times New Roman" pitchFamily="18" charset="0"/>
                <a:cs typeface="Times New Roman" pitchFamily="18" charset="0"/>
              </a:rPr>
              <a:t>partial division, or in rare cases complete division</a:t>
            </a:r>
          </a:p>
          <a:p>
            <a:pPr algn="l"/>
            <a:r>
              <a:rPr lang="en-US" sz="2400" dirty="0" smtClean="0">
                <a:latin typeface="Times New Roman" pitchFamily="18" charset="0"/>
                <a:cs typeface="Times New Roman" pitchFamily="18" charset="0"/>
              </a:rPr>
              <a:t>throughout the crown and root, producing identical</a:t>
            </a:r>
          </a:p>
          <a:p>
            <a:pPr algn="l"/>
            <a:r>
              <a:rPr lang="en-US" sz="2400" dirty="0" smtClean="0">
                <a:latin typeface="Times New Roman" pitchFamily="18" charset="0"/>
                <a:cs typeface="Times New Roman" pitchFamily="18" charset="0"/>
              </a:rPr>
              <a:t>structures. Complete twinning results in a normal tooth</a:t>
            </a:r>
          </a:p>
          <a:p>
            <a:pPr algn="l"/>
            <a:r>
              <a:rPr lang="en-US" sz="2400" dirty="0" smtClean="0">
                <a:latin typeface="Times New Roman" pitchFamily="18" charset="0"/>
                <a:cs typeface="Times New Roman" pitchFamily="18" charset="0"/>
              </a:rPr>
              <a:t>plus a supernumerary tooth in the arch. </a:t>
            </a:r>
          </a:p>
          <a:p>
            <a:pPr algn="l"/>
            <a:r>
              <a:rPr lang="en-US" sz="2400" dirty="0" smtClean="0">
                <a:latin typeface="Times New Roman" pitchFamily="18" charset="0"/>
                <a:cs typeface="Times New Roman" pitchFamily="18" charset="0"/>
              </a:rPr>
              <a:t>CAUSE: is unknown, or it may be familial.</a:t>
            </a:r>
          </a:p>
          <a:p>
            <a:pPr algn="l"/>
            <a:r>
              <a:rPr lang="en-US" sz="2400" dirty="0" smtClean="0">
                <a:solidFill>
                  <a:srgbClr val="FF0000"/>
                </a:solidFill>
                <a:latin typeface="Times New Roman" pitchFamily="18" charset="0"/>
                <a:cs typeface="Times New Roman" pitchFamily="18" charset="0"/>
              </a:rPr>
              <a:t>*</a:t>
            </a:r>
            <a:r>
              <a:rPr lang="en-US" sz="2400" dirty="0" smtClean="0">
                <a:latin typeface="Times New Roman" pitchFamily="18" charset="0"/>
                <a:cs typeface="Times New Roman" pitchFamily="18" charset="0"/>
              </a:rPr>
              <a:t>The patient has a larger tooth but a normal number of teeth overall, in contrast to fusion, where the patient would appear to be missing one tooth.</a:t>
            </a:r>
            <a:endParaRPr lang="ar-IQ"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71472" y="428604"/>
            <a:ext cx="7286676" cy="2308324"/>
          </a:xfrm>
          <a:prstGeom prst="rect">
            <a:avLst/>
          </a:prstGeom>
        </p:spPr>
        <p:txBody>
          <a:bodyPr wrap="square">
            <a:spAutoFit/>
          </a:bodyPr>
          <a:lstStyle/>
          <a:p>
            <a:pPr algn="l"/>
            <a:r>
              <a:rPr lang="en-US" sz="2400" dirty="0" smtClean="0">
                <a:latin typeface="Times New Roman" pitchFamily="18" charset="0"/>
                <a:cs typeface="Times New Roman" pitchFamily="18" charset="0"/>
              </a:rPr>
              <a:t>MANAGEMENT : Affected teeth can cause malocclusion and lead to periodontal disease.</a:t>
            </a:r>
          </a:p>
          <a:p>
            <a:pPr algn="l"/>
            <a:r>
              <a:rPr lang="en-US" sz="2400" dirty="0" smtClean="0">
                <a:latin typeface="Times New Roman" pitchFamily="18" charset="0"/>
                <a:cs typeface="Times New Roman" pitchFamily="18" charset="0"/>
              </a:rPr>
              <a:t>the affected tooth may be removed (if it is deciduous).</a:t>
            </a:r>
          </a:p>
          <a:p>
            <a:pPr algn="l"/>
            <a:r>
              <a:rPr lang="en-US" sz="2400" dirty="0" smtClean="0">
                <a:latin typeface="Times New Roman" pitchFamily="18" charset="0"/>
                <a:cs typeface="Times New Roman" pitchFamily="18" charset="0"/>
              </a:rPr>
              <a:t>the crown(s) may be restored or reshaped.</a:t>
            </a:r>
          </a:p>
          <a:p>
            <a:pPr algn="l"/>
            <a:r>
              <a:rPr lang="en-US" sz="2400" dirty="0" smtClean="0">
                <a:latin typeface="Times New Roman" pitchFamily="18" charset="0"/>
                <a:cs typeface="Times New Roman" pitchFamily="18" charset="0"/>
              </a:rPr>
              <a:t> OR the tooth may be left untreated and periodically examined to preclude the development of complications.</a:t>
            </a:r>
            <a:endParaRPr lang="ar-IQ" sz="24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357158" y="2786058"/>
            <a:ext cx="4086225" cy="3248025"/>
          </a:xfrm>
          <a:prstGeom prst="rect">
            <a:avLst/>
          </a:prstGeom>
          <a:noFill/>
          <a:ln w="9525">
            <a:noFill/>
            <a:miter lim="800000"/>
            <a:headEnd/>
            <a:tailEnd/>
          </a:ln>
          <a:effectLst/>
        </p:spPr>
      </p:pic>
      <p:cxnSp>
        <p:nvCxnSpPr>
          <p:cNvPr id="5" name="رابط كسهم مستقيم 4"/>
          <p:cNvCxnSpPr/>
          <p:nvPr/>
        </p:nvCxnSpPr>
        <p:spPr>
          <a:xfrm rot="5400000" flipH="1" flipV="1">
            <a:off x="1035819" y="3393281"/>
            <a:ext cx="1071570" cy="5715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رابط كسهم مستقيم 5"/>
          <p:cNvCxnSpPr/>
          <p:nvPr/>
        </p:nvCxnSpPr>
        <p:spPr>
          <a:xfrm rot="5400000" flipH="1" flipV="1">
            <a:off x="3143240" y="3786190"/>
            <a:ext cx="1285884" cy="5715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10"/>
          <p:cNvPicPr>
            <a:picLocks noChangeAspect="1" noChangeArrowheads="1"/>
          </p:cNvPicPr>
          <p:nvPr/>
        </p:nvPicPr>
        <p:blipFill>
          <a:blip r:embed="rId3"/>
          <a:srcRect t="21249" b="28751"/>
          <a:stretch>
            <a:fillRect/>
          </a:stretch>
        </p:blipFill>
        <p:spPr bwMode="auto">
          <a:xfrm>
            <a:off x="5143504" y="3000372"/>
            <a:ext cx="3505200" cy="2628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11.png"/>
          <p:cNvPicPr>
            <a:picLocks noChangeAspect="1"/>
          </p:cNvPicPr>
          <p:nvPr/>
        </p:nvPicPr>
        <p:blipFill>
          <a:blip r:embed="rId2"/>
          <a:stretch>
            <a:fillRect/>
          </a:stretch>
        </p:blipFill>
        <p:spPr>
          <a:xfrm>
            <a:off x="642910" y="428605"/>
            <a:ext cx="3000396" cy="4584606"/>
          </a:xfrm>
          <a:prstGeom prst="rect">
            <a:avLst/>
          </a:prstGeom>
        </p:spPr>
      </p:pic>
      <p:sp>
        <p:nvSpPr>
          <p:cNvPr id="3075" name="Rectangle 3"/>
          <p:cNvSpPr>
            <a:spLocks noChangeArrowheads="1"/>
          </p:cNvSpPr>
          <p:nvPr/>
        </p:nvSpPr>
        <p:spPr bwMode="auto">
          <a:xfrm>
            <a:off x="3929058" y="1785926"/>
            <a:ext cx="464347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Fusion of the left mandibular central and lateral incisors (two</a:t>
            </a:r>
            <a:b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individual roots, two root canals and two joined crowns). </a:t>
            </a:r>
          </a:p>
          <a:p>
            <a:pPr lvl="0" algn="l" rtl="0" fontAlgn="base">
              <a:spcBef>
                <a:spcPct val="0"/>
              </a:spcBef>
              <a:spcAft>
                <a:spcPct val="0"/>
              </a:spcAft>
            </a:pPr>
            <a:r>
              <a:rPr lang="en-US" sz="2400" dirty="0" smtClean="0">
                <a:latin typeface="Times New Roman" pitchFamily="18" charset="0"/>
                <a:ea typeface="Times New Roman" pitchFamily="18" charset="0"/>
                <a:cs typeface="Times New Roman" pitchFamily="18" charset="0"/>
              </a:rPr>
              <a:t>Gemination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of right mandibular central incisor has one root, one root canal and a partially bifid dental crown.</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6" name="رابط كسهم مستقيم 5"/>
          <p:cNvCxnSpPr/>
          <p:nvPr/>
        </p:nvCxnSpPr>
        <p:spPr>
          <a:xfrm rot="10800000">
            <a:off x="3071802" y="1571612"/>
            <a:ext cx="928694" cy="5000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رابط كسهم مستقيم 6"/>
          <p:cNvCxnSpPr/>
          <p:nvPr/>
        </p:nvCxnSpPr>
        <p:spPr>
          <a:xfrm rot="10800000">
            <a:off x="1928794" y="1928802"/>
            <a:ext cx="2071702" cy="15716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28596" y="642918"/>
            <a:ext cx="8215370" cy="2462213"/>
          </a:xfrm>
          <a:prstGeom prst="rect">
            <a:avLst/>
          </a:prstGeom>
        </p:spPr>
        <p:txBody>
          <a:bodyPr wrap="square">
            <a:spAutoFit/>
          </a:bodyPr>
          <a:lstStyle/>
          <a:p>
            <a:pPr algn="l"/>
            <a:r>
              <a:rPr lang="en-US" sz="2200" dirty="0" smtClean="0">
                <a:latin typeface="Times New Roman" pitchFamily="18" charset="0"/>
                <a:cs typeface="Times New Roman" pitchFamily="18" charset="0"/>
              </a:rPr>
              <a:t>*</a:t>
            </a:r>
            <a:r>
              <a:rPr lang="en-US" sz="2200" dirty="0" err="1" smtClean="0">
                <a:latin typeface="Times New Roman" pitchFamily="18" charset="0"/>
                <a:cs typeface="Times New Roman" pitchFamily="18" charset="0"/>
              </a:rPr>
              <a:t>Taurodont</a:t>
            </a:r>
            <a:r>
              <a:rPr lang="en-US" sz="2200" dirty="0" smtClean="0">
                <a:latin typeface="Times New Roman" pitchFamily="18" charset="0"/>
                <a:cs typeface="Times New Roman" pitchFamily="18" charset="0"/>
              </a:rPr>
              <a:t> teeth have longitudinally enlarged pulp chambers.</a:t>
            </a:r>
          </a:p>
          <a:p>
            <a:pPr algn="l"/>
            <a:r>
              <a:rPr lang="en-US" sz="2200" dirty="0" smtClean="0">
                <a:latin typeface="Times New Roman" pitchFamily="18" charset="0"/>
                <a:cs typeface="Times New Roman" pitchFamily="18" charset="0"/>
              </a:rPr>
              <a:t> *The crown is of normal shape and size, but the body is                  elongated and the roots are short. </a:t>
            </a:r>
          </a:p>
          <a:p>
            <a:pPr algn="l"/>
            <a:r>
              <a:rPr lang="en-US" sz="2200" dirty="0" smtClean="0">
                <a:latin typeface="Times New Roman" pitchFamily="18" charset="0"/>
                <a:cs typeface="Times New Roman" pitchFamily="18" charset="0"/>
              </a:rPr>
              <a:t>*The pulp chamber extends from a normal position in the crown     throughout the length of the extended body, leading to an              increased distance between the CEJ and the </a:t>
            </a:r>
            <a:r>
              <a:rPr lang="en-US" sz="2200" dirty="0" err="1" smtClean="0">
                <a:latin typeface="Times New Roman" pitchFamily="18" charset="0"/>
                <a:cs typeface="Times New Roman" pitchFamily="18" charset="0"/>
              </a:rPr>
              <a:t>furcation</a:t>
            </a:r>
            <a:r>
              <a:rPr lang="en-US" sz="2200" dirty="0" smtClean="0">
                <a:latin typeface="Times New Roman" pitchFamily="18" charset="0"/>
                <a:cs typeface="Times New Roman" pitchFamily="18" charset="0"/>
              </a:rPr>
              <a:t>.</a:t>
            </a:r>
          </a:p>
          <a:p>
            <a:pPr algn="l"/>
            <a:endParaRPr lang="ar-IQ" sz="2200" dirty="0">
              <a:latin typeface="Times New Roman" pitchFamily="18" charset="0"/>
              <a:cs typeface="Times New Roman" pitchFamily="18" charset="0"/>
            </a:endParaRPr>
          </a:p>
        </p:txBody>
      </p:sp>
      <p:sp>
        <p:nvSpPr>
          <p:cNvPr id="3" name="مستطيل 2"/>
          <p:cNvSpPr/>
          <p:nvPr/>
        </p:nvSpPr>
        <p:spPr>
          <a:xfrm>
            <a:off x="214282" y="142852"/>
            <a:ext cx="2972032" cy="584775"/>
          </a:xfrm>
          <a:prstGeom prst="rect">
            <a:avLst/>
          </a:prstGeom>
        </p:spPr>
        <p:txBody>
          <a:bodyPr wrap="none">
            <a:spAutoFit/>
          </a:bodyPr>
          <a:lstStyle/>
          <a:p>
            <a:pPr algn="l" rtl="0">
              <a:buFont typeface="Wingdings" pitchFamily="2" charset="2"/>
              <a:buChar char="Ø"/>
            </a:pPr>
            <a:r>
              <a:rPr lang="en-US" sz="3200" b="1" dirty="0" err="1" smtClean="0">
                <a:latin typeface="Times New Roman" pitchFamily="18" charset="0"/>
                <a:cs typeface="Times New Roman" pitchFamily="18" charset="0"/>
              </a:rPr>
              <a:t>Taurodontism</a:t>
            </a:r>
            <a:endParaRPr lang="ar-IQ" sz="3200" dirty="0">
              <a:latin typeface="Times New Roman" pitchFamily="18" charset="0"/>
              <a:cs typeface="Times New Roman" pitchFamily="18" charset="0"/>
            </a:endParaRPr>
          </a:p>
        </p:txBody>
      </p:sp>
      <p:pic>
        <p:nvPicPr>
          <p:cNvPr id="4" name="Picture 10"/>
          <p:cNvPicPr>
            <a:picLocks noChangeAspect="1" noChangeArrowheads="1"/>
          </p:cNvPicPr>
          <p:nvPr/>
        </p:nvPicPr>
        <p:blipFill>
          <a:blip r:embed="rId2"/>
          <a:srcRect t="17500" b="25000"/>
          <a:stretch>
            <a:fillRect/>
          </a:stretch>
        </p:blipFill>
        <p:spPr bwMode="auto">
          <a:xfrm>
            <a:off x="5572132" y="3857628"/>
            <a:ext cx="3268663" cy="2819400"/>
          </a:xfrm>
          <a:prstGeom prst="rect">
            <a:avLst/>
          </a:prstGeom>
          <a:noFill/>
          <a:ln w="9525">
            <a:noFill/>
            <a:miter lim="800000"/>
            <a:headEnd/>
            <a:tailEnd/>
          </a:ln>
        </p:spPr>
      </p:pic>
      <p:pic>
        <p:nvPicPr>
          <p:cNvPr id="5" name="Picture 8"/>
          <p:cNvPicPr>
            <a:picLocks noChangeAspect="1" noChangeArrowheads="1"/>
          </p:cNvPicPr>
          <p:nvPr/>
        </p:nvPicPr>
        <p:blipFill>
          <a:blip r:embed="rId3"/>
          <a:srcRect/>
          <a:stretch>
            <a:fillRect/>
          </a:stretch>
        </p:blipFill>
        <p:spPr bwMode="auto">
          <a:xfrm>
            <a:off x="785786" y="3856128"/>
            <a:ext cx="1857388" cy="2797887"/>
          </a:xfrm>
          <a:prstGeom prst="rect">
            <a:avLst/>
          </a:prstGeom>
          <a:noFill/>
          <a:ln w="9525">
            <a:noFill/>
            <a:miter lim="800000"/>
            <a:headEnd/>
            <a:tailEnd/>
          </a:ln>
        </p:spPr>
      </p:pic>
      <p:pic>
        <p:nvPicPr>
          <p:cNvPr id="6" name="Picture 6"/>
          <p:cNvPicPr>
            <a:picLocks noChangeAspect="1" noChangeArrowheads="1"/>
          </p:cNvPicPr>
          <p:nvPr/>
        </p:nvPicPr>
        <p:blipFill>
          <a:blip r:embed="rId4"/>
          <a:srcRect/>
          <a:stretch>
            <a:fillRect/>
          </a:stretch>
        </p:blipFill>
        <p:spPr>
          <a:xfrm>
            <a:off x="2857488" y="3840204"/>
            <a:ext cx="2551114" cy="2862225"/>
          </a:xfrm>
          <a:prstGeom prst="rect">
            <a:avLst/>
          </a:prstGeom>
        </p:spPr>
      </p:pic>
      <p:sp>
        <p:nvSpPr>
          <p:cNvPr id="7" name="مستطيل 6"/>
          <p:cNvSpPr/>
          <p:nvPr/>
        </p:nvSpPr>
        <p:spPr>
          <a:xfrm>
            <a:off x="500034" y="2714620"/>
            <a:ext cx="7286676" cy="1107996"/>
          </a:xfrm>
          <a:prstGeom prst="rect">
            <a:avLst/>
          </a:prstGeom>
        </p:spPr>
        <p:txBody>
          <a:bodyPr wrap="square">
            <a:spAutoFit/>
          </a:bodyPr>
          <a:lstStyle/>
          <a:p>
            <a:pPr algn="l" rtl="0">
              <a:buFont typeface="Wingdings" pitchFamily="2" charset="2"/>
              <a:buChar char="Ø"/>
            </a:pPr>
            <a:r>
              <a:rPr lang="en-US" sz="2200" dirty="0" smtClean="0">
                <a:latin typeface="Times New Roman" pitchFamily="18" charset="0"/>
                <a:cs typeface="Times New Roman" pitchFamily="18" charset="0"/>
              </a:rPr>
              <a:t>It may be associated with : Oral-facial-digital Syndrome.</a:t>
            </a:r>
          </a:p>
          <a:p>
            <a:pPr algn="l" rtl="0">
              <a:buFont typeface="Wingdings" pitchFamily="2" charset="2"/>
              <a:buChar char="§"/>
            </a:pPr>
            <a:r>
              <a:rPr lang="en-US" sz="2200" dirty="0" smtClean="0">
                <a:latin typeface="Times New Roman" pitchFamily="18" charset="0"/>
                <a:cs typeface="Times New Roman" pitchFamily="18" charset="0"/>
              </a:rPr>
              <a:t>Amelogenesis </a:t>
            </a:r>
            <a:r>
              <a:rPr lang="en-US" sz="2200" dirty="0" err="1" smtClean="0">
                <a:latin typeface="Times New Roman" pitchFamily="18" charset="0"/>
                <a:cs typeface="Times New Roman" pitchFamily="18" charset="0"/>
              </a:rPr>
              <a:t>Imperfecta</a:t>
            </a:r>
            <a:r>
              <a:rPr lang="en-US" sz="2200" dirty="0" smtClean="0">
                <a:latin typeface="Times New Roman" pitchFamily="18" charset="0"/>
                <a:cs typeface="Times New Roman" pitchFamily="18" charset="0"/>
              </a:rPr>
              <a:t>-Type </a:t>
            </a:r>
            <a:r>
              <a:rPr lang="en-US" sz="2200" dirty="0" err="1" smtClean="0">
                <a:latin typeface="Times New Roman" pitchFamily="18" charset="0"/>
                <a:cs typeface="Times New Roman" pitchFamily="18" charset="0"/>
              </a:rPr>
              <a:t>IV,Down</a:t>
            </a:r>
            <a:r>
              <a:rPr lang="en-US" sz="2200" dirty="0" smtClean="0">
                <a:latin typeface="Times New Roman" pitchFamily="18" charset="0"/>
                <a:cs typeface="Times New Roman" pitchFamily="18" charset="0"/>
              </a:rPr>
              <a:t> Syndrome. </a:t>
            </a:r>
          </a:p>
          <a:p>
            <a:pPr algn="l" rtl="0">
              <a:spcAft>
                <a:spcPts val="600"/>
              </a:spcAft>
              <a:buFont typeface="Wingdings" pitchFamily="2" charset="2"/>
              <a:buChar char="Ø"/>
            </a:pPr>
            <a:r>
              <a:rPr lang="en-US" sz="2200" dirty="0" smtClean="0">
                <a:latin typeface="Times New Roman" pitchFamily="18" charset="0"/>
                <a:cs typeface="Times New Roman" pitchFamily="18" charset="0"/>
              </a:rPr>
              <a:t>No treatment is required.</a:t>
            </a:r>
            <a:endParaRPr lang="en-US" sz="2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428596" y="357166"/>
            <a:ext cx="2675732" cy="584775"/>
          </a:xfrm>
          <a:prstGeom prst="rect">
            <a:avLst/>
          </a:prstGeom>
        </p:spPr>
        <p:txBody>
          <a:bodyPr wrap="none">
            <a:spAutoFit/>
          </a:bodyPr>
          <a:lstStyle/>
          <a:p>
            <a:pPr algn="l" rtl="0">
              <a:buFont typeface="Wingdings" pitchFamily="2" charset="2"/>
              <a:buChar char="Ø"/>
            </a:pPr>
            <a:r>
              <a:rPr lang="en-US" sz="3200" b="1" dirty="0" err="1" smtClean="0">
                <a:latin typeface="Times New Roman" pitchFamily="18" charset="0"/>
                <a:cs typeface="Times New Roman" pitchFamily="18" charset="0"/>
              </a:rPr>
              <a:t>Dilaceration</a:t>
            </a:r>
            <a:endParaRPr lang="ar-IQ" sz="3200" dirty="0">
              <a:latin typeface="Times New Roman" pitchFamily="18" charset="0"/>
              <a:cs typeface="Times New Roman" pitchFamily="18" charset="0"/>
            </a:endParaRPr>
          </a:p>
        </p:txBody>
      </p:sp>
      <p:pic>
        <p:nvPicPr>
          <p:cNvPr id="46082" name="Picture 2"/>
          <p:cNvPicPr>
            <a:picLocks noChangeAspect="1" noChangeArrowheads="1"/>
          </p:cNvPicPr>
          <p:nvPr/>
        </p:nvPicPr>
        <p:blipFill>
          <a:blip r:embed="rId2"/>
          <a:srcRect/>
          <a:stretch>
            <a:fillRect/>
          </a:stretch>
        </p:blipFill>
        <p:spPr bwMode="auto">
          <a:xfrm>
            <a:off x="6357932" y="2008178"/>
            <a:ext cx="2786068" cy="4849822"/>
          </a:xfrm>
          <a:prstGeom prst="rect">
            <a:avLst/>
          </a:prstGeom>
          <a:noFill/>
          <a:ln w="9525">
            <a:noFill/>
            <a:miter lim="800000"/>
            <a:headEnd/>
            <a:tailEnd/>
          </a:ln>
          <a:effectLst/>
        </p:spPr>
      </p:pic>
      <p:sp>
        <p:nvSpPr>
          <p:cNvPr id="4" name="مستطيل 3"/>
          <p:cNvSpPr/>
          <p:nvPr/>
        </p:nvSpPr>
        <p:spPr>
          <a:xfrm>
            <a:off x="428596" y="857232"/>
            <a:ext cx="7643866" cy="2874633"/>
          </a:xfrm>
          <a:prstGeom prst="rect">
            <a:avLst/>
          </a:prstGeom>
        </p:spPr>
        <p:txBody>
          <a:bodyPr wrap="square">
            <a:spAutoFit/>
          </a:bodyPr>
          <a:lstStyle/>
          <a:p>
            <a:pPr algn="l" rtl="0"/>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Dilaceration</a:t>
            </a:r>
            <a:r>
              <a:rPr lang="en-US" sz="2400" dirty="0" smtClean="0">
                <a:latin typeface="Times New Roman" pitchFamily="18" charset="0"/>
                <a:cs typeface="Times New Roman" pitchFamily="18" charset="0"/>
              </a:rPr>
              <a:t> is a disturbance in tooth formation that produces a sharp bend or curve in the tooth (root or crown).</a:t>
            </a:r>
          </a:p>
          <a:p>
            <a:pPr algn="l" rtl="0"/>
            <a:r>
              <a:rPr lang="en-US" sz="2400" dirty="0" smtClean="0">
                <a:latin typeface="Times New Roman" pitchFamily="18" charset="0"/>
                <a:cs typeface="Times New Roman" pitchFamily="18" charset="0"/>
              </a:rPr>
              <a:t>*CAUSES: trauma  to the calcified portion of a partially formed tooth, or due to true developmental anomaly.</a:t>
            </a:r>
          </a:p>
          <a:p>
            <a:pPr algn="l" rtl="0">
              <a:lnSpc>
                <a:spcPct val="80000"/>
              </a:lnSpc>
            </a:pPr>
            <a:r>
              <a:rPr lang="en-US" sz="2800" dirty="0" smtClean="0">
                <a:latin typeface="Times New Roman" pitchFamily="18" charset="0"/>
                <a:cs typeface="Times New Roman" pitchFamily="18" charset="0"/>
              </a:rPr>
              <a:t>*Treatment</a:t>
            </a:r>
            <a:r>
              <a:rPr lang="en-US" sz="2400" dirty="0" smtClean="0">
                <a:latin typeface="Times New Roman" pitchFamily="18" charset="0"/>
                <a:cs typeface="Times New Roman" pitchFamily="18" charset="0"/>
              </a:rPr>
              <a:t>:</a:t>
            </a:r>
          </a:p>
          <a:p>
            <a:pPr algn="l" rtl="0">
              <a:lnSpc>
                <a:spcPct val="80000"/>
              </a:lnSpc>
            </a:pPr>
            <a:r>
              <a:rPr lang="en-US" sz="2400" dirty="0" smtClean="0">
                <a:latin typeface="Times New Roman" pitchFamily="18" charset="0"/>
                <a:cs typeface="Times New Roman" pitchFamily="18" charset="0"/>
              </a:rPr>
              <a:t>No treatment. However, teeth with dilacerated roots</a:t>
            </a:r>
          </a:p>
          <a:p>
            <a:pPr algn="l" rtl="0">
              <a:lnSpc>
                <a:spcPct val="80000"/>
              </a:lnSpc>
            </a:pPr>
            <a:r>
              <a:rPr lang="en-US" sz="2400" dirty="0" smtClean="0">
                <a:latin typeface="Times New Roman" pitchFamily="18" charset="0"/>
                <a:cs typeface="Times New Roman" pitchFamily="18" charset="0"/>
              </a:rPr>
              <a:t> make extractions more complex.</a:t>
            </a:r>
          </a:p>
          <a:p>
            <a:pPr algn="l" rtl="0"/>
            <a:endParaRPr lang="ar-IQ" sz="2400" dirty="0">
              <a:latin typeface="Times New Roman" pitchFamily="18" charset="0"/>
              <a:cs typeface="Times New Roman" pitchFamily="18" charset="0"/>
            </a:endParaRPr>
          </a:p>
        </p:txBody>
      </p:sp>
      <p:pic>
        <p:nvPicPr>
          <p:cNvPr id="5" name="Picture 9"/>
          <p:cNvPicPr>
            <a:picLocks noChangeAspect="1" noChangeArrowheads="1"/>
          </p:cNvPicPr>
          <p:nvPr/>
        </p:nvPicPr>
        <p:blipFill>
          <a:blip r:embed="rId3" cstate="print"/>
          <a:srcRect t="16251" r="4375" b="28751"/>
          <a:stretch>
            <a:fillRect/>
          </a:stretch>
        </p:blipFill>
        <p:spPr bwMode="auto">
          <a:xfrm>
            <a:off x="4000496" y="4857736"/>
            <a:ext cx="2318488" cy="2000264"/>
          </a:xfrm>
          <a:prstGeom prst="rect">
            <a:avLst/>
          </a:prstGeom>
          <a:noFill/>
          <a:ln w="9525">
            <a:noFill/>
            <a:miter lim="800000"/>
            <a:headEnd/>
            <a:tailEnd/>
          </a:ln>
        </p:spPr>
      </p:pic>
      <p:pic>
        <p:nvPicPr>
          <p:cNvPr id="46083" name="Picture 3"/>
          <p:cNvPicPr>
            <a:picLocks noChangeAspect="1" noChangeArrowheads="1"/>
          </p:cNvPicPr>
          <p:nvPr/>
        </p:nvPicPr>
        <p:blipFill>
          <a:blip r:embed="rId4"/>
          <a:srcRect/>
          <a:stretch>
            <a:fillRect/>
          </a:stretch>
        </p:blipFill>
        <p:spPr bwMode="auto">
          <a:xfrm>
            <a:off x="0" y="3409931"/>
            <a:ext cx="3929378" cy="3448069"/>
          </a:xfrm>
          <a:prstGeom prst="rect">
            <a:avLst/>
          </a:prstGeom>
          <a:noFill/>
          <a:ln w="9525">
            <a:noFill/>
            <a:miter lim="800000"/>
            <a:headEnd/>
            <a:tailEnd/>
          </a:ln>
          <a:effectLst/>
        </p:spPr>
      </p:pic>
      <p:sp>
        <p:nvSpPr>
          <p:cNvPr id="8" name="مستطيل 7"/>
          <p:cNvSpPr/>
          <p:nvPr/>
        </p:nvSpPr>
        <p:spPr>
          <a:xfrm>
            <a:off x="538666" y="6488668"/>
            <a:ext cx="2808782" cy="400110"/>
          </a:xfrm>
          <a:prstGeom prst="rect">
            <a:avLst/>
          </a:prstGeom>
        </p:spPr>
        <p:txBody>
          <a:bodyPr wrap="none">
            <a:spAutoFit/>
          </a:bodyPr>
          <a:lstStyle/>
          <a:p>
            <a:r>
              <a:rPr lang="en-US" sz="2000" dirty="0" err="1" smtClean="0">
                <a:solidFill>
                  <a:schemeClr val="bg1"/>
                </a:solidFill>
                <a:latin typeface="Times New Roman" pitchFamily="18" charset="0"/>
                <a:cs typeface="Times New Roman" pitchFamily="18" charset="0"/>
              </a:rPr>
              <a:t>Dilaceration</a:t>
            </a:r>
            <a:r>
              <a:rPr lang="en-US" sz="2000" dirty="0" smtClean="0">
                <a:solidFill>
                  <a:schemeClr val="bg1"/>
                </a:solidFill>
                <a:latin typeface="Times New Roman" pitchFamily="18" charset="0"/>
                <a:cs typeface="Times New Roman" pitchFamily="18" charset="0"/>
              </a:rPr>
              <a:t> of the crown</a:t>
            </a:r>
            <a:endParaRPr lang="ar-IQ" sz="2000" dirty="0">
              <a:solidFill>
                <a:schemeClr val="bg1"/>
              </a:solidFill>
              <a:latin typeface="Times New Roman" pitchFamily="18" charset="0"/>
              <a:cs typeface="Times New Roman" pitchFamily="18" charset="0"/>
            </a:endParaRPr>
          </a:p>
        </p:txBody>
      </p:sp>
      <p:sp>
        <p:nvSpPr>
          <p:cNvPr id="9" name="مربع نص 8"/>
          <p:cNvSpPr txBox="1"/>
          <p:nvPr/>
        </p:nvSpPr>
        <p:spPr>
          <a:xfrm>
            <a:off x="0" y="3429000"/>
            <a:ext cx="1428760" cy="400110"/>
          </a:xfrm>
          <a:prstGeom prst="rect">
            <a:avLst/>
          </a:prstGeom>
          <a:noFill/>
        </p:spPr>
        <p:txBody>
          <a:bodyPr wrap="square" rtlCol="1">
            <a:spAutoFit/>
          </a:bodyPr>
          <a:lstStyle/>
          <a:p>
            <a:r>
              <a:rPr lang="en-US" sz="2000" dirty="0" smtClean="0">
                <a:solidFill>
                  <a:schemeClr val="bg1"/>
                </a:solidFill>
                <a:latin typeface="Times New Roman" pitchFamily="18" charset="0"/>
                <a:cs typeface="Times New Roman" pitchFamily="18" charset="0"/>
              </a:rPr>
              <a:t>specimen</a:t>
            </a:r>
            <a:endParaRPr lang="ar-IQ" sz="2000" dirty="0">
              <a:solidFill>
                <a:schemeClr val="bg1"/>
              </a:solidFill>
              <a:latin typeface="Times New Roman" pitchFamily="18" charset="0"/>
              <a:cs typeface="Times New Roman" pitchFamily="18" charset="0"/>
            </a:endParaRPr>
          </a:p>
        </p:txBody>
      </p:sp>
      <p:sp>
        <p:nvSpPr>
          <p:cNvPr id="10" name="مربع نص 9"/>
          <p:cNvSpPr txBox="1"/>
          <p:nvPr/>
        </p:nvSpPr>
        <p:spPr>
          <a:xfrm>
            <a:off x="2428860" y="3429000"/>
            <a:ext cx="1428760" cy="400110"/>
          </a:xfrm>
          <a:prstGeom prst="rect">
            <a:avLst/>
          </a:prstGeom>
          <a:noFill/>
        </p:spPr>
        <p:txBody>
          <a:bodyPr wrap="square" rtlCol="1">
            <a:spAutoFit/>
          </a:bodyPr>
          <a:lstStyle/>
          <a:p>
            <a:r>
              <a:rPr lang="en-US" sz="2000" dirty="0" smtClean="0">
                <a:solidFill>
                  <a:schemeClr val="bg1"/>
                </a:solidFill>
                <a:latin typeface="Times New Roman" pitchFamily="18" charset="0"/>
                <a:cs typeface="Times New Roman" pitchFamily="18" charset="0"/>
              </a:rPr>
              <a:t>X-Ray</a:t>
            </a:r>
            <a:endParaRPr lang="ar-IQ" sz="20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285720" y="2143116"/>
            <a:ext cx="5029200" cy="1354217"/>
          </a:xfrm>
          <a:prstGeom prst="rect">
            <a:avLst/>
          </a:prstGeom>
          <a:noFill/>
          <a:ln w="9525">
            <a:noFill/>
            <a:miter lim="800000"/>
            <a:headEnd/>
            <a:tailEnd/>
          </a:ln>
        </p:spPr>
        <p:txBody>
          <a:bodyPr>
            <a:spAutoFit/>
          </a:bodyPr>
          <a:lstStyle/>
          <a:p>
            <a:pPr algn="l" rtl="0">
              <a:spcAft>
                <a:spcPts val="600"/>
              </a:spcAft>
              <a:buFont typeface="Wingdings" pitchFamily="2" charset="2"/>
              <a:buChar char="Ø"/>
            </a:pPr>
            <a:r>
              <a:rPr lang="en-US" sz="2400" dirty="0">
                <a:latin typeface="Century Schoolbook" pitchFamily="18" charset="0"/>
              </a:rPr>
              <a:t> </a:t>
            </a:r>
            <a:r>
              <a:rPr lang="en-US" sz="2400" dirty="0" smtClean="0">
                <a:latin typeface="Century Schoolbook" pitchFamily="18" charset="0"/>
              </a:rPr>
              <a:t>Supernumerary.</a:t>
            </a:r>
            <a:endParaRPr lang="en-US" sz="2400" dirty="0">
              <a:latin typeface="Century Schoolbook" pitchFamily="18" charset="0"/>
            </a:endParaRPr>
          </a:p>
          <a:p>
            <a:pPr algn="l" rtl="0">
              <a:spcAft>
                <a:spcPts val="600"/>
              </a:spcAft>
              <a:buFont typeface="Wingdings" pitchFamily="2" charset="2"/>
              <a:buChar char="Ø"/>
            </a:pPr>
            <a:r>
              <a:rPr lang="en-US" sz="2400" dirty="0" smtClean="0">
                <a:latin typeface="Century Schoolbook" pitchFamily="18" charset="0"/>
              </a:rPr>
              <a:t> Missing.</a:t>
            </a:r>
            <a:endParaRPr lang="en-US" sz="2400" dirty="0">
              <a:latin typeface="Century Schoolbook" pitchFamily="18" charset="0"/>
            </a:endParaRPr>
          </a:p>
          <a:p>
            <a:pPr algn="l" rtl="0">
              <a:spcAft>
                <a:spcPts val="600"/>
              </a:spcAft>
              <a:buFont typeface="Wingdings" pitchFamily="2" charset="2"/>
              <a:buChar char="Ø"/>
            </a:pPr>
            <a:r>
              <a:rPr lang="en-US" sz="2400" dirty="0" smtClean="0">
                <a:latin typeface="Century Schoolbook" pitchFamily="18" charset="0"/>
              </a:rPr>
              <a:t> Impaction.</a:t>
            </a:r>
            <a:endParaRPr lang="en-US" sz="2400" dirty="0">
              <a:latin typeface="Century Schoolbook" pitchFamily="18" charset="0"/>
            </a:endParaRPr>
          </a:p>
        </p:txBody>
      </p:sp>
      <p:graphicFrame>
        <p:nvGraphicFramePr>
          <p:cNvPr id="4" name="Table 3"/>
          <p:cNvGraphicFramePr>
            <a:graphicFrameLocks noGrp="1"/>
          </p:cNvGraphicFramePr>
          <p:nvPr/>
        </p:nvGraphicFramePr>
        <p:xfrm>
          <a:off x="357158" y="1071546"/>
          <a:ext cx="5105400" cy="762000"/>
        </p:xfrm>
        <a:graphic>
          <a:graphicData uri="http://schemas.openxmlformats.org/drawingml/2006/table">
            <a:tbl>
              <a:tblPr firstRow="1" bandRow="1">
                <a:tableStyleId>{5C22544A-7EE6-4342-B048-85BDC9FD1C3A}</a:tableStyleId>
              </a:tblPr>
              <a:tblGrid>
                <a:gridCol w="5105400"/>
              </a:tblGrid>
              <a:tr h="762000">
                <a:tc>
                  <a:txBody>
                    <a:bodyPr/>
                    <a:lstStyle/>
                    <a:p>
                      <a:pPr algn="ctr"/>
                      <a:r>
                        <a:rPr lang="en-US" sz="3200" dirty="0" smtClean="0">
                          <a:latin typeface="Times New Roman" pitchFamily="18" charset="0"/>
                          <a:cs typeface="Times New Roman" pitchFamily="18" charset="0"/>
                        </a:rPr>
                        <a:t>Number</a:t>
                      </a:r>
                      <a:r>
                        <a:rPr lang="en-US" sz="3200" baseline="0" dirty="0" smtClean="0">
                          <a:latin typeface="Times New Roman" pitchFamily="18" charset="0"/>
                          <a:cs typeface="Times New Roman" pitchFamily="18" charset="0"/>
                        </a:rPr>
                        <a:t> and Eruption </a:t>
                      </a:r>
                      <a:endParaRPr lang="en-US" sz="2400" dirty="0">
                        <a:latin typeface="Times New Roman" pitchFamily="18" charset="0"/>
                        <a:cs typeface="Times New Roman" pitchFamily="18" charset="0"/>
                      </a:endParaRPr>
                    </a:p>
                  </a:txBody>
                  <a:tcPr>
                    <a:solidFill>
                      <a:srgbClr val="FF0000"/>
                    </a:solidFill>
                  </a:tcPr>
                </a:tc>
              </a:tr>
            </a:tbl>
          </a:graphicData>
        </a:graphic>
      </p:graphicFrame>
      <p:pic>
        <p:nvPicPr>
          <p:cNvPr id="23561" name="Picture 9"/>
          <p:cNvPicPr>
            <a:picLocks noChangeAspect="1" noChangeArrowheads="1"/>
          </p:cNvPicPr>
          <p:nvPr/>
        </p:nvPicPr>
        <p:blipFill>
          <a:blip r:embed="rId2"/>
          <a:srcRect t="13750" b="39999"/>
          <a:stretch>
            <a:fillRect/>
          </a:stretch>
        </p:blipFill>
        <p:spPr bwMode="auto">
          <a:xfrm>
            <a:off x="5500694" y="1571612"/>
            <a:ext cx="3429000" cy="2379663"/>
          </a:xfrm>
          <a:prstGeom prst="rect">
            <a:avLst/>
          </a:prstGeom>
          <a:noFill/>
          <a:ln w="9525">
            <a:noFill/>
            <a:miter lim="800000"/>
            <a:headEnd/>
            <a:tailEnd/>
          </a:ln>
        </p:spPr>
      </p:pic>
      <p:pic>
        <p:nvPicPr>
          <p:cNvPr id="23562" name="Picture 10"/>
          <p:cNvPicPr>
            <a:picLocks noChangeAspect="1" noChangeArrowheads="1"/>
          </p:cNvPicPr>
          <p:nvPr/>
        </p:nvPicPr>
        <p:blipFill>
          <a:blip r:embed="rId3"/>
          <a:srcRect t="16251" b="39999"/>
          <a:stretch>
            <a:fillRect/>
          </a:stretch>
        </p:blipFill>
        <p:spPr bwMode="auto">
          <a:xfrm>
            <a:off x="785786" y="4000504"/>
            <a:ext cx="3265737" cy="2143140"/>
          </a:xfrm>
          <a:prstGeom prst="rect">
            <a:avLst/>
          </a:prstGeom>
          <a:noFill/>
          <a:ln w="9525">
            <a:noFill/>
            <a:miter lim="800000"/>
            <a:headEnd/>
            <a:tailEnd/>
          </a:ln>
        </p:spPr>
      </p:pic>
      <p:pic>
        <p:nvPicPr>
          <p:cNvPr id="23563" name="Picture 11"/>
          <p:cNvPicPr>
            <a:picLocks noChangeAspect="1" noChangeArrowheads="1"/>
          </p:cNvPicPr>
          <p:nvPr/>
        </p:nvPicPr>
        <p:blipFill>
          <a:blip r:embed="rId4"/>
          <a:srcRect l="3751" t="22501" r="8125" b="12500"/>
          <a:stretch>
            <a:fillRect/>
          </a:stretch>
        </p:blipFill>
        <p:spPr bwMode="auto">
          <a:xfrm>
            <a:off x="5214942" y="4071942"/>
            <a:ext cx="2362200" cy="2613025"/>
          </a:xfrm>
          <a:prstGeom prst="rect">
            <a:avLst/>
          </a:prstGeom>
          <a:noFill/>
          <a:ln w="9525">
            <a:noFill/>
            <a:miter lim="800000"/>
            <a:headEnd/>
            <a:tailEnd/>
          </a:ln>
        </p:spPr>
      </p:pic>
      <p:sp>
        <p:nvSpPr>
          <p:cNvPr id="7" name="مستطيل 6"/>
          <p:cNvSpPr/>
          <p:nvPr/>
        </p:nvSpPr>
        <p:spPr>
          <a:xfrm>
            <a:off x="1000100" y="285728"/>
            <a:ext cx="6240811" cy="707886"/>
          </a:xfrm>
          <a:prstGeom prst="rect">
            <a:avLst/>
          </a:prstGeom>
        </p:spPr>
        <p:txBody>
          <a:bodyPr wrap="none">
            <a:spAutoFit/>
          </a:bodyPr>
          <a:lstStyle/>
          <a:p>
            <a:r>
              <a:rPr lang="en-US" sz="4000" dirty="0" smtClean="0">
                <a:latin typeface="Times New Roman" pitchFamily="18" charset="0"/>
                <a:cs typeface="Times New Roman" pitchFamily="18" charset="0"/>
              </a:rPr>
              <a:t>Developmental abnormalities</a:t>
            </a:r>
            <a:endParaRPr lang="ar-IQ" sz="4000" dirty="0"/>
          </a:p>
        </p:txBody>
      </p:sp>
    </p:spTree>
  </p:cSld>
  <p:clrMapOvr>
    <a:masterClrMapping/>
  </p:clrMapOvr>
  <p:transition spd="slow">
    <p:push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1000100" y="1000108"/>
            <a:ext cx="2814651" cy="4635072"/>
          </a:xfrm>
          <a:prstGeom prst="rect">
            <a:avLst/>
          </a:prstGeom>
          <a:noFill/>
          <a:ln w="9525">
            <a:noFill/>
            <a:miter lim="800000"/>
            <a:headEnd/>
            <a:tailEnd/>
          </a:ln>
          <a:effectLst/>
        </p:spPr>
      </p:pic>
      <p:sp>
        <p:nvSpPr>
          <p:cNvPr id="3" name="مستطيل 2"/>
          <p:cNvSpPr/>
          <p:nvPr/>
        </p:nvSpPr>
        <p:spPr>
          <a:xfrm>
            <a:off x="4286248" y="2571744"/>
            <a:ext cx="4572000" cy="2308324"/>
          </a:xfrm>
          <a:prstGeom prst="rect">
            <a:avLst/>
          </a:prstGeom>
        </p:spPr>
        <p:txBody>
          <a:bodyPr>
            <a:spAutoFit/>
          </a:bodyPr>
          <a:lstStyle/>
          <a:p>
            <a:pPr algn="l"/>
            <a:r>
              <a:rPr lang="en-US" sz="2400" dirty="0" smtClean="0">
                <a:latin typeface="Times New Roman" pitchFamily="18" charset="0"/>
                <a:cs typeface="Times New Roman" pitchFamily="18" charset="0"/>
              </a:rPr>
              <a:t>Dilacerated root. The apical portion of the root is bent </a:t>
            </a:r>
            <a:r>
              <a:rPr lang="en-US" sz="2400" dirty="0" err="1" smtClean="0">
                <a:latin typeface="Times New Roman" pitchFamily="18" charset="0"/>
                <a:cs typeface="Times New Roman" pitchFamily="18" charset="0"/>
              </a:rPr>
              <a:t>buccally</a:t>
            </a:r>
            <a:r>
              <a:rPr lang="en-US" sz="2400" dirty="0" smtClean="0">
                <a:latin typeface="Times New Roman" pitchFamily="18" charset="0"/>
                <a:cs typeface="Times New Roman" pitchFamily="18" charset="0"/>
              </a:rPr>
              <a:t> or </a:t>
            </a:r>
            <a:r>
              <a:rPr lang="en-US" sz="2400" dirty="0" err="1" smtClean="0">
                <a:latin typeface="Times New Roman" pitchFamily="18" charset="0"/>
                <a:cs typeface="Times New Roman" pitchFamily="18" charset="0"/>
              </a:rPr>
              <a:t>lingually</a:t>
            </a:r>
            <a:r>
              <a:rPr lang="en-US" sz="2400" dirty="0" smtClean="0">
                <a:latin typeface="Times New Roman" pitchFamily="18" charset="0"/>
                <a:cs typeface="Times New Roman" pitchFamily="18" charset="0"/>
              </a:rPr>
              <a:t> into the plane of the central ray. Note the halo in the apical region, produced by the PDL</a:t>
            </a:r>
          </a:p>
          <a:p>
            <a:pPr algn="l"/>
            <a:r>
              <a:rPr lang="en-US" sz="2400" dirty="0" smtClean="0">
                <a:latin typeface="Times New Roman" pitchFamily="18" charset="0"/>
                <a:cs typeface="Times New Roman" pitchFamily="18" charset="0"/>
              </a:rPr>
              <a:t>space (arrow).</a:t>
            </a:r>
            <a:endParaRPr lang="ar-IQ"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57158" y="214290"/>
            <a:ext cx="7223452" cy="584775"/>
          </a:xfrm>
          <a:prstGeom prst="rect">
            <a:avLst/>
          </a:prstGeom>
        </p:spPr>
        <p:txBody>
          <a:bodyPr wrap="none">
            <a:spAutoFit/>
          </a:bodyPr>
          <a:lstStyle/>
          <a:p>
            <a:pPr algn="l" rtl="0">
              <a:buFont typeface="Wingdings" pitchFamily="2" charset="2"/>
              <a:buChar char="Ø"/>
            </a:pPr>
            <a:r>
              <a:rPr lang="en-US" sz="3200" b="1" dirty="0" smtClean="0">
                <a:latin typeface="Times New Roman" pitchFamily="18" charset="0"/>
                <a:cs typeface="Times New Roman" pitchFamily="18" charset="0"/>
              </a:rPr>
              <a:t>Dens in Dente</a:t>
            </a:r>
            <a:r>
              <a:rPr lang="en-US" sz="3200" dirty="0" smtClean="0">
                <a:latin typeface="Times New Roman" pitchFamily="18" charset="0"/>
                <a:cs typeface="Times New Roman" pitchFamily="18" charset="0"/>
              </a:rPr>
              <a:t> (invaginated </a:t>
            </a:r>
            <a:r>
              <a:rPr lang="en-US" sz="3200" dirty="0" err="1" smtClean="0">
                <a:latin typeface="Times New Roman" pitchFamily="18" charset="0"/>
                <a:cs typeface="Times New Roman" pitchFamily="18" charset="0"/>
              </a:rPr>
              <a:t>odontome</a:t>
            </a:r>
            <a:r>
              <a:rPr lang="en-US" sz="3200" dirty="0" smtClean="0">
                <a:latin typeface="Times New Roman" pitchFamily="18" charset="0"/>
                <a:cs typeface="Times New Roman" pitchFamily="18" charset="0"/>
              </a:rPr>
              <a:t>) </a:t>
            </a:r>
            <a:r>
              <a:rPr lang="en-US" sz="3200" b="1" dirty="0" smtClean="0">
                <a:latin typeface="Times New Roman" pitchFamily="18" charset="0"/>
                <a:cs typeface="Times New Roman" pitchFamily="18" charset="0"/>
              </a:rPr>
              <a:t>:</a:t>
            </a:r>
            <a:endParaRPr lang="ar-IQ" sz="3200" dirty="0">
              <a:latin typeface="Times New Roman" pitchFamily="18" charset="0"/>
              <a:cs typeface="Times New Roman" pitchFamily="18" charset="0"/>
            </a:endParaRPr>
          </a:p>
        </p:txBody>
      </p:sp>
      <p:pic>
        <p:nvPicPr>
          <p:cNvPr id="5" name="صورة 4" descr="38.png"/>
          <p:cNvPicPr>
            <a:picLocks noChangeAspect="1"/>
          </p:cNvPicPr>
          <p:nvPr/>
        </p:nvPicPr>
        <p:blipFill>
          <a:blip r:embed="rId2"/>
          <a:stretch>
            <a:fillRect/>
          </a:stretch>
        </p:blipFill>
        <p:spPr>
          <a:xfrm>
            <a:off x="3071802" y="3714752"/>
            <a:ext cx="3308063" cy="2853051"/>
          </a:xfrm>
          <a:prstGeom prst="rect">
            <a:avLst/>
          </a:prstGeom>
        </p:spPr>
      </p:pic>
      <p:sp>
        <p:nvSpPr>
          <p:cNvPr id="3" name="مستطيل 2"/>
          <p:cNvSpPr/>
          <p:nvPr/>
        </p:nvSpPr>
        <p:spPr>
          <a:xfrm>
            <a:off x="571472" y="1285860"/>
            <a:ext cx="8001056" cy="2908489"/>
          </a:xfrm>
          <a:prstGeom prst="rect">
            <a:avLst/>
          </a:prstGeom>
        </p:spPr>
        <p:txBody>
          <a:bodyPr wrap="square">
            <a:spAutoFit/>
          </a:bodyPr>
          <a:lstStyle/>
          <a:p>
            <a:pPr algn="l" rtl="0"/>
            <a:r>
              <a:rPr lang="en-US" sz="2400" dirty="0" smtClean="0">
                <a:latin typeface="Times New Roman" pitchFamily="18" charset="0"/>
                <a:cs typeface="Times New Roman" pitchFamily="18" charset="0"/>
              </a:rPr>
              <a:t>*It is an </a:t>
            </a:r>
            <a:r>
              <a:rPr lang="en-US" sz="2400" dirty="0" err="1" smtClean="0">
                <a:latin typeface="Times New Roman" pitchFamily="18" charset="0"/>
                <a:cs typeface="Times New Roman" pitchFamily="18" charset="0"/>
              </a:rPr>
              <a:t>infolding</a:t>
            </a:r>
            <a:r>
              <a:rPr lang="en-US" sz="2400" dirty="0" smtClean="0">
                <a:latin typeface="Times New Roman" pitchFamily="18" charset="0"/>
                <a:cs typeface="Times New Roman" pitchFamily="18" charset="0"/>
              </a:rPr>
              <a:t> of the outer surface of a tooth into the interior usually in the </a:t>
            </a:r>
            <a:r>
              <a:rPr lang="en-US" sz="2400" dirty="0" err="1" smtClean="0">
                <a:latin typeface="Times New Roman" pitchFamily="18" charset="0"/>
                <a:cs typeface="Times New Roman" pitchFamily="18" charset="0"/>
              </a:rPr>
              <a:t>cingulum</a:t>
            </a:r>
            <a:r>
              <a:rPr lang="en-US" sz="2400" dirty="0" smtClean="0">
                <a:latin typeface="Times New Roman" pitchFamily="18" charset="0"/>
                <a:cs typeface="Times New Roman" pitchFamily="18" charset="0"/>
              </a:rPr>
              <a:t> pit region of maxillary lateral incisors (tooth within a tooth). </a:t>
            </a:r>
          </a:p>
          <a:p>
            <a:pPr algn="l" rtl="0">
              <a:spcAft>
                <a:spcPts val="600"/>
              </a:spcAft>
            </a:pPr>
            <a:r>
              <a:rPr lang="en-US" sz="2400" dirty="0" smtClean="0">
                <a:latin typeface="Times New Roman" pitchFamily="18" charset="0"/>
                <a:cs typeface="Times New Roman" pitchFamily="18" charset="0"/>
              </a:rPr>
              <a:t>*It is of 2 </a:t>
            </a:r>
            <a:r>
              <a:rPr lang="en-US" sz="2400" dirty="0" err="1" smtClean="0">
                <a:latin typeface="Times New Roman" pitchFamily="18" charset="0"/>
                <a:cs typeface="Times New Roman" pitchFamily="18" charset="0"/>
              </a:rPr>
              <a:t>forms:coronal</a:t>
            </a:r>
            <a:r>
              <a:rPr lang="en-US" sz="2400" dirty="0" smtClean="0">
                <a:latin typeface="Times New Roman" pitchFamily="18" charset="0"/>
                <a:cs typeface="Times New Roman" pitchFamily="18" charset="0"/>
              </a:rPr>
              <a:t>&amp; </a:t>
            </a:r>
            <a:r>
              <a:rPr lang="en-US" sz="2400" dirty="0" err="1" smtClean="0">
                <a:latin typeface="Times New Roman" pitchFamily="18" charset="0"/>
                <a:cs typeface="Times New Roman" pitchFamily="18" charset="0"/>
              </a:rPr>
              <a:t>radicular</a:t>
            </a:r>
            <a:r>
              <a:rPr lang="en-US" sz="2400" dirty="0" smtClean="0">
                <a:latin typeface="Times New Roman" pitchFamily="18" charset="0"/>
                <a:cs typeface="Times New Roman" pitchFamily="18" charset="0"/>
              </a:rPr>
              <a:t>.</a:t>
            </a:r>
          </a:p>
          <a:p>
            <a:pPr algn="l" rtl="0">
              <a:spcAft>
                <a:spcPts val="600"/>
              </a:spcAft>
            </a:pP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Clinicaly</a:t>
            </a:r>
            <a:r>
              <a:rPr lang="en-US" sz="2400" dirty="0" smtClean="0">
                <a:latin typeface="Times New Roman" pitchFamily="18" charset="0"/>
                <a:cs typeface="Times New Roman" pitchFamily="18" charset="0"/>
              </a:rPr>
              <a:t> varies from slight enlargement of </a:t>
            </a:r>
            <a:r>
              <a:rPr lang="en-US" sz="2400" dirty="0" err="1" smtClean="0">
                <a:latin typeface="Times New Roman" pitchFamily="18" charset="0"/>
                <a:cs typeface="Times New Roman" pitchFamily="18" charset="0"/>
              </a:rPr>
              <a:t>cingulum</a:t>
            </a:r>
            <a:endParaRPr lang="en-US" sz="2400" dirty="0" smtClean="0">
              <a:latin typeface="Times New Roman" pitchFamily="18" charset="0"/>
              <a:cs typeface="Times New Roman" pitchFamily="18" charset="0"/>
            </a:endParaRPr>
          </a:p>
          <a:p>
            <a:pPr algn="l" rtl="0">
              <a:spcAft>
                <a:spcPts val="600"/>
              </a:spcAft>
            </a:pPr>
            <a:r>
              <a:rPr lang="en-US" sz="2400" dirty="0" smtClean="0">
                <a:latin typeface="Times New Roman" pitchFamily="18" charset="0"/>
                <a:cs typeface="Times New Roman" pitchFamily="18" charset="0"/>
              </a:rPr>
              <a:t>    to a deep </a:t>
            </a:r>
            <a:r>
              <a:rPr lang="en-US" sz="2400" dirty="0" err="1" smtClean="0">
                <a:latin typeface="Times New Roman" pitchFamily="18" charset="0"/>
                <a:cs typeface="Times New Roman" pitchFamily="18" charset="0"/>
              </a:rPr>
              <a:t>infolding</a:t>
            </a:r>
            <a:r>
              <a:rPr lang="en-US" sz="2400" dirty="0" smtClean="0">
                <a:latin typeface="Times New Roman" pitchFamily="18" charset="0"/>
                <a:cs typeface="Times New Roman" pitchFamily="18" charset="0"/>
              </a:rPr>
              <a:t> that extends to the apex.</a:t>
            </a:r>
          </a:p>
          <a:p>
            <a:pPr algn="l" rtl="0">
              <a:spcAft>
                <a:spcPts val="600"/>
              </a:spcAft>
            </a:pPr>
            <a:endParaRPr lang="en-US"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14282" y="214290"/>
            <a:ext cx="8286808" cy="3939540"/>
          </a:xfrm>
          <a:prstGeom prst="rect">
            <a:avLst/>
          </a:prstGeom>
        </p:spPr>
        <p:txBody>
          <a:bodyPr wrap="square">
            <a:spAutoFit/>
          </a:bodyPr>
          <a:lstStyle/>
          <a:p>
            <a:pPr algn="l" rtl="0">
              <a:spcAft>
                <a:spcPts val="600"/>
              </a:spcAft>
              <a:buFont typeface="Wingdings" pitchFamily="2" charset="2"/>
              <a:buChar char="Ø"/>
            </a:pPr>
            <a:r>
              <a:rPr lang="en-US" sz="2400" dirty="0" smtClean="0">
                <a:latin typeface="Century Schoolbook" pitchFamily="18" charset="0"/>
              </a:rPr>
              <a:t>It has been classified into 3 major types:</a:t>
            </a:r>
          </a:p>
          <a:p>
            <a:pPr algn="l" rtl="0">
              <a:spcAft>
                <a:spcPts val="600"/>
              </a:spcAft>
            </a:pPr>
            <a:r>
              <a:rPr lang="en-US" sz="2400" dirty="0" smtClean="0">
                <a:latin typeface="Century Schoolbook" pitchFamily="18" charset="0"/>
              </a:rPr>
              <a:t>*Type I:it is confined within the crown of the tooth and does not extend beyond the level of the external CEJ. *Type II :extends below CEJ ends in a blind sac, may or may not communicate with adjacent dental pulp.         *Type </a:t>
            </a:r>
            <a:r>
              <a:rPr lang="en-US" sz="2400" dirty="0" err="1" smtClean="0">
                <a:latin typeface="Century Schoolbook" pitchFamily="18" charset="0"/>
              </a:rPr>
              <a:t>III:extends</a:t>
            </a:r>
            <a:r>
              <a:rPr lang="en-US" sz="2400" dirty="0" smtClean="0">
                <a:latin typeface="Century Schoolbook" pitchFamily="18" charset="0"/>
              </a:rPr>
              <a:t> </a:t>
            </a:r>
            <a:r>
              <a:rPr lang="en-US" sz="2400" dirty="0" smtClean="0">
                <a:latin typeface="Times New Roman" pitchFamily="18" charset="0"/>
                <a:cs typeface="Times New Roman" pitchFamily="18" charset="0"/>
              </a:rPr>
              <a:t>through the root and communicates laterally with the periodontal ligament space through a pseudo-foramen or at the apical foramen  . There is usually no communication with the pulp, which lies compressed within the root.</a:t>
            </a:r>
          </a:p>
          <a:p>
            <a:pPr lvl="1" algn="l" rtl="0">
              <a:spcAft>
                <a:spcPts val="600"/>
              </a:spcAft>
              <a:buFont typeface="Wingdings" pitchFamily="2" charset="2"/>
              <a:buChar char="ü"/>
            </a:pPr>
            <a:endParaRPr lang="en-US" sz="2400" dirty="0">
              <a:latin typeface="Century Schoolbook" pitchFamily="18" charset="0"/>
            </a:endParaRPr>
          </a:p>
        </p:txBody>
      </p:sp>
      <p:pic>
        <p:nvPicPr>
          <p:cNvPr id="3" name="صورة 2" descr="39.png"/>
          <p:cNvPicPr>
            <a:picLocks noChangeAspect="1"/>
          </p:cNvPicPr>
          <p:nvPr/>
        </p:nvPicPr>
        <p:blipFill>
          <a:blip r:embed="rId2"/>
          <a:stretch>
            <a:fillRect/>
          </a:stretch>
        </p:blipFill>
        <p:spPr>
          <a:xfrm>
            <a:off x="5072067" y="3623912"/>
            <a:ext cx="4071934" cy="3234087"/>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5.png"/>
          <p:cNvPicPr>
            <a:picLocks noChangeAspect="1"/>
          </p:cNvPicPr>
          <p:nvPr/>
        </p:nvPicPr>
        <p:blipFill>
          <a:blip r:embed="rId2"/>
          <a:stretch>
            <a:fillRect/>
          </a:stretch>
        </p:blipFill>
        <p:spPr>
          <a:xfrm>
            <a:off x="1571604" y="214290"/>
            <a:ext cx="4786314" cy="3142095"/>
          </a:xfrm>
          <a:prstGeom prst="rect">
            <a:avLst/>
          </a:prstGeom>
        </p:spPr>
      </p:pic>
      <p:pic>
        <p:nvPicPr>
          <p:cNvPr id="3" name="صورة 2" descr="36.png"/>
          <p:cNvPicPr>
            <a:picLocks noChangeAspect="1"/>
          </p:cNvPicPr>
          <p:nvPr/>
        </p:nvPicPr>
        <p:blipFill>
          <a:blip r:embed="rId3"/>
          <a:stretch>
            <a:fillRect/>
          </a:stretch>
        </p:blipFill>
        <p:spPr>
          <a:xfrm>
            <a:off x="69411" y="3500438"/>
            <a:ext cx="4583895" cy="3027739"/>
          </a:xfrm>
          <a:prstGeom prst="rect">
            <a:avLst/>
          </a:prstGeom>
        </p:spPr>
      </p:pic>
      <p:pic>
        <p:nvPicPr>
          <p:cNvPr id="4" name="صورة 3" descr="37.png"/>
          <p:cNvPicPr>
            <a:picLocks noChangeAspect="1"/>
          </p:cNvPicPr>
          <p:nvPr/>
        </p:nvPicPr>
        <p:blipFill>
          <a:blip r:embed="rId4"/>
          <a:stretch>
            <a:fillRect/>
          </a:stretch>
        </p:blipFill>
        <p:spPr>
          <a:xfrm>
            <a:off x="4714876" y="3500438"/>
            <a:ext cx="4214810" cy="304529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42910" y="571480"/>
            <a:ext cx="7677150" cy="4248150"/>
          </a:xfrm>
          <a:prstGeom prst="rect">
            <a:avLst/>
          </a:prstGeom>
          <a:noFill/>
          <a:ln w="9525">
            <a:noFill/>
            <a:miter lim="800000"/>
            <a:headEnd/>
            <a:tailEnd/>
          </a:ln>
          <a:effectLst/>
        </p:spPr>
      </p:pic>
      <p:sp>
        <p:nvSpPr>
          <p:cNvPr id="3" name="مستطيل 2"/>
          <p:cNvSpPr/>
          <p:nvPr/>
        </p:nvSpPr>
        <p:spPr>
          <a:xfrm>
            <a:off x="1000100" y="5072074"/>
            <a:ext cx="6715172" cy="1015663"/>
          </a:xfrm>
          <a:prstGeom prst="rect">
            <a:avLst/>
          </a:prstGeom>
        </p:spPr>
        <p:txBody>
          <a:bodyPr wrap="square">
            <a:spAutoFit/>
          </a:bodyPr>
          <a:lstStyle/>
          <a:p>
            <a:pPr algn="l" rtl="0"/>
            <a:r>
              <a:rPr lang="en-US" sz="2000" b="1" dirty="0" smtClean="0">
                <a:latin typeface="Times New Roman" pitchFamily="18" charset="0"/>
                <a:cs typeface="Times New Roman" pitchFamily="18" charset="0"/>
              </a:rPr>
              <a:t>*Most cases of dens in dente are </a:t>
            </a:r>
            <a:r>
              <a:rPr lang="en-US" sz="2000" dirty="0" smtClean="0">
                <a:latin typeface="Times New Roman" pitchFamily="18" charset="0"/>
                <a:cs typeface="Times New Roman" pitchFamily="18" charset="0"/>
              </a:rPr>
              <a:t>discovered radiographically. It is more  radiopaque than the surrounding tooth  structure and can easily be identified.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57158" y="1000108"/>
            <a:ext cx="7929618" cy="4970591"/>
          </a:xfrm>
          <a:prstGeom prst="rect">
            <a:avLst/>
          </a:prstGeom>
        </p:spPr>
        <p:txBody>
          <a:bodyPr wrap="square">
            <a:spAutoFit/>
          </a:bodyPr>
          <a:lstStyle/>
          <a:p>
            <a:pPr algn="l" rtl="0"/>
            <a:r>
              <a:rPr lang="en-US" sz="2400" dirty="0" smtClean="0">
                <a:latin typeface="Times New Roman" pitchFamily="18" charset="0"/>
                <a:cs typeface="Times New Roman" pitchFamily="18" charset="0"/>
              </a:rPr>
              <a:t>*In contrast to the dens in dente, Dens </a:t>
            </a:r>
            <a:r>
              <a:rPr lang="en-US" sz="2400" dirty="0" err="1" smtClean="0">
                <a:latin typeface="Times New Roman" pitchFamily="18" charset="0"/>
                <a:cs typeface="Times New Roman" pitchFamily="18" charset="0"/>
              </a:rPr>
              <a:t>Evaginatus</a:t>
            </a:r>
            <a:r>
              <a:rPr lang="en-US" sz="2400" dirty="0" smtClean="0">
                <a:latin typeface="Times New Roman" pitchFamily="18" charset="0"/>
                <a:cs typeface="Times New Roman" pitchFamily="18" charset="0"/>
              </a:rPr>
              <a:t> is the result of an </a:t>
            </a:r>
            <a:r>
              <a:rPr lang="en-US" sz="2400" dirty="0" err="1" smtClean="0">
                <a:latin typeface="Times New Roman" pitchFamily="18" charset="0"/>
                <a:cs typeface="Times New Roman" pitchFamily="18" charset="0"/>
              </a:rPr>
              <a:t>outfolding</a:t>
            </a:r>
            <a:r>
              <a:rPr lang="en-US" sz="2400" dirty="0" smtClean="0">
                <a:latin typeface="Times New Roman" pitchFamily="18" charset="0"/>
                <a:cs typeface="Times New Roman" pitchFamily="18" charset="0"/>
              </a:rPr>
              <a:t> of the enamel organ, involving an extra cusp or tubercle that protrudes from the tooth.</a:t>
            </a:r>
          </a:p>
          <a:p>
            <a:pPr algn="l" rtl="0"/>
            <a:r>
              <a:rPr lang="en-US" sz="2400" dirty="0" smtClean="0">
                <a:latin typeface="Times New Roman" pitchFamily="18" charset="0"/>
                <a:cs typeface="Times New Roman" pitchFamily="18" charset="0"/>
              </a:rPr>
              <a:t>*Premolars are more likely to be affected than any other tooth.</a:t>
            </a:r>
          </a:p>
          <a:p>
            <a:pPr algn="l" rtl="0">
              <a:spcAft>
                <a:spcPts val="600"/>
              </a:spcAft>
            </a:pPr>
            <a:r>
              <a:rPr lang="en-US" sz="2400" dirty="0" smtClean="0">
                <a:latin typeface="Century Schoolbook" pitchFamily="18" charset="0"/>
              </a:rPr>
              <a:t>*Located on occlusal surface between buccal &amp; lingual cusps of </a:t>
            </a:r>
            <a:r>
              <a:rPr lang="en-US" sz="2400" dirty="0" err="1" smtClean="0">
                <a:latin typeface="Century Schoolbook" pitchFamily="18" charset="0"/>
              </a:rPr>
              <a:t>premolars.It</a:t>
            </a:r>
            <a:r>
              <a:rPr lang="en-US" sz="2400" dirty="0" smtClean="0">
                <a:latin typeface="Century Schoolbook" pitchFamily="18" charset="0"/>
              </a:rPr>
              <a:t> may be unilateral or bilateral.</a:t>
            </a:r>
          </a:p>
          <a:p>
            <a:pPr algn="l" rtl="0"/>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CAUSE:is</a:t>
            </a:r>
            <a:r>
              <a:rPr lang="en-US" sz="2400" dirty="0" smtClean="0">
                <a:latin typeface="Times New Roman" pitchFamily="18" charset="0"/>
                <a:cs typeface="Times New Roman" pitchFamily="18" charset="0"/>
              </a:rPr>
              <a:t> unknown, but is thought to be a result of genetics or a disruption of the tooth during formation.</a:t>
            </a:r>
          </a:p>
          <a:p>
            <a:pPr algn="l" rtl="0"/>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TREATMENT:This</a:t>
            </a:r>
            <a:r>
              <a:rPr lang="en-US" sz="2400" dirty="0" smtClean="0">
                <a:latin typeface="Times New Roman" pitchFamily="18" charset="0"/>
                <a:cs typeface="Times New Roman" pitchFamily="18" charset="0"/>
              </a:rPr>
              <a:t> condition requires monitoring as the tooth can lose its blood and nerve supply as a </a:t>
            </a:r>
            <a:r>
              <a:rPr lang="en-US" sz="2400" dirty="0" err="1" smtClean="0">
                <a:latin typeface="Times New Roman" pitchFamily="18" charset="0"/>
                <a:cs typeface="Times New Roman" pitchFamily="18" charset="0"/>
              </a:rPr>
              <a:t>result,and</a:t>
            </a:r>
            <a:r>
              <a:rPr lang="en-US" sz="2400" dirty="0" smtClean="0">
                <a:latin typeface="Times New Roman" pitchFamily="18" charset="0"/>
                <a:cs typeface="Times New Roman" pitchFamily="18" charset="0"/>
              </a:rPr>
              <a:t> may need root canal treatment.</a:t>
            </a:r>
          </a:p>
          <a:p>
            <a:pPr algn="l" rtl="0"/>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dirty="0" smtClean="0">
              <a:latin typeface="Times New Roman" pitchFamily="18" charset="0"/>
              <a:cs typeface="Times New Roman" pitchFamily="18" charset="0"/>
            </a:endParaRPr>
          </a:p>
        </p:txBody>
      </p:sp>
      <p:sp>
        <p:nvSpPr>
          <p:cNvPr id="3" name="مستطيل 2"/>
          <p:cNvSpPr/>
          <p:nvPr/>
        </p:nvSpPr>
        <p:spPr>
          <a:xfrm>
            <a:off x="357158" y="214290"/>
            <a:ext cx="6858048" cy="584775"/>
          </a:xfrm>
          <a:prstGeom prst="rect">
            <a:avLst/>
          </a:prstGeom>
        </p:spPr>
        <p:txBody>
          <a:bodyPr wrap="square">
            <a:spAutoFit/>
          </a:bodyPr>
          <a:lstStyle/>
          <a:p>
            <a:pPr algn="l" rtl="0">
              <a:buFont typeface="Wingdings" pitchFamily="2" charset="2"/>
              <a:buChar char="Ø"/>
            </a:pPr>
            <a:r>
              <a:rPr lang="en-US" sz="3200" dirty="0" smtClean="0">
                <a:latin typeface="Times New Roman" pitchFamily="18" charset="0"/>
                <a:cs typeface="Times New Roman" pitchFamily="18" charset="0"/>
              </a:rPr>
              <a:t>Dens </a:t>
            </a:r>
            <a:r>
              <a:rPr lang="en-US" sz="3200" dirty="0" err="1" smtClean="0">
                <a:latin typeface="Times New Roman" pitchFamily="18" charset="0"/>
                <a:cs typeface="Times New Roman" pitchFamily="18" charset="0"/>
              </a:rPr>
              <a:t>Evaginatus</a:t>
            </a:r>
            <a:r>
              <a:rPr lang="en-US" sz="3200" dirty="0" smtClean="0">
                <a:latin typeface="Times New Roman" pitchFamily="18" charset="0"/>
                <a:cs typeface="Times New Roman" pitchFamily="18" charset="0"/>
              </a:rPr>
              <a:t> ( Leong's premolar)</a:t>
            </a:r>
            <a:endParaRPr lang="ar-IQ"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noChangeArrowheads="1"/>
          </p:cNvPicPr>
          <p:nvPr/>
        </p:nvPicPr>
        <p:blipFill>
          <a:blip r:embed="rId2"/>
          <a:srcRect l="11250" t="14999" r="10001" b="12500"/>
          <a:stretch>
            <a:fillRect/>
          </a:stretch>
        </p:blipFill>
        <p:spPr bwMode="auto">
          <a:xfrm>
            <a:off x="214282" y="214291"/>
            <a:ext cx="2357454" cy="3255818"/>
          </a:xfrm>
          <a:prstGeom prst="rect">
            <a:avLst/>
          </a:prstGeom>
          <a:noFill/>
          <a:ln w="9525">
            <a:noFill/>
            <a:miter lim="800000"/>
            <a:headEnd/>
            <a:tailEnd/>
          </a:ln>
        </p:spPr>
      </p:pic>
      <p:pic>
        <p:nvPicPr>
          <p:cNvPr id="4" name="Picture 9"/>
          <p:cNvPicPr>
            <a:picLocks noChangeAspect="1" noChangeArrowheads="1"/>
          </p:cNvPicPr>
          <p:nvPr/>
        </p:nvPicPr>
        <p:blipFill>
          <a:blip r:embed="rId3"/>
          <a:srcRect t="31250" r="17500" b="21249"/>
          <a:stretch>
            <a:fillRect/>
          </a:stretch>
        </p:blipFill>
        <p:spPr bwMode="auto">
          <a:xfrm>
            <a:off x="2714612" y="285728"/>
            <a:ext cx="3352800" cy="2895600"/>
          </a:xfrm>
          <a:prstGeom prst="rect">
            <a:avLst/>
          </a:prstGeom>
          <a:noFill/>
          <a:ln w="9525">
            <a:noFill/>
            <a:miter lim="800000"/>
            <a:headEnd/>
            <a:tailEnd/>
          </a:ln>
        </p:spPr>
      </p:pic>
      <p:pic>
        <p:nvPicPr>
          <p:cNvPr id="5" name="Picture 3"/>
          <p:cNvPicPr>
            <a:picLocks noChangeAspect="1" noChangeArrowheads="1"/>
          </p:cNvPicPr>
          <p:nvPr/>
        </p:nvPicPr>
        <p:blipFill>
          <a:blip r:embed="rId4"/>
          <a:srcRect/>
          <a:stretch>
            <a:fillRect/>
          </a:stretch>
        </p:blipFill>
        <p:spPr bwMode="auto">
          <a:xfrm>
            <a:off x="7143736" y="0"/>
            <a:ext cx="2000264" cy="3276212"/>
          </a:xfrm>
          <a:prstGeom prst="rect">
            <a:avLst/>
          </a:prstGeom>
          <a:noFill/>
          <a:ln w="9525">
            <a:noFill/>
            <a:miter lim="800000"/>
            <a:headEnd/>
            <a:tailEnd/>
          </a:ln>
          <a:effectLst/>
        </p:spPr>
      </p:pic>
      <p:pic>
        <p:nvPicPr>
          <p:cNvPr id="6" name="Picture 3"/>
          <p:cNvPicPr>
            <a:picLocks noChangeAspect="1" noChangeArrowheads="1"/>
          </p:cNvPicPr>
          <p:nvPr/>
        </p:nvPicPr>
        <p:blipFill>
          <a:blip r:embed="rId5"/>
          <a:srcRect/>
          <a:stretch>
            <a:fillRect/>
          </a:stretch>
        </p:blipFill>
        <p:spPr>
          <a:xfrm rot="10800000">
            <a:off x="428596" y="3857628"/>
            <a:ext cx="4488880" cy="2471742"/>
          </a:xfrm>
          <a:prstGeom prst="rect">
            <a:avLst/>
          </a:prstGeom>
        </p:spPr>
      </p:pic>
      <p:pic>
        <p:nvPicPr>
          <p:cNvPr id="7" name="Picture 4"/>
          <p:cNvPicPr>
            <a:picLocks noChangeAspect="1" noChangeArrowheads="1"/>
          </p:cNvPicPr>
          <p:nvPr/>
        </p:nvPicPr>
        <p:blipFill>
          <a:blip r:embed="rId6"/>
          <a:srcRect/>
          <a:stretch>
            <a:fillRect/>
          </a:stretch>
        </p:blipFill>
        <p:spPr bwMode="auto">
          <a:xfrm>
            <a:off x="4929190" y="3357562"/>
            <a:ext cx="2654300" cy="3162300"/>
          </a:xfrm>
          <a:prstGeom prst="rect">
            <a:avLst/>
          </a:prstGeom>
          <a:noFill/>
          <a:ln w="9525">
            <a:noFill/>
            <a:miter lim="800000"/>
            <a:headEnd/>
            <a:tailEnd/>
          </a:ln>
        </p:spPr>
      </p:pic>
      <p:sp>
        <p:nvSpPr>
          <p:cNvPr id="9" name="شارة رتبة 8"/>
          <p:cNvSpPr/>
          <p:nvPr/>
        </p:nvSpPr>
        <p:spPr>
          <a:xfrm rot="2602804">
            <a:off x="7778742" y="73254"/>
            <a:ext cx="340722" cy="32034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solidFill>
                <a:schemeClr val="tx1"/>
              </a:solidFill>
            </a:endParaRPr>
          </a:p>
        </p:txBody>
      </p:sp>
      <p:cxnSp>
        <p:nvCxnSpPr>
          <p:cNvPr id="11" name="رابط كسهم مستقيم 10"/>
          <p:cNvCxnSpPr/>
          <p:nvPr/>
        </p:nvCxnSpPr>
        <p:spPr>
          <a:xfrm rot="16200000" flipV="1">
            <a:off x="8036743" y="2321711"/>
            <a:ext cx="500066" cy="14287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16200000" flipV="1">
            <a:off x="7786710" y="2643182"/>
            <a:ext cx="357190" cy="7143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p:cNvGraphicFramePr>
            <a:graphicFrameLocks noGrp="1"/>
          </p:cNvGraphicFramePr>
          <p:nvPr/>
        </p:nvGraphicFramePr>
        <p:xfrm>
          <a:off x="457200" y="381000"/>
          <a:ext cx="7258072" cy="762000"/>
        </p:xfrm>
        <a:graphic>
          <a:graphicData uri="http://schemas.openxmlformats.org/drawingml/2006/table">
            <a:tbl>
              <a:tblPr firstRow="1" bandRow="1">
                <a:tableStyleId>{5C22544A-7EE6-4342-B048-85BDC9FD1C3A}</a:tableStyleId>
              </a:tblPr>
              <a:tblGrid>
                <a:gridCol w="7258072"/>
              </a:tblGrid>
              <a:tr h="762000">
                <a:tc>
                  <a:txBody>
                    <a:bodyPr/>
                    <a:lstStyle/>
                    <a:p>
                      <a:pPr algn="l"/>
                      <a:r>
                        <a:rPr lang="en-US" sz="3200" dirty="0" smtClean="0">
                          <a:latin typeface="Times New Roman" pitchFamily="18" charset="0"/>
                          <a:cs typeface="Times New Roman" pitchFamily="18" charset="0"/>
                        </a:rPr>
                        <a:t>Amelogenesis </a:t>
                      </a:r>
                      <a:r>
                        <a:rPr lang="en-US" sz="3200" dirty="0" err="1" smtClean="0">
                          <a:latin typeface="Times New Roman" pitchFamily="18" charset="0"/>
                          <a:cs typeface="Times New Roman" pitchFamily="18" charset="0"/>
                        </a:rPr>
                        <a:t>Imperfecta</a:t>
                      </a:r>
                      <a:endParaRPr lang="en-US" sz="3200" dirty="0">
                        <a:latin typeface="Times New Roman" pitchFamily="18" charset="0"/>
                        <a:cs typeface="Times New Roman" pitchFamily="18" charset="0"/>
                      </a:endParaRPr>
                    </a:p>
                  </a:txBody>
                  <a:tcPr>
                    <a:solidFill>
                      <a:srgbClr val="FF0066"/>
                    </a:solidFill>
                  </a:tcPr>
                </a:tc>
              </a:tr>
            </a:tbl>
          </a:graphicData>
        </a:graphic>
      </p:graphicFrame>
      <p:sp>
        <p:nvSpPr>
          <p:cNvPr id="3" name="مستطيل 2"/>
          <p:cNvSpPr/>
          <p:nvPr/>
        </p:nvSpPr>
        <p:spPr>
          <a:xfrm>
            <a:off x="500034" y="1443841"/>
            <a:ext cx="8072494" cy="4385816"/>
          </a:xfrm>
          <a:prstGeom prst="rect">
            <a:avLst/>
          </a:prstGeom>
        </p:spPr>
        <p:txBody>
          <a:bodyPr wrap="square">
            <a:spAutoFit/>
          </a:bodyPr>
          <a:lstStyle/>
          <a:p>
            <a:pPr algn="l" rtl="0"/>
            <a:r>
              <a:rPr lang="en-US" sz="2400" dirty="0" smtClean="0">
                <a:latin typeface="Times New Roman" pitchFamily="18" charset="0"/>
                <a:cs typeface="Times New Roman" pitchFamily="18" charset="0"/>
              </a:rPr>
              <a:t>*It is a developmental disturbance that interferes with normal enamel formation.</a:t>
            </a:r>
          </a:p>
          <a:p>
            <a:pPr algn="l" rtl="0"/>
            <a:r>
              <a:rPr lang="en-US" sz="2400" dirty="0" smtClean="0">
                <a:latin typeface="Times New Roman" pitchFamily="18" charset="0"/>
                <a:cs typeface="Times New Roman" pitchFamily="18" charset="0"/>
              </a:rPr>
              <a:t>*It leads to marked changes in the enamel of all or nearly all the teeth in both dentitions. </a:t>
            </a:r>
          </a:p>
          <a:p>
            <a:pPr algn="l" rtl="0"/>
            <a:r>
              <a:rPr lang="en-US" sz="2400" dirty="0" smtClean="0">
                <a:latin typeface="Times New Roman" pitchFamily="18" charset="0"/>
                <a:cs typeface="Times New Roman" pitchFamily="18" charset="0"/>
              </a:rPr>
              <a:t>*Most forms are </a:t>
            </a:r>
            <a:r>
              <a:rPr lang="en-US" sz="2400" dirty="0" err="1" smtClean="0">
                <a:latin typeface="Times New Roman" pitchFamily="18" charset="0"/>
                <a:cs typeface="Times New Roman" pitchFamily="18" charset="0"/>
              </a:rPr>
              <a:t>autosomal</a:t>
            </a:r>
            <a:r>
              <a:rPr lang="en-US" sz="2400" dirty="0" smtClean="0">
                <a:latin typeface="Times New Roman" pitchFamily="18" charset="0"/>
                <a:cs typeface="Times New Roman" pitchFamily="18" charset="0"/>
              </a:rPr>
              <a:t> dominant or recessive. </a:t>
            </a:r>
          </a:p>
          <a:p>
            <a:pPr algn="l" rtl="0">
              <a:spcAft>
                <a:spcPts val="600"/>
              </a:spcAft>
            </a:pPr>
            <a:r>
              <a:rPr lang="en-US"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Affects both dentition.</a:t>
            </a:r>
          </a:p>
          <a:p>
            <a:pPr algn="l" rtl="0">
              <a:spcAft>
                <a:spcPts val="600"/>
              </a:spcAft>
            </a:pPr>
            <a:r>
              <a:rPr lang="en-US" sz="2400" dirty="0" smtClean="0">
                <a:latin typeface="Times New Roman" pitchFamily="18" charset="0"/>
                <a:cs typeface="Times New Roman" pitchFamily="18" charset="0"/>
              </a:rPr>
              <a:t>Enamel is composed mostly of mineral that is formed and regulated by the proteins in it. Amelogenesis </a:t>
            </a:r>
            <a:r>
              <a:rPr lang="en-US" sz="2400" dirty="0" err="1" smtClean="0">
                <a:latin typeface="Times New Roman" pitchFamily="18" charset="0"/>
                <a:cs typeface="Times New Roman" pitchFamily="18" charset="0"/>
              </a:rPr>
              <a:t>Imperfecta</a:t>
            </a:r>
            <a:r>
              <a:rPr lang="en-US" sz="2400" dirty="0" smtClean="0">
                <a:latin typeface="Times New Roman" pitchFamily="18" charset="0"/>
                <a:cs typeface="Times New Roman" pitchFamily="18" charset="0"/>
              </a:rPr>
              <a:t> is due to the malfunction of the proteins in the enamel.</a:t>
            </a:r>
          </a:p>
          <a:p>
            <a:pPr algn="l" rtl="0">
              <a:spcAft>
                <a:spcPts val="600"/>
              </a:spcAft>
            </a:pPr>
            <a:endParaRPr lang="en-US" sz="2400" dirty="0" smtClean="0">
              <a:latin typeface="Times New Roman" pitchFamily="18" charset="0"/>
              <a:cs typeface="Times New Roman" pitchFamily="18" charset="0"/>
            </a:endParaRPr>
          </a:p>
          <a:p>
            <a:pPr algn="l" rtl="0"/>
            <a:endParaRPr lang="ar-IQ"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p:cNvGraphicFramePr>
            <a:graphicFrameLocks noGrp="1"/>
          </p:cNvGraphicFramePr>
          <p:nvPr/>
        </p:nvGraphicFramePr>
        <p:xfrm>
          <a:off x="457200" y="381000"/>
          <a:ext cx="7258072" cy="762000"/>
        </p:xfrm>
        <a:graphic>
          <a:graphicData uri="http://schemas.openxmlformats.org/drawingml/2006/table">
            <a:tbl>
              <a:tblPr firstRow="1" bandRow="1">
                <a:tableStyleId>{5C22544A-7EE6-4342-B048-85BDC9FD1C3A}</a:tableStyleId>
              </a:tblPr>
              <a:tblGrid>
                <a:gridCol w="7258072"/>
              </a:tblGrid>
              <a:tr h="762000">
                <a:tc>
                  <a:txBody>
                    <a:bodyPr/>
                    <a:lstStyle/>
                    <a:p>
                      <a:pPr algn="l"/>
                      <a:r>
                        <a:rPr lang="en-US" sz="3200" dirty="0" smtClean="0">
                          <a:latin typeface="Times New Roman" pitchFamily="18" charset="0"/>
                          <a:cs typeface="Times New Roman" pitchFamily="18" charset="0"/>
                        </a:rPr>
                        <a:t>Amelogenesis </a:t>
                      </a:r>
                      <a:r>
                        <a:rPr lang="en-US" sz="3200" dirty="0" err="1" smtClean="0">
                          <a:latin typeface="Times New Roman" pitchFamily="18" charset="0"/>
                          <a:cs typeface="Times New Roman" pitchFamily="18" charset="0"/>
                        </a:rPr>
                        <a:t>Imperfecta</a:t>
                      </a:r>
                      <a:endParaRPr lang="en-US" sz="3200" dirty="0">
                        <a:latin typeface="Times New Roman" pitchFamily="18" charset="0"/>
                        <a:cs typeface="Times New Roman" pitchFamily="18" charset="0"/>
                      </a:endParaRPr>
                    </a:p>
                  </a:txBody>
                  <a:tcPr>
                    <a:solidFill>
                      <a:srgbClr val="FF0066"/>
                    </a:solidFill>
                  </a:tcPr>
                </a:tc>
              </a:tr>
            </a:tbl>
          </a:graphicData>
        </a:graphic>
      </p:graphicFrame>
      <p:sp>
        <p:nvSpPr>
          <p:cNvPr id="4" name="مستطيل 3"/>
          <p:cNvSpPr/>
          <p:nvPr/>
        </p:nvSpPr>
        <p:spPr>
          <a:xfrm>
            <a:off x="500034" y="1500174"/>
            <a:ext cx="8286808" cy="3585597"/>
          </a:xfrm>
          <a:prstGeom prst="rect">
            <a:avLst/>
          </a:prstGeom>
        </p:spPr>
        <p:txBody>
          <a:bodyPr wrap="square">
            <a:spAutoFit/>
          </a:bodyPr>
          <a:lstStyle/>
          <a:p>
            <a:pPr algn="l" rtl="0">
              <a:spcAft>
                <a:spcPts val="600"/>
              </a:spcAft>
            </a:pPr>
            <a:r>
              <a:rPr lang="en-US" sz="2400" dirty="0" smtClean="0">
                <a:latin typeface="Times New Roman" pitchFamily="18" charset="0"/>
                <a:cs typeface="Times New Roman" pitchFamily="18" charset="0"/>
              </a:rPr>
              <a:t>* Classified based on pattern of inheritance:</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hypoplasia</a:t>
            </a:r>
            <a:r>
              <a:rPr lang="en-US" sz="2400" dirty="0" smtClean="0">
                <a:latin typeface="Times New Roman" pitchFamily="18" charset="0"/>
                <a:cs typeface="Times New Roman" pitchFamily="18" charset="0"/>
              </a:rPr>
              <a:t>.</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hypomaturation</a:t>
            </a:r>
            <a:r>
              <a:rPr lang="en-US" sz="2400" dirty="0" smtClean="0">
                <a:latin typeface="Times New Roman" pitchFamily="18" charset="0"/>
                <a:cs typeface="Times New Roman" pitchFamily="18" charset="0"/>
              </a:rPr>
              <a:t>.</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hypocalcified</a:t>
            </a:r>
            <a:r>
              <a:rPr lang="en-US" sz="2400" dirty="0" smtClean="0">
                <a:latin typeface="Times New Roman" pitchFamily="18" charset="0"/>
                <a:cs typeface="Times New Roman" pitchFamily="18" charset="0"/>
              </a:rPr>
              <a:t>.</a:t>
            </a:r>
          </a:p>
          <a:p>
            <a:pPr algn="l" rtl="0">
              <a:spcAft>
                <a:spcPts val="600"/>
              </a:spcAft>
            </a:pPr>
            <a:r>
              <a:rPr lang="en-US" sz="2400" dirty="0" smtClean="0">
                <a:latin typeface="Times New Roman" pitchFamily="18" charset="0"/>
                <a:cs typeface="Times New Roman" pitchFamily="18" charset="0"/>
              </a:rPr>
              <a:t>* No treatment except for improvement of cosmetic </a:t>
            </a:r>
          </a:p>
          <a:p>
            <a:pPr algn="l" rtl="0">
              <a:spcAft>
                <a:spcPts val="600"/>
              </a:spcAft>
            </a:pPr>
            <a:r>
              <a:rPr lang="en-US" sz="2400" dirty="0" smtClean="0">
                <a:latin typeface="Times New Roman" pitchFamily="18" charset="0"/>
                <a:cs typeface="Times New Roman" pitchFamily="18" charset="0"/>
              </a:rPr>
              <a:t>        appearance.</a:t>
            </a:r>
          </a:p>
          <a:p>
            <a:pPr algn="l" rtl="0">
              <a:spcAft>
                <a:spcPts val="600"/>
              </a:spcAft>
            </a:pPr>
            <a:endParaRPr lang="en-US" sz="2400" dirty="0" smtClean="0">
              <a:latin typeface="Times New Roman" pitchFamily="18" charset="0"/>
              <a:cs typeface="Times New Roman" pitchFamily="18" charset="0"/>
            </a:endParaRPr>
          </a:p>
          <a:p>
            <a:pPr lvl="1" algn="l" rtl="0">
              <a:spcAft>
                <a:spcPts val="600"/>
              </a:spcAft>
              <a:buFont typeface="Wingdings" pitchFamily="2" charset="2"/>
              <a:buChar char="ü"/>
            </a:pPr>
            <a:endParaRPr lang="en-US" sz="2400" dirty="0">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28596" y="428604"/>
            <a:ext cx="6072214" cy="461665"/>
          </a:xfrm>
          <a:prstGeom prst="rect">
            <a:avLst/>
          </a:prstGeom>
        </p:spPr>
        <p:txBody>
          <a:bodyPr wrap="square">
            <a:spAutoFit/>
          </a:bodyPr>
          <a:lstStyle/>
          <a:p>
            <a:pPr algn="l" rtl="0">
              <a:buFont typeface="Wingdings" pitchFamily="2" charset="2"/>
              <a:buChar char="Ø"/>
            </a:pPr>
            <a:r>
              <a:rPr lang="en-US" sz="2400" dirty="0" smtClean="0">
                <a:latin typeface="Times New Roman" pitchFamily="18" charset="0"/>
                <a:cs typeface="Times New Roman" pitchFamily="18" charset="0"/>
              </a:rPr>
              <a:t>Hypoplastic Amelogenesis </a:t>
            </a:r>
            <a:r>
              <a:rPr lang="en-US" sz="2400" dirty="0" err="1" smtClean="0">
                <a:latin typeface="Times New Roman" pitchFamily="18" charset="0"/>
                <a:cs typeface="Times New Roman" pitchFamily="18" charset="0"/>
              </a:rPr>
              <a:t>Imperfecta</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3" name="مستطيل 2"/>
          <p:cNvSpPr/>
          <p:nvPr/>
        </p:nvSpPr>
        <p:spPr>
          <a:xfrm>
            <a:off x="428596" y="1041023"/>
            <a:ext cx="8286808" cy="4755148"/>
          </a:xfrm>
          <a:prstGeom prst="rect">
            <a:avLst/>
          </a:prstGeom>
        </p:spPr>
        <p:txBody>
          <a:bodyPr wrap="square">
            <a:spAutoFit/>
          </a:bodyPr>
          <a:lstStyle/>
          <a:p>
            <a:pPr algn="l" rtl="0"/>
            <a:r>
              <a:rPr lang="en-US" sz="2400" dirty="0" smtClean="0">
                <a:latin typeface="Times New Roman" pitchFamily="18" charset="0"/>
                <a:cs typeface="Times New Roman" pitchFamily="18" charset="0"/>
              </a:rPr>
              <a:t> * Due to some defect in </a:t>
            </a:r>
            <a:r>
              <a:rPr lang="en-US" sz="2400" dirty="0" err="1" smtClean="0">
                <a:latin typeface="Times New Roman" pitchFamily="18" charset="0"/>
                <a:cs typeface="Times New Roman" pitchFamily="18" charset="0"/>
              </a:rPr>
              <a:t>ameloblasts</a:t>
            </a:r>
            <a:r>
              <a:rPr lang="en-US" sz="2400" dirty="0" smtClean="0">
                <a:latin typeface="Times New Roman" pitchFamily="18" charset="0"/>
                <a:cs typeface="Times New Roman" pitchFamily="18" charset="0"/>
              </a:rPr>
              <a:t>      enamel fails to develop to its normal thickness       dentin exposed        the tooth shows yellowish-brown color.</a:t>
            </a:r>
          </a:p>
          <a:p>
            <a:pPr algn="l" rtl="0">
              <a:spcAft>
                <a:spcPts val="600"/>
              </a:spcAft>
            </a:pPr>
            <a:r>
              <a:rPr lang="en-US" sz="2400" dirty="0" smtClean="0">
                <a:latin typeface="Times New Roman" pitchFamily="18" charset="0"/>
                <a:cs typeface="Times New Roman" pitchFamily="18" charset="0"/>
              </a:rPr>
              <a:t>*Enamel is randomly:</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pitted .</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rough OR smooth &amp;glossy.</a:t>
            </a:r>
          </a:p>
          <a:p>
            <a:pPr algn="l" rtl="0"/>
            <a:r>
              <a:rPr lang="en-US" sz="2400" dirty="0" smtClean="0">
                <a:latin typeface="Times New Roman" pitchFamily="18" charset="0"/>
                <a:cs typeface="Times New Roman" pitchFamily="18" charset="0"/>
              </a:rPr>
              <a:t> *The occlusal surfaces of the posterior teeth are relatively</a:t>
            </a:r>
          </a:p>
          <a:p>
            <a:pPr algn="l" rtl="0"/>
            <a:r>
              <a:rPr lang="en-US" sz="2400" dirty="0" smtClean="0">
                <a:latin typeface="Times New Roman" pitchFamily="18" charset="0"/>
                <a:cs typeface="Times New Roman" pitchFamily="18" charset="0"/>
              </a:rPr>
              <a:t>flat with low cusps due to attrition of cusp tips that were initially low and not fully formed. An anterior open bite may be noted. defects become stained but teeth are not especially susceptible to caries unless enamel is scanty and easily damaged.</a:t>
            </a:r>
          </a:p>
          <a:p>
            <a:pPr algn="l" rtl="0">
              <a:spcAft>
                <a:spcPts val="600"/>
              </a:spcAft>
            </a:pPr>
            <a:endParaRPr lang="en-US" sz="2400" dirty="0">
              <a:latin typeface="Times New Roman" pitchFamily="18" charset="0"/>
              <a:cs typeface="Times New Roman" pitchFamily="18" charset="0"/>
            </a:endParaRPr>
          </a:p>
        </p:txBody>
      </p:sp>
      <p:cxnSp>
        <p:nvCxnSpPr>
          <p:cNvPr id="7" name="رابط كسهم مستقيم 6"/>
          <p:cNvCxnSpPr/>
          <p:nvPr/>
        </p:nvCxnSpPr>
        <p:spPr>
          <a:xfrm>
            <a:off x="5000628" y="1285860"/>
            <a:ext cx="42862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رابط كسهم مستقيم 7"/>
          <p:cNvCxnSpPr/>
          <p:nvPr/>
        </p:nvCxnSpPr>
        <p:spPr>
          <a:xfrm>
            <a:off x="3000364" y="1714488"/>
            <a:ext cx="42862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رابط كسهم مستقيم 8"/>
          <p:cNvCxnSpPr/>
          <p:nvPr/>
        </p:nvCxnSpPr>
        <p:spPr>
          <a:xfrm>
            <a:off x="5357818" y="1714488"/>
            <a:ext cx="42862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57158" y="1000108"/>
            <a:ext cx="8229600" cy="4530725"/>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These are extra teeth that appear in addition to the regular number of teeth.</a:t>
            </a:r>
          </a:p>
          <a:p>
            <a:pPr marL="342900" lvl="0" indent="-342900" algn="l" rtl="0">
              <a:spcBef>
                <a:spcPct val="20000"/>
              </a:spcBef>
              <a:buFont typeface="Arial" pitchFamily="34" charset="0"/>
              <a:buChar char="•"/>
            </a:pPr>
            <a:r>
              <a:rPr kumimoji="0" lang="en-US" sz="2400" b="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Also called </a:t>
            </a:r>
            <a:r>
              <a:rPr kumimoji="0" lang="en-US" sz="2400" b="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supplemental</a:t>
            </a:r>
            <a:r>
              <a:rPr kumimoji="0" lang="en-US" sz="2400" b="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teeth: </a:t>
            </a:r>
            <a:r>
              <a:rPr lang="en-US" sz="2400" dirty="0" smtClean="0">
                <a:latin typeface="Times New Roman" pitchFamily="18" charset="0"/>
                <a:cs typeface="Times New Roman" pitchFamily="18" charset="0"/>
              </a:rPr>
              <a:t>When they have normal morphology.</a:t>
            </a:r>
          </a:p>
          <a:p>
            <a:pPr marL="342900" lvl="0" indent="-342900" algn="l" rtl="0">
              <a:spcBef>
                <a:spcPct val="20000"/>
              </a:spcBef>
              <a:buFont typeface="Arial" pitchFamily="34" charset="0"/>
              <a:buChar char="•"/>
            </a:pPr>
            <a:r>
              <a:rPr lang="en-US" sz="2400" dirty="0" smtClean="0">
                <a:solidFill>
                  <a:srgbClr val="FF0000"/>
                </a:solidFill>
                <a:latin typeface="Times New Roman" pitchFamily="18" charset="0"/>
                <a:cs typeface="Times New Roman" pitchFamily="18" charset="0"/>
              </a:rPr>
              <a:t>Mesiodens :</a:t>
            </a:r>
            <a:r>
              <a:rPr lang="en-US" sz="2400" dirty="0" smtClean="0">
                <a:latin typeface="Times New Roman" pitchFamily="18" charset="0"/>
                <a:cs typeface="Times New Roman" pitchFamily="18" charset="0"/>
              </a:rPr>
              <a:t>When they occur between the maxillary central incisors. </a:t>
            </a:r>
          </a:p>
          <a:p>
            <a:pPr algn="l" rtl="0">
              <a:buFont typeface="Arial" pitchFamily="34" charset="0"/>
              <a:buChar char="•"/>
            </a:pPr>
            <a:r>
              <a:rPr lang="en-US" sz="2400" dirty="0" smtClean="0">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Parateeth(paramolar):</a:t>
            </a:r>
            <a:r>
              <a:rPr lang="en-US" sz="2400" dirty="0" smtClean="0">
                <a:latin typeface="Times New Roman" pitchFamily="18" charset="0"/>
                <a:cs typeface="Times New Roman" pitchFamily="18" charset="0"/>
              </a:rPr>
              <a:t> Those occurring in the molar area .</a:t>
            </a:r>
          </a:p>
          <a:p>
            <a:pPr algn="l" rtl="0">
              <a:buFont typeface="Arial" pitchFamily="34" charset="0"/>
              <a:buChar char="•"/>
            </a:pPr>
            <a:r>
              <a:rPr lang="en-US" sz="2400" dirty="0" smtClean="0">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Distodens</a:t>
            </a:r>
            <a:r>
              <a:rPr lang="en-US" sz="2400" dirty="0" smtClean="0">
                <a:latin typeface="Times New Roman" pitchFamily="18" charset="0"/>
                <a:cs typeface="Times New Roman" pitchFamily="18" charset="0"/>
              </a:rPr>
              <a:t> or</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distomolar</a:t>
            </a:r>
            <a:r>
              <a:rPr lang="en-US" sz="2400" dirty="0" smtClean="0">
                <a:latin typeface="Times New Roman" pitchFamily="18" charset="0"/>
                <a:cs typeface="Times New Roman" pitchFamily="18" charset="0"/>
              </a:rPr>
              <a:t> : Those that erupt distal to the third</a:t>
            </a:r>
          </a:p>
          <a:p>
            <a:pPr algn="l" rtl="0"/>
            <a:r>
              <a:rPr lang="en-US" sz="2400" dirty="0" smtClean="0">
                <a:latin typeface="Times New Roman" pitchFamily="18" charset="0"/>
                <a:cs typeface="Times New Roman" pitchFamily="18" charset="0"/>
              </a:rPr>
              <a:t>    molar.</a:t>
            </a:r>
          </a:p>
          <a:p>
            <a:pPr algn="l" rtl="0">
              <a:buFont typeface="Arial" pitchFamily="34" charset="0"/>
              <a:buChar char="•"/>
            </a:pPr>
            <a:r>
              <a:rPr lang="en-US" sz="2400" dirty="0" smtClean="0">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Peridens</a:t>
            </a:r>
            <a:r>
              <a:rPr lang="en-US" sz="2400" dirty="0" smtClean="0">
                <a:latin typeface="Times New Roman" pitchFamily="18" charset="0"/>
                <a:cs typeface="Times New Roman" pitchFamily="18" charset="0"/>
              </a:rPr>
              <a:t>  supernumerary teeth: That erupt ectopically either</a:t>
            </a:r>
          </a:p>
          <a:p>
            <a:pPr algn="l" rtl="0"/>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buccally</a:t>
            </a:r>
            <a:r>
              <a:rPr lang="en-US" sz="2400" dirty="0" smtClean="0">
                <a:latin typeface="Times New Roman" pitchFamily="18" charset="0"/>
                <a:cs typeface="Times New Roman" pitchFamily="18" charset="0"/>
              </a:rPr>
              <a:t> or </a:t>
            </a:r>
            <a:r>
              <a:rPr lang="en-US" sz="2400" dirty="0" err="1" smtClean="0">
                <a:latin typeface="Times New Roman" pitchFamily="18" charset="0"/>
                <a:cs typeface="Times New Roman" pitchFamily="18" charset="0"/>
              </a:rPr>
              <a:t>lingually</a:t>
            </a:r>
            <a:r>
              <a:rPr lang="en-US" sz="2400" dirty="0" smtClean="0">
                <a:latin typeface="Times New Roman" pitchFamily="18" charset="0"/>
                <a:cs typeface="Times New Roman" pitchFamily="18" charset="0"/>
              </a:rPr>
              <a:t> to the normal arch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Common region of the jaws to be affected is the </a:t>
            </a:r>
            <a:r>
              <a:rPr kumimoji="0" lang="en-US" sz="2400" b="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premaxilla</a:t>
            </a:r>
            <a:r>
              <a:rPr kumimoji="0" lang="en-US" sz="2400" b="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400" b="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p:txBody>
      </p:sp>
      <p:sp>
        <p:nvSpPr>
          <p:cNvPr id="4" name="مستطيل 3"/>
          <p:cNvSpPr/>
          <p:nvPr/>
        </p:nvSpPr>
        <p:spPr>
          <a:xfrm>
            <a:off x="132250" y="214290"/>
            <a:ext cx="4054315" cy="584775"/>
          </a:xfrm>
          <a:prstGeom prst="rect">
            <a:avLst/>
          </a:prstGeom>
        </p:spPr>
        <p:txBody>
          <a:bodyPr wrap="none">
            <a:spAutoFit/>
          </a:bodyPr>
          <a:lstStyle/>
          <a:p>
            <a:pPr algn="l" rtl="0">
              <a:buFont typeface="Wingdings" pitchFamily="2" charset="2"/>
              <a:buChar char="Ø"/>
            </a:pPr>
            <a:r>
              <a:rPr lang="en-US" sz="3200" dirty="0" smtClean="0">
                <a:latin typeface="Times New Roman" pitchFamily="18" charset="0"/>
                <a:cs typeface="Times New Roman" pitchFamily="18" charset="0"/>
              </a:rPr>
              <a:t>Supernumerary teeth:</a:t>
            </a:r>
            <a:endParaRPr lang="ar-IQ"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3.png"/>
          <p:cNvPicPr>
            <a:picLocks noChangeAspect="1"/>
          </p:cNvPicPr>
          <p:nvPr/>
        </p:nvPicPr>
        <p:blipFill>
          <a:blip r:embed="rId2"/>
          <a:stretch>
            <a:fillRect/>
          </a:stretch>
        </p:blipFill>
        <p:spPr>
          <a:xfrm>
            <a:off x="357158" y="785794"/>
            <a:ext cx="3880585" cy="2857520"/>
          </a:xfrm>
          <a:prstGeom prst="rect">
            <a:avLst/>
          </a:prstGeom>
        </p:spPr>
      </p:pic>
      <p:pic>
        <p:nvPicPr>
          <p:cNvPr id="4" name="صورة 3" descr="4.png"/>
          <p:cNvPicPr>
            <a:picLocks noChangeAspect="1"/>
          </p:cNvPicPr>
          <p:nvPr/>
        </p:nvPicPr>
        <p:blipFill>
          <a:blip r:embed="rId3"/>
          <a:stretch>
            <a:fillRect/>
          </a:stretch>
        </p:blipFill>
        <p:spPr>
          <a:xfrm>
            <a:off x="4786314" y="785794"/>
            <a:ext cx="3500462" cy="2340671"/>
          </a:xfrm>
          <a:prstGeom prst="rect">
            <a:avLst/>
          </a:prstGeom>
        </p:spPr>
      </p:pic>
      <p:pic>
        <p:nvPicPr>
          <p:cNvPr id="5" name="صورة 4" descr="5.png"/>
          <p:cNvPicPr>
            <a:picLocks noChangeAspect="1"/>
          </p:cNvPicPr>
          <p:nvPr/>
        </p:nvPicPr>
        <p:blipFill>
          <a:blip r:embed="rId4"/>
          <a:stretch>
            <a:fillRect/>
          </a:stretch>
        </p:blipFill>
        <p:spPr>
          <a:xfrm>
            <a:off x="5357786" y="3929066"/>
            <a:ext cx="3786214" cy="2415074"/>
          </a:xfrm>
          <a:prstGeom prst="rect">
            <a:avLst/>
          </a:prstGeom>
        </p:spPr>
      </p:pic>
      <p:sp>
        <p:nvSpPr>
          <p:cNvPr id="6" name="مستطيل 5"/>
          <p:cNvSpPr/>
          <p:nvPr/>
        </p:nvSpPr>
        <p:spPr>
          <a:xfrm>
            <a:off x="642910" y="3643314"/>
            <a:ext cx="3245376" cy="400110"/>
          </a:xfrm>
          <a:prstGeom prst="rect">
            <a:avLst/>
          </a:prstGeom>
        </p:spPr>
        <p:txBody>
          <a:bodyPr wrap="none">
            <a:spAutoFit/>
          </a:bodyPr>
          <a:lstStyle/>
          <a:p>
            <a:r>
              <a:rPr lang="en-US" sz="2000" dirty="0" smtClean="0">
                <a:latin typeface="Times New Roman" pitchFamily="18" charset="0"/>
                <a:cs typeface="Times New Roman" pitchFamily="18" charset="0"/>
              </a:rPr>
              <a:t>Generalized </a:t>
            </a:r>
            <a:r>
              <a:rPr lang="en-US" sz="2000" dirty="0" err="1" smtClean="0">
                <a:latin typeface="Times New Roman" pitchFamily="18" charset="0"/>
                <a:cs typeface="Times New Roman" pitchFamily="18" charset="0"/>
              </a:rPr>
              <a:t>hypoplastic</a:t>
            </a:r>
            <a:r>
              <a:rPr lang="en-US" sz="2000" dirty="0" smtClean="0">
                <a:latin typeface="Times New Roman" pitchFamily="18" charset="0"/>
                <a:cs typeface="Times New Roman" pitchFamily="18" charset="0"/>
              </a:rPr>
              <a:t> type </a:t>
            </a:r>
            <a:endParaRPr lang="ar-IQ" sz="2000" dirty="0">
              <a:latin typeface="Times New Roman" pitchFamily="18" charset="0"/>
              <a:cs typeface="Times New Roman" pitchFamily="18" charset="0"/>
            </a:endParaRPr>
          </a:p>
        </p:txBody>
      </p:sp>
      <p:sp>
        <p:nvSpPr>
          <p:cNvPr id="8" name="مستطيل 7"/>
          <p:cNvSpPr/>
          <p:nvPr/>
        </p:nvSpPr>
        <p:spPr>
          <a:xfrm>
            <a:off x="3214678" y="214290"/>
            <a:ext cx="3334567" cy="461665"/>
          </a:xfrm>
          <a:prstGeom prst="rect">
            <a:avLst/>
          </a:prstGeom>
        </p:spPr>
        <p:txBody>
          <a:bodyPr wrap="none">
            <a:spAutoFit/>
          </a:bodyPr>
          <a:lstStyle/>
          <a:p>
            <a:pPr algn="l"/>
            <a:r>
              <a:rPr lang="en-US" sz="2400" dirty="0" smtClean="0">
                <a:latin typeface="Times New Roman" pitchFamily="18" charset="0"/>
                <a:cs typeface="Times New Roman" pitchFamily="18" charset="0"/>
              </a:rPr>
              <a:t>Amelogenesis </a:t>
            </a:r>
            <a:r>
              <a:rPr lang="en-US" sz="2400" dirty="0" err="1" smtClean="0">
                <a:latin typeface="Times New Roman" pitchFamily="18" charset="0"/>
                <a:cs typeface="Times New Roman" pitchFamily="18" charset="0"/>
              </a:rPr>
              <a:t>Imperfecta</a:t>
            </a:r>
            <a:endParaRPr lang="en-US" sz="2400" dirty="0">
              <a:latin typeface="Times New Roman" pitchFamily="18" charset="0"/>
              <a:cs typeface="Times New Roman" pitchFamily="18" charset="0"/>
            </a:endParaRPr>
          </a:p>
        </p:txBody>
      </p:sp>
      <p:sp>
        <p:nvSpPr>
          <p:cNvPr id="9" name="مستطيل 8"/>
          <p:cNvSpPr/>
          <p:nvPr/>
        </p:nvSpPr>
        <p:spPr>
          <a:xfrm>
            <a:off x="4643438" y="3286124"/>
            <a:ext cx="4123436" cy="400110"/>
          </a:xfrm>
          <a:prstGeom prst="rect">
            <a:avLst/>
          </a:prstGeom>
        </p:spPr>
        <p:txBody>
          <a:bodyPr wrap="none">
            <a:spAutoFit/>
          </a:bodyPr>
          <a:lstStyle/>
          <a:p>
            <a:r>
              <a:rPr lang="en-US" sz="2000" dirty="0" smtClean="0">
                <a:latin typeface="Times New Roman" pitchFamily="18" charset="0"/>
                <a:cs typeface="Times New Roman" pitchFamily="18" charset="0"/>
              </a:rPr>
              <a:t>Affects primary &amp;</a:t>
            </a:r>
            <a:r>
              <a:rPr lang="en-US" sz="2000" dirty="0" err="1" smtClean="0">
                <a:latin typeface="Times New Roman" pitchFamily="18" charset="0"/>
                <a:cs typeface="Times New Roman" pitchFamily="18" charset="0"/>
              </a:rPr>
              <a:t>permenant</a:t>
            </a:r>
            <a:r>
              <a:rPr lang="en-US" sz="2000" dirty="0" smtClean="0">
                <a:latin typeface="Times New Roman" pitchFamily="18" charset="0"/>
                <a:cs typeface="Times New Roman" pitchFamily="18" charset="0"/>
              </a:rPr>
              <a:t> dentition</a:t>
            </a:r>
            <a:endParaRPr lang="ar-IQ" sz="2000" dirty="0">
              <a:latin typeface="Times New Roman" pitchFamily="18" charset="0"/>
              <a:cs typeface="Times New Roman" pitchFamily="18" charset="0"/>
            </a:endParaRPr>
          </a:p>
        </p:txBody>
      </p:sp>
      <p:sp>
        <p:nvSpPr>
          <p:cNvPr id="10" name="مستطيل 9"/>
          <p:cNvSpPr/>
          <p:nvPr/>
        </p:nvSpPr>
        <p:spPr>
          <a:xfrm>
            <a:off x="4921177" y="6286520"/>
            <a:ext cx="4222823" cy="400110"/>
          </a:xfrm>
          <a:prstGeom prst="rect">
            <a:avLst/>
          </a:prstGeom>
        </p:spPr>
        <p:txBody>
          <a:bodyPr wrap="none">
            <a:spAutoFit/>
          </a:bodyPr>
          <a:lstStyle/>
          <a:p>
            <a:r>
              <a:rPr lang="en-US" sz="2000" dirty="0" smtClean="0">
                <a:latin typeface="Times New Roman" pitchFamily="18" charset="0"/>
                <a:cs typeface="Times New Roman" pitchFamily="18" charset="0"/>
              </a:rPr>
              <a:t>Severe mottling of the enamel surface.</a:t>
            </a:r>
            <a:endParaRPr lang="ar-IQ" sz="2000" dirty="0">
              <a:latin typeface="Times New Roman" pitchFamily="18" charset="0"/>
              <a:cs typeface="Times New Roman" pitchFamily="18" charset="0"/>
            </a:endParaRPr>
          </a:p>
        </p:txBody>
      </p:sp>
      <p:pic>
        <p:nvPicPr>
          <p:cNvPr id="12" name="صورة 11" descr="6.png"/>
          <p:cNvPicPr>
            <a:picLocks noChangeAspect="1"/>
          </p:cNvPicPr>
          <p:nvPr/>
        </p:nvPicPr>
        <p:blipFill>
          <a:blip r:embed="rId5"/>
          <a:stretch>
            <a:fillRect/>
          </a:stretch>
        </p:blipFill>
        <p:spPr>
          <a:xfrm>
            <a:off x="642910" y="4071942"/>
            <a:ext cx="4200194" cy="278605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hypoplastic.png"/>
          <p:cNvPicPr>
            <a:picLocks noChangeAspect="1"/>
          </p:cNvPicPr>
          <p:nvPr/>
        </p:nvPicPr>
        <p:blipFill>
          <a:blip r:embed="rId2"/>
          <a:stretch>
            <a:fillRect/>
          </a:stretch>
        </p:blipFill>
        <p:spPr>
          <a:xfrm>
            <a:off x="0" y="0"/>
            <a:ext cx="4556329" cy="3472187"/>
          </a:xfrm>
          <a:prstGeom prst="rect">
            <a:avLst/>
          </a:prstGeom>
        </p:spPr>
      </p:pic>
      <p:pic>
        <p:nvPicPr>
          <p:cNvPr id="3" name="صورة 2" descr="hypoplastic2.png"/>
          <p:cNvPicPr>
            <a:picLocks noChangeAspect="1"/>
          </p:cNvPicPr>
          <p:nvPr/>
        </p:nvPicPr>
        <p:blipFill>
          <a:blip r:embed="rId3"/>
          <a:stretch>
            <a:fillRect/>
          </a:stretch>
        </p:blipFill>
        <p:spPr>
          <a:xfrm>
            <a:off x="4714876" y="214290"/>
            <a:ext cx="3458058" cy="2524478"/>
          </a:xfrm>
          <a:prstGeom prst="rect">
            <a:avLst/>
          </a:prstGeom>
        </p:spPr>
      </p:pic>
      <p:pic>
        <p:nvPicPr>
          <p:cNvPr id="4" name="صورة 3" descr="hypoplastic3.png"/>
          <p:cNvPicPr>
            <a:picLocks noChangeAspect="1"/>
          </p:cNvPicPr>
          <p:nvPr/>
        </p:nvPicPr>
        <p:blipFill>
          <a:blip r:embed="rId4"/>
          <a:stretch>
            <a:fillRect/>
          </a:stretch>
        </p:blipFill>
        <p:spPr>
          <a:xfrm>
            <a:off x="0" y="3309969"/>
            <a:ext cx="4662911" cy="3548031"/>
          </a:xfrm>
          <a:prstGeom prst="rect">
            <a:avLst/>
          </a:prstGeom>
        </p:spPr>
      </p:pic>
      <p:pic>
        <p:nvPicPr>
          <p:cNvPr id="5" name="صورة 4" descr="hypoplastic4.png"/>
          <p:cNvPicPr>
            <a:picLocks noChangeAspect="1"/>
          </p:cNvPicPr>
          <p:nvPr/>
        </p:nvPicPr>
        <p:blipFill>
          <a:blip r:embed="rId5"/>
          <a:stretch>
            <a:fillRect/>
          </a:stretch>
        </p:blipFill>
        <p:spPr>
          <a:xfrm>
            <a:off x="4625617" y="3429001"/>
            <a:ext cx="4518383" cy="3429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57158" y="285728"/>
            <a:ext cx="5739713" cy="461665"/>
          </a:xfrm>
          <a:prstGeom prst="rect">
            <a:avLst/>
          </a:prstGeom>
        </p:spPr>
        <p:txBody>
          <a:bodyPr wrap="none">
            <a:spAutoFit/>
          </a:bodyPr>
          <a:lstStyle/>
          <a:p>
            <a:pPr algn="l" rtl="0">
              <a:buFont typeface="Wingdings" pitchFamily="2" charset="2"/>
              <a:buChar char="Ø"/>
            </a:pPr>
            <a:r>
              <a:rPr lang="en-US" sz="2400" dirty="0" smtClean="0">
                <a:latin typeface="Times New Roman" pitchFamily="18" charset="0"/>
                <a:cs typeface="Times New Roman" pitchFamily="18" charset="0"/>
              </a:rPr>
              <a:t>Hypomaturation Amelogenesis </a:t>
            </a:r>
            <a:r>
              <a:rPr lang="en-US" sz="2400" dirty="0" err="1" smtClean="0">
                <a:latin typeface="Times New Roman" pitchFamily="18" charset="0"/>
                <a:cs typeface="Times New Roman" pitchFamily="18" charset="0"/>
              </a:rPr>
              <a:t>Imperfecta</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4" name="Picture 10"/>
          <p:cNvPicPr>
            <a:picLocks noChangeAspect="1" noChangeArrowheads="1"/>
          </p:cNvPicPr>
          <p:nvPr/>
        </p:nvPicPr>
        <p:blipFill>
          <a:blip r:embed="rId2"/>
          <a:srcRect t="16251" b="39999"/>
          <a:stretch>
            <a:fillRect/>
          </a:stretch>
        </p:blipFill>
        <p:spPr bwMode="auto">
          <a:xfrm>
            <a:off x="5224688" y="4286256"/>
            <a:ext cx="3919312" cy="2571744"/>
          </a:xfrm>
          <a:prstGeom prst="rect">
            <a:avLst/>
          </a:prstGeom>
          <a:noFill/>
          <a:ln w="9525">
            <a:noFill/>
            <a:miter lim="800000"/>
            <a:headEnd/>
            <a:tailEnd/>
          </a:ln>
        </p:spPr>
      </p:pic>
      <p:sp>
        <p:nvSpPr>
          <p:cNvPr id="3" name="مستطيل 2"/>
          <p:cNvSpPr/>
          <p:nvPr/>
        </p:nvSpPr>
        <p:spPr>
          <a:xfrm>
            <a:off x="500034" y="1000108"/>
            <a:ext cx="6643734" cy="3954929"/>
          </a:xfrm>
          <a:prstGeom prst="rect">
            <a:avLst/>
          </a:prstGeom>
        </p:spPr>
        <p:txBody>
          <a:bodyPr wrap="square">
            <a:spAutoFit/>
          </a:bodyPr>
          <a:lstStyle/>
          <a:p>
            <a:pPr algn="l" rtl="0">
              <a:spcAft>
                <a:spcPts val="600"/>
              </a:spcAft>
            </a:pPr>
            <a:r>
              <a:rPr lang="en-US" sz="2400" dirty="0" smtClean="0">
                <a:latin typeface="Times New Roman" pitchFamily="18" charset="0"/>
                <a:cs typeface="Times New Roman" pitchFamily="18" charset="0"/>
              </a:rPr>
              <a:t>*Enamel is normal in form on eruption but:</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opaque.</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white to brownish-yellow.</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softer than normal.</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tends to chip from underlying dentin.</a:t>
            </a:r>
          </a:p>
          <a:p>
            <a:pPr algn="l" rtl="0">
              <a:spcAft>
                <a:spcPts val="600"/>
              </a:spcAft>
              <a:buFont typeface="Wingdings" pitchFamily="2" charset="2"/>
              <a:buChar char="Ø"/>
            </a:pPr>
            <a:r>
              <a:rPr lang="en-US" sz="2400" dirty="0" smtClean="0">
                <a:latin typeface="Times New Roman" pitchFamily="18" charset="0"/>
                <a:cs typeface="Times New Roman" pitchFamily="18" charset="0"/>
              </a:rPr>
              <a:t>Radiographically:</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Affected enamel exhibits  </a:t>
            </a:r>
            <a:r>
              <a:rPr lang="en-US" sz="2400" dirty="0" err="1" smtClean="0">
                <a:latin typeface="Times New Roman" pitchFamily="18" charset="0"/>
                <a:cs typeface="Times New Roman" pitchFamily="18" charset="0"/>
              </a:rPr>
              <a:t>radiodensity</a:t>
            </a:r>
            <a:r>
              <a:rPr lang="en-US" sz="2400" dirty="0" smtClean="0">
                <a:latin typeface="Times New Roman" pitchFamily="18" charset="0"/>
                <a:cs typeface="Times New Roman" pitchFamily="18" charset="0"/>
              </a:rPr>
              <a:t> similar to dentin.</a:t>
            </a:r>
          </a:p>
          <a:p>
            <a:pPr lvl="1" algn="l" rtl="0">
              <a:spcAft>
                <a:spcPts val="600"/>
              </a:spcAft>
              <a:buFont typeface="Wingdings" pitchFamily="2" charset="2"/>
              <a:buChar char="ü"/>
            </a:pP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hypomaturation.png"/>
          <p:cNvPicPr>
            <a:picLocks noChangeAspect="1"/>
          </p:cNvPicPr>
          <p:nvPr/>
        </p:nvPicPr>
        <p:blipFill>
          <a:blip r:embed="rId2"/>
          <a:stretch>
            <a:fillRect/>
          </a:stretch>
        </p:blipFill>
        <p:spPr>
          <a:xfrm>
            <a:off x="0" y="0"/>
            <a:ext cx="4373767" cy="3310258"/>
          </a:xfrm>
          <a:prstGeom prst="rect">
            <a:avLst/>
          </a:prstGeom>
        </p:spPr>
      </p:pic>
      <p:pic>
        <p:nvPicPr>
          <p:cNvPr id="3" name="صورة 2" descr="hypomaturation 2.png"/>
          <p:cNvPicPr>
            <a:picLocks noChangeAspect="1"/>
          </p:cNvPicPr>
          <p:nvPr/>
        </p:nvPicPr>
        <p:blipFill>
          <a:blip r:embed="rId3"/>
          <a:stretch>
            <a:fillRect/>
          </a:stretch>
        </p:blipFill>
        <p:spPr>
          <a:xfrm>
            <a:off x="4857752" y="0"/>
            <a:ext cx="4039022" cy="3053579"/>
          </a:xfrm>
          <a:prstGeom prst="rect">
            <a:avLst/>
          </a:prstGeom>
        </p:spPr>
      </p:pic>
      <p:pic>
        <p:nvPicPr>
          <p:cNvPr id="4" name="صورة 3" descr="hypomaturation 3.png"/>
          <p:cNvPicPr>
            <a:picLocks noChangeAspect="1"/>
          </p:cNvPicPr>
          <p:nvPr/>
        </p:nvPicPr>
        <p:blipFill>
          <a:blip r:embed="rId4"/>
          <a:stretch>
            <a:fillRect/>
          </a:stretch>
        </p:blipFill>
        <p:spPr>
          <a:xfrm>
            <a:off x="6214833" y="4851964"/>
            <a:ext cx="2929167" cy="2006036"/>
          </a:xfrm>
          <a:prstGeom prst="rect">
            <a:avLst/>
          </a:prstGeom>
        </p:spPr>
      </p:pic>
      <p:pic>
        <p:nvPicPr>
          <p:cNvPr id="5" name="صورة 4" descr="hypomaturation 4.png"/>
          <p:cNvPicPr>
            <a:picLocks noChangeAspect="1"/>
          </p:cNvPicPr>
          <p:nvPr/>
        </p:nvPicPr>
        <p:blipFill>
          <a:blip r:embed="rId5"/>
          <a:stretch>
            <a:fillRect/>
          </a:stretch>
        </p:blipFill>
        <p:spPr>
          <a:xfrm>
            <a:off x="0" y="3482065"/>
            <a:ext cx="4453361" cy="3375935"/>
          </a:xfrm>
          <a:prstGeom prst="rect">
            <a:avLst/>
          </a:prstGeom>
        </p:spPr>
      </p:pic>
      <p:pic>
        <p:nvPicPr>
          <p:cNvPr id="6" name="صورة 5" descr="22.dib"/>
          <p:cNvPicPr>
            <a:picLocks noChangeAspect="1"/>
          </p:cNvPicPr>
          <p:nvPr/>
        </p:nvPicPr>
        <p:blipFill>
          <a:blip r:embed="rId6"/>
          <a:stretch>
            <a:fillRect/>
          </a:stretch>
        </p:blipFill>
        <p:spPr>
          <a:xfrm>
            <a:off x="5786446" y="1571612"/>
            <a:ext cx="3071834" cy="307183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57158" y="285728"/>
            <a:ext cx="5465599" cy="461665"/>
          </a:xfrm>
          <a:prstGeom prst="rect">
            <a:avLst/>
          </a:prstGeom>
        </p:spPr>
        <p:txBody>
          <a:bodyPr wrap="none">
            <a:spAutoFit/>
          </a:bodyPr>
          <a:lstStyle/>
          <a:p>
            <a:pPr algn="l" rtl="0">
              <a:buFont typeface="Wingdings" pitchFamily="2" charset="2"/>
              <a:buChar char="Ø"/>
            </a:pPr>
            <a:r>
              <a:rPr lang="en-US" sz="2400" dirty="0" smtClean="0">
                <a:latin typeface="Times New Roman" pitchFamily="18" charset="0"/>
                <a:cs typeface="Times New Roman" pitchFamily="18" charset="0"/>
              </a:rPr>
              <a:t>Hypocalcified Amelogenesis </a:t>
            </a:r>
            <a:r>
              <a:rPr lang="en-US" sz="2400" dirty="0" err="1" smtClean="0">
                <a:latin typeface="Times New Roman" pitchFamily="18" charset="0"/>
                <a:cs typeface="Times New Roman" pitchFamily="18" charset="0"/>
              </a:rPr>
              <a:t>Imperfecta</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4" name="Picture 9"/>
          <p:cNvPicPr>
            <a:picLocks noChangeAspect="1" noChangeArrowheads="1"/>
          </p:cNvPicPr>
          <p:nvPr/>
        </p:nvPicPr>
        <p:blipFill>
          <a:blip r:embed="rId2"/>
          <a:srcRect l="2499" t="28751" r="7500" b="33749"/>
          <a:stretch>
            <a:fillRect/>
          </a:stretch>
        </p:blipFill>
        <p:spPr bwMode="auto">
          <a:xfrm>
            <a:off x="5486400" y="4572000"/>
            <a:ext cx="3657600" cy="2286000"/>
          </a:xfrm>
          <a:prstGeom prst="rect">
            <a:avLst/>
          </a:prstGeom>
          <a:ln>
            <a:noFill/>
          </a:ln>
          <a:effectLst>
            <a:outerShdw blurRad="292100" dist="139700" dir="2700000" algn="tl" rotWithShape="0">
              <a:srgbClr val="333333">
                <a:alpha val="65000"/>
              </a:srgbClr>
            </a:outerShdw>
          </a:effectLst>
        </p:spPr>
      </p:pic>
      <p:sp>
        <p:nvSpPr>
          <p:cNvPr id="3" name="مستطيل 2"/>
          <p:cNvSpPr/>
          <p:nvPr/>
        </p:nvSpPr>
        <p:spPr>
          <a:xfrm>
            <a:off x="285720" y="214290"/>
            <a:ext cx="7929618" cy="4770537"/>
          </a:xfrm>
          <a:prstGeom prst="rect">
            <a:avLst/>
          </a:prstGeom>
        </p:spPr>
        <p:txBody>
          <a:bodyPr wrap="square">
            <a:spAutoFit/>
          </a:bodyPr>
          <a:lstStyle/>
          <a:p>
            <a:pPr algn="l" rtl="0">
              <a:spcAft>
                <a:spcPts val="600"/>
              </a:spcAft>
            </a:pPr>
            <a:endParaRPr lang="en-US" sz="2400" dirty="0" smtClean="0">
              <a:latin typeface="Times New Roman" pitchFamily="18" charset="0"/>
              <a:cs typeface="Times New Roman" pitchFamily="18" charset="0"/>
            </a:endParaRPr>
          </a:p>
          <a:p>
            <a:pPr algn="l" rtl="0">
              <a:spcAft>
                <a:spcPts val="600"/>
              </a:spcAft>
            </a:pPr>
            <a:r>
              <a:rPr lang="en-US" sz="2400" dirty="0" smtClean="0">
                <a:latin typeface="Times New Roman" pitchFamily="18" charset="0"/>
                <a:cs typeface="Times New Roman" pitchFamily="18" charset="0"/>
              </a:rPr>
              <a:t>*Enamel matrix is formed in normal </a:t>
            </a:r>
            <a:r>
              <a:rPr lang="en-US" sz="2400" dirty="0" err="1" smtClean="0">
                <a:latin typeface="Times New Roman" pitchFamily="18" charset="0"/>
                <a:cs typeface="Times New Roman" pitchFamily="18" charset="0"/>
              </a:rPr>
              <a:t>quantity,poorly</a:t>
            </a:r>
            <a:r>
              <a:rPr lang="en-US" sz="2400" dirty="0" smtClean="0">
                <a:latin typeface="Times New Roman" pitchFamily="18" charset="0"/>
                <a:cs typeface="Times New Roman" pitchFamily="18" charset="0"/>
              </a:rPr>
              <a:t> calcified.</a:t>
            </a:r>
          </a:p>
          <a:p>
            <a:pPr algn="l" rtl="0">
              <a:spcAft>
                <a:spcPts val="600"/>
              </a:spcAft>
            </a:pPr>
            <a:r>
              <a:rPr lang="en-US" sz="2400" dirty="0" smtClean="0">
                <a:latin typeface="Times New Roman" pitchFamily="18" charset="0"/>
                <a:cs typeface="Times New Roman" pitchFamily="18" charset="0"/>
              </a:rPr>
              <a:t> When newly erupted:</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Enamel is normal in thickness, normal form, but weak , and opaque or chalky in appearance.</a:t>
            </a:r>
          </a:p>
          <a:p>
            <a:pPr algn="l" rtl="0">
              <a:spcAft>
                <a:spcPts val="600"/>
              </a:spcAft>
              <a:buFont typeface="Wingdings" pitchFamily="2" charset="2"/>
              <a:buChar char="Ø"/>
            </a:pPr>
            <a:r>
              <a:rPr lang="en-US" sz="2400" dirty="0" smtClean="0">
                <a:latin typeface="Century Schoolbook" pitchFamily="18" charset="0"/>
              </a:rPr>
              <a:t> With years of function:</a:t>
            </a:r>
          </a:p>
          <a:p>
            <a:pPr lvl="1" algn="l" rtl="0">
              <a:spcAft>
                <a:spcPts val="600"/>
              </a:spcAft>
              <a:buFont typeface="Wingdings" pitchFamily="2" charset="2"/>
              <a:buChar char="ü"/>
            </a:pPr>
            <a:r>
              <a:rPr lang="en-US" sz="2400" dirty="0" smtClean="0">
                <a:latin typeface="Century Schoolbook" pitchFamily="18" charset="0"/>
              </a:rPr>
              <a:t> Coronal enamel is removed  except for cervical portion that is occasionally calcified better.</a:t>
            </a:r>
          </a:p>
          <a:p>
            <a:pPr algn="l" rtl="0">
              <a:spcAft>
                <a:spcPts val="600"/>
              </a:spcAft>
              <a:buFont typeface="Wingdings" pitchFamily="2" charset="2"/>
              <a:buChar char="Ø"/>
            </a:pPr>
            <a:r>
              <a:rPr lang="en-US" sz="2400" dirty="0" smtClean="0">
                <a:latin typeface="Century Schoolbook" pitchFamily="18" charset="0"/>
              </a:rPr>
              <a:t> Radiographically:</a:t>
            </a:r>
          </a:p>
          <a:p>
            <a:pPr lvl="1" algn="l" rtl="0">
              <a:spcAft>
                <a:spcPts val="600"/>
              </a:spcAft>
              <a:buFont typeface="Wingdings" pitchFamily="2" charset="2"/>
              <a:buChar char="ü"/>
            </a:pPr>
            <a:r>
              <a:rPr lang="en-US" sz="2400" dirty="0" smtClean="0">
                <a:latin typeface="Century Schoolbook" pitchFamily="18" charset="0"/>
              </a:rPr>
              <a:t> Density of enamel &amp; dentin are similar.</a:t>
            </a:r>
          </a:p>
          <a:p>
            <a:pPr lvl="1" algn="l" rtl="0">
              <a:spcAft>
                <a:spcPts val="600"/>
              </a:spcAft>
            </a:pP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hypocalcified.png"/>
          <p:cNvPicPr>
            <a:picLocks noChangeAspect="1"/>
          </p:cNvPicPr>
          <p:nvPr/>
        </p:nvPicPr>
        <p:blipFill>
          <a:blip r:embed="rId2"/>
          <a:stretch>
            <a:fillRect/>
          </a:stretch>
        </p:blipFill>
        <p:spPr>
          <a:xfrm>
            <a:off x="0" y="0"/>
            <a:ext cx="5896798" cy="4467849"/>
          </a:xfrm>
          <a:prstGeom prst="rect">
            <a:avLst/>
          </a:prstGeom>
        </p:spPr>
      </p:pic>
      <p:pic>
        <p:nvPicPr>
          <p:cNvPr id="3" name="صورة 2" descr="hypocalcified 2.png"/>
          <p:cNvPicPr>
            <a:picLocks noChangeAspect="1"/>
          </p:cNvPicPr>
          <p:nvPr/>
        </p:nvPicPr>
        <p:blipFill>
          <a:blip r:embed="rId3"/>
          <a:stretch>
            <a:fillRect/>
          </a:stretch>
        </p:blipFill>
        <p:spPr>
          <a:xfrm>
            <a:off x="4000496" y="4409733"/>
            <a:ext cx="4639323" cy="2448267"/>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all2.png"/>
          <p:cNvPicPr>
            <a:picLocks noChangeAspect="1"/>
          </p:cNvPicPr>
          <p:nvPr/>
        </p:nvPicPr>
        <p:blipFill>
          <a:blip r:embed="rId2"/>
          <a:stretch>
            <a:fillRect/>
          </a:stretch>
        </p:blipFill>
        <p:spPr>
          <a:xfrm>
            <a:off x="0" y="-25726"/>
            <a:ext cx="9109952" cy="6883726"/>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3"/>
          <p:cNvSpPr txBox="1">
            <a:spLocks noChangeArrowheads="1"/>
          </p:cNvSpPr>
          <p:nvPr/>
        </p:nvSpPr>
        <p:spPr bwMode="auto">
          <a:xfrm>
            <a:off x="357158" y="785794"/>
            <a:ext cx="8501122" cy="4832092"/>
          </a:xfrm>
          <a:prstGeom prst="rect">
            <a:avLst/>
          </a:prstGeom>
          <a:noFill/>
          <a:ln w="9525">
            <a:noFill/>
            <a:miter lim="800000"/>
            <a:headEnd/>
            <a:tailEnd/>
          </a:ln>
        </p:spPr>
        <p:txBody>
          <a:bodyPr wrap="square">
            <a:spAutoFit/>
          </a:bodyPr>
          <a:lstStyle/>
          <a:p>
            <a:pPr algn="l" rtl="0">
              <a:spcAft>
                <a:spcPts val="600"/>
              </a:spcAft>
            </a:pPr>
            <a:endParaRPr lang="en-US" sz="2400" dirty="0">
              <a:latin typeface="Times New Roman" pitchFamily="18" charset="0"/>
              <a:cs typeface="Times New Roman" pitchFamily="18" charset="0"/>
            </a:endParaRPr>
          </a:p>
          <a:p>
            <a:pPr algn="l" rtl="0">
              <a:defRPr/>
            </a:pPr>
            <a:r>
              <a:rPr lang="en-US" sz="2400" dirty="0">
                <a:latin typeface="Times New Roman" pitchFamily="18" charset="0"/>
                <a:cs typeface="Times New Roman" pitchFamily="18" charset="0"/>
              </a:rPr>
              <a:t> </a:t>
            </a:r>
            <a:r>
              <a:rPr lang="en-IN" sz="2400" dirty="0" err="1" smtClean="0">
                <a:latin typeface="Times New Roman" pitchFamily="18" charset="0"/>
                <a:cs typeface="Times New Roman" pitchFamily="18" charset="0"/>
              </a:rPr>
              <a:t>Dentinogenesis</a:t>
            </a:r>
            <a:r>
              <a:rPr lang="en-IN" sz="2400" dirty="0" smtClean="0">
                <a:latin typeface="Times New Roman" pitchFamily="18" charset="0"/>
                <a:cs typeface="Times New Roman" pitchFamily="18" charset="0"/>
              </a:rPr>
              <a:t> is the formation of dentin by </a:t>
            </a:r>
            <a:r>
              <a:rPr lang="en-IN" sz="2400" dirty="0" err="1" smtClean="0">
                <a:latin typeface="Times New Roman" pitchFamily="18" charset="0"/>
                <a:cs typeface="Times New Roman" pitchFamily="18" charset="0"/>
              </a:rPr>
              <a:t>odontoblast</a:t>
            </a:r>
            <a:r>
              <a:rPr lang="en-IN" sz="2400" dirty="0" smtClean="0">
                <a:latin typeface="Times New Roman" pitchFamily="18" charset="0"/>
                <a:cs typeface="Times New Roman" pitchFamily="18" charset="0"/>
              </a:rPr>
              <a:t> cells, which starts before </a:t>
            </a:r>
            <a:r>
              <a:rPr lang="en-IN" sz="2400" dirty="0" err="1" smtClean="0">
                <a:latin typeface="Times New Roman" pitchFamily="18" charset="0"/>
                <a:cs typeface="Times New Roman" pitchFamily="18" charset="0"/>
              </a:rPr>
              <a:t>amelogenesis</a:t>
            </a:r>
            <a:r>
              <a:rPr lang="en-IN" sz="2400" dirty="0" smtClean="0">
                <a:latin typeface="Times New Roman" pitchFamily="18" charset="0"/>
                <a:cs typeface="Times New Roman" pitchFamily="18" charset="0"/>
              </a:rPr>
              <a:t>. It takes place in two phases:  </a:t>
            </a:r>
          </a:p>
          <a:p>
            <a:pPr marL="633412" indent="-514350" algn="l" rtl="0">
              <a:buFont typeface="+mj-lt"/>
              <a:buAutoNum type="arabicPeriod"/>
              <a:defRPr/>
            </a:pPr>
            <a:r>
              <a:rPr lang="en-IN" sz="2400" dirty="0" smtClean="0">
                <a:latin typeface="Times New Roman" pitchFamily="18" charset="0"/>
                <a:cs typeface="Times New Roman" pitchFamily="18" charset="0"/>
              </a:rPr>
              <a:t>formation of organic collagen matrix </a:t>
            </a:r>
          </a:p>
          <a:p>
            <a:pPr marL="633412" indent="-514350" algn="l" rtl="0">
              <a:buFont typeface="+mj-lt"/>
              <a:buAutoNum type="arabicPeriod"/>
              <a:defRPr/>
            </a:pPr>
            <a:r>
              <a:rPr lang="en-IN" sz="2400" dirty="0" smtClean="0">
                <a:latin typeface="Times New Roman" pitchFamily="18" charset="0"/>
                <a:cs typeface="Times New Roman" pitchFamily="18" charset="0"/>
              </a:rPr>
              <a:t>deposition of </a:t>
            </a:r>
            <a:r>
              <a:rPr lang="en-IN" sz="2400" dirty="0" err="1" smtClean="0">
                <a:latin typeface="Times New Roman" pitchFamily="18" charset="0"/>
                <a:cs typeface="Times New Roman" pitchFamily="18" charset="0"/>
              </a:rPr>
              <a:t>hydroxyapetite</a:t>
            </a:r>
            <a:r>
              <a:rPr lang="en-IN" sz="2400" dirty="0" smtClean="0">
                <a:latin typeface="Times New Roman" pitchFamily="18" charset="0"/>
                <a:cs typeface="Times New Roman" pitchFamily="18" charset="0"/>
              </a:rPr>
              <a:t> crystals.</a:t>
            </a:r>
          </a:p>
          <a:p>
            <a:pPr marL="609600" indent="-609600" algn="l" rtl="0">
              <a:buFont typeface="Wingdings" pitchFamily="2" charset="2"/>
              <a:buChar char="ü"/>
              <a:defRPr/>
            </a:pPr>
            <a:r>
              <a:rPr lang="en-US" sz="2400" dirty="0" smtClean="0">
                <a:latin typeface="Times New Roman" pitchFamily="18" charset="0"/>
                <a:cs typeface="Times New Roman" pitchFamily="18" charset="0"/>
              </a:rPr>
              <a:t>Dentinogenesis </a:t>
            </a:r>
            <a:r>
              <a:rPr lang="en-US" sz="2400" dirty="0" err="1" smtClean="0">
                <a:latin typeface="Times New Roman" pitchFamily="18" charset="0"/>
                <a:cs typeface="Times New Roman" pitchFamily="18" charset="0"/>
              </a:rPr>
              <a:t>Imperfecta</a:t>
            </a:r>
            <a:r>
              <a:rPr lang="en-US" sz="2400" dirty="0" smtClean="0">
                <a:latin typeface="Times New Roman" pitchFamily="18" charset="0"/>
                <a:cs typeface="Times New Roman" pitchFamily="18" charset="0"/>
              </a:rPr>
              <a:t>:</a:t>
            </a:r>
            <a:r>
              <a:rPr lang="en-IN"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Is  an inherited disorder of dentin formation due to </a:t>
            </a:r>
            <a:r>
              <a:rPr lang="en-US" sz="2400" dirty="0" err="1" smtClean="0">
                <a:latin typeface="Times New Roman" pitchFamily="18" charset="0"/>
                <a:cs typeface="Times New Roman" pitchFamily="18" charset="0"/>
              </a:rPr>
              <a:t>autosomal</a:t>
            </a:r>
            <a:r>
              <a:rPr lang="en-US" sz="2400" dirty="0" smtClean="0">
                <a:latin typeface="Times New Roman" pitchFamily="18" charset="0"/>
                <a:cs typeface="Times New Roman" pitchFamily="18" charset="0"/>
              </a:rPr>
              <a:t> dominant disturbance.</a:t>
            </a:r>
          </a:p>
          <a:p>
            <a:pPr algn="l" rtl="0">
              <a:spcAft>
                <a:spcPts val="600"/>
              </a:spcAft>
              <a:buFont typeface="Wingdings" pitchFamily="2" charset="2"/>
              <a:buChar char="Ø"/>
            </a:pP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Affects </a:t>
            </a:r>
            <a:r>
              <a:rPr lang="en-US" sz="2400" dirty="0">
                <a:latin typeface="Times New Roman" pitchFamily="18" charset="0"/>
                <a:cs typeface="Times New Roman" pitchFamily="18" charset="0"/>
              </a:rPr>
              <a:t>both </a:t>
            </a:r>
            <a:r>
              <a:rPr lang="en-US" sz="2400" dirty="0" err="1" smtClean="0">
                <a:latin typeface="Times New Roman" pitchFamily="18" charset="0"/>
                <a:cs typeface="Times New Roman" pitchFamily="18" charset="0"/>
              </a:rPr>
              <a:t>primary&amp;permanent</a:t>
            </a:r>
            <a:r>
              <a:rPr lang="en-US" sz="2400" dirty="0" smtClean="0">
                <a:latin typeface="Times New Roman" pitchFamily="18" charset="0"/>
                <a:cs typeface="Times New Roman" pitchFamily="18" charset="0"/>
              </a:rPr>
              <a:t> dentition.</a:t>
            </a:r>
          </a:p>
          <a:p>
            <a:pPr algn="l" rtl="0">
              <a:spcAft>
                <a:spcPts val="600"/>
              </a:spcAft>
              <a:buFont typeface="Wingdings" pitchFamily="2" charset="2"/>
              <a:buChar char="Ø"/>
            </a:pPr>
            <a:r>
              <a:rPr lang="en-US" sz="2400" dirty="0" smtClean="0">
                <a:latin typeface="Times New Roman" pitchFamily="18" charset="0"/>
                <a:cs typeface="Times New Roman" pitchFamily="18" charset="0"/>
              </a:rPr>
              <a:t>Blue to brown discoloration with distinctive translucence.</a:t>
            </a:r>
          </a:p>
          <a:p>
            <a:pPr algn="l" rtl="0">
              <a:spcAft>
                <a:spcPts val="600"/>
              </a:spcAft>
              <a:buFont typeface="Wingdings" pitchFamily="2" charset="2"/>
              <a:buChar char="Ø"/>
            </a:pPr>
            <a:r>
              <a:rPr lang="en-US" sz="2400" dirty="0" smtClean="0">
                <a:latin typeface="Times New Roman" pitchFamily="18" charset="0"/>
                <a:cs typeface="Times New Roman" pitchFamily="18" charset="0"/>
              </a:rPr>
              <a:t> Enamel frequently separates easily from underlying defective dentin.</a:t>
            </a:r>
          </a:p>
          <a:p>
            <a:pPr algn="l" rtl="0">
              <a:spcAft>
                <a:spcPts val="600"/>
              </a:spcAft>
            </a:pP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428596" y="0"/>
          <a:ext cx="8186766" cy="1066800"/>
        </p:xfrm>
        <a:graphic>
          <a:graphicData uri="http://schemas.openxmlformats.org/drawingml/2006/table">
            <a:tbl>
              <a:tblPr firstRow="1" bandRow="1">
                <a:tableStyleId>{5C22544A-7EE6-4342-B048-85BDC9FD1C3A}</a:tableStyleId>
              </a:tblPr>
              <a:tblGrid>
                <a:gridCol w="8186766"/>
              </a:tblGrid>
              <a:tr h="762000">
                <a:tc>
                  <a:txBody>
                    <a:bodyPr/>
                    <a:lstStyle/>
                    <a:p>
                      <a:pPr algn="l" rtl="0">
                        <a:buFont typeface="Wingdings" pitchFamily="2" charset="2"/>
                        <a:buChar char="Ø"/>
                      </a:pPr>
                      <a:r>
                        <a:rPr lang="en-US" sz="3200" dirty="0" smtClean="0">
                          <a:latin typeface="Times New Roman" pitchFamily="18" charset="0"/>
                          <a:cs typeface="Times New Roman" pitchFamily="18" charset="0"/>
                        </a:rPr>
                        <a:t>Dentinogenesis </a:t>
                      </a:r>
                      <a:r>
                        <a:rPr lang="en-US" sz="3200" baseline="0" dirty="0" err="1" smtClean="0">
                          <a:latin typeface="Times New Roman" pitchFamily="18" charset="0"/>
                          <a:cs typeface="Times New Roman" pitchFamily="18" charset="0"/>
                        </a:rPr>
                        <a:t>Imperfecta</a:t>
                      </a:r>
                      <a:r>
                        <a:rPr lang="en-US" sz="3200" baseline="0" dirty="0" smtClean="0">
                          <a:latin typeface="Times New Roman" pitchFamily="18" charset="0"/>
                          <a:cs typeface="Times New Roman" pitchFamily="18" charset="0"/>
                        </a:rPr>
                        <a:t>(</a:t>
                      </a:r>
                      <a:r>
                        <a:rPr lang="en-US" sz="3200" dirty="0" smtClean="0">
                          <a:latin typeface="Times New Roman" pitchFamily="18" charset="0"/>
                          <a:cs typeface="Times New Roman" pitchFamily="18" charset="0"/>
                        </a:rPr>
                        <a:t>Hereditary </a:t>
                      </a:r>
                      <a:r>
                        <a:rPr lang="en-US" sz="3200" dirty="0" err="1" smtClean="0">
                          <a:latin typeface="Times New Roman" pitchFamily="18" charset="0"/>
                          <a:cs typeface="Times New Roman" pitchFamily="18" charset="0"/>
                        </a:rPr>
                        <a:t>Opalascent</a:t>
                      </a:r>
                      <a:r>
                        <a:rPr lang="en-US" sz="3200" dirty="0" smtClean="0">
                          <a:latin typeface="Times New Roman" pitchFamily="18" charset="0"/>
                          <a:cs typeface="Times New Roman" pitchFamily="18" charset="0"/>
                        </a:rPr>
                        <a:t> Dentin)</a:t>
                      </a:r>
                      <a:endParaRPr lang="en-US" sz="3200" dirty="0">
                        <a:latin typeface="Times New Roman" pitchFamily="18" charset="0"/>
                        <a:cs typeface="Times New Roman" pitchFamily="18" charset="0"/>
                      </a:endParaRPr>
                    </a:p>
                  </a:txBody>
                  <a:tcPr>
                    <a:solidFill>
                      <a:srgbClr val="FF0066"/>
                    </a:solidFill>
                  </a:tcPr>
                </a:tc>
              </a:tr>
            </a:tbl>
          </a:graphicData>
        </a:graphic>
      </p:graphicFrame>
      <p:pic>
        <p:nvPicPr>
          <p:cNvPr id="5" name="Picture 9"/>
          <p:cNvPicPr>
            <a:picLocks noChangeAspect="1" noChangeArrowheads="1"/>
          </p:cNvPicPr>
          <p:nvPr/>
        </p:nvPicPr>
        <p:blipFill>
          <a:blip r:embed="rId2"/>
          <a:srcRect l="4375" t="25000" r="5624" b="31250"/>
          <a:stretch>
            <a:fillRect/>
          </a:stretch>
        </p:blipFill>
        <p:spPr bwMode="auto">
          <a:xfrm>
            <a:off x="6215074" y="4722324"/>
            <a:ext cx="2928926" cy="2135675"/>
          </a:xfrm>
          <a:prstGeom prst="rect">
            <a:avLst/>
          </a:prstGeom>
          <a:noFill/>
          <a:ln w="9525">
            <a:noFill/>
            <a:miter lim="800000"/>
            <a:headEnd/>
            <a:tailEnd/>
          </a:ln>
        </p:spPr>
      </p:pic>
    </p:spTree>
  </p:cSld>
  <p:clrMapOvr>
    <a:masterClrMapping/>
  </p:clrMapOvr>
  <p:transition spd="slow">
    <p:push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85720" y="142852"/>
            <a:ext cx="8001056" cy="7525137"/>
          </a:xfrm>
          <a:prstGeom prst="rect">
            <a:avLst/>
          </a:prstGeom>
        </p:spPr>
        <p:txBody>
          <a:bodyPr wrap="square">
            <a:spAutoFit/>
          </a:bodyPr>
          <a:lstStyle/>
          <a:p>
            <a:pPr algn="l" rtl="0">
              <a:spcAft>
                <a:spcPts val="600"/>
              </a:spcAft>
              <a:buFont typeface="Wingdings" pitchFamily="2" charset="2"/>
              <a:buChar char="Ø"/>
            </a:pPr>
            <a:r>
              <a:rPr lang="en-US" sz="2400" dirty="0" smtClean="0">
                <a:latin typeface="Times New Roman" pitchFamily="18" charset="0"/>
                <a:cs typeface="Times New Roman" pitchFamily="18" charset="0"/>
              </a:rPr>
              <a:t> Radiographically:</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Bulbous crowns</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Cervical constriction</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Thin roots</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Early obliteration of roots canals &amp; pulp chambers.</a:t>
            </a:r>
          </a:p>
          <a:p>
            <a:pPr lvl="1" algn="l" rtl="0">
              <a:spcAft>
                <a:spcPts val="600"/>
              </a:spcAft>
              <a:buFont typeface="Wingdings" pitchFamily="2" charset="2"/>
              <a:buChar char="ü"/>
            </a:pPr>
            <a:endParaRPr lang="en-US" sz="2400" dirty="0" smtClean="0">
              <a:latin typeface="Times New Roman" pitchFamily="18" charset="0"/>
              <a:cs typeface="Times New Roman" pitchFamily="18" charset="0"/>
            </a:endParaRPr>
          </a:p>
          <a:p>
            <a:pPr lvl="1" algn="l" rtl="0">
              <a:spcAft>
                <a:spcPts val="600"/>
              </a:spcAft>
              <a:buFont typeface="Wingdings" pitchFamily="2" charset="2"/>
              <a:buChar char="ü"/>
            </a:pPr>
            <a:endParaRPr lang="en-US" sz="2400" dirty="0" smtClean="0">
              <a:latin typeface="Times New Roman" pitchFamily="18" charset="0"/>
              <a:cs typeface="Times New Roman" pitchFamily="18" charset="0"/>
            </a:endParaRPr>
          </a:p>
          <a:p>
            <a:pPr lvl="1" algn="l" rtl="0">
              <a:spcAft>
                <a:spcPts val="600"/>
              </a:spcAft>
              <a:buFont typeface="Wingdings" pitchFamily="2" charset="2"/>
              <a:buChar char="ü"/>
            </a:pPr>
            <a:endParaRPr lang="en-US" sz="2400" dirty="0" smtClean="0">
              <a:latin typeface="Times New Roman" pitchFamily="18" charset="0"/>
              <a:cs typeface="Times New Roman" pitchFamily="18" charset="0"/>
            </a:endParaRPr>
          </a:p>
          <a:p>
            <a:pPr lvl="1" algn="l" rtl="0">
              <a:spcAft>
                <a:spcPts val="600"/>
              </a:spcAft>
              <a:buFont typeface="Wingdings" pitchFamily="2" charset="2"/>
              <a:buChar char="ü"/>
            </a:pPr>
            <a:endParaRPr lang="en-US" sz="2400" dirty="0" smtClean="0">
              <a:latin typeface="Times New Roman" pitchFamily="18" charset="0"/>
              <a:cs typeface="Times New Roman" pitchFamily="18" charset="0"/>
            </a:endParaRPr>
          </a:p>
          <a:p>
            <a:pPr lvl="1" algn="l" rtl="0">
              <a:spcAft>
                <a:spcPts val="600"/>
              </a:spcAft>
              <a:buFont typeface="Wingdings" pitchFamily="2" charset="2"/>
              <a:buChar char="ü"/>
            </a:pPr>
            <a:endParaRPr lang="en-US" sz="2400" dirty="0" smtClean="0">
              <a:latin typeface="Times New Roman" pitchFamily="18" charset="0"/>
              <a:cs typeface="Times New Roman" pitchFamily="18" charset="0"/>
            </a:endParaRPr>
          </a:p>
          <a:p>
            <a:pPr algn="l" rtl="0">
              <a:spcAft>
                <a:spcPts val="600"/>
              </a:spcAft>
              <a:buFont typeface="Wingdings" pitchFamily="2" charset="2"/>
              <a:buChar char="Ø"/>
            </a:pPr>
            <a:r>
              <a:rPr lang="en-US" sz="2400" dirty="0" smtClean="0">
                <a:latin typeface="Times New Roman" pitchFamily="18" charset="0"/>
                <a:cs typeface="Times New Roman" pitchFamily="18" charset="0"/>
              </a:rPr>
              <a:t> Treatment:</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Prevent loss of enamel&amp; subsequent loss of dentin</a:t>
            </a:r>
          </a:p>
          <a:p>
            <a:pPr lvl="1" algn="l" rtl="0">
              <a:spcAft>
                <a:spcPts val="600"/>
              </a:spcAft>
            </a:pPr>
            <a:r>
              <a:rPr lang="en-US" sz="2400" dirty="0" smtClean="0">
                <a:latin typeface="Times New Roman" pitchFamily="18" charset="0"/>
                <a:cs typeface="Times New Roman" pitchFamily="18" charset="0"/>
              </a:rPr>
              <a:t>    through attrition.</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Cast metal crowns for posterior &amp; jacket crowns for anterior teeth  </a:t>
            </a:r>
          </a:p>
          <a:p>
            <a:pPr lvl="1" algn="l" rtl="0">
              <a:spcAft>
                <a:spcPts val="600"/>
              </a:spcAft>
              <a:buFont typeface="Wingdings" pitchFamily="2" charset="2"/>
              <a:buChar char="ü"/>
            </a:pPr>
            <a:endParaRPr lang="en-US" sz="2400" dirty="0" smtClean="0">
              <a:latin typeface="Times New Roman" pitchFamily="18" charset="0"/>
              <a:cs typeface="Times New Roman" pitchFamily="18" charset="0"/>
            </a:endParaRPr>
          </a:p>
          <a:p>
            <a:pPr algn="l" rtl="0">
              <a:spcAft>
                <a:spcPts val="600"/>
              </a:spcAft>
            </a:pPr>
            <a:endParaRPr lang="en-US" sz="2400" dirty="0">
              <a:latin typeface="Times New Roman" pitchFamily="18" charset="0"/>
              <a:cs typeface="Times New Roman" pitchFamily="18" charset="0"/>
            </a:endParaRPr>
          </a:p>
        </p:txBody>
      </p:sp>
      <p:pic>
        <p:nvPicPr>
          <p:cNvPr id="5" name="صورة 4" descr="33.png"/>
          <p:cNvPicPr>
            <a:picLocks noChangeAspect="1"/>
          </p:cNvPicPr>
          <p:nvPr/>
        </p:nvPicPr>
        <p:blipFill>
          <a:blip r:embed="rId2"/>
          <a:stretch>
            <a:fillRect/>
          </a:stretch>
        </p:blipFill>
        <p:spPr>
          <a:xfrm>
            <a:off x="357158" y="2382595"/>
            <a:ext cx="4024657" cy="2189413"/>
          </a:xfrm>
          <a:prstGeom prst="rect">
            <a:avLst/>
          </a:prstGeom>
        </p:spPr>
      </p:pic>
      <p:pic>
        <p:nvPicPr>
          <p:cNvPr id="6" name="صورة 5" descr="34.png"/>
          <p:cNvPicPr>
            <a:picLocks noChangeAspect="1"/>
          </p:cNvPicPr>
          <p:nvPr/>
        </p:nvPicPr>
        <p:blipFill>
          <a:blip r:embed="rId3"/>
          <a:stretch>
            <a:fillRect/>
          </a:stretch>
        </p:blipFill>
        <p:spPr>
          <a:xfrm>
            <a:off x="4500562" y="2714620"/>
            <a:ext cx="4473893" cy="178595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214282" y="285728"/>
            <a:ext cx="8358246" cy="11818620"/>
          </a:xfrm>
          <a:prstGeom prst="rect">
            <a:avLst/>
          </a:prstGeom>
          <a:noFill/>
          <a:ln w="9525">
            <a:noFill/>
            <a:miter lim="800000"/>
            <a:headEnd/>
            <a:tailEnd/>
          </a:ln>
        </p:spPr>
        <p:txBody>
          <a:bodyPr wrap="square">
            <a:spAutoFit/>
          </a:bodyPr>
          <a:lstStyle/>
          <a:p>
            <a:pPr algn="l" rtl="0">
              <a:spcAft>
                <a:spcPts val="600"/>
              </a:spcAft>
              <a:buFont typeface="Wingdings" pitchFamily="2" charset="2"/>
              <a:buChar char="Ø"/>
            </a:pP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Classification:</a:t>
            </a:r>
          </a:p>
          <a:p>
            <a:pPr algn="l" rtl="0">
              <a:spcAft>
                <a:spcPts val="600"/>
              </a:spcAft>
            </a:pPr>
            <a:r>
              <a:rPr lang="en-US" sz="2400" dirty="0" smtClean="0">
                <a:latin typeface="Times New Roman" pitchFamily="18" charset="0"/>
                <a:cs typeface="Times New Roman" pitchFamily="18" charset="0"/>
              </a:rPr>
              <a:t> Type I:occurs in families with </a:t>
            </a:r>
            <a:r>
              <a:rPr lang="en-US" sz="2400" dirty="0" err="1" smtClean="0">
                <a:latin typeface="Times New Roman" pitchFamily="18" charset="0"/>
                <a:cs typeface="Times New Roman" pitchFamily="18" charset="0"/>
              </a:rPr>
              <a:t>Osteogenesis</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Imperfecta</a:t>
            </a:r>
            <a:r>
              <a:rPr lang="en-US" sz="2400" dirty="0" smtClean="0">
                <a:latin typeface="Times New Roman" pitchFamily="18" charset="0"/>
                <a:cs typeface="Times New Roman" pitchFamily="18" charset="0"/>
              </a:rPr>
              <a:t>.</a:t>
            </a:r>
          </a:p>
          <a:p>
            <a:pPr algn="l" rtl="0">
              <a:spcAft>
                <a:spcPts val="600"/>
              </a:spcAft>
            </a:pPr>
            <a:r>
              <a:rPr lang="en-US" sz="2400" dirty="0" smtClean="0">
                <a:latin typeface="Times New Roman" pitchFamily="18" charset="0"/>
                <a:cs typeface="Times New Roman" pitchFamily="18" charset="0"/>
              </a:rPr>
              <a:t>* primary teeth are more severely affected than permanent teeth.</a:t>
            </a:r>
          </a:p>
          <a:p>
            <a:pPr algn="l" rtl="0">
              <a:spcAft>
                <a:spcPts val="600"/>
              </a:spcAft>
            </a:pP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Type </a:t>
            </a:r>
            <a:r>
              <a:rPr lang="en-US" sz="2400" dirty="0" smtClean="0">
                <a:latin typeface="Times New Roman" pitchFamily="18" charset="0"/>
                <a:cs typeface="Times New Roman" pitchFamily="18" charset="0"/>
              </a:rPr>
              <a:t>II: never occurs in association with </a:t>
            </a:r>
            <a:r>
              <a:rPr lang="en-US" sz="2400" dirty="0" err="1" smtClean="0">
                <a:latin typeface="Times New Roman" pitchFamily="18" charset="0"/>
                <a:cs typeface="Times New Roman" pitchFamily="18" charset="0"/>
              </a:rPr>
              <a:t>osteogenesis</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imperfecta,only</a:t>
            </a:r>
            <a:r>
              <a:rPr lang="en-US" sz="2400" dirty="0" smtClean="0">
                <a:latin typeface="Times New Roman" pitchFamily="18" charset="0"/>
                <a:cs typeface="Times New Roman" pitchFamily="18" charset="0"/>
              </a:rPr>
              <a:t> have dentin abnormalities without bone disease.</a:t>
            </a:r>
          </a:p>
          <a:p>
            <a:pPr algn="l" rtl="0">
              <a:spcAft>
                <a:spcPts val="600"/>
              </a:spcAft>
              <a:buFont typeface="Wingdings" pitchFamily="2" charset="2"/>
              <a:buChar char="Ø"/>
            </a:pPr>
            <a:r>
              <a:rPr lang="en-US" sz="2400" dirty="0" smtClean="0">
                <a:latin typeface="Times New Roman" pitchFamily="18" charset="0"/>
                <a:cs typeface="Times New Roman" pitchFamily="18" charset="0"/>
              </a:rPr>
              <a:t> Radiographically (Type I&amp; II ):</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partial or total obliteration of pulp chambers &amp; root canals by continued formation of dentin.</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roots may be short &amp; blunted.</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Normal </a:t>
            </a:r>
            <a:r>
              <a:rPr lang="en-US" sz="2400" dirty="0" err="1" smtClean="0">
                <a:latin typeface="Times New Roman" pitchFamily="18" charset="0"/>
                <a:cs typeface="Times New Roman" pitchFamily="18" charset="0"/>
              </a:rPr>
              <a:t>cementum</a:t>
            </a:r>
            <a:r>
              <a:rPr lang="en-US" sz="2400" dirty="0" smtClean="0">
                <a:latin typeface="Times New Roman" pitchFamily="18" charset="0"/>
                <a:cs typeface="Times New Roman" pitchFamily="18" charset="0"/>
              </a:rPr>
              <a:t>, periodontal membrane &amp; bone .</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Type 2</a:t>
            </a:r>
            <a:r>
              <a:rPr lang="en-US" sz="2400" dirty="0" smtClean="0">
                <a:latin typeface="Times New Roman" pitchFamily="18" charset="0"/>
                <a:cs typeface="Times New Roman" pitchFamily="18" charset="0"/>
                <a:sym typeface="Wingdings" pitchFamily="2" charset="2"/>
              </a:rPr>
              <a:t>large pulp chambers with thin shell of dentin and enamel “shell teeth</a:t>
            </a:r>
            <a:r>
              <a:rPr lang="en-US" sz="2400" b="1" i="1" dirty="0" smtClean="0">
                <a:latin typeface="Segoe Print" pitchFamily="2" charset="0"/>
                <a:sym typeface="Wingdings" pitchFamily="2" charset="2"/>
              </a:rPr>
              <a:t>”</a:t>
            </a:r>
            <a:endParaRPr lang="en-US" sz="2400" b="1" i="1" dirty="0" smtClean="0">
              <a:latin typeface="Segoe Print" pitchFamily="2" charset="0"/>
            </a:endParaRPr>
          </a:p>
          <a:p>
            <a:pPr algn="l" rtl="0"/>
            <a:r>
              <a:rPr lang="en-US" sz="2400" dirty="0" smtClean="0">
                <a:latin typeface="Times New Roman" pitchFamily="18" charset="0"/>
                <a:cs typeface="Times New Roman" pitchFamily="18" charset="0"/>
              </a:rPr>
              <a:t> Type III (Brandywine type ): Rare  condition, seen in racial isolate of Maryland.</a:t>
            </a:r>
          </a:p>
          <a:p>
            <a:pPr algn="l" rtl="0">
              <a:buFont typeface="Wingdings" pitchFamily="2" charset="2"/>
              <a:buChar char="ü"/>
            </a:pPr>
            <a:r>
              <a:rPr lang="en-US" sz="2400" dirty="0" smtClean="0">
                <a:latin typeface="Times New Roman" pitchFamily="18" charset="0"/>
                <a:cs typeface="Times New Roman" pitchFamily="18" charset="0"/>
              </a:rPr>
              <a:t> exhibits multiple pulp exposures and periapical lesions in deciduous dentition.</a:t>
            </a:r>
          </a:p>
          <a:p>
            <a:pPr algn="l" rtl="0">
              <a:spcAft>
                <a:spcPts val="600"/>
              </a:spcAft>
            </a:pPr>
            <a:endParaRPr lang="en-US" sz="2400" dirty="0" smtClean="0">
              <a:latin typeface="Times New Roman" pitchFamily="18" charset="0"/>
              <a:cs typeface="Times New Roman" pitchFamily="18" charset="0"/>
            </a:endParaRPr>
          </a:p>
          <a:p>
            <a:pPr algn="l" rtl="0">
              <a:spcAft>
                <a:spcPts val="600"/>
              </a:spcAft>
              <a:buFont typeface="Wingdings" pitchFamily="2" charset="2"/>
              <a:buChar char="ü"/>
            </a:pPr>
            <a:endParaRPr lang="en-US" sz="2400" dirty="0" smtClean="0">
              <a:latin typeface="Times New Roman" pitchFamily="18" charset="0"/>
              <a:cs typeface="Times New Roman" pitchFamily="18" charset="0"/>
            </a:endParaRPr>
          </a:p>
          <a:p>
            <a:pPr algn="l" rtl="0">
              <a:spcAft>
                <a:spcPts val="600"/>
              </a:spcAft>
              <a:buFont typeface="Wingdings" pitchFamily="2" charset="2"/>
              <a:buChar char="Ø"/>
            </a:pPr>
            <a:endParaRPr lang="en-US" sz="2400" dirty="0" smtClean="0">
              <a:latin typeface="Times New Roman" pitchFamily="18" charset="0"/>
              <a:cs typeface="Times New Roman" pitchFamily="18" charset="0"/>
            </a:endParaRPr>
          </a:p>
          <a:p>
            <a:pPr algn="l" rtl="0">
              <a:buFont typeface="Wingdings" pitchFamily="2" charset="2"/>
              <a:buChar char="ü"/>
            </a:pPr>
            <a:endParaRPr lang="en-US" sz="2400" dirty="0" smtClean="0">
              <a:latin typeface="Times New Roman" pitchFamily="18" charset="0"/>
              <a:cs typeface="Times New Roman" pitchFamily="18" charset="0"/>
            </a:endParaRPr>
          </a:p>
          <a:p>
            <a:endParaRPr lang="ar-IQ" sz="2400" dirty="0" smtClean="0">
              <a:latin typeface="Times New Roman" pitchFamily="18" charset="0"/>
              <a:cs typeface="Times New Roman" pitchFamily="18" charset="0"/>
            </a:endParaRPr>
          </a:p>
          <a:p>
            <a:pPr lvl="1" algn="l" rtl="0">
              <a:spcAft>
                <a:spcPts val="600"/>
              </a:spcAft>
              <a:buFont typeface="Wingdings" pitchFamily="2" charset="2"/>
              <a:buChar char="ü"/>
            </a:pPr>
            <a:endParaRPr lang="en-US" sz="2400" dirty="0" smtClean="0">
              <a:latin typeface="Times New Roman" pitchFamily="18" charset="0"/>
              <a:cs typeface="Times New Roman" pitchFamily="18" charset="0"/>
            </a:endParaRPr>
          </a:p>
          <a:p>
            <a:pPr lvl="1" algn="l" rtl="0">
              <a:spcAft>
                <a:spcPts val="600"/>
              </a:spcAft>
              <a:buFont typeface="Wingdings" pitchFamily="2" charset="2"/>
              <a:buChar char="ü"/>
            </a:pPr>
            <a:endParaRPr lang="en-US" sz="2400" dirty="0" smtClean="0">
              <a:latin typeface="Times New Roman" pitchFamily="18" charset="0"/>
              <a:cs typeface="Times New Roman" pitchFamily="18" charset="0"/>
            </a:endParaRPr>
          </a:p>
          <a:p>
            <a:pPr algn="l" rtl="0">
              <a:spcAft>
                <a:spcPts val="600"/>
              </a:spcAft>
            </a:pPr>
            <a:endParaRPr lang="en-US" sz="2400" dirty="0" smtClean="0">
              <a:latin typeface="Times New Roman" pitchFamily="18" charset="0"/>
              <a:cs typeface="Times New Roman" pitchFamily="18" charset="0"/>
            </a:endParaRPr>
          </a:p>
          <a:p>
            <a:pPr algn="l" rtl="0">
              <a:spcAft>
                <a:spcPts val="600"/>
              </a:spcAft>
            </a:pPr>
            <a:endParaRPr lang="en-US" sz="2400" dirty="0" smtClean="0">
              <a:latin typeface="Times New Roman" pitchFamily="18" charset="0"/>
              <a:cs typeface="Times New Roman" pitchFamily="18" charset="0"/>
            </a:endParaRPr>
          </a:p>
          <a:p>
            <a:pPr algn="l" rtl="0">
              <a:spcAft>
                <a:spcPts val="600"/>
              </a:spcAft>
            </a:pPr>
            <a:endParaRPr lang="en-US" sz="2400" dirty="0" smtClean="0">
              <a:latin typeface="Times New Roman" pitchFamily="18" charset="0"/>
              <a:cs typeface="Times New Roman" pitchFamily="18" charset="0"/>
            </a:endParaRPr>
          </a:p>
          <a:p>
            <a:pPr lvl="1" algn="l" rtl="0">
              <a:spcAft>
                <a:spcPts val="600"/>
              </a:spcAft>
            </a:pPr>
            <a:endParaRPr lang="en-US" sz="2400" dirty="0">
              <a:latin typeface="Times New Roman" pitchFamily="18" charset="0"/>
              <a:cs typeface="Times New Roman" pitchFamily="18" charset="0"/>
            </a:endParaRPr>
          </a:p>
          <a:p>
            <a:pPr algn="l" rtl="0">
              <a:spcAft>
                <a:spcPts val="600"/>
              </a:spcAft>
            </a:pPr>
            <a:endParaRPr lang="en-US" sz="2400" dirty="0">
              <a:latin typeface="Times New Roman" pitchFamily="18" charset="0"/>
              <a:cs typeface="Times New Roman" pitchFamily="18" charset="0"/>
            </a:endParaRPr>
          </a:p>
        </p:txBody>
      </p:sp>
    </p:spTree>
  </p:cSld>
  <p:clrMapOvr>
    <a:masterClrMapping/>
  </p:clrMapOvr>
  <p:transition spd="slow">
    <p:push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3757623" cy="283254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071935" y="0"/>
            <a:ext cx="4429155" cy="2840339"/>
          </a:xfrm>
          <a:prstGeom prst="rect">
            <a:avLst/>
          </a:prstGeom>
          <a:noFill/>
          <a:ln w="9525">
            <a:noFill/>
            <a:miter lim="800000"/>
            <a:headEnd/>
            <a:tailEnd/>
          </a:ln>
          <a:effectLst/>
        </p:spPr>
      </p:pic>
      <p:sp>
        <p:nvSpPr>
          <p:cNvPr id="5" name="مستطيل 4"/>
          <p:cNvSpPr/>
          <p:nvPr/>
        </p:nvSpPr>
        <p:spPr>
          <a:xfrm>
            <a:off x="3929058" y="2857496"/>
            <a:ext cx="4786346" cy="400110"/>
          </a:xfrm>
          <a:prstGeom prst="rect">
            <a:avLst/>
          </a:prstGeom>
        </p:spPr>
        <p:txBody>
          <a:bodyPr wrap="square">
            <a:spAutoFit/>
          </a:bodyPr>
          <a:lstStyle/>
          <a:p>
            <a:pPr algn="l"/>
            <a:r>
              <a:rPr lang="en-US" sz="2000" dirty="0" smtClean="0">
                <a:latin typeface="Times New Roman" pitchFamily="18" charset="0"/>
                <a:cs typeface="Times New Roman" pitchFamily="18" charset="0"/>
              </a:rPr>
              <a:t>Paramolar blocking the eruption of 3</a:t>
            </a:r>
            <a:r>
              <a:rPr lang="en-US" sz="2000" baseline="30000" dirty="0" smtClean="0">
                <a:latin typeface="Times New Roman" pitchFamily="18" charset="0"/>
                <a:cs typeface="Times New Roman" pitchFamily="18" charset="0"/>
              </a:rPr>
              <a:t>rd</a:t>
            </a:r>
            <a:r>
              <a:rPr lang="en-US" sz="2000" dirty="0" smtClean="0">
                <a:latin typeface="Times New Roman" pitchFamily="18" charset="0"/>
                <a:cs typeface="Times New Roman" pitchFamily="18" charset="0"/>
              </a:rPr>
              <a:t> molar.</a:t>
            </a:r>
            <a:endParaRPr lang="ar-IQ" sz="2000" dirty="0">
              <a:latin typeface="Times New Roman" pitchFamily="18" charset="0"/>
              <a:cs typeface="Times New Roman" pitchFamily="18" charset="0"/>
            </a:endParaRPr>
          </a:p>
        </p:txBody>
      </p:sp>
      <p:sp>
        <p:nvSpPr>
          <p:cNvPr id="6" name="مستطيل 5"/>
          <p:cNvSpPr/>
          <p:nvPr/>
        </p:nvSpPr>
        <p:spPr>
          <a:xfrm>
            <a:off x="1214414" y="2857496"/>
            <a:ext cx="1293944" cy="400110"/>
          </a:xfrm>
          <a:prstGeom prst="rect">
            <a:avLst/>
          </a:prstGeom>
        </p:spPr>
        <p:txBody>
          <a:bodyPr wrap="none">
            <a:spAutoFit/>
          </a:bodyPr>
          <a:lstStyle/>
          <a:p>
            <a:pPr algn="ctr"/>
            <a:r>
              <a:rPr lang="en-US" sz="2000" dirty="0" smtClean="0">
                <a:latin typeface="Times New Roman" pitchFamily="18" charset="0"/>
                <a:cs typeface="Times New Roman" pitchFamily="18" charset="0"/>
              </a:rPr>
              <a:t>Mesiodens</a:t>
            </a:r>
            <a:endParaRPr lang="ar-IQ" sz="2000" dirty="0"/>
          </a:p>
        </p:txBody>
      </p:sp>
      <p:pic>
        <p:nvPicPr>
          <p:cNvPr id="1028" name="Picture 4"/>
          <p:cNvPicPr>
            <a:picLocks noChangeAspect="1" noChangeArrowheads="1"/>
          </p:cNvPicPr>
          <p:nvPr/>
        </p:nvPicPr>
        <p:blipFill>
          <a:blip r:embed="rId4"/>
          <a:srcRect/>
          <a:stretch>
            <a:fillRect/>
          </a:stretch>
        </p:blipFill>
        <p:spPr bwMode="auto">
          <a:xfrm>
            <a:off x="0" y="3357562"/>
            <a:ext cx="4752975" cy="2486025"/>
          </a:xfrm>
          <a:prstGeom prst="rect">
            <a:avLst/>
          </a:prstGeom>
          <a:noFill/>
          <a:ln w="9525">
            <a:noFill/>
            <a:miter lim="800000"/>
            <a:headEnd/>
            <a:tailEnd/>
          </a:ln>
          <a:effectLst/>
        </p:spPr>
      </p:pic>
      <p:sp>
        <p:nvSpPr>
          <p:cNvPr id="8" name="سهم للأسفل 7"/>
          <p:cNvSpPr/>
          <p:nvPr/>
        </p:nvSpPr>
        <p:spPr>
          <a:xfrm>
            <a:off x="4143372" y="3500438"/>
            <a:ext cx="71438"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9" name="سهم للأسفل 8"/>
          <p:cNvSpPr/>
          <p:nvPr/>
        </p:nvSpPr>
        <p:spPr>
          <a:xfrm>
            <a:off x="500034" y="3571876"/>
            <a:ext cx="71438"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0" name="مستطيل 9"/>
          <p:cNvSpPr/>
          <p:nvPr/>
        </p:nvSpPr>
        <p:spPr>
          <a:xfrm>
            <a:off x="500034" y="6000768"/>
            <a:ext cx="2526654" cy="400110"/>
          </a:xfrm>
          <a:prstGeom prst="rect">
            <a:avLst/>
          </a:prstGeom>
        </p:spPr>
        <p:txBody>
          <a:bodyPr wrap="none">
            <a:spAutoFit/>
          </a:bodyPr>
          <a:lstStyle/>
          <a:p>
            <a:r>
              <a:rPr lang="en-US" sz="2000" dirty="0" smtClean="0">
                <a:latin typeface="Times New Roman" pitchFamily="18" charset="0"/>
                <a:cs typeface="Times New Roman" pitchFamily="18" charset="0"/>
              </a:rPr>
              <a:t>Distomolars(4</a:t>
            </a:r>
            <a:r>
              <a:rPr lang="en-US" sz="2000" baseline="30000" dirty="0" smtClean="0">
                <a:latin typeface="Times New Roman" pitchFamily="18" charset="0"/>
                <a:cs typeface="Times New Roman" pitchFamily="18" charset="0"/>
              </a:rPr>
              <a:t>th</a:t>
            </a:r>
            <a:r>
              <a:rPr lang="en-US" sz="2000" dirty="0" smtClean="0">
                <a:latin typeface="Times New Roman" pitchFamily="18" charset="0"/>
                <a:cs typeface="Times New Roman" pitchFamily="18" charset="0"/>
              </a:rPr>
              <a:t> molar)</a:t>
            </a:r>
            <a:endParaRPr lang="ar-IQ" sz="2000" dirty="0">
              <a:latin typeface="Times New Roman" pitchFamily="18" charset="0"/>
              <a:cs typeface="Times New Roman" pitchFamily="18" charset="0"/>
            </a:endParaRPr>
          </a:p>
        </p:txBody>
      </p:sp>
      <p:pic>
        <p:nvPicPr>
          <p:cNvPr id="12" name="Picture 12"/>
          <p:cNvPicPr>
            <a:picLocks noChangeAspect="1" noChangeArrowheads="1"/>
          </p:cNvPicPr>
          <p:nvPr/>
        </p:nvPicPr>
        <p:blipFill>
          <a:blip r:embed="rId5"/>
          <a:srcRect t="16251" b="10001"/>
          <a:stretch>
            <a:fillRect/>
          </a:stretch>
        </p:blipFill>
        <p:spPr bwMode="auto">
          <a:xfrm>
            <a:off x="5357818" y="3429000"/>
            <a:ext cx="2438400" cy="2697163"/>
          </a:xfrm>
          <a:prstGeom prst="rect">
            <a:avLst/>
          </a:prstGeom>
          <a:noFill/>
          <a:ln w="9525">
            <a:noFill/>
            <a:miter lim="800000"/>
            <a:headEnd/>
            <a:tailEnd/>
          </a:ln>
        </p:spPr>
      </p:pic>
      <p:sp>
        <p:nvSpPr>
          <p:cNvPr id="13" name="مستطيل 12"/>
          <p:cNvSpPr/>
          <p:nvPr/>
        </p:nvSpPr>
        <p:spPr>
          <a:xfrm>
            <a:off x="5929322" y="6215082"/>
            <a:ext cx="1293944" cy="400110"/>
          </a:xfrm>
          <a:prstGeom prst="rect">
            <a:avLst/>
          </a:prstGeom>
        </p:spPr>
        <p:txBody>
          <a:bodyPr wrap="none">
            <a:spAutoFit/>
          </a:bodyPr>
          <a:lstStyle/>
          <a:p>
            <a:pPr algn="ctr"/>
            <a:r>
              <a:rPr lang="en-US" sz="2000" dirty="0" smtClean="0">
                <a:latin typeface="Times New Roman" pitchFamily="18" charset="0"/>
                <a:cs typeface="Times New Roman" pitchFamily="18" charset="0"/>
              </a:rPr>
              <a:t>Mesiodens</a:t>
            </a:r>
            <a:endParaRPr lang="ar-IQ" sz="2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52463" y="114300"/>
            <a:ext cx="7839075"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3"/>
          <p:cNvSpPr txBox="1">
            <a:spLocks noChangeArrowheads="1"/>
          </p:cNvSpPr>
          <p:nvPr/>
        </p:nvSpPr>
        <p:spPr bwMode="auto">
          <a:xfrm>
            <a:off x="357158" y="1000108"/>
            <a:ext cx="7572428" cy="5740033"/>
          </a:xfrm>
          <a:prstGeom prst="rect">
            <a:avLst/>
          </a:prstGeom>
          <a:noFill/>
          <a:ln w="9525">
            <a:noFill/>
            <a:miter lim="800000"/>
            <a:headEnd/>
            <a:tailEnd/>
          </a:ln>
        </p:spPr>
        <p:txBody>
          <a:bodyPr wrap="square">
            <a:spAutoFit/>
          </a:bodyPr>
          <a:lstStyle/>
          <a:p>
            <a:pPr algn="l" rtl="0">
              <a:spcAft>
                <a:spcPts val="600"/>
              </a:spcAft>
            </a:pPr>
            <a:endParaRPr lang="en-US" sz="2400" dirty="0">
              <a:latin typeface="Times New Roman" pitchFamily="18" charset="0"/>
              <a:cs typeface="Times New Roman" pitchFamily="18" charset="0"/>
            </a:endParaRPr>
          </a:p>
          <a:p>
            <a:pPr algn="l" rtl="0">
              <a:spcAft>
                <a:spcPts val="600"/>
              </a:spcAft>
              <a:buFont typeface="Wingdings" pitchFamily="2" charset="2"/>
              <a:buChar char="Ø"/>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Also </a:t>
            </a:r>
            <a:r>
              <a:rPr lang="en-US" sz="2400" dirty="0">
                <a:latin typeface="Times New Roman" pitchFamily="18" charset="0"/>
                <a:cs typeface="Times New Roman" pitchFamily="18" charset="0"/>
              </a:rPr>
              <a:t>known as “Rootless Teeth</a:t>
            </a:r>
            <a:r>
              <a:rPr lang="en-US" sz="2400" dirty="0" smtClean="0">
                <a:latin typeface="Times New Roman" pitchFamily="18" charset="0"/>
                <a:cs typeface="Times New Roman" pitchFamily="18" charset="0"/>
              </a:rPr>
              <a:t>”. It is a hereditary disease.   </a:t>
            </a:r>
            <a:endParaRPr lang="en-US" sz="2400" dirty="0">
              <a:latin typeface="Times New Roman" pitchFamily="18" charset="0"/>
              <a:cs typeface="Times New Roman" pitchFamily="18" charset="0"/>
            </a:endParaRPr>
          </a:p>
          <a:p>
            <a:pPr algn="l" rtl="0">
              <a:spcAft>
                <a:spcPts val="600"/>
              </a:spcAft>
              <a:buFont typeface="Wingdings" pitchFamily="2" charset="2"/>
              <a:buChar char="Ø"/>
            </a:pPr>
            <a:r>
              <a:rPr lang="en-US" sz="2400" dirty="0" smtClean="0">
                <a:latin typeface="Times New Roman" pitchFamily="18" charset="0"/>
                <a:cs typeface="Times New Roman" pitchFamily="18" charset="0"/>
              </a:rPr>
              <a:t> Rare </a:t>
            </a:r>
            <a:r>
              <a:rPr lang="en-US" sz="2400" dirty="0">
                <a:latin typeface="Times New Roman" pitchFamily="18" charset="0"/>
                <a:cs typeface="Times New Roman" pitchFamily="18" charset="0"/>
              </a:rPr>
              <a:t>disturbance of </a:t>
            </a:r>
            <a:r>
              <a:rPr lang="en-US" sz="2400" dirty="0" smtClean="0">
                <a:latin typeface="Times New Roman" pitchFamily="18" charset="0"/>
                <a:cs typeface="Times New Roman" pitchFamily="18" charset="0"/>
              </a:rPr>
              <a:t>dentin formation. </a:t>
            </a:r>
            <a:endParaRPr lang="en-US" sz="2400" dirty="0">
              <a:latin typeface="Times New Roman" pitchFamily="18" charset="0"/>
              <a:cs typeface="Times New Roman" pitchFamily="18" charset="0"/>
            </a:endParaRPr>
          </a:p>
          <a:p>
            <a:pPr algn="l" rtl="0">
              <a:spcAft>
                <a:spcPts val="600"/>
              </a:spcAft>
              <a:buFont typeface="Wingdings" pitchFamily="2" charset="2"/>
              <a:buChar char="Ø"/>
            </a:pP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normal </a:t>
            </a:r>
            <a:r>
              <a:rPr lang="en-US" sz="2400" dirty="0" smtClean="0">
                <a:latin typeface="Times New Roman" pitchFamily="18" charset="0"/>
                <a:cs typeface="Times New Roman" pitchFamily="18" charset="0"/>
              </a:rPr>
              <a:t>enamel.</a:t>
            </a:r>
            <a:endParaRPr lang="en-US" sz="2400" dirty="0">
              <a:latin typeface="Times New Roman" pitchFamily="18" charset="0"/>
              <a:cs typeface="Times New Roman" pitchFamily="18" charset="0"/>
            </a:endParaRPr>
          </a:p>
          <a:p>
            <a:pPr algn="l" rtl="0">
              <a:spcAft>
                <a:spcPts val="600"/>
              </a:spcAft>
              <a:buFont typeface="Wingdings" pitchFamily="2" charset="2"/>
              <a:buChar char="Ø"/>
            </a:pPr>
            <a:r>
              <a:rPr lang="en-US" sz="2400" dirty="0" smtClean="0">
                <a:latin typeface="Times New Roman" pitchFamily="18" charset="0"/>
                <a:cs typeface="Times New Roman" pitchFamily="18" charset="0"/>
              </a:rPr>
              <a:t> Atypical </a:t>
            </a:r>
            <a:r>
              <a:rPr lang="en-US" sz="2400" dirty="0">
                <a:latin typeface="Times New Roman" pitchFamily="18" charset="0"/>
                <a:cs typeface="Times New Roman" pitchFamily="18" charset="0"/>
              </a:rPr>
              <a:t>dentin formation</a:t>
            </a:r>
          </a:p>
          <a:p>
            <a:pPr algn="l" rtl="0">
              <a:spcAft>
                <a:spcPts val="600"/>
              </a:spcAft>
              <a:buFont typeface="Wingdings" pitchFamily="2" charset="2"/>
              <a:buChar char="Ø"/>
            </a:pP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abnormal </a:t>
            </a:r>
            <a:r>
              <a:rPr lang="en-US" sz="2400" dirty="0" smtClean="0">
                <a:latin typeface="Times New Roman" pitchFamily="18" charset="0"/>
                <a:cs typeface="Times New Roman" pitchFamily="18" charset="0"/>
              </a:rPr>
              <a:t>pulp  morphology.</a:t>
            </a:r>
          </a:p>
          <a:p>
            <a:pPr algn="l" rtl="0">
              <a:spcAft>
                <a:spcPts val="600"/>
              </a:spcAft>
              <a:buFont typeface="Wingdings" pitchFamily="2" charset="2"/>
              <a:buChar char="Ø"/>
            </a:pPr>
            <a:r>
              <a:rPr lang="en-US" sz="2400" dirty="0" smtClean="0">
                <a:latin typeface="Times New Roman" pitchFamily="18" charset="0"/>
                <a:cs typeface="Times New Roman" pitchFamily="18" charset="0"/>
              </a:rPr>
              <a:t> Classification:</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Type I (</a:t>
            </a:r>
            <a:r>
              <a:rPr lang="en-US" sz="2400" dirty="0" err="1" smtClean="0">
                <a:latin typeface="Times New Roman" pitchFamily="18" charset="0"/>
                <a:cs typeface="Times New Roman" pitchFamily="18" charset="0"/>
              </a:rPr>
              <a:t>Radicular</a:t>
            </a:r>
            <a:r>
              <a:rPr lang="en-US" sz="2400" dirty="0" smtClean="0">
                <a:latin typeface="Times New Roman" pitchFamily="18" charset="0"/>
                <a:cs typeface="Times New Roman" pitchFamily="18" charset="0"/>
              </a:rPr>
              <a:t> Type).</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Type II (Coronal Type).</a:t>
            </a:r>
          </a:p>
          <a:p>
            <a:pPr algn="l" rtl="0">
              <a:spcAft>
                <a:spcPts val="600"/>
              </a:spcAft>
              <a:buFont typeface="Wingdings" pitchFamily="2" charset="2"/>
              <a:buChar char="Ø"/>
            </a:pPr>
            <a:endParaRPr lang="en-US" sz="2400" dirty="0">
              <a:latin typeface="Times New Roman" pitchFamily="18" charset="0"/>
              <a:cs typeface="Times New Roman" pitchFamily="18" charset="0"/>
            </a:endParaRPr>
          </a:p>
          <a:p>
            <a:pPr algn="l" rtl="0">
              <a:spcAft>
                <a:spcPts val="600"/>
              </a:spcAft>
            </a:pP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algn="l" rtl="0">
              <a:spcAft>
                <a:spcPts val="600"/>
              </a:spcAft>
              <a:buFont typeface="Wingdings" pitchFamily="2" charset="2"/>
              <a:buChar char="Ø"/>
            </a:pPr>
            <a:endParaRPr lang="en-US" sz="2400" dirty="0">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457200" y="381000"/>
          <a:ext cx="4038600" cy="762000"/>
        </p:xfrm>
        <a:graphic>
          <a:graphicData uri="http://schemas.openxmlformats.org/drawingml/2006/table">
            <a:tbl>
              <a:tblPr firstRow="1" bandRow="1">
                <a:tableStyleId>{5C22544A-7EE6-4342-B048-85BDC9FD1C3A}</a:tableStyleId>
              </a:tblPr>
              <a:tblGrid>
                <a:gridCol w="4038600"/>
              </a:tblGrid>
              <a:tr h="762000">
                <a:tc>
                  <a:txBody>
                    <a:bodyPr/>
                    <a:lstStyle/>
                    <a:p>
                      <a:pPr algn="l"/>
                      <a:r>
                        <a:rPr lang="en-US" sz="3200" dirty="0" smtClean="0">
                          <a:latin typeface="Times New Roman" pitchFamily="18" charset="0"/>
                          <a:cs typeface="Times New Roman" pitchFamily="18" charset="0"/>
                        </a:rPr>
                        <a:t>Dentin</a:t>
                      </a:r>
                      <a:r>
                        <a:rPr lang="en-US" sz="3200" baseline="0" dirty="0" smtClean="0">
                          <a:latin typeface="Times New Roman" pitchFamily="18" charset="0"/>
                          <a:cs typeface="Times New Roman" pitchFamily="18" charset="0"/>
                        </a:rPr>
                        <a:t> Dysplasia</a:t>
                      </a:r>
                      <a:endParaRPr lang="en-US" sz="3200" dirty="0">
                        <a:latin typeface="Times New Roman" pitchFamily="18" charset="0"/>
                        <a:cs typeface="Times New Roman" pitchFamily="18" charset="0"/>
                      </a:endParaRPr>
                    </a:p>
                  </a:txBody>
                  <a:tcPr>
                    <a:solidFill>
                      <a:srgbClr val="FF0066"/>
                    </a:solidFill>
                  </a:tcPr>
                </a:tc>
              </a:tr>
            </a:tbl>
          </a:graphicData>
        </a:graphic>
      </p:graphicFrame>
      <p:pic>
        <p:nvPicPr>
          <p:cNvPr id="111625" name="Picture 9"/>
          <p:cNvPicPr>
            <a:picLocks noChangeAspect="1" noChangeArrowheads="1"/>
          </p:cNvPicPr>
          <p:nvPr/>
        </p:nvPicPr>
        <p:blipFill>
          <a:blip r:embed="rId2"/>
          <a:srcRect t="22501" b="38750"/>
          <a:stretch>
            <a:fillRect/>
          </a:stretch>
        </p:blipFill>
        <p:spPr bwMode="auto">
          <a:xfrm>
            <a:off x="5080000" y="4495800"/>
            <a:ext cx="4064000" cy="2362200"/>
          </a:xfrm>
          <a:prstGeom prst="rect">
            <a:avLst/>
          </a:prstGeom>
          <a:noFill/>
          <a:ln w="9525">
            <a:noFill/>
            <a:miter lim="800000"/>
            <a:headEnd/>
            <a:tailEnd/>
          </a:ln>
        </p:spPr>
      </p:pic>
    </p:spTree>
  </p:cSld>
  <p:clrMapOvr>
    <a:masterClrMapping/>
  </p:clrMapOvr>
  <p:transition spd="slow">
    <p:push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Box 3"/>
          <p:cNvSpPr txBox="1">
            <a:spLocks noChangeArrowheads="1"/>
          </p:cNvSpPr>
          <p:nvPr/>
        </p:nvSpPr>
        <p:spPr bwMode="auto">
          <a:xfrm>
            <a:off x="357158" y="1142984"/>
            <a:ext cx="7119958" cy="5293757"/>
          </a:xfrm>
          <a:prstGeom prst="rect">
            <a:avLst/>
          </a:prstGeom>
          <a:noFill/>
          <a:ln w="9525">
            <a:noFill/>
            <a:miter lim="800000"/>
            <a:headEnd/>
            <a:tailEnd/>
          </a:ln>
        </p:spPr>
        <p:txBody>
          <a:bodyPr wrap="square">
            <a:spAutoFit/>
          </a:bodyPr>
          <a:lstStyle/>
          <a:p>
            <a:pPr algn="l" rtl="0">
              <a:spcAft>
                <a:spcPts val="600"/>
              </a:spcAft>
              <a:buFont typeface="Wingdings" pitchFamily="2" charset="2"/>
              <a:buChar char="ü"/>
            </a:pPr>
            <a:r>
              <a:rPr lang="en-US" sz="2400" dirty="0" smtClean="0">
                <a:latin typeface="Times New Roman" pitchFamily="18" charset="0"/>
                <a:cs typeface="Times New Roman" pitchFamily="18" charset="0"/>
              </a:rPr>
              <a:t> Both </a:t>
            </a:r>
            <a:r>
              <a:rPr lang="en-US" sz="2400" dirty="0">
                <a:latin typeface="Times New Roman" pitchFamily="18" charset="0"/>
                <a:cs typeface="Times New Roman" pitchFamily="18" charset="0"/>
              </a:rPr>
              <a:t>dentitions are of </a:t>
            </a:r>
            <a:r>
              <a:rPr lang="en-US" sz="2400" dirty="0" smtClean="0">
                <a:latin typeface="Times New Roman" pitchFamily="18" charset="0"/>
                <a:cs typeface="Times New Roman" pitchFamily="18" charset="0"/>
              </a:rPr>
              <a:t> normal color.</a:t>
            </a:r>
            <a:endParaRPr lang="en-US" sz="2400" dirty="0">
              <a:latin typeface="Times New Roman" pitchFamily="18" charset="0"/>
              <a:cs typeface="Times New Roman" pitchFamily="18" charset="0"/>
            </a:endParaRPr>
          </a:p>
          <a:p>
            <a:pPr algn="l" rtl="0">
              <a:spcAft>
                <a:spcPts val="600"/>
              </a:spcAft>
              <a:buFont typeface="Wingdings" pitchFamily="2" charset="2"/>
              <a:buChar char="ü"/>
            </a:pPr>
            <a:r>
              <a:rPr lang="en-US" sz="2400" dirty="0" smtClean="0">
                <a:latin typeface="Times New Roman" pitchFamily="18" charset="0"/>
                <a:cs typeface="Times New Roman" pitchFamily="18" charset="0"/>
              </a:rPr>
              <a:t> Periapical lesions.</a:t>
            </a:r>
            <a:endParaRPr lang="en-US" sz="2400" dirty="0">
              <a:latin typeface="Times New Roman" pitchFamily="18" charset="0"/>
              <a:cs typeface="Times New Roman" pitchFamily="18" charset="0"/>
            </a:endParaRPr>
          </a:p>
          <a:p>
            <a:pPr algn="l" rtl="0">
              <a:spcAft>
                <a:spcPts val="600"/>
              </a:spcAft>
              <a:buFont typeface="Wingdings" pitchFamily="2" charset="2"/>
              <a:buChar char="ü"/>
            </a:pPr>
            <a:r>
              <a:rPr lang="en-US" sz="2400" dirty="0" smtClean="0">
                <a:latin typeface="Times New Roman" pitchFamily="18" charset="0"/>
                <a:cs typeface="Times New Roman" pitchFamily="18" charset="0"/>
              </a:rPr>
              <a:t> Premature </a:t>
            </a:r>
            <a:r>
              <a:rPr lang="en-US" sz="2400" dirty="0">
                <a:latin typeface="Times New Roman" pitchFamily="18" charset="0"/>
                <a:cs typeface="Times New Roman" pitchFamily="18" charset="0"/>
              </a:rPr>
              <a:t>tooth loss may </a:t>
            </a:r>
            <a:r>
              <a:rPr lang="en-US" sz="2400" dirty="0" smtClean="0">
                <a:latin typeface="Times New Roman" pitchFamily="18" charset="0"/>
                <a:cs typeface="Times New Roman" pitchFamily="18" charset="0"/>
              </a:rPr>
              <a:t>occur because </a:t>
            </a:r>
            <a:r>
              <a:rPr lang="en-US" sz="2400" dirty="0">
                <a:latin typeface="Times New Roman" pitchFamily="18" charset="0"/>
                <a:cs typeface="Times New Roman" pitchFamily="18" charset="0"/>
              </a:rPr>
              <a:t>of short roots </a:t>
            </a:r>
            <a:r>
              <a:rPr lang="en-US" sz="2400" dirty="0" smtClean="0">
                <a:latin typeface="Times New Roman" pitchFamily="18" charset="0"/>
                <a:cs typeface="Times New Roman" pitchFamily="18" charset="0"/>
              </a:rPr>
              <a:t>                                                     or periapical inflammatory lesions.</a:t>
            </a:r>
          </a:p>
          <a:p>
            <a:pPr algn="l" rtl="0">
              <a:spcAft>
                <a:spcPts val="600"/>
              </a:spcAft>
              <a:buFont typeface="Wingdings" pitchFamily="2" charset="2"/>
              <a:buChar char="Ø"/>
            </a:pPr>
            <a:r>
              <a:rPr lang="en-US" sz="2400" dirty="0" smtClean="0">
                <a:latin typeface="Times New Roman" pitchFamily="18" charset="0"/>
                <a:cs typeface="Times New Roman" pitchFamily="18" charset="0"/>
              </a:rPr>
              <a:t> Radiographically:</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Roots are extremely short.</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Pulps almost completely obliterated.</a:t>
            </a:r>
          </a:p>
          <a:p>
            <a:pPr lvl="1" algn="l" rtl="0">
              <a:spcAft>
                <a:spcPts val="600"/>
              </a:spcAft>
              <a:buFont typeface="Wingdings" pitchFamily="2" charset="2"/>
              <a:buChar char="ü"/>
            </a:pPr>
            <a:r>
              <a:rPr lang="en-US" sz="2400" dirty="0" smtClean="0">
                <a:latin typeface="Times New Roman" pitchFamily="18" charset="0"/>
                <a:cs typeface="Times New Roman" pitchFamily="18" charset="0"/>
              </a:rPr>
              <a:t> Periapical radiolucencies:</a:t>
            </a:r>
          </a:p>
          <a:p>
            <a:pPr lvl="2" algn="l" rtl="0">
              <a:spcAft>
                <a:spcPts val="600"/>
              </a:spcAft>
              <a:buFont typeface="Arial" pitchFamily="34" charset="0"/>
              <a:buChar char="•"/>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granulomas</a:t>
            </a:r>
            <a:endParaRPr lang="en-US" sz="2400" dirty="0" smtClean="0">
              <a:latin typeface="Times New Roman" pitchFamily="18" charset="0"/>
              <a:cs typeface="Times New Roman" pitchFamily="18" charset="0"/>
            </a:endParaRPr>
          </a:p>
          <a:p>
            <a:pPr lvl="2" algn="l" rtl="0">
              <a:spcAft>
                <a:spcPts val="600"/>
              </a:spcAft>
              <a:buFont typeface="Arial" pitchFamily="34" charset="0"/>
              <a:buChar char="•"/>
            </a:pPr>
            <a:r>
              <a:rPr lang="en-US" sz="2400" dirty="0" smtClean="0">
                <a:latin typeface="Times New Roman" pitchFamily="18" charset="0"/>
                <a:cs typeface="Times New Roman" pitchFamily="18" charset="0"/>
              </a:rPr>
              <a:t> cysts</a:t>
            </a:r>
          </a:p>
          <a:p>
            <a:pPr lvl="2" algn="l" rtl="0">
              <a:spcAft>
                <a:spcPts val="600"/>
              </a:spcAft>
              <a:buFont typeface="Arial" pitchFamily="34" charset="0"/>
              <a:buChar char="•"/>
            </a:pPr>
            <a:r>
              <a:rPr lang="en-US" sz="2400" dirty="0" smtClean="0">
                <a:latin typeface="Times New Roman" pitchFamily="18" charset="0"/>
                <a:cs typeface="Times New Roman" pitchFamily="18" charset="0"/>
              </a:rPr>
              <a:t> chronic abscesses	</a:t>
            </a:r>
          </a:p>
          <a:p>
            <a:pPr algn="l" rtl="0">
              <a:spcAft>
                <a:spcPts val="600"/>
              </a:spcAft>
              <a:buFont typeface="Wingdings" pitchFamily="2" charset="2"/>
              <a:buChar char="ü"/>
            </a:pPr>
            <a:endParaRPr lang="en-US" sz="2400" dirty="0">
              <a:latin typeface="Times New Roman" pitchFamily="18" charset="0"/>
              <a:cs typeface="Times New Roman" pitchFamily="18" charset="0"/>
            </a:endParaRPr>
          </a:p>
        </p:txBody>
      </p:sp>
      <p:pic>
        <p:nvPicPr>
          <p:cNvPr id="113673" name="Picture 9"/>
          <p:cNvPicPr>
            <a:picLocks noChangeAspect="1" noChangeArrowheads="1"/>
          </p:cNvPicPr>
          <p:nvPr/>
        </p:nvPicPr>
        <p:blipFill>
          <a:blip r:embed="rId2"/>
          <a:srcRect t="21249" r="6250" b="36250"/>
          <a:stretch>
            <a:fillRect/>
          </a:stretch>
        </p:blipFill>
        <p:spPr bwMode="auto">
          <a:xfrm>
            <a:off x="5334000" y="4267200"/>
            <a:ext cx="3810000" cy="2590800"/>
          </a:xfrm>
          <a:prstGeom prst="rect">
            <a:avLst/>
          </a:prstGeom>
          <a:noFill/>
          <a:ln w="9525">
            <a:noFill/>
            <a:miter lim="800000"/>
            <a:headEnd/>
            <a:tailEnd/>
          </a:ln>
        </p:spPr>
      </p:pic>
      <p:sp>
        <p:nvSpPr>
          <p:cNvPr id="5" name="مستطيل 4"/>
          <p:cNvSpPr/>
          <p:nvPr/>
        </p:nvSpPr>
        <p:spPr>
          <a:xfrm>
            <a:off x="214700" y="500042"/>
            <a:ext cx="4000903" cy="523220"/>
          </a:xfrm>
          <a:prstGeom prst="rect">
            <a:avLst/>
          </a:prstGeom>
        </p:spPr>
        <p:txBody>
          <a:bodyPr wrap="none">
            <a:spAutoFit/>
          </a:bodyPr>
          <a:lstStyle/>
          <a:p>
            <a:pPr algn="l" rtl="0">
              <a:buFont typeface="Wingdings" pitchFamily="2" charset="2"/>
              <a:buChar char="Ø"/>
            </a:pPr>
            <a:r>
              <a:rPr lang="en-US" sz="2800" dirty="0" smtClean="0">
                <a:latin typeface="Times New Roman" pitchFamily="18" charset="0"/>
                <a:cs typeface="Times New Roman" pitchFamily="18" charset="0"/>
              </a:rPr>
              <a:t>Type I (</a:t>
            </a:r>
            <a:r>
              <a:rPr lang="en-US" sz="2800" dirty="0" err="1" smtClean="0">
                <a:latin typeface="Times New Roman" pitchFamily="18" charset="0"/>
                <a:cs typeface="Times New Roman" pitchFamily="18" charset="0"/>
              </a:rPr>
              <a:t>Radicular</a:t>
            </a:r>
            <a:r>
              <a:rPr lang="en-US" sz="2800" dirty="0" smtClean="0">
                <a:latin typeface="Times New Roman" pitchFamily="18" charset="0"/>
                <a:cs typeface="Times New Roman" pitchFamily="18" charset="0"/>
              </a:rPr>
              <a:t> Type) </a:t>
            </a:r>
            <a:endParaRPr lang="en-US" sz="2800" dirty="0">
              <a:latin typeface="Times New Roman" pitchFamily="18" charset="0"/>
              <a:cs typeface="Times New Roman" pitchFamily="18" charset="0"/>
            </a:endParaRPr>
          </a:p>
        </p:txBody>
      </p:sp>
    </p:spTree>
  </p:cSld>
  <p:clrMapOvr>
    <a:masterClrMapping/>
  </p:clrMapOvr>
  <p:transition spd="slow">
    <p:push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51.png"/>
          <p:cNvPicPr>
            <a:picLocks noChangeAspect="1"/>
          </p:cNvPicPr>
          <p:nvPr/>
        </p:nvPicPr>
        <p:blipFill>
          <a:blip r:embed="rId2"/>
          <a:stretch>
            <a:fillRect/>
          </a:stretch>
        </p:blipFill>
        <p:spPr>
          <a:xfrm>
            <a:off x="1500166" y="0"/>
            <a:ext cx="5643602" cy="5375466"/>
          </a:xfrm>
          <a:prstGeom prst="rect">
            <a:avLst/>
          </a:prstGeom>
        </p:spPr>
      </p:pic>
      <p:sp>
        <p:nvSpPr>
          <p:cNvPr id="6" name="مستطيل 5"/>
          <p:cNvSpPr/>
          <p:nvPr/>
        </p:nvSpPr>
        <p:spPr>
          <a:xfrm>
            <a:off x="928662" y="5380672"/>
            <a:ext cx="7286676" cy="1015663"/>
          </a:xfrm>
          <a:prstGeom prst="rect">
            <a:avLst/>
          </a:prstGeom>
        </p:spPr>
        <p:txBody>
          <a:bodyPr wrap="square">
            <a:spAutoFit/>
          </a:bodyPr>
          <a:lstStyle/>
          <a:p>
            <a:pPr algn="l"/>
            <a:r>
              <a:rPr lang="it-IT" sz="2000" dirty="0" smtClean="0">
                <a:latin typeface="Times New Roman" pitchFamily="18" charset="0"/>
                <a:cs typeface="Times New Roman" pitchFamily="18" charset="0"/>
              </a:rPr>
              <a:t>Dentin dysplasia, type I.  panoramic &amp;</a:t>
            </a:r>
            <a:r>
              <a:rPr lang="en-US" sz="2000" dirty="0" smtClean="0">
                <a:latin typeface="Times New Roman" pitchFamily="18" charset="0"/>
                <a:cs typeface="Times New Roman" pitchFamily="18" charset="0"/>
              </a:rPr>
              <a:t> periapical films of the same case show the short and poorly developed roots, obliterated pulp chambers and root canals, and periapical inflammatory lesions.</a:t>
            </a:r>
            <a:endParaRPr lang="ar-IQ"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Box 3"/>
          <p:cNvSpPr txBox="1">
            <a:spLocks noChangeArrowheads="1"/>
          </p:cNvSpPr>
          <p:nvPr/>
        </p:nvSpPr>
        <p:spPr bwMode="auto">
          <a:xfrm>
            <a:off x="285720" y="714356"/>
            <a:ext cx="6000792" cy="5293757"/>
          </a:xfrm>
          <a:prstGeom prst="rect">
            <a:avLst/>
          </a:prstGeom>
          <a:noFill/>
          <a:ln w="9525">
            <a:noFill/>
            <a:miter lim="800000"/>
            <a:headEnd/>
            <a:tailEnd/>
          </a:ln>
        </p:spPr>
        <p:txBody>
          <a:bodyPr wrap="square">
            <a:spAutoFit/>
          </a:bodyPr>
          <a:lstStyle/>
          <a:p>
            <a:pPr algn="l" rtl="0">
              <a:spcAft>
                <a:spcPts val="600"/>
              </a:spcAft>
            </a:pPr>
            <a:endParaRPr lang="en-US" sz="2400" dirty="0">
              <a:latin typeface="Times New Roman" pitchFamily="18" charset="0"/>
              <a:cs typeface="Times New Roman" pitchFamily="18" charset="0"/>
            </a:endParaRPr>
          </a:p>
          <a:p>
            <a:pPr algn="l" rtl="0">
              <a:spcAft>
                <a:spcPts val="600"/>
              </a:spcAft>
              <a:buFont typeface="Wingdings" pitchFamily="2" charset="2"/>
              <a:buChar char="ü"/>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Color of primary dentition is opalescent</a:t>
            </a:r>
          </a:p>
          <a:p>
            <a:pPr algn="l" rtl="0">
              <a:spcAft>
                <a:spcPts val="600"/>
              </a:spcAft>
              <a:buFont typeface="Wingdings" pitchFamily="2" charset="2"/>
              <a:buChar char="ü"/>
            </a:pPr>
            <a:r>
              <a:rPr lang="en-US" sz="2400" dirty="0" smtClean="0">
                <a:latin typeface="Times New Roman" pitchFamily="18" charset="0"/>
                <a:cs typeface="Times New Roman" pitchFamily="18" charset="0"/>
              </a:rPr>
              <a:t> Permanent dentition is normal.</a:t>
            </a:r>
          </a:p>
          <a:p>
            <a:pPr algn="l" rtl="0">
              <a:spcAft>
                <a:spcPts val="600"/>
              </a:spcAft>
              <a:buFont typeface="Wingdings" pitchFamily="2" charset="2"/>
              <a:buChar char="ü"/>
            </a:pPr>
            <a:r>
              <a:rPr lang="en-US" sz="2400" dirty="0" smtClean="0">
                <a:latin typeface="Times New Roman" pitchFamily="18" charset="0"/>
                <a:cs typeface="Times New Roman" pitchFamily="18" charset="0"/>
              </a:rPr>
              <a:t> Coronal pulps are usually large</a:t>
            </a:r>
          </a:p>
          <a:p>
            <a:pPr algn="l" rtl="0">
              <a:spcAft>
                <a:spcPts val="600"/>
              </a:spcAft>
            </a:pP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filled with globules of abnormal dentin.</a:t>
            </a:r>
          </a:p>
          <a:p>
            <a:pPr algn="l" rtl="0">
              <a:spcAft>
                <a:spcPts val="600"/>
              </a:spcAft>
              <a:buFont typeface="Wingdings" pitchFamily="2" charset="2"/>
              <a:buChar char="ü"/>
            </a:pPr>
            <a:r>
              <a:rPr lang="en-US" sz="2400" dirty="0" smtClean="0">
                <a:latin typeface="Times New Roman" pitchFamily="18" charset="0"/>
                <a:cs typeface="Times New Roman" pitchFamily="18" charset="0"/>
              </a:rPr>
              <a:t>Radiographically</a:t>
            </a:r>
            <a:r>
              <a:rPr lang="en-US" sz="2400" dirty="0">
                <a:latin typeface="Times New Roman" pitchFamily="18" charset="0"/>
                <a:cs typeface="Times New Roman" pitchFamily="18" charset="0"/>
              </a:rPr>
              <a:t>:</a:t>
            </a:r>
          </a:p>
          <a:p>
            <a:pPr algn="l" rtl="0">
              <a:spcAft>
                <a:spcPts val="600"/>
              </a:spcAft>
            </a:pPr>
            <a:r>
              <a:rPr lang="en-US" sz="2400" dirty="0" smtClean="0">
                <a:latin typeface="Times New Roman" pitchFamily="18" charset="0"/>
                <a:cs typeface="Times New Roman" pitchFamily="18" charset="0"/>
              </a:rPr>
              <a:t>    Deciduous teeth:</a:t>
            </a:r>
            <a:endParaRPr lang="en-US" sz="2400" dirty="0">
              <a:latin typeface="Times New Roman" pitchFamily="18" charset="0"/>
              <a:cs typeface="Times New Roman" pitchFamily="18" charset="0"/>
            </a:endParaRPr>
          </a:p>
          <a:p>
            <a:pPr lvl="1" algn="l" rtl="0">
              <a:spcAft>
                <a:spcPts val="600"/>
              </a:spcAft>
              <a:buFont typeface="Wingdings" pitchFamily="2" charset="2"/>
              <a:buChar char="ü"/>
            </a:pPr>
            <a:r>
              <a:rPr lang="en-US" sz="2400" dirty="0">
                <a:latin typeface="Times New Roman" pitchFamily="18" charset="0"/>
                <a:cs typeface="Times New Roman" pitchFamily="18" charset="0"/>
              </a:rPr>
              <a:t> roots are extremely short</a:t>
            </a:r>
          </a:p>
          <a:p>
            <a:pPr lvl="1" algn="l" rtl="0">
              <a:spcAft>
                <a:spcPts val="600"/>
              </a:spcAft>
              <a:buFont typeface="Wingdings" pitchFamily="2" charset="2"/>
              <a:buChar char="ü"/>
            </a:pPr>
            <a:r>
              <a:rPr lang="en-US" sz="2400" dirty="0">
                <a:latin typeface="Times New Roman" pitchFamily="18" charset="0"/>
                <a:cs typeface="Times New Roman" pitchFamily="18" charset="0"/>
              </a:rPr>
              <a:t> pulps almost </a:t>
            </a:r>
            <a:r>
              <a:rPr lang="en-US" sz="2400" dirty="0" smtClean="0">
                <a:latin typeface="Times New Roman" pitchFamily="18" charset="0"/>
                <a:cs typeface="Times New Roman" pitchFamily="18" charset="0"/>
              </a:rPr>
              <a:t>completely obliterated</a:t>
            </a:r>
            <a:endParaRPr lang="en-US" sz="2400" dirty="0">
              <a:latin typeface="Times New Roman" pitchFamily="18" charset="0"/>
              <a:cs typeface="Times New Roman" pitchFamily="18" charset="0"/>
            </a:endParaRPr>
          </a:p>
          <a:p>
            <a:pPr lvl="1" algn="l" rtl="0">
              <a:spcAft>
                <a:spcPts val="600"/>
              </a:spcAft>
            </a:pPr>
            <a:r>
              <a:rPr lang="en-US" sz="2400" dirty="0" smtClean="0">
                <a:latin typeface="Times New Roman" pitchFamily="18" charset="0"/>
                <a:cs typeface="Times New Roman" pitchFamily="18" charset="0"/>
              </a:rPr>
              <a:t>Permanent teeth:</a:t>
            </a:r>
            <a:endParaRPr lang="en-US" sz="2400" dirty="0">
              <a:latin typeface="Times New Roman" pitchFamily="18" charset="0"/>
              <a:cs typeface="Times New Roman" pitchFamily="18" charset="0"/>
            </a:endParaRPr>
          </a:p>
          <a:p>
            <a:pPr lvl="1" algn="l" rtl="0">
              <a:spcAft>
                <a:spcPts val="600"/>
              </a:spcAft>
              <a:buFont typeface="Wingdings" pitchFamily="2" charset="2"/>
              <a:buChar char="ü"/>
            </a:pPr>
            <a:r>
              <a:rPr lang="en-US" sz="2400" dirty="0">
                <a:latin typeface="Times New Roman" pitchFamily="18" charset="0"/>
                <a:cs typeface="Times New Roman" pitchFamily="18" charset="0"/>
              </a:rPr>
              <a:t> abnormally large </a:t>
            </a:r>
            <a:r>
              <a:rPr lang="en-US" sz="2400" dirty="0" smtClean="0">
                <a:latin typeface="Times New Roman" pitchFamily="18" charset="0"/>
                <a:cs typeface="Times New Roman" pitchFamily="18" charset="0"/>
              </a:rPr>
              <a:t>pulp  chambers </a:t>
            </a:r>
            <a:r>
              <a:rPr lang="en-US" sz="2400" dirty="0">
                <a:latin typeface="Times New Roman" pitchFamily="18" charset="0"/>
                <a:cs typeface="Times New Roman" pitchFamily="18" charset="0"/>
              </a:rPr>
              <a:t>in coronal portion </a:t>
            </a:r>
            <a:r>
              <a:rPr lang="en-US" sz="2400" dirty="0" smtClean="0">
                <a:latin typeface="Times New Roman" pitchFamily="18" charset="0"/>
                <a:cs typeface="Times New Roman" pitchFamily="18" charset="0"/>
              </a:rPr>
              <a:t>of tooth.</a:t>
            </a:r>
            <a:endParaRPr lang="en-US" sz="2400" dirty="0">
              <a:latin typeface="Times New Roman" pitchFamily="18" charset="0"/>
              <a:cs typeface="Times New Roman" pitchFamily="18" charset="0"/>
            </a:endParaRPr>
          </a:p>
        </p:txBody>
      </p:sp>
      <p:pic>
        <p:nvPicPr>
          <p:cNvPr id="116745" name="Picture 9"/>
          <p:cNvPicPr>
            <a:picLocks noChangeAspect="1" noChangeArrowheads="1"/>
          </p:cNvPicPr>
          <p:nvPr/>
        </p:nvPicPr>
        <p:blipFill>
          <a:blip r:embed="rId2"/>
          <a:srcRect l="2499" t="17500" r="5624" b="12500"/>
          <a:stretch>
            <a:fillRect/>
          </a:stretch>
        </p:blipFill>
        <p:spPr bwMode="auto">
          <a:xfrm>
            <a:off x="6429388" y="3755399"/>
            <a:ext cx="2714612" cy="3102601"/>
          </a:xfrm>
          <a:prstGeom prst="rect">
            <a:avLst/>
          </a:prstGeom>
          <a:noFill/>
          <a:ln w="9525">
            <a:noFill/>
            <a:miter lim="800000"/>
            <a:headEnd/>
            <a:tailEnd/>
          </a:ln>
        </p:spPr>
      </p:pic>
      <p:sp>
        <p:nvSpPr>
          <p:cNvPr id="5" name="مستطيل 4"/>
          <p:cNvSpPr/>
          <p:nvPr/>
        </p:nvSpPr>
        <p:spPr>
          <a:xfrm>
            <a:off x="71824" y="428604"/>
            <a:ext cx="3883884" cy="523220"/>
          </a:xfrm>
          <a:prstGeom prst="rect">
            <a:avLst/>
          </a:prstGeom>
        </p:spPr>
        <p:txBody>
          <a:bodyPr wrap="none">
            <a:spAutoFit/>
          </a:bodyPr>
          <a:lstStyle/>
          <a:p>
            <a:pPr algn="l" rtl="0">
              <a:buFont typeface="Wingdings" pitchFamily="2" charset="2"/>
              <a:buChar char="Ø"/>
            </a:pPr>
            <a:r>
              <a:rPr lang="en-US" sz="2800" dirty="0" smtClean="0">
                <a:latin typeface="Times New Roman" pitchFamily="18" charset="0"/>
                <a:cs typeface="Times New Roman" pitchFamily="18" charset="0"/>
              </a:rPr>
              <a:t>Type II (Coronal Type) </a:t>
            </a:r>
            <a:endParaRPr lang="en-US" sz="2800" dirty="0">
              <a:latin typeface="Times New Roman" pitchFamily="18" charset="0"/>
              <a:cs typeface="Times New Roman" pitchFamily="18" charset="0"/>
            </a:endParaRPr>
          </a:p>
        </p:txBody>
      </p:sp>
    </p:spTree>
  </p:cSld>
  <p:clrMapOvr>
    <a:masterClrMapping/>
  </p:clrMapOvr>
  <p:transition spd="slow">
    <p:push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2.png"/>
          <p:cNvPicPr>
            <a:picLocks noChangeAspect="1"/>
          </p:cNvPicPr>
          <p:nvPr/>
        </p:nvPicPr>
        <p:blipFill>
          <a:blip r:embed="rId2"/>
          <a:stretch>
            <a:fillRect/>
          </a:stretch>
        </p:blipFill>
        <p:spPr>
          <a:xfrm>
            <a:off x="0" y="714356"/>
            <a:ext cx="4976710" cy="3130803"/>
          </a:xfrm>
          <a:prstGeom prst="rect">
            <a:avLst/>
          </a:prstGeom>
        </p:spPr>
      </p:pic>
      <p:pic>
        <p:nvPicPr>
          <p:cNvPr id="3" name="صورة 2" descr="53.png"/>
          <p:cNvPicPr>
            <a:picLocks noChangeAspect="1"/>
          </p:cNvPicPr>
          <p:nvPr/>
        </p:nvPicPr>
        <p:blipFill>
          <a:blip r:embed="rId3"/>
          <a:stretch>
            <a:fillRect/>
          </a:stretch>
        </p:blipFill>
        <p:spPr>
          <a:xfrm>
            <a:off x="5000628" y="654808"/>
            <a:ext cx="4143372" cy="3177074"/>
          </a:xfrm>
          <a:prstGeom prst="rect">
            <a:avLst/>
          </a:prstGeom>
        </p:spPr>
      </p:pic>
      <p:sp>
        <p:nvSpPr>
          <p:cNvPr id="5" name="مستطيل 4"/>
          <p:cNvSpPr/>
          <p:nvPr/>
        </p:nvSpPr>
        <p:spPr>
          <a:xfrm>
            <a:off x="642910" y="4429132"/>
            <a:ext cx="7929618" cy="1631216"/>
          </a:xfrm>
          <a:prstGeom prst="rect">
            <a:avLst/>
          </a:prstGeom>
        </p:spPr>
        <p:txBody>
          <a:bodyPr wrap="square">
            <a:spAutoFit/>
          </a:bodyPr>
          <a:lstStyle/>
          <a:p>
            <a:pPr algn="l"/>
            <a:r>
              <a:rPr lang="it-IT" sz="2000" dirty="0" smtClean="0">
                <a:latin typeface="Times New Roman" pitchFamily="18" charset="0"/>
                <a:cs typeface="Times New Roman" pitchFamily="18" charset="0"/>
              </a:rPr>
              <a:t>Dentin dysplasia, type II. panoramic &amp;</a:t>
            </a:r>
            <a:r>
              <a:rPr lang="en-US" sz="2000" dirty="0" smtClean="0">
                <a:latin typeface="Times New Roman" pitchFamily="18" charset="0"/>
                <a:cs typeface="Times New Roman" pitchFamily="18" charset="0"/>
              </a:rPr>
              <a:t>periapical films of the same case show obliteration of the pulp chamber, reduction in the caliber of root canals, and pulp stones obscuring the flame-shaped pulp chambers.</a:t>
            </a:r>
          </a:p>
          <a:p>
            <a:pPr algn="l"/>
            <a:r>
              <a:rPr lang="en-US" sz="2000" dirty="0" smtClean="0">
                <a:latin typeface="Times New Roman" pitchFamily="18" charset="0"/>
                <a:cs typeface="Times New Roman" pitchFamily="18" charset="0"/>
              </a:rPr>
              <a:t>Periapical inflammatory lesions are associated with some of the mandibular anterior teeth.</a:t>
            </a:r>
            <a:endParaRPr lang="ar-IQ"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3"/>
          <p:cNvSpPr txBox="1">
            <a:spLocks noChangeArrowheads="1"/>
          </p:cNvSpPr>
          <p:nvPr/>
        </p:nvSpPr>
        <p:spPr bwMode="auto">
          <a:xfrm>
            <a:off x="428596" y="840968"/>
            <a:ext cx="8191528" cy="4678204"/>
          </a:xfrm>
          <a:prstGeom prst="rect">
            <a:avLst/>
          </a:prstGeom>
          <a:noFill/>
          <a:ln w="9525">
            <a:noFill/>
            <a:miter lim="800000"/>
            <a:headEnd/>
            <a:tailEnd/>
          </a:ln>
        </p:spPr>
        <p:txBody>
          <a:bodyPr wrap="square">
            <a:spAutoFit/>
          </a:bodyPr>
          <a:lstStyle/>
          <a:p>
            <a:pPr algn="l" rtl="0">
              <a:spcAft>
                <a:spcPts val="600"/>
              </a:spcAft>
            </a:pPr>
            <a:endParaRPr lang="en-US" sz="2400" dirty="0">
              <a:latin typeface="Times New Roman" pitchFamily="18" charset="0"/>
              <a:cs typeface="Times New Roman" pitchFamily="18" charset="0"/>
            </a:endParaRPr>
          </a:p>
          <a:p>
            <a:pPr algn="l" rtl="0">
              <a:buFont typeface="Wingdings" pitchFamily="2" charset="2"/>
              <a:buChar char="ü"/>
            </a:pPr>
            <a:r>
              <a:rPr lang="en-US" sz="2400" dirty="0" smtClean="0">
                <a:latin typeface="Times New Roman" pitchFamily="18" charset="0"/>
                <a:cs typeface="Times New Roman" pitchFamily="18" charset="0"/>
              </a:rPr>
              <a:t>Usually localized to a certain area and nonhereditary. </a:t>
            </a:r>
          </a:p>
          <a:p>
            <a:pPr algn="l" rtl="0">
              <a:buFont typeface="Wingdings" pitchFamily="2" charset="2"/>
              <a:buChar char="ü"/>
            </a:pPr>
            <a:r>
              <a:rPr lang="en-US" sz="2400" dirty="0" smtClean="0">
                <a:latin typeface="Times New Roman" pitchFamily="18" charset="0"/>
                <a:cs typeface="Times New Roman" pitchFamily="18" charset="0"/>
              </a:rPr>
              <a:t>The enamel, dentin, and pulp of teeth are affected, and on radiographs the teeth are described as "ghost teeth".</a:t>
            </a:r>
          </a:p>
          <a:p>
            <a:pPr algn="l" rtl="0">
              <a:buFont typeface="Wingdings" pitchFamily="2" charset="2"/>
              <a:buChar char="ü"/>
            </a:pPr>
            <a:r>
              <a:rPr lang="en-US" sz="2400" dirty="0" smtClean="0">
                <a:latin typeface="Times New Roman" pitchFamily="18" charset="0"/>
                <a:cs typeface="Times New Roman" pitchFamily="18" charset="0"/>
              </a:rPr>
              <a:t>Unknown etiology. </a:t>
            </a:r>
          </a:p>
          <a:p>
            <a:pPr algn="l" rtl="0">
              <a:buFont typeface="Wingdings" pitchFamily="2" charset="2"/>
              <a:buChar char="ü"/>
            </a:pPr>
            <a:r>
              <a:rPr lang="en-US" sz="2400" dirty="0" smtClean="0">
                <a:latin typeface="Times New Roman" pitchFamily="18" charset="0"/>
                <a:cs typeface="Times New Roman" pitchFamily="18" charset="0"/>
              </a:rPr>
              <a:t>It most commonly affects the maxillary anterior teeth of both the permanent and primary dentitions.</a:t>
            </a:r>
          </a:p>
          <a:p>
            <a:pPr algn="l" rtl="0">
              <a:spcAft>
                <a:spcPts val="600"/>
              </a:spcAft>
              <a:buFont typeface="Wingdings" pitchFamily="2" charset="2"/>
              <a:buChar char="ü"/>
            </a:pPr>
            <a:r>
              <a:rPr lang="en-US" sz="2400" dirty="0" smtClean="0">
                <a:latin typeface="Times New Roman" pitchFamily="18" charset="0"/>
                <a:cs typeface="Times New Roman" pitchFamily="18" charset="0"/>
              </a:rPr>
              <a:t>Teeth affected may exhibit a delay or total failure in eruption.</a:t>
            </a:r>
          </a:p>
          <a:p>
            <a:pPr algn="l" rtl="0"/>
            <a:r>
              <a:rPr lang="en-US" sz="2400" b="1" dirty="0" err="1" smtClean="0">
                <a:latin typeface="Times New Roman" pitchFamily="18" charset="0"/>
                <a:cs typeface="Times New Roman" pitchFamily="18" charset="0"/>
              </a:rPr>
              <a:t>Treatment</a:t>
            </a:r>
            <a:r>
              <a:rPr lang="en-US" sz="2400" dirty="0" err="1" smtClean="0">
                <a:latin typeface="Times New Roman" pitchFamily="18" charset="0"/>
                <a:cs typeface="Times New Roman" pitchFamily="18" charset="0"/>
              </a:rPr>
              <a:t>:Most</a:t>
            </a:r>
            <a:r>
              <a:rPr lang="en-US" sz="2400" dirty="0" smtClean="0">
                <a:latin typeface="Times New Roman" pitchFamily="18" charset="0"/>
                <a:cs typeface="Times New Roman" pitchFamily="18" charset="0"/>
              </a:rPr>
              <a:t> dentists will advocate extracting the affected teeth as soon as possible and inserting a prosthetic replacement. </a:t>
            </a:r>
          </a:p>
          <a:p>
            <a:pPr algn="l" rtl="0">
              <a:buFont typeface="Wingdings" pitchFamily="2" charset="2"/>
              <a:buChar char="ü"/>
            </a:pPr>
            <a:endParaRPr lang="en-US" sz="2400" dirty="0" smtClean="0">
              <a:latin typeface="Times New Roman" pitchFamily="18" charset="0"/>
              <a:cs typeface="Times New Roman" pitchFamily="18" charset="0"/>
            </a:endParaRPr>
          </a:p>
          <a:p>
            <a:pPr lvl="1" algn="l" rtl="0">
              <a:spcAft>
                <a:spcPts val="600"/>
              </a:spcAft>
              <a:buFont typeface="Wingdings" pitchFamily="2" charset="2"/>
              <a:buChar char="ü"/>
            </a:pPr>
            <a:endParaRPr lang="en-US" sz="2400" dirty="0">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457200" y="381000"/>
          <a:ext cx="8258204" cy="762000"/>
        </p:xfrm>
        <a:graphic>
          <a:graphicData uri="http://schemas.openxmlformats.org/drawingml/2006/table">
            <a:tbl>
              <a:tblPr firstRow="1" bandRow="1">
                <a:tableStyleId>{5C22544A-7EE6-4342-B048-85BDC9FD1C3A}</a:tableStyleId>
              </a:tblPr>
              <a:tblGrid>
                <a:gridCol w="8258204"/>
              </a:tblGrid>
              <a:tr h="762000">
                <a:tc>
                  <a:txBody>
                    <a:bodyPr/>
                    <a:lstStyle/>
                    <a:p>
                      <a:pPr algn="l" rtl="0">
                        <a:buFont typeface="Wingdings" pitchFamily="2" charset="2"/>
                        <a:buChar char="Ø"/>
                      </a:pPr>
                      <a:r>
                        <a:rPr lang="en-US" sz="3200" dirty="0" smtClean="0">
                          <a:latin typeface="Times New Roman" pitchFamily="18" charset="0"/>
                          <a:cs typeface="Times New Roman" pitchFamily="18" charset="0"/>
                        </a:rPr>
                        <a:t>Regional </a:t>
                      </a:r>
                      <a:r>
                        <a:rPr lang="en-US" sz="3200" dirty="0" err="1" smtClean="0">
                          <a:latin typeface="Times New Roman" pitchFamily="18" charset="0"/>
                          <a:cs typeface="Times New Roman" pitchFamily="18" charset="0"/>
                        </a:rPr>
                        <a:t>Odontodysplasia</a:t>
                      </a:r>
                      <a:r>
                        <a:rPr lang="en-US" sz="3200" dirty="0" smtClean="0">
                          <a:latin typeface="Times New Roman" pitchFamily="18" charset="0"/>
                          <a:cs typeface="Times New Roman" pitchFamily="18" charset="0"/>
                        </a:rPr>
                        <a:t>(ghost teeth)</a:t>
                      </a:r>
                      <a:endParaRPr lang="en-US" sz="3200" dirty="0">
                        <a:latin typeface="Times New Roman" pitchFamily="18" charset="0"/>
                        <a:cs typeface="Times New Roman" pitchFamily="18" charset="0"/>
                      </a:endParaRPr>
                    </a:p>
                  </a:txBody>
                  <a:tcPr>
                    <a:solidFill>
                      <a:srgbClr val="FF0066"/>
                    </a:solidFill>
                  </a:tcPr>
                </a:tc>
              </a:tr>
            </a:tbl>
          </a:graphicData>
        </a:graphic>
      </p:graphicFrame>
    </p:spTree>
  </p:cSld>
  <p:clrMapOvr>
    <a:masterClrMapping/>
  </p:clrMapOvr>
  <p:transition spd="slow">
    <p:push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2"/>
          <a:srcRect t="5000" b="20000"/>
          <a:stretch>
            <a:fillRect/>
          </a:stretch>
        </p:blipFill>
        <p:spPr bwMode="auto">
          <a:xfrm>
            <a:off x="55502" y="714356"/>
            <a:ext cx="4127529" cy="4643470"/>
          </a:xfrm>
          <a:prstGeom prst="rect">
            <a:avLst/>
          </a:prstGeom>
          <a:noFill/>
          <a:ln w="9525">
            <a:noFill/>
            <a:miter lim="800000"/>
            <a:headEnd/>
            <a:tailEnd/>
          </a:ln>
        </p:spPr>
      </p:pic>
      <p:pic>
        <p:nvPicPr>
          <p:cNvPr id="2050" name="Picture 2"/>
          <p:cNvPicPr>
            <a:picLocks noChangeAspect="1" noChangeArrowheads="1"/>
          </p:cNvPicPr>
          <p:nvPr/>
        </p:nvPicPr>
        <p:blipFill>
          <a:blip r:embed="rId3"/>
          <a:srcRect/>
          <a:stretch>
            <a:fillRect/>
          </a:stretch>
        </p:blipFill>
        <p:spPr bwMode="auto">
          <a:xfrm>
            <a:off x="4357686" y="0"/>
            <a:ext cx="4314838" cy="66918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2"/>
          <a:srcRect l="18750" t="17500" r="8125" b="33749"/>
          <a:stretch>
            <a:fillRect/>
          </a:stretch>
        </p:blipFill>
        <p:spPr bwMode="auto">
          <a:xfrm>
            <a:off x="3000356" y="3714752"/>
            <a:ext cx="3143248" cy="3143248"/>
          </a:xfrm>
          <a:prstGeom prst="rect">
            <a:avLst/>
          </a:prstGeom>
          <a:noFill/>
          <a:ln w="9525">
            <a:noFill/>
            <a:miter lim="800000"/>
            <a:headEnd/>
            <a:tailEnd/>
          </a:ln>
        </p:spPr>
      </p:pic>
      <p:pic>
        <p:nvPicPr>
          <p:cNvPr id="7" name="Picture 2"/>
          <p:cNvPicPr>
            <a:picLocks noChangeAspect="1" noChangeArrowheads="1"/>
          </p:cNvPicPr>
          <p:nvPr/>
        </p:nvPicPr>
        <p:blipFill>
          <a:blip r:embed="rId3"/>
          <a:srcRect/>
          <a:stretch>
            <a:fillRect/>
          </a:stretch>
        </p:blipFill>
        <p:spPr bwMode="auto">
          <a:xfrm>
            <a:off x="6171388" y="3633788"/>
            <a:ext cx="2972612" cy="3224212"/>
          </a:xfrm>
          <a:prstGeom prst="rect">
            <a:avLst/>
          </a:prstGeom>
          <a:noFill/>
          <a:ln w="9525">
            <a:noFill/>
            <a:miter lim="800000"/>
            <a:headEnd/>
            <a:tailEnd/>
          </a:ln>
          <a:effectLst/>
        </p:spPr>
      </p:pic>
      <p:sp>
        <p:nvSpPr>
          <p:cNvPr id="2" name="مستطيل 1"/>
          <p:cNvSpPr/>
          <p:nvPr/>
        </p:nvSpPr>
        <p:spPr>
          <a:xfrm>
            <a:off x="500034" y="1000108"/>
            <a:ext cx="8358246" cy="8386911"/>
          </a:xfrm>
          <a:prstGeom prst="rect">
            <a:avLst/>
          </a:prstGeom>
        </p:spPr>
        <p:txBody>
          <a:bodyPr wrap="square">
            <a:spAutoFit/>
          </a:bodyPr>
          <a:lstStyle/>
          <a:p>
            <a:pPr algn="l" rtl="0"/>
            <a:r>
              <a:rPr lang="en-US" sz="2200" dirty="0" smtClean="0">
                <a:latin typeface="Times New Roman" pitchFamily="18" charset="0"/>
                <a:cs typeface="Times New Roman" pitchFamily="18" charset="0"/>
              </a:rPr>
              <a:t>It is a small globule of enamel 1 - 3 mm in diameter</a:t>
            </a:r>
          </a:p>
          <a:p>
            <a:pPr algn="l" rtl="0"/>
            <a:r>
              <a:rPr lang="en-US" sz="2200" dirty="0" smtClean="0">
                <a:latin typeface="Times New Roman" pitchFamily="18" charset="0"/>
                <a:cs typeface="Times New Roman" pitchFamily="18" charset="0"/>
              </a:rPr>
              <a:t> that occurs on the roots of molars (bifurcation or</a:t>
            </a:r>
          </a:p>
          <a:p>
            <a:pPr algn="l" rtl="0"/>
            <a:r>
              <a:rPr lang="en-US" sz="2200" dirty="0" smtClean="0">
                <a:latin typeface="Times New Roman" pitchFamily="18" charset="0"/>
                <a:cs typeface="Times New Roman" pitchFamily="18" charset="0"/>
              </a:rPr>
              <a:t> trifurcation).</a:t>
            </a:r>
          </a:p>
          <a:p>
            <a:pPr algn="l" rtl="0">
              <a:spcAft>
                <a:spcPts val="600"/>
              </a:spcAft>
              <a:buFont typeface="Wingdings" pitchFamily="2" charset="2"/>
              <a:buChar char="ü"/>
              <a:defRPr/>
            </a:pPr>
            <a:r>
              <a:rPr lang="en-US" sz="2200" dirty="0" smtClean="0">
                <a:latin typeface="Times New Roman" pitchFamily="18" charset="0"/>
                <a:cs typeface="Times New Roman" pitchFamily="18" charset="0"/>
              </a:rPr>
              <a:t> It consists of only a nodule of enamel attached to </a:t>
            </a:r>
          </a:p>
          <a:p>
            <a:pPr algn="l" rtl="0">
              <a:spcAft>
                <a:spcPts val="600"/>
              </a:spcAft>
              <a:defRPr/>
            </a:pPr>
            <a:r>
              <a:rPr lang="en-US" sz="2200" dirty="0" smtClean="0">
                <a:latin typeface="Times New Roman" pitchFamily="18" charset="0"/>
                <a:cs typeface="Times New Roman" pitchFamily="18" charset="0"/>
              </a:rPr>
              <a:t>dentin.</a:t>
            </a:r>
          </a:p>
          <a:p>
            <a:pPr algn="l" rtl="0">
              <a:spcAft>
                <a:spcPts val="600"/>
              </a:spcAft>
              <a:buFont typeface="Wingdings" pitchFamily="2" charset="2"/>
              <a:buChar char="ü"/>
              <a:defRPr/>
            </a:pPr>
            <a:r>
              <a:rPr lang="en-US" sz="2200" dirty="0" smtClean="0">
                <a:latin typeface="Times New Roman" pitchFamily="18" charset="0"/>
                <a:cs typeface="Times New Roman" pitchFamily="18" charset="0"/>
              </a:rPr>
              <a:t>It may have a core of dentin containing pulp horn.</a:t>
            </a:r>
          </a:p>
          <a:p>
            <a:pPr algn="l" rtl="0">
              <a:buFont typeface="Wingdings" pitchFamily="2" charset="2"/>
              <a:buChar char="ü"/>
            </a:pPr>
            <a:r>
              <a:rPr lang="en-US" sz="2200" dirty="0" smtClean="0">
                <a:latin typeface="Times New Roman" pitchFamily="18" charset="0"/>
                <a:cs typeface="Times New Roman" pitchFamily="18" charset="0"/>
              </a:rPr>
              <a:t>It may cause food stagnation at gingival margin that may predispose to periodontal pocket formation and  subsequent </a:t>
            </a:r>
          </a:p>
          <a:p>
            <a:pPr algn="l" rtl="0"/>
            <a:r>
              <a:rPr lang="en-US" sz="2200" dirty="0" smtClean="0">
                <a:latin typeface="Times New Roman" pitchFamily="18" charset="0"/>
                <a:cs typeface="Times New Roman" pitchFamily="18" charset="0"/>
              </a:rPr>
              <a:t>periodontal disease. </a:t>
            </a:r>
          </a:p>
          <a:p>
            <a:pPr algn="l" rtl="0">
              <a:buFont typeface="Wingdings" pitchFamily="2" charset="2"/>
              <a:buChar char="ü"/>
            </a:pPr>
            <a:r>
              <a:rPr lang="en-US" sz="2200" dirty="0" smtClean="0">
                <a:latin typeface="Times New Roman" pitchFamily="18" charset="0"/>
                <a:cs typeface="Times New Roman" pitchFamily="18" charset="0"/>
              </a:rPr>
              <a:t>if enamel  pearl contains pulp, this will be</a:t>
            </a:r>
          </a:p>
          <a:p>
            <a:pPr algn="l" rtl="0"/>
            <a:r>
              <a:rPr lang="en-US" sz="2200" dirty="0" smtClean="0">
                <a:latin typeface="Times New Roman" pitchFamily="18" charset="0"/>
                <a:cs typeface="Times New Roman" pitchFamily="18" charset="0"/>
              </a:rPr>
              <a:t> exposed when pearl is removed.</a:t>
            </a:r>
          </a:p>
          <a:p>
            <a:pPr algn="l" rtl="0">
              <a:buFont typeface="Wingdings" pitchFamily="2" charset="2"/>
              <a:buChar char="ü"/>
            </a:pPr>
            <a:r>
              <a:rPr lang="en-US" sz="2200" dirty="0" smtClean="0">
                <a:latin typeface="Times New Roman" pitchFamily="18" charset="0"/>
                <a:cs typeface="Times New Roman" pitchFamily="18" charset="0"/>
              </a:rPr>
              <a:t>may be detected on radiographic examination.</a:t>
            </a:r>
          </a:p>
          <a:p>
            <a:pPr algn="l" rtl="0">
              <a:spcAft>
                <a:spcPts val="600"/>
              </a:spcAft>
              <a:defRPr/>
            </a:pPr>
            <a:endParaRPr lang="en-US" sz="2200" dirty="0" smtClean="0">
              <a:latin typeface="Times New Roman" pitchFamily="18" charset="0"/>
              <a:cs typeface="Times New Roman" pitchFamily="18" charset="0"/>
            </a:endParaRPr>
          </a:p>
          <a:p>
            <a:pPr algn="l" rtl="0">
              <a:spcAft>
                <a:spcPts val="600"/>
              </a:spcAft>
              <a:defRPr/>
            </a:pPr>
            <a:endParaRPr lang="en-US" sz="2200" dirty="0" smtClean="0">
              <a:latin typeface="Times New Roman" pitchFamily="18" charset="0"/>
              <a:cs typeface="Times New Roman" pitchFamily="18" charset="0"/>
            </a:endParaRPr>
          </a:p>
          <a:p>
            <a:pPr marL="457200" indent="-457200" algn="l" rtl="0">
              <a:spcAft>
                <a:spcPts val="600"/>
              </a:spcAft>
              <a:defRPr/>
            </a:pPr>
            <a:endParaRPr lang="en-US" sz="2200" dirty="0" smtClean="0">
              <a:latin typeface="Times New Roman" pitchFamily="18" charset="0"/>
              <a:cs typeface="Times New Roman" pitchFamily="18" charset="0"/>
            </a:endParaRPr>
          </a:p>
          <a:p>
            <a:pPr algn="l" rtl="0">
              <a:spcAft>
                <a:spcPts val="600"/>
              </a:spcAft>
              <a:defRPr/>
            </a:pPr>
            <a:endParaRPr lang="en-US" sz="2200" dirty="0" smtClean="0">
              <a:latin typeface="Times New Roman" pitchFamily="18" charset="0"/>
              <a:cs typeface="Times New Roman" pitchFamily="18" charset="0"/>
            </a:endParaRPr>
          </a:p>
          <a:p>
            <a:pPr algn="l" rtl="0">
              <a:spcAft>
                <a:spcPts val="600"/>
              </a:spcAft>
              <a:defRPr/>
            </a:pPr>
            <a:endParaRPr lang="en-US" sz="2200" dirty="0" smtClean="0">
              <a:latin typeface="Times New Roman" pitchFamily="18" charset="0"/>
              <a:cs typeface="Times New Roman" pitchFamily="18" charset="0"/>
            </a:endParaRPr>
          </a:p>
          <a:p>
            <a:pPr algn="l" rtl="0">
              <a:spcAft>
                <a:spcPts val="600"/>
              </a:spcAft>
              <a:defRPr/>
            </a:pPr>
            <a:endParaRPr lang="en-US" sz="2200" dirty="0" smtClean="0">
              <a:latin typeface="Times New Roman" pitchFamily="18" charset="0"/>
              <a:cs typeface="Times New Roman" pitchFamily="18" charset="0"/>
            </a:endParaRPr>
          </a:p>
          <a:p>
            <a:pPr algn="l" rtl="0">
              <a:spcAft>
                <a:spcPts val="600"/>
              </a:spcAft>
              <a:defRPr/>
            </a:pPr>
            <a:endParaRPr lang="en-US" sz="2200" dirty="0" smtClean="0">
              <a:latin typeface="Times New Roman" pitchFamily="18" charset="0"/>
              <a:cs typeface="Times New Roman" pitchFamily="18" charset="0"/>
            </a:endParaRPr>
          </a:p>
          <a:p>
            <a:pPr algn="l" rtl="0">
              <a:spcAft>
                <a:spcPts val="600"/>
              </a:spcAft>
              <a:defRPr/>
            </a:pPr>
            <a:r>
              <a:rPr lang="en-US" sz="2200" dirty="0" smtClean="0">
                <a:latin typeface="Times New Roman" pitchFamily="18" charset="0"/>
                <a:cs typeface="Times New Roman" pitchFamily="18" charset="0"/>
              </a:rPr>
              <a:t>    </a:t>
            </a:r>
          </a:p>
          <a:p>
            <a:pPr algn="l" rtl="0"/>
            <a:endParaRPr lang="en-US" sz="2200" dirty="0" smtClean="0">
              <a:latin typeface="Times New Roman" pitchFamily="18" charset="0"/>
              <a:cs typeface="Times New Roman" pitchFamily="18" charset="0"/>
            </a:endParaRPr>
          </a:p>
          <a:p>
            <a:pPr algn="l" rtl="0"/>
            <a:endParaRPr lang="ar-IQ" sz="2200" dirty="0">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500034" y="214290"/>
          <a:ext cx="4900618" cy="762000"/>
        </p:xfrm>
        <a:graphic>
          <a:graphicData uri="http://schemas.openxmlformats.org/drawingml/2006/table">
            <a:tbl>
              <a:tblPr firstRow="1" bandRow="1">
                <a:tableStyleId>{5C22544A-7EE6-4342-B048-85BDC9FD1C3A}</a:tableStyleId>
              </a:tblPr>
              <a:tblGrid>
                <a:gridCol w="4900618"/>
              </a:tblGrid>
              <a:tr h="762000">
                <a:tc>
                  <a:txBody>
                    <a:bodyPr/>
                    <a:lstStyle/>
                    <a:p>
                      <a:pPr algn="l" rtl="0">
                        <a:buFont typeface="Wingdings" pitchFamily="2" charset="2"/>
                        <a:buChar char="Ø"/>
                      </a:pPr>
                      <a:r>
                        <a:rPr lang="en-US" sz="3200" dirty="0" smtClean="0">
                          <a:latin typeface="Times New Roman" pitchFamily="18" charset="0"/>
                          <a:cs typeface="Times New Roman" pitchFamily="18" charset="0"/>
                        </a:rPr>
                        <a:t>Enamel Pearl</a:t>
                      </a:r>
                      <a:endParaRPr lang="en-US" sz="3200" dirty="0">
                        <a:latin typeface="Times New Roman" pitchFamily="18" charset="0"/>
                        <a:cs typeface="Times New Roman" pitchFamily="18" charset="0"/>
                      </a:endParaRPr>
                    </a:p>
                  </a:txBody>
                  <a:tcPr>
                    <a:solidFill>
                      <a:srgbClr val="FF0000"/>
                    </a:solidFill>
                  </a:tcPr>
                </a:tc>
              </a:tr>
            </a:tbl>
          </a:graphicData>
        </a:graphic>
      </p:graphicFrame>
      <p:pic>
        <p:nvPicPr>
          <p:cNvPr id="5" name="Picture 9"/>
          <p:cNvPicPr>
            <a:picLocks noChangeAspect="1" noChangeArrowheads="1"/>
          </p:cNvPicPr>
          <p:nvPr/>
        </p:nvPicPr>
        <p:blipFill>
          <a:blip r:embed="rId4" cstate="print"/>
          <a:srcRect l="9375" t="3751" r="4375" b="12500"/>
          <a:stretch>
            <a:fillRect/>
          </a:stretch>
        </p:blipFill>
        <p:spPr bwMode="auto">
          <a:xfrm>
            <a:off x="6858016" y="0"/>
            <a:ext cx="2285984" cy="33295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3"/>
          <p:cNvSpPr txBox="1">
            <a:spLocks noChangeArrowheads="1"/>
          </p:cNvSpPr>
          <p:nvPr/>
        </p:nvSpPr>
        <p:spPr bwMode="auto">
          <a:xfrm>
            <a:off x="381000" y="1600200"/>
            <a:ext cx="5029200" cy="2169825"/>
          </a:xfrm>
          <a:prstGeom prst="rect">
            <a:avLst/>
          </a:prstGeom>
          <a:noFill/>
          <a:ln w="9525">
            <a:noFill/>
            <a:miter lim="800000"/>
            <a:headEnd/>
            <a:tailEnd/>
          </a:ln>
        </p:spPr>
        <p:txBody>
          <a:bodyPr>
            <a:spAutoFit/>
          </a:bodyPr>
          <a:lstStyle/>
          <a:p>
            <a:pPr algn="l" rtl="0">
              <a:spcAft>
                <a:spcPts val="600"/>
              </a:spcAft>
              <a:buFont typeface="Wingdings" pitchFamily="2" charset="2"/>
              <a:buChar char="ü"/>
            </a:pPr>
            <a:r>
              <a:rPr lang="en-US" sz="2400" dirty="0" smtClean="0">
                <a:latin typeface="Times New Roman" pitchFamily="18" charset="0"/>
                <a:cs typeface="Times New Roman" pitchFamily="18" charset="0"/>
              </a:rPr>
              <a:t>well-delineated </a:t>
            </a:r>
            <a:r>
              <a:rPr lang="en-US" sz="2400" dirty="0">
                <a:latin typeface="Times New Roman" pitchFamily="18" charset="0"/>
                <a:cs typeface="Times New Roman" pitchFamily="18" charset="0"/>
              </a:rPr>
              <a:t>additional</a:t>
            </a:r>
          </a:p>
          <a:p>
            <a:pPr algn="l" rtl="0">
              <a:spcAft>
                <a:spcPts val="600"/>
              </a:spcAft>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cusp, located </a:t>
            </a:r>
            <a:r>
              <a:rPr lang="en-US" sz="2400" dirty="0">
                <a:latin typeface="Times New Roman" pitchFamily="18" charset="0"/>
                <a:cs typeface="Times New Roman" pitchFamily="18" charset="0"/>
              </a:rPr>
              <a:t>on the surface of</a:t>
            </a:r>
          </a:p>
          <a:p>
            <a:pPr algn="l" rtl="0">
              <a:spcAft>
                <a:spcPts val="600"/>
              </a:spcAft>
            </a:pPr>
            <a:r>
              <a:rPr lang="en-US" sz="2400" dirty="0">
                <a:latin typeface="Times New Roman" pitchFamily="18" charset="0"/>
                <a:cs typeface="Times New Roman" pitchFamily="18" charset="0"/>
              </a:rPr>
              <a:t>    an anterior </a:t>
            </a:r>
            <a:r>
              <a:rPr lang="en-US" sz="2400" dirty="0" smtClean="0">
                <a:latin typeface="Times New Roman" pitchFamily="18" charset="0"/>
                <a:cs typeface="Times New Roman" pitchFamily="18" charset="0"/>
              </a:rPr>
              <a:t>tooth. </a:t>
            </a:r>
            <a:endParaRPr lang="en-US" sz="2400" dirty="0">
              <a:latin typeface="Times New Roman" pitchFamily="18" charset="0"/>
              <a:cs typeface="Times New Roman" pitchFamily="18" charset="0"/>
            </a:endParaRPr>
          </a:p>
          <a:p>
            <a:pPr algn="l" rtl="0">
              <a:spcAft>
                <a:spcPts val="600"/>
              </a:spcAft>
              <a:buFont typeface="Wingdings" pitchFamily="2" charset="2"/>
              <a:buChar char="ü"/>
            </a:pP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extends at least half </a:t>
            </a:r>
            <a:r>
              <a:rPr lang="en-US" sz="2400" dirty="0" smtClean="0">
                <a:latin typeface="Times New Roman" pitchFamily="18" charset="0"/>
                <a:cs typeface="Times New Roman" pitchFamily="18" charset="0"/>
              </a:rPr>
              <a:t>the distance </a:t>
            </a:r>
            <a:r>
              <a:rPr lang="en-US" sz="2400" dirty="0">
                <a:latin typeface="Times New Roman" pitchFamily="18" charset="0"/>
                <a:cs typeface="Times New Roman" pitchFamily="18" charset="0"/>
              </a:rPr>
              <a:t>from CEJ </a:t>
            </a:r>
            <a:r>
              <a:rPr lang="en-US" sz="2400" dirty="0" smtClean="0">
                <a:latin typeface="Times New Roman" pitchFamily="18" charset="0"/>
                <a:cs typeface="Times New Roman" pitchFamily="18" charset="0"/>
              </a:rPr>
              <a:t>to incisal </a:t>
            </a:r>
            <a:r>
              <a:rPr lang="en-US" sz="2400" dirty="0">
                <a:latin typeface="Times New Roman" pitchFamily="18" charset="0"/>
                <a:cs typeface="Times New Roman" pitchFamily="18" charset="0"/>
              </a:rPr>
              <a:t>edge</a:t>
            </a:r>
          </a:p>
        </p:txBody>
      </p:sp>
      <p:pic>
        <p:nvPicPr>
          <p:cNvPr id="61449" name="Picture 9"/>
          <p:cNvPicPr>
            <a:picLocks noChangeAspect="1" noChangeArrowheads="1"/>
          </p:cNvPicPr>
          <p:nvPr/>
        </p:nvPicPr>
        <p:blipFill>
          <a:blip r:embed="rId2"/>
          <a:srcRect l="11583" t="20000" r="23552" b="27499"/>
          <a:stretch>
            <a:fillRect/>
          </a:stretch>
        </p:blipFill>
        <p:spPr bwMode="auto">
          <a:xfrm>
            <a:off x="4857752" y="1214422"/>
            <a:ext cx="2133600" cy="2590800"/>
          </a:xfrm>
          <a:prstGeom prst="rect">
            <a:avLst/>
          </a:prstGeom>
          <a:noFill/>
          <a:ln w="9525">
            <a:noFill/>
            <a:miter lim="800000"/>
            <a:headEnd/>
            <a:tailEnd/>
          </a:ln>
        </p:spPr>
      </p:pic>
      <p:pic>
        <p:nvPicPr>
          <p:cNvPr id="61450" name="Picture 9"/>
          <p:cNvPicPr>
            <a:picLocks noChangeAspect="1" noChangeArrowheads="1"/>
          </p:cNvPicPr>
          <p:nvPr/>
        </p:nvPicPr>
        <p:blipFill>
          <a:blip r:embed="rId3"/>
          <a:srcRect t="17500" b="35001"/>
          <a:stretch>
            <a:fillRect/>
          </a:stretch>
        </p:blipFill>
        <p:spPr bwMode="auto">
          <a:xfrm>
            <a:off x="5080000" y="3962400"/>
            <a:ext cx="4064000" cy="2895600"/>
          </a:xfrm>
          <a:prstGeom prst="rect">
            <a:avLst/>
          </a:prstGeom>
          <a:noFill/>
          <a:ln w="9525">
            <a:noFill/>
            <a:miter lim="800000"/>
            <a:headEnd/>
            <a:tailEnd/>
          </a:ln>
        </p:spPr>
      </p:pic>
      <p:pic>
        <p:nvPicPr>
          <p:cNvPr id="61451" name="Picture 10"/>
          <p:cNvPicPr>
            <a:picLocks noChangeAspect="1" noChangeArrowheads="1"/>
          </p:cNvPicPr>
          <p:nvPr/>
        </p:nvPicPr>
        <p:blipFill>
          <a:blip r:embed="rId4"/>
          <a:srcRect t="7500" b="12500"/>
          <a:stretch>
            <a:fillRect/>
          </a:stretch>
        </p:blipFill>
        <p:spPr bwMode="auto">
          <a:xfrm>
            <a:off x="6992937" y="1214422"/>
            <a:ext cx="2151063" cy="2581276"/>
          </a:xfrm>
          <a:prstGeom prst="rect">
            <a:avLst/>
          </a:prstGeom>
          <a:noFill/>
          <a:ln w="9525">
            <a:noFill/>
            <a:miter lim="800000"/>
            <a:headEnd/>
            <a:tailEnd/>
          </a:ln>
        </p:spPr>
      </p:pic>
      <p:graphicFrame>
        <p:nvGraphicFramePr>
          <p:cNvPr id="6" name="Table 3"/>
          <p:cNvGraphicFramePr>
            <a:graphicFrameLocks noGrp="1"/>
          </p:cNvGraphicFramePr>
          <p:nvPr/>
        </p:nvGraphicFramePr>
        <p:xfrm>
          <a:off x="500034" y="214290"/>
          <a:ext cx="4900618" cy="762000"/>
        </p:xfrm>
        <a:graphic>
          <a:graphicData uri="http://schemas.openxmlformats.org/drawingml/2006/table">
            <a:tbl>
              <a:tblPr firstRow="1" bandRow="1">
                <a:tableStyleId>{5C22544A-7EE6-4342-B048-85BDC9FD1C3A}</a:tableStyleId>
              </a:tblPr>
              <a:tblGrid>
                <a:gridCol w="4900618"/>
              </a:tblGrid>
              <a:tr h="762000">
                <a:tc>
                  <a:txBody>
                    <a:bodyPr/>
                    <a:lstStyle/>
                    <a:p>
                      <a:pPr algn="l" rtl="0">
                        <a:buFont typeface="Wingdings" pitchFamily="2" charset="2"/>
                        <a:buChar char="Ø"/>
                      </a:pPr>
                      <a:r>
                        <a:rPr lang="en-US" sz="3200" b="1" dirty="0" smtClean="0">
                          <a:latin typeface="Times New Roman" pitchFamily="18" charset="0"/>
                          <a:cs typeface="Times New Roman" pitchFamily="18" charset="0"/>
                        </a:rPr>
                        <a:t>Talon Cusp</a:t>
                      </a:r>
                      <a:endParaRPr lang="ar-IQ" sz="3200" dirty="0">
                        <a:latin typeface="Times New Roman" pitchFamily="18" charset="0"/>
                        <a:cs typeface="Times New Roman" pitchFamily="18" charset="0"/>
                      </a:endParaRPr>
                    </a:p>
                  </a:txBody>
                  <a:tcPr>
                    <a:solidFill>
                      <a:srgbClr val="FF0000"/>
                    </a:solidFill>
                  </a:tcPr>
                </a:tc>
              </a:tr>
            </a:tbl>
          </a:graphicData>
        </a:graphic>
      </p:graphicFrame>
    </p:spTree>
  </p:cSld>
  <p:clrMapOvr>
    <a:masterClrMapping/>
  </p:clrMapOvr>
  <p:transition spd="slow">
    <p:push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srcRect l="3751" t="16251" r="8125" b="45000"/>
          <a:stretch>
            <a:fillRect/>
          </a:stretch>
        </p:blipFill>
        <p:spPr bwMode="auto">
          <a:xfrm>
            <a:off x="2714612" y="2928934"/>
            <a:ext cx="3581400" cy="2362200"/>
          </a:xfrm>
          <a:prstGeom prst="rect">
            <a:avLst/>
          </a:prstGeom>
          <a:noFill/>
          <a:ln w="9525">
            <a:noFill/>
            <a:miter lim="800000"/>
            <a:headEnd/>
            <a:tailEnd/>
          </a:ln>
        </p:spPr>
      </p:pic>
      <p:pic>
        <p:nvPicPr>
          <p:cNvPr id="2050" name="Picture 2"/>
          <p:cNvPicPr>
            <a:picLocks noChangeAspect="1" noChangeArrowheads="1"/>
          </p:cNvPicPr>
          <p:nvPr/>
        </p:nvPicPr>
        <p:blipFill>
          <a:blip r:embed="rId3"/>
          <a:srcRect/>
          <a:stretch>
            <a:fillRect/>
          </a:stretch>
        </p:blipFill>
        <p:spPr bwMode="auto">
          <a:xfrm>
            <a:off x="0" y="0"/>
            <a:ext cx="3714756" cy="2057403"/>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3876661" y="214290"/>
            <a:ext cx="5267339" cy="2716094"/>
          </a:xfrm>
          <a:prstGeom prst="rect">
            <a:avLst/>
          </a:prstGeom>
          <a:noFill/>
          <a:ln w="9525">
            <a:noFill/>
            <a:miter lim="800000"/>
            <a:headEnd/>
            <a:tailEnd/>
          </a:ln>
          <a:effectLst/>
        </p:spPr>
      </p:pic>
      <p:sp>
        <p:nvSpPr>
          <p:cNvPr id="7" name="مستطيل 6"/>
          <p:cNvSpPr/>
          <p:nvPr/>
        </p:nvSpPr>
        <p:spPr>
          <a:xfrm>
            <a:off x="1000100" y="2071678"/>
            <a:ext cx="1293944" cy="400110"/>
          </a:xfrm>
          <a:prstGeom prst="rect">
            <a:avLst/>
          </a:prstGeom>
        </p:spPr>
        <p:txBody>
          <a:bodyPr wrap="none">
            <a:spAutoFit/>
          </a:bodyPr>
          <a:lstStyle/>
          <a:p>
            <a:pPr algn="ctr"/>
            <a:r>
              <a:rPr lang="en-US" sz="2000" dirty="0" smtClean="0">
                <a:latin typeface="Times New Roman" pitchFamily="18" charset="0"/>
                <a:cs typeface="Times New Roman" pitchFamily="18" charset="0"/>
              </a:rPr>
              <a:t>Mesiodens</a:t>
            </a:r>
            <a:endParaRPr lang="ar-IQ" sz="2000" dirty="0"/>
          </a:p>
        </p:txBody>
      </p:sp>
      <p:sp>
        <p:nvSpPr>
          <p:cNvPr id="8" name="مستطيل 7"/>
          <p:cNvSpPr/>
          <p:nvPr/>
        </p:nvSpPr>
        <p:spPr>
          <a:xfrm>
            <a:off x="0" y="5715016"/>
            <a:ext cx="3217547" cy="461665"/>
          </a:xfrm>
          <a:prstGeom prst="rect">
            <a:avLst/>
          </a:prstGeom>
        </p:spPr>
        <p:txBody>
          <a:bodyPr wrap="none">
            <a:spAutoFit/>
          </a:bodyPr>
          <a:lstStyle/>
          <a:p>
            <a:r>
              <a:rPr lang="en-US" sz="2400" dirty="0" smtClean="0">
                <a:latin typeface="Times New Roman" pitchFamily="18" charset="0"/>
                <a:cs typeface="Times New Roman" pitchFamily="18" charset="0"/>
              </a:rPr>
              <a:t>Distodens or </a:t>
            </a:r>
            <a:r>
              <a:rPr lang="en-US" sz="2400" dirty="0" err="1" smtClean="0">
                <a:latin typeface="Times New Roman" pitchFamily="18" charset="0"/>
                <a:cs typeface="Times New Roman" pitchFamily="18" charset="0"/>
              </a:rPr>
              <a:t>distomolar</a:t>
            </a:r>
            <a:r>
              <a:rPr lang="en-US" sz="2400" dirty="0" smtClean="0">
                <a:latin typeface="Times New Roman" pitchFamily="18" charset="0"/>
                <a:cs typeface="Times New Roman" pitchFamily="18" charset="0"/>
              </a:rPr>
              <a:t> </a:t>
            </a:r>
            <a:endParaRPr lang="ar-IQ" sz="2400" dirty="0"/>
          </a:p>
        </p:txBody>
      </p:sp>
      <p:sp>
        <p:nvSpPr>
          <p:cNvPr id="9" name="مستطيل 8"/>
          <p:cNvSpPr/>
          <p:nvPr/>
        </p:nvSpPr>
        <p:spPr>
          <a:xfrm>
            <a:off x="2714612" y="4857760"/>
            <a:ext cx="1447832" cy="461665"/>
          </a:xfrm>
          <a:prstGeom prst="rect">
            <a:avLst/>
          </a:prstGeom>
        </p:spPr>
        <p:txBody>
          <a:bodyPr wrap="none">
            <a:spAutoFit/>
          </a:bodyPr>
          <a:lstStyle/>
          <a:p>
            <a:r>
              <a:rPr lang="en-US" sz="2400" dirty="0" smtClean="0">
                <a:solidFill>
                  <a:schemeClr val="bg1"/>
                </a:solidFill>
                <a:latin typeface="Times New Roman" pitchFamily="18" charset="0"/>
                <a:cs typeface="Times New Roman" pitchFamily="18" charset="0"/>
              </a:rPr>
              <a:t>Paramolar</a:t>
            </a:r>
            <a:endParaRPr lang="ar-IQ" sz="2400" dirty="0">
              <a:solidFill>
                <a:schemeClr val="bg1"/>
              </a:solidFill>
            </a:endParaRPr>
          </a:p>
        </p:txBody>
      </p:sp>
      <p:pic>
        <p:nvPicPr>
          <p:cNvPr id="13" name="صورة 12" descr="2.png"/>
          <p:cNvPicPr>
            <a:picLocks noChangeAspect="1"/>
          </p:cNvPicPr>
          <p:nvPr/>
        </p:nvPicPr>
        <p:blipFill>
          <a:blip r:embed="rId5"/>
          <a:stretch>
            <a:fillRect/>
          </a:stretch>
        </p:blipFill>
        <p:spPr>
          <a:xfrm>
            <a:off x="285720" y="2643182"/>
            <a:ext cx="2414877" cy="3074497"/>
          </a:xfrm>
          <a:prstGeom prst="rect">
            <a:avLst/>
          </a:prstGeom>
        </p:spPr>
      </p:pic>
      <p:pic>
        <p:nvPicPr>
          <p:cNvPr id="15" name="صورة 14" descr="3.png"/>
          <p:cNvPicPr>
            <a:picLocks noChangeAspect="1"/>
          </p:cNvPicPr>
          <p:nvPr/>
        </p:nvPicPr>
        <p:blipFill>
          <a:blip r:embed="rId6"/>
          <a:stretch>
            <a:fillRect/>
          </a:stretch>
        </p:blipFill>
        <p:spPr>
          <a:xfrm>
            <a:off x="6162259" y="4971787"/>
            <a:ext cx="2981741" cy="1886213"/>
          </a:xfrm>
          <a:prstGeom prst="rect">
            <a:avLst/>
          </a:prstGeom>
        </p:spPr>
      </p:pic>
      <p:sp>
        <p:nvSpPr>
          <p:cNvPr id="16" name="وسيلة شرح مستطيلة 15"/>
          <p:cNvSpPr/>
          <p:nvPr/>
        </p:nvSpPr>
        <p:spPr>
          <a:xfrm>
            <a:off x="4286248" y="6215082"/>
            <a:ext cx="1714512" cy="642918"/>
          </a:xfrm>
          <a:prstGeom prst="wedgeRectCallout">
            <a:avLst>
              <a:gd name="adj1" fmla="val 138801"/>
              <a:gd name="adj2" fmla="val -133902"/>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smtClean="0">
                <a:solidFill>
                  <a:schemeClr val="tx1"/>
                </a:solidFill>
                <a:latin typeface="Times New Roman" pitchFamily="18" charset="0"/>
                <a:cs typeface="Times New Roman" pitchFamily="18" charset="0"/>
              </a:rPr>
              <a:t>Supplemental</a:t>
            </a:r>
            <a:endParaRPr lang="ar-IQ" sz="20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3929058" y="3028950"/>
            <a:ext cx="2305050" cy="3829050"/>
          </a:xfrm>
          <a:prstGeom prst="rect">
            <a:avLst/>
          </a:prstGeom>
          <a:noFill/>
          <a:ln w="9525">
            <a:noFill/>
            <a:miter lim="800000"/>
            <a:headEnd/>
            <a:tailEnd/>
          </a:ln>
          <a:effectLst/>
        </p:spPr>
      </p:pic>
      <p:pic>
        <p:nvPicPr>
          <p:cNvPr id="9" name="Picture 9"/>
          <p:cNvPicPr>
            <a:picLocks noChangeAspect="1" noChangeArrowheads="1"/>
          </p:cNvPicPr>
          <p:nvPr/>
        </p:nvPicPr>
        <p:blipFill>
          <a:blip r:embed="rId3"/>
          <a:srcRect t="17500" b="13750"/>
          <a:stretch>
            <a:fillRect/>
          </a:stretch>
        </p:blipFill>
        <p:spPr bwMode="auto">
          <a:xfrm>
            <a:off x="6234389" y="1285860"/>
            <a:ext cx="2909611" cy="3000396"/>
          </a:xfrm>
          <a:prstGeom prst="rect">
            <a:avLst/>
          </a:prstGeom>
          <a:noFill/>
          <a:ln w="9525">
            <a:noFill/>
            <a:miter lim="800000"/>
            <a:headEnd/>
            <a:tailEnd/>
          </a:ln>
        </p:spPr>
      </p:pic>
      <p:graphicFrame>
        <p:nvGraphicFramePr>
          <p:cNvPr id="5" name="Table 3"/>
          <p:cNvGraphicFramePr>
            <a:graphicFrameLocks noGrp="1"/>
          </p:cNvGraphicFramePr>
          <p:nvPr/>
        </p:nvGraphicFramePr>
        <p:xfrm>
          <a:off x="500034" y="214290"/>
          <a:ext cx="4900618" cy="762000"/>
        </p:xfrm>
        <a:graphic>
          <a:graphicData uri="http://schemas.openxmlformats.org/drawingml/2006/table">
            <a:tbl>
              <a:tblPr firstRow="1" bandRow="1">
                <a:tableStyleId>{5C22544A-7EE6-4342-B048-85BDC9FD1C3A}</a:tableStyleId>
              </a:tblPr>
              <a:tblGrid>
                <a:gridCol w="4900618"/>
              </a:tblGrid>
              <a:tr h="762000">
                <a:tc>
                  <a:txBody>
                    <a:bodyPr/>
                    <a:lstStyle/>
                    <a:p>
                      <a:pPr algn="l" rtl="0">
                        <a:buFont typeface="Wingdings" pitchFamily="2" charset="2"/>
                        <a:buChar char="Ø"/>
                      </a:pPr>
                      <a:r>
                        <a:rPr lang="en-US" sz="3200" b="1" dirty="0" smtClean="0">
                          <a:latin typeface="Times New Roman" pitchFamily="18" charset="0"/>
                          <a:cs typeface="Times New Roman" pitchFamily="18" charset="0"/>
                        </a:rPr>
                        <a:t>Congenital Syphilis</a:t>
                      </a:r>
                      <a:endParaRPr lang="ar-IQ" sz="3200" dirty="0">
                        <a:latin typeface="Times New Roman" pitchFamily="18" charset="0"/>
                        <a:cs typeface="Times New Roman" pitchFamily="18" charset="0"/>
                      </a:endParaRPr>
                    </a:p>
                  </a:txBody>
                  <a:tcPr>
                    <a:solidFill>
                      <a:srgbClr val="FF0000"/>
                    </a:solidFill>
                  </a:tcPr>
                </a:tc>
              </a:tr>
            </a:tbl>
          </a:graphicData>
        </a:graphic>
      </p:graphicFrame>
      <p:sp>
        <p:nvSpPr>
          <p:cNvPr id="6" name="مستطيل 5"/>
          <p:cNvSpPr/>
          <p:nvPr/>
        </p:nvSpPr>
        <p:spPr>
          <a:xfrm>
            <a:off x="500034" y="1000108"/>
            <a:ext cx="7715304" cy="1569660"/>
          </a:xfrm>
          <a:prstGeom prst="rect">
            <a:avLst/>
          </a:prstGeom>
        </p:spPr>
        <p:txBody>
          <a:bodyPr wrap="square">
            <a:spAutoFit/>
          </a:bodyPr>
          <a:lstStyle/>
          <a:p>
            <a:pPr algn="l" rtl="0"/>
            <a:r>
              <a:rPr lang="en-US" sz="2400" dirty="0" smtClean="0">
                <a:latin typeface="Times New Roman" pitchFamily="18" charset="0"/>
                <a:cs typeface="Times New Roman" pitchFamily="18" charset="0"/>
              </a:rPr>
              <a:t>Congenital syphilis develop dental </a:t>
            </a:r>
            <a:r>
              <a:rPr lang="en-US" sz="2400" dirty="0" err="1" smtClean="0">
                <a:latin typeface="Times New Roman" pitchFamily="18" charset="0"/>
                <a:cs typeface="Times New Roman" pitchFamily="18" charset="0"/>
              </a:rPr>
              <a:t>hypoplasia</a:t>
            </a:r>
            <a:r>
              <a:rPr lang="en-US" sz="2400" dirty="0" smtClean="0">
                <a:latin typeface="Times New Roman" pitchFamily="18" charset="0"/>
                <a:cs typeface="Times New Roman" pitchFamily="18" charset="0"/>
              </a:rPr>
              <a:t> that involves the permanent incisors (Hutchinson's teeth )</a:t>
            </a:r>
          </a:p>
          <a:p>
            <a:pPr algn="l" rtl="0"/>
            <a:r>
              <a:rPr lang="en-US" sz="2400" dirty="0" smtClean="0">
                <a:latin typeface="Times New Roman" pitchFamily="18" charset="0"/>
                <a:cs typeface="Times New Roman" pitchFamily="18" charset="0"/>
              </a:rPr>
              <a:t> and first molars (mulberry molars). </a:t>
            </a:r>
          </a:p>
          <a:p>
            <a:pPr algn="l" rtl="0"/>
            <a:r>
              <a:rPr lang="en-US" sz="2400" dirty="0" smtClean="0">
                <a:latin typeface="Times New Roman" pitchFamily="18" charset="0"/>
                <a:cs typeface="Times New Roman" pitchFamily="18" charset="0"/>
              </a:rPr>
              <a:t>. </a:t>
            </a:r>
            <a:endParaRPr lang="ar-IQ" sz="2400" dirty="0">
              <a:latin typeface="Times New Roman" pitchFamily="18" charset="0"/>
              <a:cs typeface="Times New Roman" pitchFamily="18" charset="0"/>
            </a:endParaRPr>
          </a:p>
        </p:txBody>
      </p:sp>
      <p:graphicFrame>
        <p:nvGraphicFramePr>
          <p:cNvPr id="7" name="Table 3"/>
          <p:cNvGraphicFramePr>
            <a:graphicFrameLocks noGrp="1"/>
          </p:cNvGraphicFramePr>
          <p:nvPr/>
        </p:nvGraphicFramePr>
        <p:xfrm>
          <a:off x="500034" y="2500306"/>
          <a:ext cx="3962400" cy="762000"/>
        </p:xfrm>
        <a:graphic>
          <a:graphicData uri="http://schemas.openxmlformats.org/drawingml/2006/table">
            <a:tbl>
              <a:tblPr firstRow="1" bandRow="1">
                <a:tableStyleId>{5C22544A-7EE6-4342-B048-85BDC9FD1C3A}</a:tableStyleId>
              </a:tblPr>
              <a:tblGrid>
                <a:gridCol w="3962400"/>
              </a:tblGrid>
              <a:tr h="762000">
                <a:tc>
                  <a:txBody>
                    <a:bodyPr/>
                    <a:lstStyle/>
                    <a:p>
                      <a:pPr algn="l" rtl="0"/>
                      <a:r>
                        <a:rPr lang="en-US" sz="2400" dirty="0" smtClean="0">
                          <a:solidFill>
                            <a:schemeClr val="tx1"/>
                          </a:solidFill>
                          <a:latin typeface="Times New Roman" pitchFamily="18" charset="0"/>
                          <a:cs typeface="Times New Roman" pitchFamily="18" charset="0"/>
                        </a:rPr>
                        <a:t>* Hutchinson’s Incisor</a:t>
                      </a:r>
                      <a:endParaRPr lang="en-US" sz="2400" dirty="0">
                        <a:solidFill>
                          <a:schemeClr val="tx1"/>
                        </a:solidFill>
                        <a:latin typeface="Times New Roman" pitchFamily="18" charset="0"/>
                        <a:cs typeface="Times New Roman" pitchFamily="18" charset="0"/>
                      </a:endParaRPr>
                    </a:p>
                  </a:txBody>
                  <a:tcPr>
                    <a:solidFill>
                      <a:srgbClr val="00FF00"/>
                    </a:solidFill>
                  </a:tcPr>
                </a:tc>
              </a:tr>
            </a:tbl>
          </a:graphicData>
        </a:graphic>
      </p:graphicFrame>
      <p:sp>
        <p:nvSpPr>
          <p:cNvPr id="8" name="مستطيل 7"/>
          <p:cNvSpPr/>
          <p:nvPr/>
        </p:nvSpPr>
        <p:spPr>
          <a:xfrm>
            <a:off x="500034" y="3357562"/>
            <a:ext cx="7358114" cy="1800493"/>
          </a:xfrm>
          <a:prstGeom prst="rect">
            <a:avLst/>
          </a:prstGeom>
        </p:spPr>
        <p:txBody>
          <a:bodyPr wrap="square">
            <a:spAutoFit/>
          </a:bodyPr>
          <a:lstStyle/>
          <a:p>
            <a:pPr algn="l" rtl="0">
              <a:spcAft>
                <a:spcPts val="600"/>
              </a:spcAft>
              <a:buFont typeface="Wingdings" pitchFamily="2" charset="2"/>
              <a:buChar char="Ø"/>
            </a:pPr>
            <a:r>
              <a:rPr lang="en-US" sz="2400" dirty="0" smtClean="0">
                <a:latin typeface="Times New Roman" pitchFamily="18" charset="0"/>
                <a:cs typeface="Times New Roman" pitchFamily="18" charset="0"/>
              </a:rPr>
              <a:t>lateral incisors are peg-shaped or screwdriver-shaped. </a:t>
            </a:r>
          </a:p>
          <a:p>
            <a:pPr algn="l" rtl="0">
              <a:spcAft>
                <a:spcPts val="600"/>
              </a:spcAft>
              <a:buFont typeface="Wingdings" pitchFamily="2" charset="2"/>
              <a:buChar char="Ø"/>
            </a:pPr>
            <a:r>
              <a:rPr lang="en-US" sz="2400" dirty="0" smtClean="0">
                <a:latin typeface="Times New Roman" pitchFamily="18" charset="0"/>
                <a:cs typeface="Times New Roman" pitchFamily="18" charset="0"/>
              </a:rPr>
              <a:t> widely spaced.</a:t>
            </a:r>
          </a:p>
          <a:p>
            <a:pPr algn="l" rtl="0">
              <a:spcAft>
                <a:spcPts val="600"/>
              </a:spcAft>
              <a:buFont typeface="Wingdings" pitchFamily="2" charset="2"/>
              <a:buChar char="Ø"/>
            </a:pPr>
            <a:r>
              <a:rPr lang="en-US" sz="2400" dirty="0" smtClean="0">
                <a:latin typeface="Times New Roman" pitchFamily="18" charset="0"/>
                <a:cs typeface="Times New Roman" pitchFamily="18" charset="0"/>
              </a:rPr>
              <a:t> notched at the incisal edge.</a:t>
            </a:r>
          </a:p>
          <a:p>
            <a:pPr algn="l" rtl="0">
              <a:spcAft>
                <a:spcPts val="600"/>
              </a:spcAft>
              <a:buFont typeface="Wingdings" pitchFamily="2" charset="2"/>
              <a:buChar char="Ø"/>
            </a:pPr>
            <a:r>
              <a:rPr lang="en-US" sz="2400" dirty="0" smtClean="0">
                <a:latin typeface="Times New Roman" pitchFamily="18" charset="0"/>
                <a:cs typeface="Times New Roman" pitchFamily="18" charset="0"/>
              </a:rPr>
              <a:t> with a crescent-shaped deformity </a:t>
            </a:r>
            <a:endParaRPr lang="en-US" sz="2400" dirty="0">
              <a:latin typeface="Times New Roman" pitchFamily="18" charset="0"/>
              <a:cs typeface="Times New Roman" pitchFamily="18" charset="0"/>
            </a:endParaRPr>
          </a:p>
        </p:txBody>
      </p:sp>
      <p:pic>
        <p:nvPicPr>
          <p:cNvPr id="10" name="Picture 10"/>
          <p:cNvPicPr>
            <a:picLocks noChangeAspect="1" noChangeArrowheads="1"/>
          </p:cNvPicPr>
          <p:nvPr/>
        </p:nvPicPr>
        <p:blipFill>
          <a:blip r:embed="rId4"/>
          <a:srcRect l="7500" t="26250" b="21249"/>
          <a:stretch>
            <a:fillRect/>
          </a:stretch>
        </p:blipFill>
        <p:spPr bwMode="auto">
          <a:xfrm>
            <a:off x="6286512" y="4425274"/>
            <a:ext cx="2857488" cy="2432726"/>
          </a:xfrm>
          <a:prstGeom prst="rect">
            <a:avLst/>
          </a:prstGeom>
          <a:noFill/>
          <a:ln w="9525">
            <a:noFill/>
            <a:miter lim="800000"/>
            <a:headEnd/>
            <a:tailEnd/>
          </a:ln>
        </p:spPr>
      </p:pic>
      <p:pic>
        <p:nvPicPr>
          <p:cNvPr id="11" name="صورة 10" descr="56.png"/>
          <p:cNvPicPr>
            <a:picLocks noChangeAspect="1"/>
          </p:cNvPicPr>
          <p:nvPr/>
        </p:nvPicPr>
        <p:blipFill>
          <a:blip r:embed="rId5"/>
          <a:stretch>
            <a:fillRect/>
          </a:stretch>
        </p:blipFill>
        <p:spPr>
          <a:xfrm>
            <a:off x="1071538" y="5059895"/>
            <a:ext cx="2414896" cy="1798105"/>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357158" y="1357298"/>
            <a:ext cx="5429288" cy="4170372"/>
          </a:xfrm>
          <a:prstGeom prst="rect">
            <a:avLst/>
          </a:prstGeom>
          <a:noFill/>
          <a:ln w="9525">
            <a:noFill/>
            <a:miter lim="800000"/>
            <a:headEnd/>
            <a:tailEnd/>
          </a:ln>
        </p:spPr>
        <p:txBody>
          <a:bodyPr wrap="square">
            <a:spAutoFit/>
          </a:bodyPr>
          <a:lstStyle/>
          <a:p>
            <a:pPr algn="l" rtl="0">
              <a:spcAft>
                <a:spcPts val="600"/>
              </a:spcAft>
              <a:buFont typeface="Wingdings" pitchFamily="2" charset="2"/>
              <a:buChar char="Ø"/>
            </a:pPr>
            <a:r>
              <a:rPr lang="en-US" sz="2400" dirty="0" smtClean="0">
                <a:latin typeface="Times New Roman" pitchFamily="18" charset="0"/>
                <a:cs typeface="Times New Roman" pitchFamily="18" charset="0"/>
              </a:rPr>
              <a:t> Characterized </a:t>
            </a:r>
            <a:r>
              <a:rPr lang="en-US" sz="2400" dirty="0">
                <a:latin typeface="Times New Roman" pitchFamily="18" charset="0"/>
                <a:cs typeface="Times New Roman" pitchFamily="18" charset="0"/>
              </a:rPr>
              <a:t>by </a:t>
            </a:r>
            <a:r>
              <a:rPr lang="en-US" sz="2400" dirty="0" smtClean="0">
                <a:latin typeface="Times New Roman" pitchFamily="18" charset="0"/>
                <a:cs typeface="Times New Roman" pitchFamily="18" charset="0"/>
              </a:rPr>
              <a:t>multiple rounded </a:t>
            </a:r>
            <a:r>
              <a:rPr lang="en-US" sz="2400" dirty="0">
                <a:latin typeface="Times New Roman" pitchFamily="18" charset="0"/>
                <a:cs typeface="Times New Roman" pitchFamily="18" charset="0"/>
              </a:rPr>
              <a:t>rudimentary </a:t>
            </a:r>
            <a:r>
              <a:rPr lang="en-US" sz="2400" dirty="0" smtClean="0">
                <a:latin typeface="Times New Roman" pitchFamily="18" charset="0"/>
                <a:cs typeface="Times New Roman" pitchFamily="18" charset="0"/>
              </a:rPr>
              <a:t>enamel cusps on permanent </a:t>
            </a:r>
            <a:r>
              <a:rPr lang="en-US" sz="2400" dirty="0">
                <a:latin typeface="Times New Roman" pitchFamily="18" charset="0"/>
                <a:cs typeface="Times New Roman" pitchFamily="18" charset="0"/>
              </a:rPr>
              <a:t>1</a:t>
            </a:r>
            <a:r>
              <a:rPr lang="en-US" sz="2400" baseline="30000" dirty="0">
                <a:latin typeface="Times New Roman" pitchFamily="18" charset="0"/>
                <a:cs typeface="Times New Roman" pitchFamily="18" charset="0"/>
              </a:rPr>
              <a:t>st</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molars.</a:t>
            </a:r>
          </a:p>
          <a:p>
            <a:pPr algn="l" rtl="0">
              <a:spcAft>
                <a:spcPts val="600"/>
              </a:spcAft>
              <a:buFont typeface="Wingdings" pitchFamily="2" charset="2"/>
              <a:buChar char="Ø"/>
            </a:pPr>
            <a:r>
              <a:rPr lang="en-US" sz="2400" dirty="0" smtClean="0">
                <a:latin typeface="Times New Roman" pitchFamily="18" charset="0"/>
                <a:cs typeface="Times New Roman" pitchFamily="18" charset="0"/>
              </a:rPr>
              <a:t>dwarfed molars with cusps covered with globular enamel growths giving the appearance of a mulberry.</a:t>
            </a:r>
          </a:p>
          <a:p>
            <a:pPr algn="l" rtl="0">
              <a:spcAft>
                <a:spcPts val="600"/>
              </a:spcAft>
            </a:pPr>
            <a:endParaRPr lang="en-US" sz="2400" dirty="0">
              <a:latin typeface="Times New Roman" pitchFamily="18" charset="0"/>
              <a:cs typeface="Times New Roman" pitchFamily="18" charset="0"/>
            </a:endParaRPr>
          </a:p>
          <a:p>
            <a:pPr algn="l" rtl="0">
              <a:spcAft>
                <a:spcPts val="600"/>
              </a:spcAft>
            </a:pPr>
            <a:endParaRPr lang="en-US" sz="2400" dirty="0">
              <a:latin typeface="Times New Roman" pitchFamily="18" charset="0"/>
              <a:cs typeface="Times New Roman" pitchFamily="18" charset="0"/>
            </a:endParaRPr>
          </a:p>
          <a:p>
            <a:pPr algn="l" rtl="0">
              <a:spcAft>
                <a:spcPts val="600"/>
              </a:spcAft>
            </a:pPr>
            <a:endParaRPr lang="en-US" sz="2400" dirty="0">
              <a:latin typeface="Times New Roman" pitchFamily="18" charset="0"/>
              <a:cs typeface="Times New Roman" pitchFamily="18" charset="0"/>
            </a:endParaRPr>
          </a:p>
          <a:p>
            <a:pPr algn="l" rtl="0">
              <a:spcAft>
                <a:spcPts val="600"/>
              </a:spcAft>
            </a:pPr>
            <a:endParaRPr lang="en-US" sz="2400" dirty="0">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457200" y="381000"/>
          <a:ext cx="3962400" cy="762000"/>
        </p:xfrm>
        <a:graphic>
          <a:graphicData uri="http://schemas.openxmlformats.org/drawingml/2006/table">
            <a:tbl>
              <a:tblPr firstRow="1" bandRow="1">
                <a:tableStyleId>{5C22544A-7EE6-4342-B048-85BDC9FD1C3A}</a:tableStyleId>
              </a:tblPr>
              <a:tblGrid>
                <a:gridCol w="3962400"/>
              </a:tblGrid>
              <a:tr h="762000">
                <a:tc>
                  <a:txBody>
                    <a:bodyPr/>
                    <a:lstStyle/>
                    <a:p>
                      <a:pPr algn="l"/>
                      <a:r>
                        <a:rPr lang="en-US" sz="3200" dirty="0" smtClean="0">
                          <a:latin typeface="Times New Roman" pitchFamily="18" charset="0"/>
                          <a:cs typeface="Times New Roman" pitchFamily="18" charset="0"/>
                        </a:rPr>
                        <a:t>* Mulberry Molar</a:t>
                      </a:r>
                      <a:endParaRPr lang="en-US" sz="2400" dirty="0">
                        <a:latin typeface="Times New Roman" pitchFamily="18" charset="0"/>
                        <a:cs typeface="Times New Roman" pitchFamily="18" charset="0"/>
                      </a:endParaRPr>
                    </a:p>
                  </a:txBody>
                  <a:tcPr>
                    <a:solidFill>
                      <a:srgbClr val="00FF00"/>
                    </a:solidFill>
                  </a:tcPr>
                </a:tc>
              </a:tr>
            </a:tbl>
          </a:graphicData>
        </a:graphic>
      </p:graphicFrame>
      <p:pic>
        <p:nvPicPr>
          <p:cNvPr id="71689" name="Picture 11"/>
          <p:cNvPicPr>
            <a:picLocks noChangeAspect="1" noChangeArrowheads="1"/>
          </p:cNvPicPr>
          <p:nvPr/>
        </p:nvPicPr>
        <p:blipFill>
          <a:blip r:embed="rId2"/>
          <a:srcRect t="18750" b="30000"/>
          <a:stretch>
            <a:fillRect/>
          </a:stretch>
        </p:blipFill>
        <p:spPr bwMode="auto">
          <a:xfrm>
            <a:off x="5786446" y="1205006"/>
            <a:ext cx="3357554" cy="2581183"/>
          </a:xfrm>
          <a:prstGeom prst="rect">
            <a:avLst/>
          </a:prstGeom>
          <a:noFill/>
          <a:ln w="9525">
            <a:noFill/>
            <a:miter lim="800000"/>
            <a:headEnd/>
            <a:tailEnd/>
          </a:ln>
        </p:spPr>
      </p:pic>
      <p:pic>
        <p:nvPicPr>
          <p:cNvPr id="5" name="Picture 9"/>
          <p:cNvPicPr>
            <a:picLocks noChangeAspect="1" noChangeArrowheads="1"/>
          </p:cNvPicPr>
          <p:nvPr/>
        </p:nvPicPr>
        <p:blipFill>
          <a:blip r:embed="rId3"/>
          <a:srcRect t="28751" b="25000"/>
          <a:stretch>
            <a:fillRect/>
          </a:stretch>
        </p:blipFill>
        <p:spPr bwMode="auto">
          <a:xfrm>
            <a:off x="5519737" y="4343400"/>
            <a:ext cx="3624263" cy="2514600"/>
          </a:xfrm>
          <a:prstGeom prst="rect">
            <a:avLst/>
          </a:prstGeom>
          <a:noFill/>
          <a:ln w="9525">
            <a:noFill/>
            <a:miter lim="800000"/>
            <a:headEnd/>
            <a:tailEnd/>
          </a:ln>
        </p:spPr>
      </p:pic>
      <p:pic>
        <p:nvPicPr>
          <p:cNvPr id="6" name="Picture 9"/>
          <p:cNvPicPr>
            <a:picLocks noChangeAspect="1" noChangeArrowheads="1"/>
          </p:cNvPicPr>
          <p:nvPr/>
        </p:nvPicPr>
        <p:blipFill>
          <a:blip r:embed="rId4"/>
          <a:srcRect l="7500" t="17500" r="4375" b="25000"/>
          <a:stretch>
            <a:fillRect/>
          </a:stretch>
        </p:blipFill>
        <p:spPr bwMode="auto">
          <a:xfrm>
            <a:off x="2357422" y="4024312"/>
            <a:ext cx="2895600" cy="2833688"/>
          </a:xfrm>
          <a:prstGeom prst="rect">
            <a:avLst/>
          </a:prstGeom>
          <a:noFill/>
          <a:ln w="9525">
            <a:noFill/>
            <a:miter lim="800000"/>
            <a:headEnd/>
            <a:tailEnd/>
          </a:ln>
        </p:spPr>
      </p:pic>
    </p:spTree>
  </p:cSld>
  <p:clrMapOvr>
    <a:masterClrMapping/>
  </p:clrMapOvr>
  <p:transition spd="slow">
    <p:push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500166" y="357166"/>
            <a:ext cx="5130507" cy="707886"/>
          </a:xfrm>
          <a:prstGeom prst="rect">
            <a:avLst/>
          </a:prstGeom>
        </p:spPr>
        <p:txBody>
          <a:bodyPr wrap="none">
            <a:spAutoFit/>
          </a:bodyPr>
          <a:lstStyle/>
          <a:p>
            <a:r>
              <a:rPr lang="en-US" sz="4000" dirty="0" smtClean="0">
                <a:latin typeface="Times New Roman" pitchFamily="18" charset="0"/>
                <a:cs typeface="Times New Roman" pitchFamily="18" charset="0"/>
              </a:rPr>
              <a:t>Acquired Abnormalities</a:t>
            </a:r>
            <a:endParaRPr lang="ar-IQ" sz="4000" dirty="0">
              <a:latin typeface="Times New Roman" pitchFamily="18" charset="0"/>
              <a:cs typeface="Times New Roman" pitchFamily="18" charset="0"/>
            </a:endParaRPr>
          </a:p>
        </p:txBody>
      </p:sp>
      <p:sp>
        <p:nvSpPr>
          <p:cNvPr id="3" name="مستطيل 2"/>
          <p:cNvSpPr/>
          <p:nvPr/>
        </p:nvSpPr>
        <p:spPr>
          <a:xfrm>
            <a:off x="500034" y="1285860"/>
            <a:ext cx="8001056" cy="1200329"/>
          </a:xfrm>
          <a:prstGeom prst="rect">
            <a:avLst/>
          </a:prstGeom>
        </p:spPr>
        <p:txBody>
          <a:bodyPr wrap="square">
            <a:spAutoFit/>
          </a:bodyPr>
          <a:lstStyle/>
          <a:p>
            <a:pPr algn="l"/>
            <a:r>
              <a:rPr lang="ar-IQ"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That are initiated after development of the tooth, range from changes that have no clinical significance to those that cause tooth loss.</a:t>
            </a:r>
            <a:endParaRPr lang="ar-IQ" sz="2400" dirty="0">
              <a:latin typeface="Times New Roman" pitchFamily="18" charset="0"/>
              <a:cs typeface="Times New Roman" pitchFamily="18" charset="0"/>
            </a:endParaRPr>
          </a:p>
        </p:txBody>
      </p:sp>
      <p:sp>
        <p:nvSpPr>
          <p:cNvPr id="4" name="مستطيل 3"/>
          <p:cNvSpPr/>
          <p:nvPr/>
        </p:nvSpPr>
        <p:spPr>
          <a:xfrm>
            <a:off x="500034" y="2500306"/>
            <a:ext cx="1925142" cy="461665"/>
          </a:xfrm>
          <a:prstGeom prst="rect">
            <a:avLst/>
          </a:prstGeom>
        </p:spPr>
        <p:txBody>
          <a:bodyPr wrap="none">
            <a:spAutoFit/>
          </a:bodyPr>
          <a:lstStyle/>
          <a:p>
            <a:r>
              <a:rPr lang="en-US" sz="2400" b="1" dirty="0" smtClean="0">
                <a:latin typeface="Times New Roman" pitchFamily="18" charset="0"/>
                <a:cs typeface="Times New Roman" pitchFamily="18" charset="0"/>
              </a:rPr>
              <a:t>ATTRITION</a:t>
            </a:r>
            <a:endParaRPr lang="ar-IQ" sz="2400" dirty="0">
              <a:latin typeface="Times New Roman" pitchFamily="18" charset="0"/>
              <a:cs typeface="Times New Roman" pitchFamily="18" charset="0"/>
            </a:endParaRPr>
          </a:p>
        </p:txBody>
      </p:sp>
      <p:sp>
        <p:nvSpPr>
          <p:cNvPr id="5" name="مستطيل 4"/>
          <p:cNvSpPr/>
          <p:nvPr/>
        </p:nvSpPr>
        <p:spPr>
          <a:xfrm>
            <a:off x="571472" y="3071810"/>
            <a:ext cx="7500990" cy="2677656"/>
          </a:xfrm>
          <a:prstGeom prst="rect">
            <a:avLst/>
          </a:prstGeom>
        </p:spPr>
        <p:txBody>
          <a:bodyPr wrap="square">
            <a:spAutoFit/>
          </a:bodyPr>
          <a:lstStyle/>
          <a:p>
            <a:pPr algn="l"/>
            <a:r>
              <a:rPr lang="en-US" sz="2400" dirty="0" smtClean="0">
                <a:latin typeface="Times New Roman" pitchFamily="18" charset="0"/>
                <a:cs typeface="Times New Roman" pitchFamily="18" charset="0"/>
              </a:rPr>
              <a:t>is the physiologic wearing away of the dentition resulting from occlusal contacts between upper &amp;lower teeth.</a:t>
            </a:r>
          </a:p>
          <a:p>
            <a:pPr algn="l"/>
            <a:r>
              <a:rPr lang="ar-IQ"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Its extent depends on the abrasiveness of the diet, salivary factors, mineralization of the teeth, and emotional tension, aging process.</a:t>
            </a:r>
          </a:p>
          <a:p>
            <a:pPr algn="l"/>
            <a:r>
              <a:rPr lang="en-US" sz="2400" dirty="0" smtClean="0">
                <a:latin typeface="Times New Roman" pitchFamily="18" charset="0"/>
                <a:cs typeface="Times New Roman" pitchFamily="18" charset="0"/>
              </a:rPr>
              <a:t>When the loss of dental tissue becomes excessive (</a:t>
            </a:r>
            <a:r>
              <a:rPr lang="en-US" sz="2400" dirty="0" err="1" smtClean="0">
                <a:latin typeface="Times New Roman" pitchFamily="18" charset="0"/>
                <a:cs typeface="Times New Roman" pitchFamily="18" charset="0"/>
              </a:rPr>
              <a:t>bruxism</a:t>
            </a:r>
            <a:r>
              <a:rPr lang="en-US" sz="2400" dirty="0" smtClean="0">
                <a:latin typeface="Times New Roman" pitchFamily="18" charset="0"/>
                <a:cs typeface="Times New Roman" pitchFamily="18" charset="0"/>
              </a:rPr>
              <a:t>), the attrition becomes pathologic.</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638925" y="2952750"/>
            <a:ext cx="2505075" cy="3905250"/>
          </a:xfrm>
          <a:prstGeom prst="rect">
            <a:avLst/>
          </a:prstGeom>
          <a:noFill/>
          <a:ln w="9525">
            <a:noFill/>
            <a:miter lim="800000"/>
            <a:headEnd/>
            <a:tailEnd/>
          </a:ln>
          <a:effectLst/>
        </p:spPr>
      </p:pic>
      <p:sp>
        <p:nvSpPr>
          <p:cNvPr id="3" name="مستطيل 2"/>
          <p:cNvSpPr/>
          <p:nvPr/>
        </p:nvSpPr>
        <p:spPr>
          <a:xfrm>
            <a:off x="714285" y="428604"/>
            <a:ext cx="2462597" cy="830997"/>
          </a:xfrm>
          <a:prstGeom prst="rect">
            <a:avLst/>
          </a:prstGeom>
        </p:spPr>
        <p:txBody>
          <a:bodyPr wrap="none">
            <a:spAutoFit/>
          </a:bodyPr>
          <a:lstStyle/>
          <a:p>
            <a:r>
              <a:rPr lang="en-US" sz="2400" dirty="0" smtClean="0">
                <a:latin typeface="Times New Roman" pitchFamily="18" charset="0"/>
                <a:cs typeface="Times New Roman" pitchFamily="18" charset="0"/>
              </a:rPr>
              <a:t>Radiographically :</a:t>
            </a:r>
          </a:p>
          <a:p>
            <a:endParaRPr lang="ar-IQ" sz="2400" dirty="0">
              <a:latin typeface="Times New Roman" pitchFamily="18" charset="0"/>
              <a:cs typeface="Times New Roman" pitchFamily="18" charset="0"/>
            </a:endParaRPr>
          </a:p>
        </p:txBody>
      </p:sp>
      <p:sp>
        <p:nvSpPr>
          <p:cNvPr id="4" name="مستطيل 3"/>
          <p:cNvSpPr/>
          <p:nvPr/>
        </p:nvSpPr>
        <p:spPr>
          <a:xfrm>
            <a:off x="785786" y="928670"/>
            <a:ext cx="7358114" cy="3416320"/>
          </a:xfrm>
          <a:prstGeom prst="rect">
            <a:avLst/>
          </a:prstGeom>
        </p:spPr>
        <p:txBody>
          <a:bodyPr wrap="square">
            <a:spAutoFit/>
          </a:bodyPr>
          <a:lstStyle/>
          <a:p>
            <a:pPr algn="l" rtl="0"/>
            <a:r>
              <a:rPr lang="en-US" sz="2400" dirty="0" smtClean="0">
                <a:latin typeface="Times New Roman" pitchFamily="18" charset="0"/>
                <a:cs typeface="Times New Roman" pitchFamily="18" charset="0"/>
              </a:rPr>
              <a:t>*Change in the normal outline of the tooth structure. *Altering the normal curved surfaces into flat planes. </a:t>
            </a:r>
          </a:p>
          <a:p>
            <a:pPr algn="l" rtl="0"/>
            <a:r>
              <a:rPr lang="en-US" sz="2400" dirty="0" smtClean="0">
                <a:latin typeface="Times New Roman" pitchFamily="18" charset="0"/>
                <a:cs typeface="Times New Roman" pitchFamily="18" charset="0"/>
              </a:rPr>
              <a:t>*Shortened crown.</a:t>
            </a:r>
          </a:p>
          <a:p>
            <a:pPr algn="l" rtl="0"/>
            <a:r>
              <a:rPr lang="en-US" sz="2400" dirty="0" smtClean="0">
                <a:latin typeface="Times New Roman" pitchFamily="18" charset="0"/>
                <a:cs typeface="Times New Roman" pitchFamily="18" charset="0"/>
              </a:rPr>
              <a:t>*Complete obliteration of the pulp chamber and canals                                              due to deposition of secondary dentin.</a:t>
            </a:r>
          </a:p>
          <a:p>
            <a:pPr algn="l" rtl="0"/>
            <a:r>
              <a:rPr lang="en-US" sz="2400" dirty="0" smtClean="0">
                <a:latin typeface="Times New Roman" pitchFamily="18" charset="0"/>
                <a:cs typeface="Times New Roman" pitchFamily="18" charset="0"/>
              </a:rPr>
              <a:t>*Simultaneous widening of the PDL space </a:t>
            </a:r>
          </a:p>
          <a:p>
            <a:pPr algn="l" rtl="0"/>
            <a:r>
              <a:rPr lang="en-US" sz="2400" dirty="0" smtClean="0">
                <a:latin typeface="Times New Roman" pitchFamily="18" charset="0"/>
                <a:cs typeface="Times New Roman" pitchFamily="18" charset="0"/>
              </a:rPr>
              <a:t>  frequently occurs if the tooth is mobile. </a:t>
            </a:r>
          </a:p>
          <a:p>
            <a:pPr algn="l" rtl="0"/>
            <a:r>
              <a:rPr lang="en-US" sz="2400" dirty="0" smtClean="0">
                <a:latin typeface="Times New Roman" pitchFamily="18" charset="0"/>
                <a:cs typeface="Times New Roman" pitchFamily="18" charset="0"/>
              </a:rPr>
              <a:t>  Occasionally evidence of </a:t>
            </a:r>
            <a:r>
              <a:rPr lang="en-US" sz="2400" dirty="0" err="1" smtClean="0">
                <a:latin typeface="Times New Roman" pitchFamily="18" charset="0"/>
                <a:cs typeface="Times New Roman" pitchFamily="18" charset="0"/>
              </a:rPr>
              <a:t>hypercementosis</a:t>
            </a:r>
            <a:r>
              <a:rPr lang="en-US" sz="2400" dirty="0" smtClean="0">
                <a:latin typeface="Times New Roman" pitchFamily="18" charset="0"/>
                <a:cs typeface="Times New Roman" pitchFamily="18" charset="0"/>
              </a:rPr>
              <a:t> is </a:t>
            </a:r>
          </a:p>
          <a:p>
            <a:pPr algn="l" rtl="0"/>
            <a:r>
              <a:rPr lang="en-US" sz="2400" dirty="0" smtClean="0">
                <a:latin typeface="Times New Roman" pitchFamily="18" charset="0"/>
                <a:cs typeface="Times New Roman" pitchFamily="18" charset="0"/>
              </a:rPr>
              <a:t>  present.</a:t>
            </a:r>
            <a:endParaRPr lang="ar-IQ"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83128" y="357166"/>
            <a:ext cx="1914307" cy="461665"/>
          </a:xfrm>
          <a:prstGeom prst="rect">
            <a:avLst/>
          </a:prstGeom>
        </p:spPr>
        <p:txBody>
          <a:bodyPr wrap="none">
            <a:spAutoFit/>
          </a:bodyPr>
          <a:lstStyle/>
          <a:p>
            <a:r>
              <a:rPr lang="en-US" sz="2400" b="1" dirty="0" smtClean="0">
                <a:latin typeface="Times New Roman" pitchFamily="18" charset="0"/>
                <a:cs typeface="Times New Roman" pitchFamily="18" charset="0"/>
              </a:rPr>
              <a:t>ABRASION:</a:t>
            </a:r>
            <a:endParaRPr lang="ar-IQ" sz="2400" dirty="0">
              <a:latin typeface="Times New Roman" pitchFamily="18" charset="0"/>
              <a:cs typeface="Times New Roman" pitchFamily="18" charset="0"/>
            </a:endParaRPr>
          </a:p>
        </p:txBody>
      </p:sp>
      <p:sp>
        <p:nvSpPr>
          <p:cNvPr id="3" name="مستطيل 2"/>
          <p:cNvSpPr/>
          <p:nvPr/>
        </p:nvSpPr>
        <p:spPr>
          <a:xfrm>
            <a:off x="428596" y="857232"/>
            <a:ext cx="8001056" cy="1938992"/>
          </a:xfrm>
          <a:prstGeom prst="rect">
            <a:avLst/>
          </a:prstGeom>
        </p:spPr>
        <p:txBody>
          <a:bodyPr wrap="square">
            <a:spAutoFit/>
          </a:bodyPr>
          <a:lstStyle/>
          <a:p>
            <a:pPr algn="l"/>
            <a:r>
              <a:rPr lang="ar-IQ"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Is a non physiologic wearing away of teeth by contact with foreign substances.</a:t>
            </a:r>
          </a:p>
          <a:p>
            <a:pPr algn="l"/>
            <a:r>
              <a:rPr lang="en-US" sz="2400" dirty="0" err="1" smtClean="0">
                <a:latin typeface="Times New Roman" pitchFamily="18" charset="0"/>
                <a:cs typeface="Times New Roman" pitchFamily="18" charset="0"/>
              </a:rPr>
              <a:t>Causes:improper</a:t>
            </a:r>
            <a:r>
              <a:rPr lang="en-US" sz="2400" dirty="0" smtClean="0">
                <a:latin typeface="Times New Roman" pitchFamily="18" charset="0"/>
                <a:cs typeface="Times New Roman" pitchFamily="18" charset="0"/>
              </a:rPr>
              <a:t> tooth brushing and dental </a:t>
            </a:r>
            <a:r>
              <a:rPr lang="en-US" sz="2400" dirty="0" err="1" smtClean="0">
                <a:latin typeface="Times New Roman" pitchFamily="18" charset="0"/>
                <a:cs typeface="Times New Roman" pitchFamily="18" charset="0"/>
              </a:rPr>
              <a:t>floss,pipe</a:t>
            </a:r>
            <a:r>
              <a:rPr lang="en-US" sz="2400" dirty="0" smtClean="0">
                <a:latin typeface="Times New Roman" pitchFamily="18" charset="0"/>
                <a:cs typeface="Times New Roman" pitchFamily="18" charset="0"/>
              </a:rPr>
              <a:t> smoking, opening hairpins with the </a:t>
            </a:r>
            <a:r>
              <a:rPr lang="en-US" sz="2400" dirty="0" err="1" smtClean="0">
                <a:latin typeface="Times New Roman" pitchFamily="18" charset="0"/>
                <a:cs typeface="Times New Roman" pitchFamily="18" charset="0"/>
              </a:rPr>
              <a:t>teeth,improper</a:t>
            </a:r>
            <a:r>
              <a:rPr lang="en-US" sz="2400" dirty="0" smtClean="0">
                <a:latin typeface="Times New Roman" pitchFamily="18" charset="0"/>
                <a:cs typeface="Times New Roman" pitchFamily="18" charset="0"/>
              </a:rPr>
              <a:t> use of toothpicks, and cutting thread with the teeth.</a:t>
            </a:r>
            <a:endParaRPr lang="ar-IQ" sz="24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1000100" y="2905125"/>
            <a:ext cx="2466975" cy="3952875"/>
          </a:xfrm>
          <a:prstGeom prst="rect">
            <a:avLst/>
          </a:prstGeom>
          <a:noFill/>
          <a:ln w="9525">
            <a:noFill/>
            <a:miter lim="800000"/>
            <a:headEnd/>
            <a:tailEnd/>
          </a:ln>
          <a:effectLst/>
        </p:spPr>
      </p:pic>
      <p:sp>
        <p:nvSpPr>
          <p:cNvPr id="5" name="مستطيل 4"/>
          <p:cNvSpPr/>
          <p:nvPr/>
        </p:nvSpPr>
        <p:spPr>
          <a:xfrm>
            <a:off x="3500430" y="4071942"/>
            <a:ext cx="5143536" cy="1200329"/>
          </a:xfrm>
          <a:prstGeom prst="rect">
            <a:avLst/>
          </a:prstGeom>
        </p:spPr>
        <p:txBody>
          <a:bodyPr wrap="square">
            <a:spAutoFit/>
          </a:bodyPr>
          <a:lstStyle/>
          <a:p>
            <a:pPr algn="l"/>
            <a:r>
              <a:rPr lang="en-US" sz="2400" dirty="0" smtClean="0">
                <a:latin typeface="Times New Roman" pitchFamily="18" charset="0"/>
                <a:cs typeface="Times New Roman" pitchFamily="18" charset="0"/>
              </a:rPr>
              <a:t>Dental floss abrasion. Note the obliteration of the pulp chambers and reduction in size of the root canals.</a:t>
            </a:r>
            <a:endParaRPr lang="ar-IQ"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6005" y="285728"/>
            <a:ext cx="1707519" cy="461665"/>
          </a:xfrm>
          <a:prstGeom prst="rect">
            <a:avLst/>
          </a:prstGeom>
        </p:spPr>
        <p:txBody>
          <a:bodyPr wrap="none">
            <a:spAutoFit/>
          </a:bodyPr>
          <a:lstStyle/>
          <a:p>
            <a:r>
              <a:rPr lang="en-US" sz="2400" b="1" dirty="0" smtClean="0">
                <a:latin typeface="Times New Roman" pitchFamily="18" charset="0"/>
                <a:cs typeface="Times New Roman" pitchFamily="18" charset="0"/>
              </a:rPr>
              <a:t>EROSION:</a:t>
            </a:r>
            <a:endParaRPr lang="ar-IQ" sz="2400" dirty="0">
              <a:latin typeface="Times New Roman" pitchFamily="18" charset="0"/>
              <a:cs typeface="Times New Roman" pitchFamily="18" charset="0"/>
            </a:endParaRPr>
          </a:p>
        </p:txBody>
      </p:sp>
      <p:sp>
        <p:nvSpPr>
          <p:cNvPr id="3" name="مستطيل 2"/>
          <p:cNvSpPr/>
          <p:nvPr/>
        </p:nvSpPr>
        <p:spPr>
          <a:xfrm>
            <a:off x="428596" y="857232"/>
            <a:ext cx="8001056" cy="1569660"/>
          </a:xfrm>
          <a:prstGeom prst="rect">
            <a:avLst/>
          </a:prstGeom>
        </p:spPr>
        <p:txBody>
          <a:bodyPr wrap="square">
            <a:spAutoFit/>
          </a:bodyPr>
          <a:lstStyle/>
          <a:p>
            <a:pPr algn="l" rtl="0"/>
            <a:r>
              <a:rPr lang="en-US" sz="2400" dirty="0" smtClean="0">
                <a:latin typeface="Times New Roman" pitchFamily="18" charset="0"/>
                <a:cs typeface="Times New Roman" pitchFamily="18" charset="0"/>
              </a:rPr>
              <a:t>Results from a chemical action not involving bacteria.</a:t>
            </a:r>
          </a:p>
          <a:p>
            <a:pPr algn="l" rtl="0"/>
            <a:r>
              <a:rPr lang="en-US" sz="2400" dirty="0" smtClean="0">
                <a:latin typeface="Times New Roman" pitchFamily="18" charset="0"/>
                <a:cs typeface="Times New Roman" pitchFamily="18" charset="0"/>
              </a:rPr>
              <a:t>It is usually found on </a:t>
            </a:r>
            <a:r>
              <a:rPr lang="en-US" sz="2400" dirty="0" err="1" smtClean="0">
                <a:latin typeface="Times New Roman" pitchFamily="18" charset="0"/>
                <a:cs typeface="Times New Roman" pitchFamily="18" charset="0"/>
              </a:rPr>
              <a:t>incisors,often</a:t>
            </a:r>
            <a:r>
              <a:rPr lang="en-US" sz="2400" dirty="0" smtClean="0">
                <a:latin typeface="Times New Roman" pitchFamily="18" charset="0"/>
                <a:cs typeface="Times New Roman" pitchFamily="18" charset="0"/>
              </a:rPr>
              <a:t> involving multiple teeth. The lesions are generally smooth, glistening depressions in the enamel surface, frequently near the gingiva.</a:t>
            </a:r>
            <a:endParaRPr lang="ar-IQ"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28596" y="428604"/>
            <a:ext cx="2220480" cy="461665"/>
          </a:xfrm>
          <a:prstGeom prst="rect">
            <a:avLst/>
          </a:prstGeom>
        </p:spPr>
        <p:txBody>
          <a:bodyPr wrap="none">
            <a:spAutoFit/>
          </a:bodyPr>
          <a:lstStyle/>
          <a:p>
            <a:r>
              <a:rPr lang="en-US" sz="2400" b="1" dirty="0" smtClean="0">
                <a:latin typeface="Times New Roman" pitchFamily="18" charset="0"/>
                <a:cs typeface="Times New Roman" pitchFamily="18" charset="0"/>
              </a:rPr>
              <a:t>RESORPTION</a:t>
            </a:r>
            <a:endParaRPr lang="ar-IQ" sz="2400" dirty="0">
              <a:latin typeface="Times New Roman" pitchFamily="18" charset="0"/>
              <a:cs typeface="Times New Roman" pitchFamily="18" charset="0"/>
            </a:endParaRPr>
          </a:p>
        </p:txBody>
      </p:sp>
      <p:sp>
        <p:nvSpPr>
          <p:cNvPr id="3" name="مستطيل 2"/>
          <p:cNvSpPr/>
          <p:nvPr/>
        </p:nvSpPr>
        <p:spPr>
          <a:xfrm>
            <a:off x="571472" y="1000108"/>
            <a:ext cx="7643866" cy="4154984"/>
          </a:xfrm>
          <a:prstGeom prst="rect">
            <a:avLst/>
          </a:prstGeom>
        </p:spPr>
        <p:txBody>
          <a:bodyPr wrap="square">
            <a:spAutoFit/>
          </a:bodyPr>
          <a:lstStyle/>
          <a:p>
            <a:pPr algn="l" rtl="0"/>
            <a:r>
              <a:rPr lang="en-US" sz="2400" dirty="0" smtClean="0">
                <a:latin typeface="Times New Roman" pitchFamily="18" charset="0"/>
                <a:cs typeface="Times New Roman" pitchFamily="18" charset="0"/>
              </a:rPr>
              <a:t>Is the removal of tooth structure by </a:t>
            </a:r>
            <a:r>
              <a:rPr lang="en-US" sz="2400" dirty="0" err="1" smtClean="0">
                <a:latin typeface="Times New Roman" pitchFamily="18" charset="0"/>
                <a:cs typeface="Times New Roman" pitchFamily="18" charset="0"/>
              </a:rPr>
              <a:t>osteoclasts</a:t>
            </a:r>
            <a:r>
              <a:rPr lang="en-US" sz="2400" dirty="0" smtClean="0">
                <a:latin typeface="Times New Roman" pitchFamily="18" charset="0"/>
                <a:cs typeface="Times New Roman" pitchFamily="18" charset="0"/>
              </a:rPr>
              <a:t>, referred to as </a:t>
            </a:r>
            <a:r>
              <a:rPr lang="en-US" sz="2400" dirty="0" err="1" smtClean="0">
                <a:latin typeface="Times New Roman" pitchFamily="18" charset="0"/>
                <a:cs typeface="Times New Roman" pitchFamily="18" charset="0"/>
              </a:rPr>
              <a:t>odontoclasts</a:t>
            </a:r>
            <a:r>
              <a:rPr lang="en-US" sz="2400" dirty="0" smtClean="0">
                <a:latin typeface="Times New Roman" pitchFamily="18" charset="0"/>
                <a:cs typeface="Times New Roman" pitchFamily="18" charset="0"/>
              </a:rPr>
              <a:t> when they are </a:t>
            </a:r>
            <a:r>
              <a:rPr lang="en-US" sz="2400" dirty="0" err="1" smtClean="0">
                <a:latin typeface="Times New Roman" pitchFamily="18" charset="0"/>
                <a:cs typeface="Times New Roman" pitchFamily="18" charset="0"/>
              </a:rPr>
              <a:t>resorbing</a:t>
            </a:r>
            <a:r>
              <a:rPr lang="en-US" sz="2400" dirty="0" smtClean="0">
                <a:latin typeface="Times New Roman" pitchFamily="18" charset="0"/>
                <a:cs typeface="Times New Roman" pitchFamily="18" charset="0"/>
              </a:rPr>
              <a:t> tooth structure.</a:t>
            </a:r>
          </a:p>
          <a:p>
            <a:pPr algn="l" rtl="0">
              <a:buFont typeface="Wingdings" pitchFamily="2" charset="2"/>
              <a:buChar char="Ø"/>
            </a:pPr>
            <a:r>
              <a:rPr lang="en-US" sz="2400" dirty="0" smtClean="0">
                <a:latin typeface="Times New Roman" pitchFamily="18" charset="0"/>
                <a:cs typeface="Times New Roman" pitchFamily="18" charset="0"/>
              </a:rPr>
              <a:t>External resorption affects the outer tooth surface.</a:t>
            </a:r>
          </a:p>
          <a:p>
            <a:pPr algn="l" rtl="0"/>
            <a:r>
              <a:rPr lang="en-US" sz="2400" dirty="0" smtClean="0">
                <a:latin typeface="Times New Roman" pitchFamily="18" charset="0"/>
                <a:cs typeface="Times New Roman" pitchFamily="18" charset="0"/>
              </a:rPr>
              <a:t>Internal resorption affects the inner surface of the pulp chamber and canal.</a:t>
            </a:r>
          </a:p>
          <a:p>
            <a:pPr algn="l" rtl="0"/>
            <a:r>
              <a:rPr lang="en-US" sz="2400" dirty="0" smtClean="0">
                <a:latin typeface="Times New Roman" pitchFamily="18" charset="0"/>
                <a:cs typeface="Times New Roman" pitchFamily="18" charset="0"/>
              </a:rPr>
              <a:t>INTERNAL RESORPTION: initiated </a:t>
            </a:r>
            <a:r>
              <a:rPr lang="en-US" sz="2400" dirty="0" smtClean="0">
                <a:latin typeface="Times New Roman" pitchFamily="18" charset="0"/>
                <a:cs typeface="Times New Roman" pitchFamily="18" charset="0"/>
              </a:rPr>
              <a:t>by acute trauma to the tooth, </a:t>
            </a:r>
            <a:r>
              <a:rPr lang="ar-IQ"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direct and indirect pulp capping, </a:t>
            </a:r>
            <a:r>
              <a:rPr lang="en-US" sz="2400" dirty="0" err="1" smtClean="0">
                <a:latin typeface="Times New Roman" pitchFamily="18" charset="0"/>
                <a:cs typeface="Times New Roman" pitchFamily="18" charset="0"/>
              </a:rPr>
              <a:t>pulpotomy</a:t>
            </a:r>
            <a:r>
              <a:rPr lang="en-US" sz="2400" dirty="0" smtClean="0">
                <a:latin typeface="Times New Roman" pitchFamily="18" charset="0"/>
                <a:cs typeface="Times New Roman" pitchFamily="18" charset="0"/>
              </a:rPr>
              <a:t>, and enamel </a:t>
            </a:r>
            <a:r>
              <a:rPr lang="en-US" sz="2400" dirty="0" err="1" smtClean="0">
                <a:latin typeface="Times New Roman" pitchFamily="18" charset="0"/>
                <a:cs typeface="Times New Roman" pitchFamily="18" charset="0"/>
              </a:rPr>
              <a:t>invagination</a:t>
            </a:r>
            <a:r>
              <a:rPr lang="en-US" sz="2400" dirty="0" smtClean="0">
                <a:latin typeface="Times New Roman" pitchFamily="18" charset="0"/>
                <a:cs typeface="Times New Roman" pitchFamily="18" charset="0"/>
              </a:rPr>
              <a:t>.</a:t>
            </a:r>
          </a:p>
          <a:p>
            <a:pPr algn="l" rtl="0"/>
            <a:r>
              <a:rPr lang="en-US" sz="2400" dirty="0" smtClean="0">
                <a:latin typeface="Times New Roman" pitchFamily="18" charset="0"/>
                <a:cs typeface="Times New Roman" pitchFamily="18" charset="0"/>
              </a:rPr>
              <a:t>*Radiographically :The lesions are radiolucent and round, oval, or elongated within the root or crown and continuous with the pulp chamber or canal.</a:t>
            </a:r>
            <a:endParaRPr lang="ar-IQ"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2.png"/>
          <p:cNvPicPr>
            <a:picLocks noChangeAspect="1"/>
          </p:cNvPicPr>
          <p:nvPr/>
        </p:nvPicPr>
        <p:blipFill>
          <a:blip r:embed="rId2"/>
          <a:stretch>
            <a:fillRect/>
          </a:stretch>
        </p:blipFill>
        <p:spPr>
          <a:xfrm>
            <a:off x="4786314" y="4000504"/>
            <a:ext cx="3694934" cy="2581560"/>
          </a:xfrm>
          <a:prstGeom prst="rect">
            <a:avLst/>
          </a:prstGeom>
        </p:spPr>
      </p:pic>
      <p:pic>
        <p:nvPicPr>
          <p:cNvPr id="3" name="صورة 2" descr="3.png"/>
          <p:cNvPicPr>
            <a:picLocks noChangeAspect="1"/>
          </p:cNvPicPr>
          <p:nvPr/>
        </p:nvPicPr>
        <p:blipFill>
          <a:blip r:embed="rId3"/>
          <a:stretch>
            <a:fillRect/>
          </a:stretch>
        </p:blipFill>
        <p:spPr>
          <a:xfrm>
            <a:off x="2214546" y="357166"/>
            <a:ext cx="4501106" cy="3278583"/>
          </a:xfrm>
          <a:prstGeom prst="rect">
            <a:avLst/>
          </a:prstGeom>
        </p:spPr>
      </p:pic>
      <p:pic>
        <p:nvPicPr>
          <p:cNvPr id="4" name="صورة 3" descr="4.png"/>
          <p:cNvPicPr>
            <a:picLocks noChangeAspect="1"/>
          </p:cNvPicPr>
          <p:nvPr/>
        </p:nvPicPr>
        <p:blipFill>
          <a:blip r:embed="rId4"/>
          <a:stretch>
            <a:fillRect/>
          </a:stretch>
        </p:blipFill>
        <p:spPr>
          <a:xfrm>
            <a:off x="785786" y="4071942"/>
            <a:ext cx="3484100" cy="253389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72199" y="428604"/>
            <a:ext cx="3858557" cy="461665"/>
          </a:xfrm>
          <a:prstGeom prst="rect">
            <a:avLst/>
          </a:prstGeom>
        </p:spPr>
        <p:txBody>
          <a:bodyPr wrap="none">
            <a:spAutoFit/>
          </a:bodyPr>
          <a:lstStyle/>
          <a:p>
            <a:r>
              <a:rPr lang="en-US" sz="2400" dirty="0" smtClean="0">
                <a:latin typeface="Times New Roman" pitchFamily="18" charset="0"/>
                <a:cs typeface="Times New Roman" pitchFamily="18" charset="0"/>
              </a:rPr>
              <a:t>EXTERNAL RESORPTION:</a:t>
            </a:r>
            <a:endParaRPr lang="ar-IQ" sz="2400" dirty="0">
              <a:latin typeface="Times New Roman" pitchFamily="18" charset="0"/>
              <a:cs typeface="Times New Roman" pitchFamily="18" charset="0"/>
            </a:endParaRPr>
          </a:p>
        </p:txBody>
      </p:sp>
      <p:sp>
        <p:nvSpPr>
          <p:cNvPr id="3" name="مستطيل 2"/>
          <p:cNvSpPr/>
          <p:nvPr/>
        </p:nvSpPr>
        <p:spPr>
          <a:xfrm>
            <a:off x="857224" y="1142984"/>
            <a:ext cx="7715304" cy="4893647"/>
          </a:xfrm>
          <a:prstGeom prst="rect">
            <a:avLst/>
          </a:prstGeom>
        </p:spPr>
        <p:txBody>
          <a:bodyPr wrap="square">
            <a:spAutoFit/>
          </a:bodyPr>
          <a:lstStyle/>
          <a:p>
            <a:pPr algn="l" rtl="0"/>
            <a:r>
              <a:rPr lang="ar-IQ"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*This most commonly involves  the root surface but may also involve the crown of an unerupted tooth.</a:t>
            </a:r>
          </a:p>
          <a:p>
            <a:pPr algn="l" rtl="0"/>
            <a:r>
              <a:rPr lang="en-US" sz="2400" dirty="0" smtClean="0">
                <a:latin typeface="Times New Roman" pitchFamily="18" charset="0"/>
                <a:cs typeface="Times New Roman" pitchFamily="18" charset="0"/>
              </a:rPr>
              <a:t>*The etiology is unknown, or it may be due to localized inflammatory lesions, </a:t>
            </a:r>
            <a:r>
              <a:rPr lang="en-US" sz="2400" dirty="0" err="1" smtClean="0">
                <a:latin typeface="Times New Roman" pitchFamily="18" charset="0"/>
                <a:cs typeface="Times New Roman" pitchFamily="18" charset="0"/>
              </a:rPr>
              <a:t>reimplanted</a:t>
            </a:r>
            <a:r>
              <a:rPr lang="en-US" sz="2400" dirty="0" smtClean="0">
                <a:latin typeface="Times New Roman" pitchFamily="18" charset="0"/>
                <a:cs typeface="Times New Roman" pitchFamily="18" charset="0"/>
              </a:rPr>
              <a:t> teeth, tumors and cysts, excessive mechanical (orthodontic) and occlusal forces, and impacted teeth.</a:t>
            </a:r>
          </a:p>
          <a:p>
            <a:pPr algn="l" rtl="0"/>
            <a:r>
              <a:rPr lang="en-US" sz="2400" dirty="0" smtClean="0">
                <a:latin typeface="Times New Roman" pitchFamily="18" charset="0"/>
                <a:cs typeface="Times New Roman" pitchFamily="18" charset="0"/>
              </a:rPr>
              <a:t>Radiographically:</a:t>
            </a:r>
          </a:p>
          <a:p>
            <a:pPr algn="l" rtl="0"/>
            <a:r>
              <a:rPr lang="en-US" sz="2400" dirty="0" smtClean="0">
                <a:latin typeface="Times New Roman" pitchFamily="18" charset="0"/>
                <a:cs typeface="Times New Roman" pitchFamily="18" charset="0"/>
              </a:rPr>
              <a:t>*blunting of the root apex.</a:t>
            </a:r>
          </a:p>
          <a:p>
            <a:pPr algn="l" rtl="0"/>
            <a:r>
              <a:rPr lang="en-US" sz="2400" dirty="0" smtClean="0">
                <a:latin typeface="Times New Roman" pitchFamily="18" charset="0"/>
                <a:cs typeface="Times New Roman" pitchFamily="18" charset="0"/>
              </a:rPr>
              <a:t> *The bone and lamina </a:t>
            </a:r>
            <a:r>
              <a:rPr lang="en-US" sz="2400" dirty="0" err="1" smtClean="0">
                <a:latin typeface="Times New Roman" pitchFamily="18" charset="0"/>
                <a:cs typeface="Times New Roman" pitchFamily="18" charset="0"/>
              </a:rPr>
              <a:t>dura</a:t>
            </a:r>
            <a:r>
              <a:rPr lang="en-US" sz="2400" dirty="0" smtClean="0">
                <a:latin typeface="Times New Roman" pitchFamily="18" charset="0"/>
                <a:cs typeface="Times New Roman" pitchFamily="18" charset="0"/>
              </a:rPr>
              <a:t> follow the </a:t>
            </a:r>
            <a:r>
              <a:rPr lang="en-US" sz="2400" dirty="0" err="1" smtClean="0">
                <a:latin typeface="Times New Roman" pitchFamily="18" charset="0"/>
                <a:cs typeface="Times New Roman" pitchFamily="18" charset="0"/>
              </a:rPr>
              <a:t>resorbing</a:t>
            </a:r>
            <a:r>
              <a:rPr lang="en-US" sz="2400" dirty="0" smtClean="0">
                <a:latin typeface="Times New Roman" pitchFamily="18" charset="0"/>
                <a:cs typeface="Times New Roman" pitchFamily="18" charset="0"/>
              </a:rPr>
              <a:t> root and present a normal appearance around it.</a:t>
            </a:r>
          </a:p>
          <a:p>
            <a:pPr algn="l"/>
            <a:r>
              <a:rPr lang="en-US" sz="2400" dirty="0" smtClean="0">
                <a:latin typeface="Times New Roman" pitchFamily="18" charset="0"/>
                <a:cs typeface="Times New Roman" pitchFamily="18" charset="0"/>
              </a:rPr>
              <a:t>*When external root resorption occurs as the result of a periapical inflammatory lesion, the lamina </a:t>
            </a:r>
            <a:r>
              <a:rPr lang="en-US" sz="2400" dirty="0" err="1" smtClean="0">
                <a:latin typeface="Times New Roman" pitchFamily="18" charset="0"/>
                <a:cs typeface="Times New Roman" pitchFamily="18" charset="0"/>
              </a:rPr>
              <a:t>dura</a:t>
            </a:r>
            <a:r>
              <a:rPr lang="en-US" sz="2400" dirty="0" smtClean="0">
                <a:latin typeface="Times New Roman" pitchFamily="18" charset="0"/>
                <a:cs typeface="Times New Roman" pitchFamily="18" charset="0"/>
              </a:rPr>
              <a:t> is lost around the apex.</a:t>
            </a:r>
            <a:endParaRPr lang="ar-IQ"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23838" y="233363"/>
            <a:ext cx="8696325" cy="6391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357158" y="714356"/>
            <a:ext cx="8229600" cy="5857916"/>
          </a:xfrm>
        </p:spPr>
        <p:txBody>
          <a:bodyPr>
            <a:normAutofit/>
          </a:bodyPr>
          <a:lstStyle/>
          <a:p>
            <a:pPr algn="l" rtl="0"/>
            <a:r>
              <a:rPr lang="en-US" sz="2000" dirty="0" smtClean="0">
                <a:latin typeface="Times New Roman" pitchFamily="18" charset="0"/>
                <a:cs typeface="Times New Roman" pitchFamily="18" charset="0"/>
              </a:rPr>
              <a:t>CAUSE: Is unknown, the tendency is familial. Most cases are polygenetic and represent initial spontaneous gene mutations. When the anomaly is re-</a:t>
            </a:r>
            <a:br>
              <a:rPr lang="en-US" sz="2000" dirty="0" smtClean="0">
                <a:latin typeface="Times New Roman" pitchFamily="18" charset="0"/>
                <a:cs typeface="Times New Roman" pitchFamily="18" charset="0"/>
              </a:rPr>
            </a:br>
            <a:r>
              <a:rPr lang="en-US" sz="2000" dirty="0" err="1" smtClean="0">
                <a:latin typeface="Times New Roman" pitchFamily="18" charset="0"/>
                <a:cs typeface="Times New Roman" pitchFamily="18" charset="0"/>
              </a:rPr>
              <a:t>stricted</a:t>
            </a:r>
            <a:r>
              <a:rPr lang="en-US" sz="2000" dirty="0" smtClean="0">
                <a:latin typeface="Times New Roman" pitchFamily="18" charset="0"/>
                <a:cs typeface="Times New Roman" pitchFamily="18" charset="0"/>
              </a:rPr>
              <a:t> to supernumerary teeth, it is inherited as an </a:t>
            </a:r>
            <a:r>
              <a:rPr lang="en-US" sz="2000" dirty="0" err="1" smtClean="0">
                <a:latin typeface="Times New Roman" pitchFamily="18" charset="0"/>
                <a:cs typeface="Times New Roman" pitchFamily="18" charset="0"/>
              </a:rPr>
              <a:t>autosomal</a:t>
            </a:r>
            <a:r>
              <a:rPr lang="en-US" sz="2000" dirty="0" smtClean="0">
                <a:latin typeface="Times New Roman" pitchFamily="18" charset="0"/>
                <a:cs typeface="Times New Roman" pitchFamily="18" charset="0"/>
              </a:rPr>
              <a:t> recessive trait. </a:t>
            </a:r>
          </a:p>
          <a:p>
            <a:pPr algn="l" rtl="0" eaLnBrk="1" hangingPunct="1"/>
            <a:r>
              <a:rPr lang="en-US" sz="2000" dirty="0" smtClean="0">
                <a:latin typeface="Times New Roman" pitchFamily="18" charset="0"/>
                <a:cs typeface="Times New Roman" pitchFamily="18" charset="0"/>
              </a:rPr>
              <a:t>Many supernumerary teeth never erupt, but they may delay eruption of nearby teeth or cause other dental problems.    </a:t>
            </a:r>
          </a:p>
          <a:p>
            <a:pPr algn="l" rtl="0" eaLnBrk="1" hangingPunct="1"/>
            <a:r>
              <a:rPr lang="en-US" sz="2000" dirty="0" smtClean="0">
                <a:latin typeface="Times New Roman" pitchFamily="18" charset="0"/>
                <a:cs typeface="Times New Roman" pitchFamily="18" charset="0"/>
              </a:rPr>
              <a:t>The TREATMENT is depend on:</a:t>
            </a:r>
          </a:p>
          <a:p>
            <a:pPr algn="l" rtl="0"/>
            <a:r>
              <a:rPr lang="en-US" sz="2000" dirty="0" smtClean="0">
                <a:latin typeface="Times New Roman" pitchFamily="18" charset="0"/>
                <a:cs typeface="Times New Roman" pitchFamily="18" charset="0"/>
              </a:rPr>
              <a:t>Their potential effect on the developing normal dentition.</a:t>
            </a:r>
          </a:p>
          <a:p>
            <a:pPr algn="l" rtl="0"/>
            <a:r>
              <a:rPr lang="en-US" sz="2000" dirty="0" smtClean="0">
                <a:latin typeface="Times New Roman" pitchFamily="18" charset="0"/>
                <a:cs typeface="Times New Roman" pitchFamily="18" charset="0"/>
              </a:rPr>
              <a:t>Their position and number, and the complications that may result from surgical intervention.</a:t>
            </a:r>
          </a:p>
          <a:p>
            <a:pPr algn="l" rtl="0"/>
            <a:r>
              <a:rPr lang="en-US" sz="2000" dirty="0" smtClean="0">
                <a:latin typeface="Times New Roman" pitchFamily="18" charset="0"/>
                <a:cs typeface="Times New Roman" pitchFamily="18" charset="0"/>
              </a:rPr>
              <a:t>If they erupt, they can cause malalignment of the normal dentition.</a:t>
            </a:r>
          </a:p>
          <a:p>
            <a:pPr algn="l" rtl="0"/>
            <a:r>
              <a:rPr lang="en-US" sz="2000" dirty="0" smtClean="0">
                <a:latin typeface="Times New Roman" pitchFamily="18" charset="0"/>
                <a:cs typeface="Times New Roman" pitchFamily="18" charset="0"/>
              </a:rPr>
              <a:t>They may cause root resorption or interfere with the normal eruption sequence. </a:t>
            </a:r>
          </a:p>
          <a:p>
            <a:pPr algn="l" rtl="0"/>
            <a:r>
              <a:rPr lang="en-US" sz="2000" dirty="0" smtClean="0">
                <a:latin typeface="Times New Roman" pitchFamily="18" charset="0"/>
                <a:cs typeface="Times New Roman" pitchFamily="18" charset="0"/>
              </a:rPr>
              <a:t>Follicles of unerupted supernumerary teeth occasionally develop</a:t>
            </a:r>
          </a:p>
          <a:p>
            <a:pPr algn="l" rtl="0"/>
            <a:r>
              <a:rPr lang="en-US" sz="2000" dirty="0" smtClean="0">
                <a:latin typeface="Times New Roman" pitchFamily="18" charset="0"/>
                <a:cs typeface="Times New Roman" pitchFamily="18" charset="0"/>
              </a:rPr>
              <a:t>into dentigerous cysts.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6006" y="285728"/>
            <a:ext cx="2359812" cy="461665"/>
          </a:xfrm>
          <a:prstGeom prst="rect">
            <a:avLst/>
          </a:prstGeom>
        </p:spPr>
        <p:txBody>
          <a:bodyPr wrap="none">
            <a:spAutoFit/>
          </a:bodyPr>
          <a:lstStyle/>
          <a:p>
            <a:r>
              <a:rPr lang="ar-IQ" sz="2400" b="1" dirty="0" smtClean="0">
                <a:latin typeface="Times New Roman" pitchFamily="18" charset="0"/>
                <a:cs typeface="Times New Roman" pitchFamily="18" charset="0"/>
              </a:rPr>
              <a:t>:</a:t>
            </a:r>
            <a:r>
              <a:rPr lang="en-US" sz="2400" b="1" dirty="0" smtClean="0">
                <a:latin typeface="Times New Roman" pitchFamily="18" charset="0"/>
                <a:cs typeface="Times New Roman" pitchFamily="18" charset="0"/>
              </a:rPr>
              <a:t>PULP STONES</a:t>
            </a:r>
            <a:endParaRPr lang="ar-IQ" sz="2400" dirty="0">
              <a:latin typeface="Times New Roman" pitchFamily="18" charset="0"/>
              <a:cs typeface="Times New Roman" pitchFamily="18" charset="0"/>
            </a:endParaRPr>
          </a:p>
        </p:txBody>
      </p:sp>
      <p:sp>
        <p:nvSpPr>
          <p:cNvPr id="3" name="مستطيل 2"/>
          <p:cNvSpPr/>
          <p:nvPr/>
        </p:nvSpPr>
        <p:spPr>
          <a:xfrm>
            <a:off x="571472" y="857232"/>
            <a:ext cx="8286808" cy="3046988"/>
          </a:xfrm>
          <a:prstGeom prst="rect">
            <a:avLst/>
          </a:prstGeom>
        </p:spPr>
        <p:txBody>
          <a:bodyPr wrap="square">
            <a:spAutoFit/>
          </a:bodyPr>
          <a:lstStyle/>
          <a:p>
            <a:pPr algn="l"/>
            <a:r>
              <a:rPr lang="en-US" sz="2400" dirty="0" smtClean="0">
                <a:latin typeface="Times New Roman" pitchFamily="18" charset="0"/>
                <a:cs typeface="Times New Roman" pitchFamily="18" charset="0"/>
              </a:rPr>
              <a:t>*Pulp stones are foci of calcification in the dental pulp.</a:t>
            </a:r>
          </a:p>
          <a:p>
            <a:pPr algn="l"/>
            <a:r>
              <a:rPr lang="en-US" sz="2400" dirty="0" smtClean="0">
                <a:latin typeface="Times New Roman" pitchFamily="18" charset="0"/>
                <a:cs typeface="Times New Roman" pitchFamily="18" charset="0"/>
              </a:rPr>
              <a:t>*Un known etiology.</a:t>
            </a:r>
          </a:p>
          <a:p>
            <a:pPr algn="l"/>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Radiographiclly</a:t>
            </a:r>
            <a:r>
              <a:rPr lang="en-US" sz="2400" dirty="0" smtClean="0">
                <a:latin typeface="Times New Roman" pitchFamily="18" charset="0"/>
                <a:cs typeface="Times New Roman" pitchFamily="18" charset="0"/>
              </a:rPr>
              <a:t>: radiopaque structures within pulp chambers or root canals or extending from the pulp chamber into the root</a:t>
            </a:r>
          </a:p>
          <a:p>
            <a:pPr algn="l"/>
            <a:r>
              <a:rPr lang="en-US" sz="2400" dirty="0" smtClean="0">
                <a:latin typeface="Times New Roman" pitchFamily="18" charset="0"/>
                <a:cs typeface="Times New Roman" pitchFamily="18" charset="0"/>
              </a:rPr>
              <a:t>canals.</a:t>
            </a:r>
          </a:p>
          <a:p>
            <a:pPr algn="l"/>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TREATEMENT:do</a:t>
            </a:r>
            <a:r>
              <a:rPr lang="en-US" sz="2400" dirty="0" smtClean="0">
                <a:latin typeface="Times New Roman" pitchFamily="18" charset="0"/>
                <a:cs typeface="Times New Roman" pitchFamily="18" charset="0"/>
              </a:rPr>
              <a:t> not require treatment.</a:t>
            </a:r>
          </a:p>
          <a:p>
            <a:pPr algn="l"/>
            <a:endParaRPr lang="en-US" sz="2400" dirty="0" smtClean="0">
              <a:latin typeface="Times New Roman" pitchFamily="18" charset="0"/>
              <a:cs typeface="Times New Roman" pitchFamily="18" charset="0"/>
            </a:endParaRPr>
          </a:p>
          <a:p>
            <a:pPr algn="l"/>
            <a:endParaRPr lang="ar-IQ" sz="2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1928794" y="3143249"/>
            <a:ext cx="5189952" cy="37147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28596" y="928670"/>
            <a:ext cx="7929618" cy="2308324"/>
          </a:xfrm>
          <a:prstGeom prst="rect">
            <a:avLst/>
          </a:prstGeom>
        </p:spPr>
        <p:txBody>
          <a:bodyPr wrap="square">
            <a:spAutoFit/>
          </a:bodyPr>
          <a:lstStyle/>
          <a:p>
            <a:pPr algn="l"/>
            <a:r>
              <a:rPr lang="en-US" sz="2400" dirty="0" smtClean="0">
                <a:latin typeface="Times New Roman" pitchFamily="18" charset="0"/>
                <a:cs typeface="Times New Roman" pitchFamily="18" charset="0"/>
              </a:rPr>
              <a:t>Is a diffuse process of </a:t>
            </a:r>
            <a:r>
              <a:rPr lang="en-US" sz="2400" dirty="0" err="1" smtClean="0">
                <a:latin typeface="Times New Roman" pitchFamily="18" charset="0"/>
                <a:cs typeface="Times New Roman" pitchFamily="18" charset="0"/>
              </a:rPr>
              <a:t>pulpal</a:t>
            </a:r>
            <a:r>
              <a:rPr lang="en-US" sz="2400" dirty="0" smtClean="0">
                <a:latin typeface="Times New Roman" pitchFamily="18" charset="0"/>
                <a:cs typeface="Times New Roman" pitchFamily="18" charset="0"/>
              </a:rPr>
              <a:t> calcification.</a:t>
            </a:r>
          </a:p>
          <a:p>
            <a:pPr algn="l"/>
            <a:r>
              <a:rPr lang="en-US" sz="2400" dirty="0" smtClean="0">
                <a:latin typeface="Times New Roman" pitchFamily="18" charset="0"/>
                <a:cs typeface="Times New Roman" pitchFamily="18" charset="0"/>
              </a:rPr>
              <a:t>Early </a:t>
            </a:r>
            <a:r>
              <a:rPr lang="en-US" sz="2400" dirty="0" err="1" smtClean="0">
                <a:latin typeface="Times New Roman" pitchFamily="18" charset="0"/>
                <a:cs typeface="Times New Roman" pitchFamily="18" charset="0"/>
              </a:rPr>
              <a:t>pulpal</a:t>
            </a:r>
            <a:r>
              <a:rPr lang="en-US" sz="2400" dirty="0" smtClean="0">
                <a:latin typeface="Times New Roman" pitchFamily="18" charset="0"/>
                <a:cs typeface="Times New Roman" pitchFamily="18" charset="0"/>
              </a:rPr>
              <a:t> sclerosis, a degenerative process, is not radiographically demonstrable.</a:t>
            </a:r>
          </a:p>
          <a:p>
            <a:pPr algn="l"/>
            <a:r>
              <a:rPr lang="en-US" sz="2400" dirty="0" smtClean="0">
                <a:latin typeface="Times New Roman" pitchFamily="18" charset="0"/>
                <a:cs typeface="Times New Roman" pitchFamily="18" charset="0"/>
              </a:rPr>
              <a:t>Diffuse </a:t>
            </a:r>
            <a:r>
              <a:rPr lang="en-US" sz="2400" dirty="0" err="1" smtClean="0">
                <a:latin typeface="Times New Roman" pitchFamily="18" charset="0"/>
                <a:cs typeface="Times New Roman" pitchFamily="18" charset="0"/>
              </a:rPr>
              <a:t>pulpal</a:t>
            </a:r>
            <a:r>
              <a:rPr lang="en-US" sz="2400" dirty="0" smtClean="0">
                <a:latin typeface="Times New Roman" pitchFamily="18" charset="0"/>
                <a:cs typeface="Times New Roman" pitchFamily="18" charset="0"/>
              </a:rPr>
              <a:t> sclerosis produces a generalized, illdefined</a:t>
            </a:r>
          </a:p>
          <a:p>
            <a:pPr algn="l"/>
            <a:r>
              <a:rPr lang="en-US" sz="2400" dirty="0" smtClean="0">
                <a:latin typeface="Times New Roman" pitchFamily="18" charset="0"/>
                <a:cs typeface="Times New Roman" pitchFamily="18" charset="0"/>
              </a:rPr>
              <a:t>collection of fine </a:t>
            </a:r>
            <a:r>
              <a:rPr lang="en-US" sz="2400" dirty="0" err="1" smtClean="0">
                <a:latin typeface="Times New Roman" pitchFamily="18" charset="0"/>
                <a:cs typeface="Times New Roman" pitchFamily="18" charset="0"/>
              </a:rPr>
              <a:t>radiopacities</a:t>
            </a:r>
            <a:r>
              <a:rPr lang="en-US" sz="2400" dirty="0" smtClean="0">
                <a:latin typeface="Times New Roman" pitchFamily="18" charset="0"/>
                <a:cs typeface="Times New Roman" pitchFamily="18" charset="0"/>
              </a:rPr>
              <a:t> throughout large areas of the pulp chamber and pulp canals.</a:t>
            </a:r>
            <a:endParaRPr lang="ar-IQ" sz="2400" dirty="0">
              <a:latin typeface="Times New Roman" pitchFamily="18" charset="0"/>
              <a:cs typeface="Times New Roman" pitchFamily="18" charset="0"/>
            </a:endParaRPr>
          </a:p>
        </p:txBody>
      </p:sp>
      <p:sp>
        <p:nvSpPr>
          <p:cNvPr id="3" name="مستطيل 2"/>
          <p:cNvSpPr/>
          <p:nvPr/>
        </p:nvSpPr>
        <p:spPr>
          <a:xfrm>
            <a:off x="285720" y="428604"/>
            <a:ext cx="3182538" cy="461665"/>
          </a:xfrm>
          <a:prstGeom prst="rect">
            <a:avLst/>
          </a:prstGeom>
        </p:spPr>
        <p:txBody>
          <a:bodyPr wrap="none">
            <a:spAutoFit/>
          </a:bodyPr>
          <a:lstStyle/>
          <a:p>
            <a:r>
              <a:rPr lang="en-US" sz="2400" b="1" dirty="0" smtClean="0">
                <a:latin typeface="Times New Roman" pitchFamily="18" charset="0"/>
                <a:cs typeface="Times New Roman" pitchFamily="18" charset="0"/>
              </a:rPr>
              <a:t>PULPAL SCLEROSIS</a:t>
            </a:r>
            <a:endParaRPr lang="ar-IQ" sz="2400" dirty="0">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a:srcRect/>
          <a:stretch>
            <a:fillRect/>
          </a:stretch>
        </p:blipFill>
        <p:spPr bwMode="auto">
          <a:xfrm>
            <a:off x="2214546" y="3143248"/>
            <a:ext cx="5189952" cy="37147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3"/>
          <p:cNvSpPr txBox="1">
            <a:spLocks noChangeArrowheads="1"/>
          </p:cNvSpPr>
          <p:nvPr/>
        </p:nvSpPr>
        <p:spPr bwMode="auto">
          <a:xfrm>
            <a:off x="214282" y="1214422"/>
            <a:ext cx="6286544" cy="1723549"/>
          </a:xfrm>
          <a:prstGeom prst="rect">
            <a:avLst/>
          </a:prstGeom>
          <a:noFill/>
          <a:ln w="9525">
            <a:noFill/>
            <a:miter lim="800000"/>
            <a:headEnd/>
            <a:tailEnd/>
          </a:ln>
        </p:spPr>
        <p:txBody>
          <a:bodyPr wrap="square">
            <a:spAutoFit/>
          </a:bodyPr>
          <a:lstStyle/>
          <a:p>
            <a:pPr algn="l" rtl="0">
              <a:spcAft>
                <a:spcPts val="600"/>
              </a:spcAft>
              <a:buFont typeface="Wingdings" pitchFamily="2" charset="2"/>
              <a:buChar char="Ø"/>
            </a:pPr>
            <a:r>
              <a:rPr lang="en-US" sz="2400" dirty="0">
                <a:latin typeface="Century Schoolbook" pitchFamily="18" charset="0"/>
              </a:rPr>
              <a:t> </a:t>
            </a:r>
            <a:r>
              <a:rPr lang="en-US" sz="2400" dirty="0" smtClean="0">
                <a:latin typeface="Century Schoolbook" pitchFamily="18" charset="0"/>
              </a:rPr>
              <a:t>Supernumerary teeth characteristically found in </a:t>
            </a:r>
            <a:r>
              <a:rPr lang="en-US" sz="2400" dirty="0" err="1">
                <a:latin typeface="Century Schoolbook" pitchFamily="18" charset="0"/>
              </a:rPr>
              <a:t>cleidocranial</a:t>
            </a:r>
            <a:r>
              <a:rPr lang="en-US" sz="2400" dirty="0">
                <a:latin typeface="Century Schoolbook" pitchFamily="18" charset="0"/>
              </a:rPr>
              <a:t> </a:t>
            </a:r>
            <a:r>
              <a:rPr lang="en-US" sz="2400" dirty="0" err="1">
                <a:latin typeface="Century Schoolbook" pitchFamily="18" charset="0"/>
              </a:rPr>
              <a:t>dysostosis</a:t>
            </a:r>
            <a:r>
              <a:rPr lang="en-US" sz="2400" dirty="0">
                <a:latin typeface="Century Schoolbook" pitchFamily="18" charset="0"/>
              </a:rPr>
              <a:t> </a:t>
            </a:r>
            <a:r>
              <a:rPr lang="en-US" sz="2400" dirty="0" smtClean="0">
                <a:latin typeface="Century Schoolbook" pitchFamily="18" charset="0"/>
              </a:rPr>
              <a:t>.    </a:t>
            </a:r>
            <a:endParaRPr lang="en-US" sz="2400" dirty="0">
              <a:latin typeface="Century Schoolbook" pitchFamily="18" charset="0"/>
            </a:endParaRPr>
          </a:p>
          <a:p>
            <a:pPr lvl="1" algn="l" rtl="0">
              <a:spcAft>
                <a:spcPts val="600"/>
              </a:spcAft>
            </a:pPr>
            <a:endParaRPr lang="en-US" sz="2400" dirty="0">
              <a:latin typeface="Century Schoolbook" pitchFamily="18" charset="0"/>
            </a:endParaRPr>
          </a:p>
          <a:p>
            <a:pPr algn="l" rtl="0">
              <a:spcAft>
                <a:spcPts val="600"/>
              </a:spcAft>
              <a:buFont typeface="Wingdings" pitchFamily="2" charset="2"/>
              <a:buChar char="Ø"/>
            </a:pPr>
            <a:endParaRPr lang="en-US" sz="2400" dirty="0">
              <a:latin typeface="Century Schoolbook" pitchFamily="18" charset="0"/>
            </a:endParaRPr>
          </a:p>
        </p:txBody>
      </p:sp>
      <p:pic>
        <p:nvPicPr>
          <p:cNvPr id="27657" name="Picture 9"/>
          <p:cNvPicPr>
            <a:picLocks noChangeAspect="1" noChangeArrowheads="1"/>
          </p:cNvPicPr>
          <p:nvPr/>
        </p:nvPicPr>
        <p:blipFill>
          <a:blip r:embed="rId2"/>
          <a:srcRect t="16251" b="47501"/>
          <a:stretch>
            <a:fillRect/>
          </a:stretch>
        </p:blipFill>
        <p:spPr bwMode="auto">
          <a:xfrm>
            <a:off x="4214809" y="4000504"/>
            <a:ext cx="4720901" cy="2566990"/>
          </a:xfrm>
          <a:prstGeom prst="rect">
            <a:avLst/>
          </a:prstGeom>
          <a:noFill/>
          <a:ln w="9525">
            <a:noFill/>
            <a:miter lim="800000"/>
            <a:headEnd/>
            <a:tailEnd/>
          </a:ln>
        </p:spPr>
      </p:pic>
      <p:pic>
        <p:nvPicPr>
          <p:cNvPr id="27658" name="Picture 10"/>
          <p:cNvPicPr>
            <a:picLocks noChangeAspect="1" noChangeArrowheads="1"/>
          </p:cNvPicPr>
          <p:nvPr/>
        </p:nvPicPr>
        <p:blipFill>
          <a:blip r:embed="rId3" cstate="print"/>
          <a:srcRect t="6250" b="8749"/>
          <a:stretch>
            <a:fillRect/>
          </a:stretch>
        </p:blipFill>
        <p:spPr bwMode="auto">
          <a:xfrm>
            <a:off x="6572264" y="1142984"/>
            <a:ext cx="2057400" cy="2622550"/>
          </a:xfrm>
          <a:prstGeom prst="rect">
            <a:avLst/>
          </a:prstGeom>
          <a:noFill/>
          <a:ln w="9525">
            <a:noFill/>
            <a:miter lim="800000"/>
            <a:headEnd/>
            <a:tailEnd/>
          </a:ln>
        </p:spPr>
      </p:pic>
      <p:pic>
        <p:nvPicPr>
          <p:cNvPr id="27659" name="Picture 11"/>
          <p:cNvPicPr>
            <a:picLocks noChangeAspect="1" noChangeArrowheads="1"/>
          </p:cNvPicPr>
          <p:nvPr/>
        </p:nvPicPr>
        <p:blipFill>
          <a:blip r:embed="rId4"/>
          <a:srcRect l="9375" t="30000" r="10001" b="21249"/>
          <a:stretch>
            <a:fillRect/>
          </a:stretch>
        </p:blipFill>
        <p:spPr bwMode="auto">
          <a:xfrm>
            <a:off x="357158" y="3643314"/>
            <a:ext cx="3276600" cy="2971800"/>
          </a:xfrm>
          <a:prstGeom prst="rect">
            <a:avLst/>
          </a:prstGeom>
          <a:noFill/>
          <a:ln w="9525">
            <a:noFill/>
            <a:miter lim="800000"/>
            <a:headEnd/>
            <a:tailEnd/>
          </a:ln>
        </p:spPr>
      </p:pic>
    </p:spTree>
  </p:cSld>
  <p:clrMapOvr>
    <a:masterClrMapping/>
  </p:clrMapOvr>
  <p:transition spd="slow">
    <p:push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p:cNvPicPr>
            <a:picLocks noChangeAspect="1" noChangeArrowheads="1"/>
          </p:cNvPicPr>
          <p:nvPr/>
        </p:nvPicPr>
        <p:blipFill>
          <a:blip r:embed="rId2">
            <a:lum bright="-20000" contrast="30000"/>
          </a:blip>
          <a:srcRect t="62692" b="8749"/>
          <a:stretch>
            <a:fillRect/>
          </a:stretch>
        </p:blipFill>
        <p:spPr bwMode="auto">
          <a:xfrm>
            <a:off x="6141980" y="2285993"/>
            <a:ext cx="3002019" cy="1285884"/>
          </a:xfrm>
          <a:prstGeom prst="rect">
            <a:avLst/>
          </a:prstGeom>
          <a:noFill/>
          <a:ln w="9525">
            <a:noFill/>
            <a:miter lim="800000"/>
            <a:headEnd/>
            <a:tailEnd/>
          </a:ln>
        </p:spPr>
      </p:pic>
      <p:pic>
        <p:nvPicPr>
          <p:cNvPr id="9" name="Picture 10"/>
          <p:cNvPicPr>
            <a:picLocks noChangeAspect="1" noChangeArrowheads="1"/>
          </p:cNvPicPr>
          <p:nvPr/>
        </p:nvPicPr>
        <p:blipFill>
          <a:blip r:embed="rId3"/>
          <a:srcRect t="16251" b="39999"/>
          <a:stretch>
            <a:fillRect/>
          </a:stretch>
        </p:blipFill>
        <p:spPr bwMode="auto">
          <a:xfrm>
            <a:off x="6072166" y="4357694"/>
            <a:ext cx="3071834" cy="2015891"/>
          </a:xfrm>
          <a:prstGeom prst="rect">
            <a:avLst/>
          </a:prstGeom>
          <a:noFill/>
          <a:ln w="9525">
            <a:noFill/>
            <a:miter lim="800000"/>
            <a:headEnd/>
            <a:tailEnd/>
          </a:ln>
        </p:spPr>
      </p:pic>
      <p:pic>
        <p:nvPicPr>
          <p:cNvPr id="7" name="Picture 9"/>
          <p:cNvPicPr>
            <a:picLocks noChangeAspect="1" noChangeArrowheads="1"/>
          </p:cNvPicPr>
          <p:nvPr/>
        </p:nvPicPr>
        <p:blipFill>
          <a:blip r:embed="rId4"/>
          <a:srcRect t="16251" b="33749"/>
          <a:stretch>
            <a:fillRect/>
          </a:stretch>
        </p:blipFill>
        <p:spPr bwMode="auto">
          <a:xfrm>
            <a:off x="6143636" y="214290"/>
            <a:ext cx="3000364" cy="2006191"/>
          </a:xfrm>
          <a:prstGeom prst="rect">
            <a:avLst/>
          </a:prstGeom>
          <a:noFill/>
          <a:ln w="9525">
            <a:noFill/>
            <a:miter lim="800000"/>
            <a:headEnd/>
            <a:tailEnd/>
          </a:ln>
        </p:spPr>
      </p:pic>
      <p:sp>
        <p:nvSpPr>
          <p:cNvPr id="2" name="مستطيل 1"/>
          <p:cNvSpPr/>
          <p:nvPr/>
        </p:nvSpPr>
        <p:spPr>
          <a:xfrm>
            <a:off x="642910" y="500042"/>
            <a:ext cx="4116833" cy="707886"/>
          </a:xfrm>
          <a:prstGeom prst="rect">
            <a:avLst/>
          </a:prstGeom>
        </p:spPr>
        <p:txBody>
          <a:bodyPr wrap="none">
            <a:spAutoFit/>
          </a:bodyPr>
          <a:lstStyle/>
          <a:p>
            <a:pPr algn="l" rtl="0">
              <a:spcAft>
                <a:spcPts val="600"/>
              </a:spcAft>
              <a:buFont typeface="Wingdings" pitchFamily="2" charset="2"/>
              <a:buChar char="Ø"/>
            </a:pPr>
            <a:r>
              <a:rPr lang="en-US" sz="4000" dirty="0" smtClean="0">
                <a:latin typeface="Century Schoolbook" pitchFamily="18" charset="0"/>
              </a:rPr>
              <a:t> Missing teeth:</a:t>
            </a:r>
            <a:endParaRPr lang="en-US" sz="4000" dirty="0">
              <a:latin typeface="Century Schoolbook" pitchFamily="18" charset="0"/>
            </a:endParaRPr>
          </a:p>
        </p:txBody>
      </p:sp>
      <p:sp>
        <p:nvSpPr>
          <p:cNvPr id="3" name="مستطيل 2"/>
          <p:cNvSpPr/>
          <p:nvPr/>
        </p:nvSpPr>
        <p:spPr>
          <a:xfrm>
            <a:off x="0" y="1214422"/>
            <a:ext cx="7358114" cy="4985980"/>
          </a:xfrm>
          <a:prstGeom prst="rect">
            <a:avLst/>
          </a:prstGeom>
        </p:spPr>
        <p:txBody>
          <a:bodyPr wrap="square">
            <a:spAutoFit/>
          </a:bodyPr>
          <a:lstStyle/>
          <a:p>
            <a:pPr algn="l" rtl="0"/>
            <a:r>
              <a:rPr lang="en-US" sz="2400" dirty="0" smtClean="0">
                <a:latin typeface="Times New Roman" pitchFamily="18" charset="0"/>
                <a:cs typeface="Times New Roman" pitchFamily="18" charset="0"/>
              </a:rPr>
              <a:t>The expression of developmentally missing</a:t>
            </a:r>
          </a:p>
          <a:p>
            <a:pPr algn="l" rtl="0"/>
            <a:r>
              <a:rPr lang="en-US" sz="2400" dirty="0" smtClean="0">
                <a:latin typeface="Times New Roman" pitchFamily="18" charset="0"/>
                <a:cs typeface="Times New Roman" pitchFamily="18" charset="0"/>
              </a:rPr>
              <a:t> teeth may range from:</a:t>
            </a:r>
          </a:p>
          <a:p>
            <a:pPr algn="l" rtl="0">
              <a:buFont typeface="Wingdings" pitchFamily="2" charset="2"/>
              <a:buChar char="v"/>
            </a:pPr>
            <a:r>
              <a:rPr lang="en-US" sz="2400" dirty="0" smtClean="0">
                <a:latin typeface="Times New Roman" pitchFamily="18" charset="0"/>
                <a:cs typeface="Times New Roman" pitchFamily="18" charset="0"/>
              </a:rPr>
              <a:t>Hypodontia :the absence of one or a few teeth.</a:t>
            </a:r>
          </a:p>
          <a:p>
            <a:pPr algn="l" rtl="0">
              <a:buFont typeface="Wingdings" pitchFamily="2" charset="2"/>
              <a:buChar char="v"/>
            </a:pPr>
            <a:r>
              <a:rPr lang="en-US" sz="2400" dirty="0" smtClean="0">
                <a:latin typeface="Times New Roman" pitchFamily="18" charset="0"/>
                <a:cs typeface="Times New Roman" pitchFamily="18" charset="0"/>
              </a:rPr>
              <a:t> Oligodontia : the absence of numerous teeth .</a:t>
            </a:r>
          </a:p>
          <a:p>
            <a:pPr algn="l" rtl="0">
              <a:buFont typeface="Wingdings" pitchFamily="2" charset="2"/>
              <a:buChar char="v"/>
            </a:pPr>
            <a:r>
              <a:rPr lang="en-US" sz="2400" dirty="0" smtClean="0">
                <a:latin typeface="Times New Roman" pitchFamily="18" charset="0"/>
                <a:cs typeface="Times New Roman" pitchFamily="18" charset="0"/>
              </a:rPr>
              <a:t>Anodontia : the failure of all teeth to develop .</a:t>
            </a:r>
          </a:p>
          <a:p>
            <a:pPr algn="l" rtl="0">
              <a:spcAft>
                <a:spcPts val="600"/>
              </a:spcAft>
              <a:buFont typeface="Wingdings" pitchFamily="2" charset="2"/>
              <a:buChar char="v"/>
            </a:pPr>
            <a:r>
              <a:rPr lang="en-US" sz="2400" dirty="0" smtClean="0">
                <a:latin typeface="Times New Roman" pitchFamily="18" charset="0"/>
                <a:cs typeface="Times New Roman" pitchFamily="18" charset="0"/>
              </a:rPr>
              <a:t> Pseudoanodontia: when teeth are absent</a:t>
            </a:r>
          </a:p>
          <a:p>
            <a:pPr algn="l" rtl="0">
              <a:spcAft>
                <a:spcPts val="600"/>
              </a:spcAft>
            </a:pPr>
            <a:r>
              <a:rPr lang="en-US" sz="2400" dirty="0" smtClean="0">
                <a:latin typeface="Times New Roman" pitchFamily="18" charset="0"/>
                <a:cs typeface="Times New Roman" pitchFamily="18" charset="0"/>
              </a:rPr>
              <a:t>  clinically because of impaction or delayed eruption.</a:t>
            </a:r>
          </a:p>
          <a:p>
            <a:pPr algn="l" rtl="0">
              <a:spcAft>
                <a:spcPts val="600"/>
              </a:spcAft>
              <a:buFont typeface="Wingdings" pitchFamily="2" charset="2"/>
              <a:buChar char="v"/>
            </a:pPr>
            <a:r>
              <a:rPr lang="en-US" sz="2400" dirty="0" smtClean="0">
                <a:latin typeface="Times New Roman" pitchFamily="18" charset="0"/>
                <a:cs typeface="Times New Roman" pitchFamily="18" charset="0"/>
              </a:rPr>
              <a:t>False Anodontia: when teeth have been</a:t>
            </a:r>
          </a:p>
          <a:p>
            <a:pPr algn="l" rtl="0">
              <a:spcAft>
                <a:spcPts val="600"/>
              </a:spcAft>
            </a:pPr>
            <a:r>
              <a:rPr lang="en-US" sz="2400" dirty="0" smtClean="0">
                <a:latin typeface="Times New Roman" pitchFamily="18" charset="0"/>
                <a:cs typeface="Times New Roman" pitchFamily="18" charset="0"/>
              </a:rPr>
              <a:t>    exfoliated or extracted.</a:t>
            </a:r>
          </a:p>
          <a:p>
            <a:pPr algn="l" rtl="0">
              <a:spcAft>
                <a:spcPts val="600"/>
              </a:spcAft>
            </a:pPr>
            <a:endParaRPr lang="en-US" sz="2400" dirty="0" smtClean="0">
              <a:latin typeface="Times New Roman" pitchFamily="18" charset="0"/>
              <a:cs typeface="Times New Roman" pitchFamily="18" charset="0"/>
            </a:endParaRPr>
          </a:p>
          <a:p>
            <a:pPr lvl="1" algn="l" rtl="0">
              <a:spcAft>
                <a:spcPts val="600"/>
              </a:spcAft>
            </a:pPr>
            <a:endParaRPr lang="en-US" sz="2400" dirty="0" smtClean="0">
              <a:latin typeface="Times New Roman" pitchFamily="18" charset="0"/>
              <a:cs typeface="Times New Roman" pitchFamily="18" charset="0"/>
            </a:endParaRPr>
          </a:p>
          <a:p>
            <a:pPr algn="l" rtl="0"/>
            <a:endParaRPr lang="ar-IQ" sz="2400" dirty="0">
              <a:latin typeface="Times New Roman" pitchFamily="18" charset="0"/>
              <a:cs typeface="Times New Roman" pitchFamily="18" charset="0"/>
            </a:endParaRPr>
          </a:p>
        </p:txBody>
      </p:sp>
      <p:sp>
        <p:nvSpPr>
          <p:cNvPr id="4" name="مستطيل 3"/>
          <p:cNvSpPr/>
          <p:nvPr/>
        </p:nvSpPr>
        <p:spPr>
          <a:xfrm>
            <a:off x="0" y="4929198"/>
            <a:ext cx="7572428" cy="1200329"/>
          </a:xfrm>
          <a:prstGeom prst="rect">
            <a:avLst/>
          </a:prstGeom>
        </p:spPr>
        <p:txBody>
          <a:bodyPr wrap="square">
            <a:spAutoFit/>
          </a:bodyPr>
          <a:lstStyle/>
          <a:p>
            <a:pPr algn="l"/>
            <a:r>
              <a:rPr lang="en-US" sz="2400" dirty="0" smtClean="0">
                <a:latin typeface="Times New Roman" pitchFamily="18" charset="0"/>
                <a:cs typeface="Times New Roman" pitchFamily="18" charset="0"/>
              </a:rPr>
              <a:t>*Anodontia or hypodontia associated with </a:t>
            </a:r>
          </a:p>
          <a:p>
            <a:pPr algn="l"/>
            <a:r>
              <a:rPr lang="en-US" sz="2400" dirty="0" smtClean="0">
                <a:latin typeface="Times New Roman" pitchFamily="18" charset="0"/>
                <a:cs typeface="Times New Roman" pitchFamily="18" charset="0"/>
              </a:rPr>
              <a:t>systemic disease e.g. Down's syndrome,</a:t>
            </a:r>
          </a:p>
          <a:p>
            <a:pPr algn="l"/>
            <a:r>
              <a:rPr lang="en-US" sz="2400" dirty="0" err="1" smtClean="0">
                <a:latin typeface="Times New Roman" pitchFamily="18" charset="0"/>
                <a:cs typeface="Times New Roman" pitchFamily="18" charset="0"/>
              </a:rPr>
              <a:t>ectodermal</a:t>
            </a:r>
            <a:r>
              <a:rPr lang="en-US" sz="2400" dirty="0" smtClean="0">
                <a:latin typeface="Times New Roman" pitchFamily="18" charset="0"/>
                <a:cs typeface="Times New Roman" pitchFamily="18" charset="0"/>
              </a:rPr>
              <a:t> dysplasia.</a:t>
            </a:r>
            <a:endParaRPr lang="ar-IQ" sz="2400" dirty="0">
              <a:latin typeface="Times New Roman" pitchFamily="18" charset="0"/>
              <a:cs typeface="Times New Roman" pitchFamily="18" charset="0"/>
            </a:endParaRPr>
          </a:p>
        </p:txBody>
      </p:sp>
      <p:sp>
        <p:nvSpPr>
          <p:cNvPr id="6" name="مربع نص 5"/>
          <p:cNvSpPr txBox="1"/>
          <p:nvPr/>
        </p:nvSpPr>
        <p:spPr>
          <a:xfrm>
            <a:off x="6143636" y="1785926"/>
            <a:ext cx="3286116" cy="461665"/>
          </a:xfrm>
          <a:prstGeom prst="rect">
            <a:avLst/>
          </a:prstGeom>
          <a:noFill/>
        </p:spPr>
        <p:txBody>
          <a:bodyPr wrap="square" rtlCol="1">
            <a:spAutoFit/>
          </a:bodyPr>
          <a:lstStyle/>
          <a:p>
            <a:pPr algn="ctr"/>
            <a:r>
              <a:rPr lang="en-US" sz="2400" dirty="0" smtClean="0">
                <a:solidFill>
                  <a:schemeClr val="bg1"/>
                </a:solidFill>
                <a:latin typeface="Times New Roman" pitchFamily="18" charset="0"/>
                <a:cs typeface="Times New Roman" pitchFamily="18" charset="0"/>
              </a:rPr>
              <a:t>Hypodontia</a:t>
            </a:r>
            <a:endParaRPr lang="ar-IQ" sz="2400" dirty="0">
              <a:solidFill>
                <a:schemeClr val="bg1"/>
              </a:solidFill>
              <a:latin typeface="Times New Roman" pitchFamily="18" charset="0"/>
              <a:cs typeface="Times New Roman" pitchFamily="18" charset="0"/>
            </a:endParaRPr>
          </a:p>
        </p:txBody>
      </p:sp>
      <p:sp>
        <p:nvSpPr>
          <p:cNvPr id="8" name="مربع نص 7"/>
          <p:cNvSpPr txBox="1"/>
          <p:nvPr/>
        </p:nvSpPr>
        <p:spPr>
          <a:xfrm>
            <a:off x="5714976" y="3071810"/>
            <a:ext cx="3429024" cy="461665"/>
          </a:xfrm>
          <a:prstGeom prst="rect">
            <a:avLst/>
          </a:prstGeom>
          <a:noFill/>
        </p:spPr>
        <p:txBody>
          <a:bodyPr wrap="square" rtlCol="1">
            <a:spAutoFit/>
          </a:bodyPr>
          <a:lstStyle/>
          <a:p>
            <a:pPr algn="ctr"/>
            <a:r>
              <a:rPr lang="en-US" sz="2400" dirty="0" smtClean="0">
                <a:solidFill>
                  <a:schemeClr val="bg1"/>
                </a:solidFill>
                <a:latin typeface="Times New Roman" pitchFamily="18" charset="0"/>
                <a:cs typeface="Times New Roman" pitchFamily="18" charset="0"/>
              </a:rPr>
              <a:t>Oligodontia</a:t>
            </a:r>
            <a:endParaRPr lang="ar-IQ" sz="2400" dirty="0">
              <a:solidFill>
                <a:schemeClr val="bg1"/>
              </a:solidFill>
              <a:latin typeface="Times New Roman" pitchFamily="18" charset="0"/>
              <a:cs typeface="Times New Roman" pitchFamily="18" charset="0"/>
            </a:endParaRPr>
          </a:p>
        </p:txBody>
      </p:sp>
      <p:sp>
        <p:nvSpPr>
          <p:cNvPr id="10" name="مربع نص 9"/>
          <p:cNvSpPr txBox="1"/>
          <p:nvPr/>
        </p:nvSpPr>
        <p:spPr>
          <a:xfrm>
            <a:off x="5929322" y="6396335"/>
            <a:ext cx="3429024" cy="461665"/>
          </a:xfrm>
          <a:prstGeom prst="rect">
            <a:avLst/>
          </a:prstGeom>
          <a:noFill/>
        </p:spPr>
        <p:txBody>
          <a:bodyPr wrap="square" rtlCol="1">
            <a:spAutoFit/>
          </a:bodyPr>
          <a:lstStyle/>
          <a:p>
            <a:pPr algn="ctr"/>
            <a:r>
              <a:rPr lang="en-US" sz="2400" dirty="0" err="1" smtClean="0">
                <a:latin typeface="Times New Roman" pitchFamily="18" charset="0"/>
                <a:cs typeface="Times New Roman" pitchFamily="18" charset="0"/>
              </a:rPr>
              <a:t>Anadontia</a:t>
            </a:r>
            <a:endParaRPr lang="ar-IQ"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3087</TotalTime>
  <Words>3236</Words>
  <PresentationFormat>عرض على الشاشة (3:4)‏</PresentationFormat>
  <Paragraphs>427</Paragraphs>
  <Slides>71</Slides>
  <Notes>0</Notes>
  <HiddenSlides>0</HiddenSlides>
  <MMClips>0</MMClips>
  <ScaleCrop>false</ScaleCrop>
  <HeadingPairs>
    <vt:vector size="4" baseType="variant">
      <vt:variant>
        <vt:lpstr>سمة</vt:lpstr>
      </vt:variant>
      <vt:variant>
        <vt:i4>1</vt:i4>
      </vt:variant>
      <vt:variant>
        <vt:lpstr>عناوين الشرائح</vt:lpstr>
      </vt:variant>
      <vt:variant>
        <vt:i4>71</vt:i4>
      </vt:variant>
    </vt:vector>
  </HeadingPairs>
  <TitlesOfParts>
    <vt:vector size="72" baseType="lpstr">
      <vt:lpstr>سمة Office</vt:lpstr>
      <vt:lpstr>DENTAL ANOMALIES</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lpstr>الشريحة 55</vt:lpstr>
      <vt:lpstr>الشريحة 56</vt:lpstr>
      <vt:lpstr>الشريحة 57</vt:lpstr>
      <vt:lpstr>الشريحة 58</vt:lpstr>
      <vt:lpstr>الشريحة 59</vt:lpstr>
      <vt:lpstr>الشريحة 60</vt:lpstr>
      <vt:lpstr>الشريحة 61</vt:lpstr>
      <vt:lpstr>الشريحة 62</vt:lpstr>
      <vt:lpstr>الشريحة 63</vt:lpstr>
      <vt:lpstr>الشريحة 64</vt:lpstr>
      <vt:lpstr>الشريحة 65</vt:lpstr>
      <vt:lpstr>الشريحة 66</vt:lpstr>
      <vt:lpstr>الشريحة 67</vt:lpstr>
      <vt:lpstr>الشريحة 68</vt:lpstr>
      <vt:lpstr>الشريحة 69</vt:lpstr>
      <vt:lpstr>الشريحة 70</vt:lpstr>
      <vt:lpstr>الشريحة 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ANOMALIES</dc:title>
  <dc:creator>Toshiba</dc:creator>
  <cp:lastModifiedBy>Toshiba</cp:lastModifiedBy>
  <cp:revision>38</cp:revision>
  <dcterms:created xsi:type="dcterms:W3CDTF">2016-02-28T14:37:27Z</dcterms:created>
  <dcterms:modified xsi:type="dcterms:W3CDTF">2016-03-13T23:57:56Z</dcterms:modified>
</cp:coreProperties>
</file>