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97" r:id="rId2"/>
    <p:sldId id="296" r:id="rId3"/>
    <p:sldId id="295" r:id="rId4"/>
    <p:sldId id="305" r:id="rId5"/>
    <p:sldId id="323" r:id="rId6"/>
    <p:sldId id="304" r:id="rId7"/>
    <p:sldId id="303" r:id="rId8"/>
    <p:sldId id="302" r:id="rId9"/>
    <p:sldId id="300" r:id="rId10"/>
    <p:sldId id="299" r:id="rId11"/>
    <p:sldId id="328" r:id="rId12"/>
    <p:sldId id="298" r:id="rId13"/>
    <p:sldId id="294" r:id="rId14"/>
    <p:sldId id="293" r:id="rId15"/>
    <p:sldId id="306" r:id="rId16"/>
    <p:sldId id="292" r:id="rId17"/>
    <p:sldId id="310" r:id="rId18"/>
    <p:sldId id="307" r:id="rId19"/>
    <p:sldId id="309" r:id="rId20"/>
    <p:sldId id="291" r:id="rId21"/>
    <p:sldId id="329" r:id="rId22"/>
    <p:sldId id="324" r:id="rId23"/>
    <p:sldId id="289" r:id="rId24"/>
    <p:sldId id="312" r:id="rId25"/>
    <p:sldId id="311" r:id="rId26"/>
    <p:sldId id="313" r:id="rId27"/>
    <p:sldId id="319" r:id="rId28"/>
    <p:sldId id="314" r:id="rId29"/>
    <p:sldId id="327" r:id="rId30"/>
    <p:sldId id="318" r:id="rId31"/>
    <p:sldId id="317" r:id="rId32"/>
    <p:sldId id="325" r:id="rId33"/>
    <p:sldId id="326" r:id="rId34"/>
    <p:sldId id="316" r:id="rId35"/>
    <p:sldId id="320" r:id="rId36"/>
    <p:sldId id="288" r:id="rId37"/>
    <p:sldId id="321" r:id="rId38"/>
    <p:sldId id="315" r:id="rId39"/>
    <p:sldId id="282" r:id="rId40"/>
    <p:sldId id="281" r:id="rId41"/>
    <p:sldId id="280" r:id="rId42"/>
    <p:sldId id="279" r:id="rId43"/>
    <p:sldId id="278" r:id="rId44"/>
    <p:sldId id="277" r:id="rId45"/>
    <p:sldId id="276" r:id="rId46"/>
    <p:sldId id="275" r:id="rId47"/>
    <p:sldId id="274" r:id="rId48"/>
    <p:sldId id="273" r:id="rId49"/>
    <p:sldId id="272" r:id="rId50"/>
    <p:sldId id="271" r:id="rId51"/>
    <p:sldId id="270" r:id="rId52"/>
    <p:sldId id="269" r:id="rId53"/>
    <p:sldId id="268" r:id="rId54"/>
    <p:sldId id="267" r:id="rId55"/>
    <p:sldId id="266" r:id="rId56"/>
    <p:sldId id="265" r:id="rId57"/>
    <p:sldId id="264" r:id="rId58"/>
    <p:sldId id="263" r:id="rId59"/>
    <p:sldId id="262" r:id="rId60"/>
    <p:sldId id="261" r:id="rId61"/>
    <p:sldId id="260" r:id="rId62"/>
    <p:sldId id="259" r:id="rId63"/>
    <p:sldId id="258" r:id="rId64"/>
    <p:sldId id="257" r:id="rId65"/>
    <p:sldId id="256" r:id="rId6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223" autoAdjust="0"/>
    <p:restoredTop sz="94660"/>
  </p:normalViewPr>
  <p:slideViewPr>
    <p:cSldViewPr>
      <p:cViewPr varScale="1">
        <p:scale>
          <a:sx n="38" d="100"/>
          <a:sy n="38" d="100"/>
        </p:scale>
        <p:origin x="-4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FAF20F-FA7C-4BFC-B23D-F044418F47C4}" type="datetimeFigureOut">
              <a:rPr lang="ar-IQ" smtClean="0"/>
              <a:pPr/>
              <a:t>23/04/1434</a:t>
            </a:fld>
            <a:endParaRPr lang="ar-IQ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FF8AA1-BB49-4E72-A424-29ACA4B9C2E5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FAF20F-FA7C-4BFC-B23D-F044418F47C4}" type="datetimeFigureOut">
              <a:rPr lang="ar-IQ" smtClean="0"/>
              <a:pPr/>
              <a:t>23/04/1434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FF8AA1-BB49-4E72-A424-29ACA4B9C2E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FAF20F-FA7C-4BFC-B23D-F044418F47C4}" type="datetimeFigureOut">
              <a:rPr lang="ar-IQ" smtClean="0"/>
              <a:pPr/>
              <a:t>23/04/1434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FF8AA1-BB49-4E72-A424-29ACA4B9C2E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FAF20F-FA7C-4BFC-B23D-F044418F47C4}" type="datetimeFigureOut">
              <a:rPr lang="ar-IQ" smtClean="0"/>
              <a:pPr/>
              <a:t>23/04/1434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FF8AA1-BB49-4E72-A424-29ACA4B9C2E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FAF20F-FA7C-4BFC-B23D-F044418F47C4}" type="datetimeFigureOut">
              <a:rPr lang="ar-IQ" smtClean="0"/>
              <a:pPr/>
              <a:t>23/04/1434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FF8AA1-BB49-4E72-A424-29ACA4B9C2E5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FAF20F-FA7C-4BFC-B23D-F044418F47C4}" type="datetimeFigureOut">
              <a:rPr lang="ar-IQ" smtClean="0"/>
              <a:pPr/>
              <a:t>23/04/1434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FF8AA1-BB49-4E72-A424-29ACA4B9C2E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FAF20F-FA7C-4BFC-B23D-F044418F47C4}" type="datetimeFigureOut">
              <a:rPr lang="ar-IQ" smtClean="0"/>
              <a:pPr/>
              <a:t>23/04/1434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FF8AA1-BB49-4E72-A424-29ACA4B9C2E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FAF20F-FA7C-4BFC-B23D-F044418F47C4}" type="datetimeFigureOut">
              <a:rPr lang="ar-IQ" smtClean="0"/>
              <a:pPr/>
              <a:t>23/04/1434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FF8AA1-BB49-4E72-A424-29ACA4B9C2E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FAF20F-FA7C-4BFC-B23D-F044418F47C4}" type="datetimeFigureOut">
              <a:rPr lang="ar-IQ" smtClean="0"/>
              <a:pPr/>
              <a:t>23/04/1434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FF8AA1-BB49-4E72-A424-29ACA4B9C2E5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FAF20F-FA7C-4BFC-B23D-F044418F47C4}" type="datetimeFigureOut">
              <a:rPr lang="ar-IQ" smtClean="0"/>
              <a:pPr/>
              <a:t>23/04/1434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FF8AA1-BB49-4E72-A424-29ACA4B9C2E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FAF20F-FA7C-4BFC-B23D-F044418F47C4}" type="datetimeFigureOut">
              <a:rPr lang="ar-IQ" smtClean="0"/>
              <a:pPr/>
              <a:t>23/04/1434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FF8AA1-BB49-4E72-A424-29ACA4B9C2E5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2FAF20F-FA7C-4BFC-B23D-F044418F47C4}" type="datetimeFigureOut">
              <a:rPr lang="ar-IQ" smtClean="0"/>
              <a:pPr/>
              <a:t>23/04/1434</a:t>
            </a:fld>
            <a:endParaRPr lang="ar-IQ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IQ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CFF8AA1-BB49-4E72-A424-29ACA4B9C2E5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hmdk54@yahoo.com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6000" b="1" dirty="0" smtClean="0">
                <a:latin typeface="Andalus" pitchFamily="18" charset="-78"/>
                <a:cs typeface="Andalus" pitchFamily="18" charset="-78"/>
              </a:rPr>
              <a:t>بسم الله الرحمن الرحيم</a:t>
            </a:r>
            <a:endParaRPr lang="ar-IQ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214686"/>
            <a:ext cx="7406640" cy="2286016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4" name="Picture 3" descr="D:\nature\422847_369075466448004_311491168873101_1201856_1120345521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9144000" cy="4643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6402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the uterine tube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071546"/>
            <a:ext cx="7406640" cy="2531118"/>
          </a:xfrm>
        </p:spPr>
        <p:txBody>
          <a:bodyPr/>
          <a:lstStyle/>
          <a:p>
            <a:r>
              <a:rPr lang="en-US" dirty="0" smtClean="0"/>
              <a:t>Either it is </a:t>
            </a:r>
            <a:r>
              <a:rPr lang="en-US" dirty="0" smtClean="0">
                <a:solidFill>
                  <a:srgbClr val="FF0000"/>
                </a:solidFill>
              </a:rPr>
              <a:t>fertilized</a:t>
            </a:r>
            <a:r>
              <a:rPr lang="en-US" dirty="0" smtClean="0"/>
              <a:t> within 24 hours</a:t>
            </a:r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If not fertilized within about 24 hours, the secondary </a:t>
            </a:r>
            <a:r>
              <a:rPr lang="en-US" dirty="0" err="1" smtClean="0"/>
              <a:t>oocyte</a:t>
            </a:r>
            <a:r>
              <a:rPr lang="en-US" dirty="0" smtClean="0"/>
              <a:t> begins to </a:t>
            </a:r>
            <a:r>
              <a:rPr lang="en-US" dirty="0" smtClean="0">
                <a:solidFill>
                  <a:srgbClr val="FF0000"/>
                </a:solidFill>
              </a:rPr>
              <a:t>degenerate</a:t>
            </a:r>
          </a:p>
          <a:p>
            <a:endParaRPr lang="ar-IQ" dirty="0"/>
          </a:p>
        </p:txBody>
      </p:sp>
      <p:pic>
        <p:nvPicPr>
          <p:cNvPr id="4" name="Picture 3" descr="D:\prof huda\lec\female r s\photos\ovulation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786190"/>
            <a:ext cx="2643174" cy="3071810"/>
          </a:xfrm>
          <a:prstGeom prst="rect">
            <a:avLst/>
          </a:prstGeom>
          <a:noFill/>
        </p:spPr>
      </p:pic>
      <p:pic>
        <p:nvPicPr>
          <p:cNvPr id="5" name="Picture 4" descr="D:\prof huda\lec\female r s\photos\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214686"/>
            <a:ext cx="3786214" cy="3643314"/>
          </a:xfrm>
          <a:prstGeom prst="rect">
            <a:avLst/>
          </a:prstGeom>
          <a:noFill/>
        </p:spPr>
      </p:pic>
      <p:pic>
        <p:nvPicPr>
          <p:cNvPr id="6" name="Picture 2" descr="D:\prof huda\lec\female r s\photos\ovulation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8"/>
            <a:ext cx="2285984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439982"/>
          </a:xfrm>
        </p:spPr>
        <p:txBody>
          <a:bodyPr/>
          <a:lstStyle/>
          <a:p>
            <a:r>
              <a:rPr lang="en-US" dirty="0" smtClean="0"/>
              <a:t>Medical application</a:t>
            </a:r>
            <a:br>
              <a:rPr lang="en-US" dirty="0" smtClean="0"/>
            </a:br>
            <a:r>
              <a:rPr lang="en-US" dirty="0" smtClean="0"/>
              <a:t>Clinical assessment ovulation  </a:t>
            </a:r>
            <a:endParaRPr lang="ar-IQ" dirty="0"/>
          </a:p>
        </p:txBody>
      </p:sp>
      <p:pic>
        <p:nvPicPr>
          <p:cNvPr id="1026" name="Picture 2" descr="D:\prof huda\lec\female r s\photos\ovulation char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571744"/>
            <a:ext cx="2857520" cy="1866900"/>
          </a:xfrm>
          <a:prstGeom prst="rect">
            <a:avLst/>
          </a:prstGeom>
          <a:noFill/>
        </p:spPr>
      </p:pic>
      <p:pic>
        <p:nvPicPr>
          <p:cNvPr id="1027" name="Picture 3" descr="D:\prof huda\lec\female r s\photos\ovulation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571744"/>
            <a:ext cx="2724153" cy="1905000"/>
          </a:xfrm>
          <a:prstGeom prst="rect">
            <a:avLst/>
          </a:prstGeom>
          <a:noFill/>
        </p:spPr>
      </p:pic>
      <p:pic>
        <p:nvPicPr>
          <p:cNvPr id="1028" name="Picture 4" descr="D:\prof huda\lec\female r s\photos\ov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929199"/>
            <a:ext cx="2986091" cy="1928802"/>
          </a:xfrm>
          <a:prstGeom prst="rect">
            <a:avLst/>
          </a:prstGeom>
          <a:noFill/>
        </p:spPr>
      </p:pic>
      <p:pic>
        <p:nvPicPr>
          <p:cNvPr id="1029" name="Picture 5" descr="D:\prof huda\lec\female r s\photos\ov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4929198"/>
            <a:ext cx="2643206" cy="192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97400"/>
          </a:xfrm>
        </p:spPr>
        <p:txBody>
          <a:bodyPr/>
          <a:lstStyle/>
          <a:p>
            <a:r>
              <a:rPr lang="en-US" b="1" dirty="0" smtClean="0"/>
              <a:t>Corpus </a:t>
            </a:r>
            <a:r>
              <a:rPr lang="en-US" b="1" dirty="0" err="1" smtClean="0"/>
              <a:t>Luteum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After ovulation, the </a:t>
            </a:r>
            <a:r>
              <a:rPr lang="en-US" dirty="0" err="1" smtClean="0">
                <a:solidFill>
                  <a:srgbClr val="FF0000"/>
                </a:solidFill>
              </a:rPr>
              <a:t>granulosa</a:t>
            </a:r>
            <a:r>
              <a:rPr lang="en-US" dirty="0" smtClean="0">
                <a:solidFill>
                  <a:srgbClr val="FF0000"/>
                </a:solidFill>
              </a:rPr>
              <a:t> cells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theca </a:t>
            </a:r>
            <a:r>
              <a:rPr lang="en-US" dirty="0" err="1" smtClean="0">
                <a:solidFill>
                  <a:srgbClr val="FF0000"/>
                </a:solidFill>
              </a:rPr>
              <a:t>interna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the ovulated follicle reorganize to form a larger temporary endocrine gland, the </a:t>
            </a:r>
            <a:r>
              <a:rPr lang="en-US" b="1" dirty="0" smtClean="0">
                <a:solidFill>
                  <a:schemeClr val="tx1"/>
                </a:solidFill>
              </a:rPr>
              <a:t>corpus </a:t>
            </a:r>
            <a:r>
              <a:rPr lang="en-US" b="1" dirty="0" err="1" smtClean="0">
                <a:solidFill>
                  <a:schemeClr val="tx1"/>
                </a:solidFill>
              </a:rPr>
              <a:t>luteum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yellowish body</a:t>
            </a:r>
            <a:r>
              <a:rPr lang="en-US" dirty="0" smtClean="0"/>
              <a:t>), in the ovarian cortex. </a:t>
            </a:r>
          </a:p>
          <a:p>
            <a:endParaRPr lang="ar-IQ" dirty="0"/>
          </a:p>
        </p:txBody>
      </p:sp>
      <p:pic>
        <p:nvPicPr>
          <p:cNvPr id="1026" name="Picture 2" descr="D:\prof huda\lec\female r s\photos\images (3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433745"/>
            <a:ext cx="6000792" cy="3424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Corpus </a:t>
            </a:r>
            <a:r>
              <a:rPr lang="en-US" b="1" dirty="0" err="1" smtClean="0"/>
              <a:t>Luteum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928802"/>
            <a:ext cx="7406640" cy="4286280"/>
          </a:xfrm>
        </p:spPr>
        <p:txBody>
          <a:bodyPr>
            <a:normAutofit/>
          </a:bodyPr>
          <a:lstStyle/>
          <a:p>
            <a:r>
              <a:rPr lang="en-US" dirty="0" smtClean="0"/>
              <a:t>Ovulation causes the </a:t>
            </a:r>
            <a:r>
              <a:rPr lang="en-US" dirty="0" smtClean="0">
                <a:solidFill>
                  <a:srgbClr val="FF0000"/>
                </a:solidFill>
              </a:rPr>
              <a:t>collapse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folding</a:t>
            </a:r>
            <a:r>
              <a:rPr lang="en-US" dirty="0" smtClean="0"/>
              <a:t> of the </a:t>
            </a:r>
            <a:r>
              <a:rPr lang="en-US" dirty="0" err="1" smtClean="0"/>
              <a:t>granulosa</a:t>
            </a:r>
            <a:r>
              <a:rPr lang="en-US" dirty="0" smtClean="0"/>
              <a:t> and </a:t>
            </a:r>
            <a:r>
              <a:rPr lang="en-US" dirty="0" err="1" smtClean="0"/>
              <a:t>thecal</a:t>
            </a:r>
            <a:r>
              <a:rPr lang="en-US" dirty="0" smtClean="0"/>
              <a:t> layers of the follicle's wall and blood from disrupted capillaries typically accumulates as a </a:t>
            </a:r>
            <a:r>
              <a:rPr lang="en-US" dirty="0" smtClean="0">
                <a:solidFill>
                  <a:srgbClr val="FF0000"/>
                </a:solidFill>
              </a:rPr>
              <a:t>clot</a:t>
            </a:r>
            <a:r>
              <a:rPr lang="en-US" dirty="0" smtClean="0"/>
              <a:t> in the former </a:t>
            </a:r>
            <a:r>
              <a:rPr lang="en-US" dirty="0" err="1" smtClean="0"/>
              <a:t>antrum</a:t>
            </a:r>
            <a:r>
              <a:rPr lang="en-US" dirty="0" smtClean="0"/>
              <a:t>..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 </a:t>
            </a:r>
            <a:endParaRPr lang="en-US" dirty="0"/>
          </a:p>
        </p:txBody>
      </p:sp>
      <p:pic>
        <p:nvPicPr>
          <p:cNvPr id="1026" name="Picture 2" descr="D:\prof huda\lec\female r s\photos\images (3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429132"/>
            <a:ext cx="4214810" cy="2428868"/>
          </a:xfrm>
          <a:prstGeom prst="rect">
            <a:avLst/>
          </a:prstGeom>
          <a:noFill/>
        </p:spPr>
      </p:pic>
      <p:pic>
        <p:nvPicPr>
          <p:cNvPr id="1028" name="Picture 4" descr="D:\prof huda\lec\female r s\photo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500571"/>
            <a:ext cx="3286148" cy="2357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83086"/>
          </a:xfrm>
        </p:spPr>
        <p:txBody>
          <a:bodyPr/>
          <a:lstStyle/>
          <a:p>
            <a:r>
              <a:rPr lang="en-US" b="1" dirty="0" smtClean="0"/>
              <a:t>Corpus </a:t>
            </a:r>
            <a:r>
              <a:rPr lang="en-US" b="1" dirty="0" err="1" smtClean="0"/>
              <a:t>Luteum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285860"/>
            <a:ext cx="7406640" cy="5143536"/>
          </a:xfrm>
        </p:spPr>
        <p:txBody>
          <a:bodyPr>
            <a:normAutofit/>
          </a:bodyPr>
          <a:lstStyle/>
          <a:p>
            <a:r>
              <a:rPr lang="en-US" dirty="0" err="1" smtClean="0"/>
              <a:t>Granulosa</a:t>
            </a:r>
            <a:r>
              <a:rPr lang="en-US" dirty="0" smtClean="0"/>
              <a:t> cells increase greatly in size, without dividing, and eventually comprise about 80% of the parenchyma of the corpus </a:t>
            </a:r>
            <a:r>
              <a:rPr lang="en-US" dirty="0" err="1" smtClean="0"/>
              <a:t>luteum</a:t>
            </a:r>
            <a:r>
              <a:rPr lang="en-US" dirty="0" smtClean="0"/>
              <a:t>. They are called </a:t>
            </a:r>
            <a:r>
              <a:rPr lang="en-US" b="1" dirty="0" err="1" smtClean="0">
                <a:solidFill>
                  <a:srgbClr val="FF0000"/>
                </a:solidFill>
              </a:rPr>
              <a:t>granulosa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lutein</a:t>
            </a:r>
            <a:r>
              <a:rPr lang="en-US" b="1" dirty="0" smtClean="0">
                <a:solidFill>
                  <a:srgbClr val="FF0000"/>
                </a:solidFill>
              </a:rPr>
              <a:t> cells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now have lost many features of protein-secreting cells to expand their role in </a:t>
            </a:r>
            <a:r>
              <a:rPr lang="en-US" dirty="0" err="1" smtClean="0"/>
              <a:t>aromatase</a:t>
            </a:r>
            <a:r>
              <a:rPr lang="en-US" dirty="0" smtClean="0"/>
              <a:t> conversion of </a:t>
            </a:r>
            <a:r>
              <a:rPr lang="en-US" u="sng" dirty="0" err="1" smtClean="0"/>
              <a:t>androstene-dione</a:t>
            </a:r>
            <a:r>
              <a:rPr lang="en-US" dirty="0" smtClean="0"/>
              <a:t> into </a:t>
            </a:r>
            <a:r>
              <a:rPr lang="en-US" u="sng" dirty="0" err="1" smtClean="0"/>
              <a:t>estradiol</a:t>
            </a:r>
            <a:r>
              <a:rPr lang="en-US" u="sng" dirty="0" smtClean="0"/>
              <a:t>. </a:t>
            </a:r>
          </a:p>
        </p:txBody>
      </p:sp>
      <p:pic>
        <p:nvPicPr>
          <p:cNvPr id="2050" name="Picture 2" descr="D:\prof huda\lec\female r s\photos\images (2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5" y="3929067"/>
            <a:ext cx="4357686" cy="2928934"/>
          </a:xfrm>
          <a:prstGeom prst="rect">
            <a:avLst/>
          </a:prstGeom>
          <a:noFill/>
        </p:spPr>
      </p:pic>
      <p:pic>
        <p:nvPicPr>
          <p:cNvPr id="7" name="Picture 3" descr="D:\prof huda\lec\female r s\photos\images (3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3380"/>
            <a:ext cx="4357686" cy="271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0"/>
            <a:ext cx="7406640" cy="928670"/>
          </a:xfrm>
        </p:spPr>
        <p:txBody>
          <a:bodyPr/>
          <a:lstStyle/>
          <a:p>
            <a:r>
              <a:rPr lang="en-US" b="1" dirty="0" smtClean="0"/>
              <a:t>Corpus </a:t>
            </a:r>
            <a:r>
              <a:rPr lang="en-US" b="1" dirty="0" err="1" smtClean="0"/>
              <a:t>Luteum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285860"/>
            <a:ext cx="7406640" cy="4286280"/>
          </a:xfrm>
        </p:spPr>
        <p:txBody>
          <a:bodyPr>
            <a:normAutofit/>
          </a:bodyPr>
          <a:lstStyle/>
          <a:p>
            <a:r>
              <a:rPr lang="en-US" dirty="0" smtClean="0"/>
              <a:t>The theca </a:t>
            </a:r>
            <a:r>
              <a:rPr lang="en-US" dirty="0" err="1" smtClean="0"/>
              <a:t>interna</a:t>
            </a:r>
            <a:r>
              <a:rPr lang="en-US" dirty="0" smtClean="0"/>
              <a:t> cells will form </a:t>
            </a:r>
            <a:r>
              <a:rPr lang="en-US" b="1" dirty="0" smtClean="0">
                <a:solidFill>
                  <a:srgbClr val="FF0000"/>
                </a:solidFill>
              </a:rPr>
              <a:t>theca </a:t>
            </a:r>
            <a:r>
              <a:rPr lang="en-US" b="1" dirty="0" err="1" smtClean="0">
                <a:solidFill>
                  <a:srgbClr val="FF0000"/>
                </a:solidFill>
              </a:rPr>
              <a:t>lutein</a:t>
            </a:r>
            <a:r>
              <a:rPr lang="en-US" b="1" dirty="0" smtClean="0">
                <a:solidFill>
                  <a:srgbClr val="FF0000"/>
                </a:solidFill>
              </a:rPr>
              <a:t> cells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These cells are </a:t>
            </a:r>
            <a:r>
              <a:rPr lang="en-US" dirty="0" smtClean="0">
                <a:solidFill>
                  <a:srgbClr val="00B050"/>
                </a:solidFill>
              </a:rPr>
              <a:t>less</a:t>
            </a:r>
            <a:r>
              <a:rPr lang="en-US" dirty="0" smtClean="0"/>
              <a:t> than half the size of the </a:t>
            </a:r>
            <a:r>
              <a:rPr lang="en-US" dirty="0" err="1" smtClean="0"/>
              <a:t>granulosa</a:t>
            </a:r>
            <a:r>
              <a:rPr lang="en-US" dirty="0" smtClean="0"/>
              <a:t> </a:t>
            </a:r>
            <a:r>
              <a:rPr lang="en-US" dirty="0" err="1" smtClean="0"/>
              <a:t>lutein</a:t>
            </a:r>
            <a:r>
              <a:rPr lang="en-US" dirty="0" smtClean="0"/>
              <a:t> cells, more </a:t>
            </a:r>
            <a:r>
              <a:rPr lang="en-US" dirty="0" smtClean="0">
                <a:solidFill>
                  <a:srgbClr val="00B050"/>
                </a:solidFill>
              </a:rPr>
              <a:t>peripheral </a:t>
            </a:r>
            <a:r>
              <a:rPr lang="en-US" dirty="0" smtClean="0"/>
              <a:t>and often stain </a:t>
            </a:r>
            <a:r>
              <a:rPr lang="en-US" dirty="0" smtClean="0">
                <a:solidFill>
                  <a:srgbClr val="00B050"/>
                </a:solidFill>
              </a:rPr>
              <a:t>more darkly</a:t>
            </a:r>
            <a:r>
              <a:rPr lang="en-US" dirty="0" smtClean="0"/>
              <a:t>, with </a:t>
            </a:r>
            <a:r>
              <a:rPr lang="en-US" dirty="0" err="1" smtClean="0"/>
              <a:t>cytoplasmic</a:t>
            </a:r>
            <a:r>
              <a:rPr lang="en-US" dirty="0" smtClean="0"/>
              <a:t> </a:t>
            </a:r>
            <a:r>
              <a:rPr lang="en-US" dirty="0" err="1" smtClean="0"/>
              <a:t>ultrastructural</a:t>
            </a:r>
            <a:r>
              <a:rPr lang="en-US" dirty="0" smtClean="0"/>
              <a:t> features of steroid-synthesizing cells. LH causes these cells to produce large amounts of </a:t>
            </a:r>
            <a:r>
              <a:rPr lang="en-US" u="sng" dirty="0" smtClean="0"/>
              <a:t>progesterone</a:t>
            </a:r>
            <a:r>
              <a:rPr lang="en-US" dirty="0" smtClean="0"/>
              <a:t> as well as </a:t>
            </a:r>
            <a:r>
              <a:rPr lang="en-US" u="sng" dirty="0" err="1" smtClean="0"/>
              <a:t>androstene-dione</a:t>
            </a:r>
            <a:r>
              <a:rPr lang="en-US" dirty="0" smtClean="0"/>
              <a:t>.  </a:t>
            </a:r>
            <a:endParaRPr lang="ar-IQ" dirty="0" smtClean="0"/>
          </a:p>
          <a:p>
            <a:endParaRPr lang="ar-IQ" dirty="0"/>
          </a:p>
        </p:txBody>
      </p:sp>
      <p:pic>
        <p:nvPicPr>
          <p:cNvPr id="3074" name="Picture 2" descr="D:\prof huda\lec\female r s\photos\images (4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5" y="4286256"/>
            <a:ext cx="4000496" cy="2571745"/>
          </a:xfrm>
          <a:prstGeom prst="rect">
            <a:avLst/>
          </a:prstGeom>
          <a:noFill/>
        </p:spPr>
      </p:pic>
      <p:pic>
        <p:nvPicPr>
          <p:cNvPr id="7" name="Picture 6" descr="D:\prof huda\lec\female r s\photos\gh17_1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357694"/>
            <a:ext cx="392909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25962"/>
          </a:xfrm>
        </p:spPr>
        <p:txBody>
          <a:bodyPr/>
          <a:lstStyle/>
          <a:p>
            <a:r>
              <a:rPr lang="en-US" b="1" dirty="0" smtClean="0"/>
              <a:t>Fate of Corpus </a:t>
            </a:r>
            <a:r>
              <a:rPr lang="en-US" b="1" dirty="0" err="1" smtClean="0"/>
              <a:t>Luteum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65077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pregnancy does not occur</a:t>
            </a:r>
            <a:r>
              <a:rPr lang="en-US" dirty="0" smtClean="0"/>
              <a:t>, corpus </a:t>
            </a:r>
            <a:r>
              <a:rPr lang="en-US" dirty="0" err="1" smtClean="0"/>
              <a:t>luteum</a:t>
            </a:r>
            <a:r>
              <a:rPr lang="en-US" dirty="0" smtClean="0"/>
              <a:t> will remain secreting progesterone for </a:t>
            </a:r>
            <a:r>
              <a:rPr lang="en-US" dirty="0" smtClean="0">
                <a:solidFill>
                  <a:srgbClr val="FF0000"/>
                </a:solidFill>
              </a:rPr>
              <a:t>10–12 days</a:t>
            </a:r>
            <a:r>
              <a:rPr lang="en-US" dirty="0" smtClean="0"/>
              <a:t>, then its tissue regresses. A consequence of the decreased secretion of progesterone is menstruation. </a:t>
            </a:r>
          </a:p>
          <a:p>
            <a:r>
              <a:rPr lang="en-US" dirty="0" smtClean="0"/>
              <a:t>The corpus </a:t>
            </a:r>
            <a:r>
              <a:rPr lang="en-US" dirty="0" err="1" smtClean="0"/>
              <a:t>luteum</a:t>
            </a:r>
            <a:r>
              <a:rPr lang="en-US" dirty="0" smtClean="0"/>
              <a:t> that persists for part of only one menstrual cycle is called a </a:t>
            </a:r>
            <a:r>
              <a:rPr lang="en-US" b="1" dirty="0" smtClean="0">
                <a:solidFill>
                  <a:srgbClr val="FF0000"/>
                </a:solidFill>
              </a:rPr>
              <a:t>corpus </a:t>
            </a:r>
            <a:r>
              <a:rPr lang="en-US" b="1" dirty="0" err="1" smtClean="0">
                <a:solidFill>
                  <a:srgbClr val="FF0000"/>
                </a:solidFill>
              </a:rPr>
              <a:t>luteum</a:t>
            </a:r>
            <a:r>
              <a:rPr lang="en-US" b="1" dirty="0" smtClean="0">
                <a:solidFill>
                  <a:srgbClr val="FF0000"/>
                </a:solidFill>
              </a:rPr>
              <a:t> of menstruation</a:t>
            </a:r>
            <a:endParaRPr lang="ar-IQ" dirty="0">
              <a:solidFill>
                <a:srgbClr val="FF0000"/>
              </a:solidFill>
            </a:endParaRPr>
          </a:p>
        </p:txBody>
      </p:sp>
      <p:pic>
        <p:nvPicPr>
          <p:cNvPr id="6146" name="Picture 2" descr="D:\prof huda\lec\female r s\photos\cl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4357694"/>
            <a:ext cx="5357818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Fate of Corpus </a:t>
            </a:r>
            <a:r>
              <a:rPr lang="en-US" b="1" dirty="0" err="1" smtClean="0"/>
              <a:t>Luteum</a:t>
            </a:r>
            <a:endParaRPr lang="ar-IQ" dirty="0"/>
          </a:p>
        </p:txBody>
      </p:sp>
      <p:pic>
        <p:nvPicPr>
          <p:cNvPr id="8194" name="Picture 2" descr="D:\prof huda\lec\female r s\photos\cl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7364"/>
            <a:ext cx="7143799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0"/>
            <a:ext cx="7406640" cy="857232"/>
          </a:xfrm>
        </p:spPr>
        <p:txBody>
          <a:bodyPr/>
          <a:lstStyle/>
          <a:p>
            <a:r>
              <a:rPr lang="en-US" b="1" dirty="0" smtClean="0"/>
              <a:t>Fate of Corpus </a:t>
            </a:r>
            <a:r>
              <a:rPr lang="en-US" b="1" dirty="0" err="1" smtClean="0"/>
              <a:t>Luteum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857232"/>
            <a:ext cx="7406640" cy="557216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pregnancy occurs</a:t>
            </a:r>
            <a:r>
              <a:rPr lang="en-US" dirty="0" smtClean="0"/>
              <a:t>, the  </a:t>
            </a:r>
            <a:r>
              <a:rPr lang="en-US" dirty="0" err="1" smtClean="0">
                <a:solidFill>
                  <a:srgbClr val="00B050"/>
                </a:solidFill>
              </a:rPr>
              <a:t>trophoblast</a:t>
            </a:r>
            <a:r>
              <a:rPr lang="en-US" dirty="0" smtClean="0">
                <a:solidFill>
                  <a:srgbClr val="00B050"/>
                </a:solidFill>
              </a:rPr>
              <a:t> cells </a:t>
            </a:r>
            <a:r>
              <a:rPr lang="en-US" dirty="0" smtClean="0"/>
              <a:t>of the implanting embryo produce  </a:t>
            </a:r>
            <a:r>
              <a:rPr lang="en-US" b="1" dirty="0" smtClean="0"/>
              <a:t>human chorionic </a:t>
            </a:r>
            <a:r>
              <a:rPr lang="en-US" b="1" dirty="0" err="1" smtClean="0"/>
              <a:t>gonadotropin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b="1" dirty="0" smtClean="0"/>
              <a:t> HCG </a:t>
            </a:r>
            <a:r>
              <a:rPr lang="en-US" dirty="0" smtClean="0"/>
              <a:t>) that stimulate further growth of corpus </a:t>
            </a:r>
            <a:r>
              <a:rPr lang="en-US" dirty="0" err="1" smtClean="0"/>
              <a:t>luteum</a:t>
            </a:r>
            <a:r>
              <a:rPr lang="en-US" dirty="0" smtClean="0"/>
              <a:t> and more secretion of progesterone to maintain the uterine mucosa. </a:t>
            </a:r>
          </a:p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Corpus </a:t>
            </a:r>
            <a:r>
              <a:rPr lang="en-US" b="1" dirty="0" err="1" smtClean="0">
                <a:solidFill>
                  <a:srgbClr val="FF0000"/>
                </a:solidFill>
              </a:rPr>
              <a:t>luteum</a:t>
            </a:r>
            <a:r>
              <a:rPr lang="en-US" b="1" dirty="0" smtClean="0">
                <a:solidFill>
                  <a:srgbClr val="FF0000"/>
                </a:solidFill>
              </a:rPr>
              <a:t> of pregnancy </a:t>
            </a:r>
            <a:r>
              <a:rPr lang="en-US" dirty="0" smtClean="0"/>
              <a:t>becomes very </a:t>
            </a:r>
            <a:r>
              <a:rPr lang="en-US" dirty="0" smtClean="0">
                <a:solidFill>
                  <a:srgbClr val="FF0000"/>
                </a:solidFill>
              </a:rPr>
              <a:t>large</a:t>
            </a:r>
            <a:r>
              <a:rPr lang="en-US" dirty="0" smtClean="0"/>
              <a:t> and is maintained by HCG for </a:t>
            </a:r>
            <a:r>
              <a:rPr lang="en-US" dirty="0" smtClean="0">
                <a:solidFill>
                  <a:srgbClr val="FF0000"/>
                </a:solidFill>
              </a:rPr>
              <a:t>4–5 months</a:t>
            </a:r>
            <a:r>
              <a:rPr lang="en-US" dirty="0" smtClean="0"/>
              <a:t>. </a:t>
            </a:r>
            <a:endParaRPr lang="ar-IQ" dirty="0"/>
          </a:p>
        </p:txBody>
      </p:sp>
      <p:pic>
        <p:nvPicPr>
          <p:cNvPr id="5122" name="Picture 2" descr="D:\prof huda\lec\female r s\photos\images (9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357694"/>
            <a:ext cx="3357586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Corpus </a:t>
            </a:r>
            <a:r>
              <a:rPr lang="en-US" b="1" dirty="0" err="1" smtClean="0"/>
              <a:t>Luteum</a:t>
            </a:r>
            <a:r>
              <a:rPr lang="en-US" b="1" dirty="0" smtClean="0"/>
              <a:t> of pregnancy</a:t>
            </a:r>
            <a:endParaRPr lang="ar-IQ" dirty="0"/>
          </a:p>
        </p:txBody>
      </p:sp>
      <p:pic>
        <p:nvPicPr>
          <p:cNvPr id="7170" name="Picture 2" descr="D:\prof huda\lec\female r s\photos\cl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7429552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926094"/>
          </a:xfrm>
        </p:spPr>
        <p:txBody>
          <a:bodyPr/>
          <a:lstStyle/>
          <a:p>
            <a:pPr algn="ctr"/>
            <a:r>
              <a:rPr lang="en-US" sz="4400" dirty="0" smtClean="0">
                <a:latin typeface="Algerian" pitchFamily="82" charset="0"/>
              </a:rPr>
              <a:t>FEMALE REPRODUCTIVE SYSTEM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3000372"/>
            <a:ext cx="6981844" cy="3214710"/>
          </a:xfrm>
        </p:spPr>
        <p:txBody>
          <a:bodyPr/>
          <a:lstStyle/>
          <a:p>
            <a:r>
              <a:rPr lang="en-US" sz="3600" dirty="0" err="1" smtClean="0"/>
              <a:t>Prof.Dr</a:t>
            </a:r>
            <a:r>
              <a:rPr lang="en-US" sz="3600" dirty="0" smtClean="0"/>
              <a:t>. Huda Al-</a:t>
            </a:r>
            <a:r>
              <a:rPr lang="en-US" sz="3600" dirty="0" err="1" smtClean="0"/>
              <a:t>Khateeb</a:t>
            </a:r>
            <a:endParaRPr lang="en-US" sz="3600" dirty="0" smtClean="0"/>
          </a:p>
          <a:p>
            <a:r>
              <a:rPr lang="en-US" sz="2800" dirty="0" smtClean="0"/>
              <a:t>Head of Quality </a:t>
            </a:r>
            <a:r>
              <a:rPr lang="en-US" sz="2800" dirty="0" err="1" smtClean="0"/>
              <a:t>Assurence</a:t>
            </a:r>
            <a:r>
              <a:rPr lang="en-US" sz="2800" dirty="0" smtClean="0"/>
              <a:t> &amp; Academic Performance</a:t>
            </a:r>
          </a:p>
          <a:p>
            <a:r>
              <a:rPr lang="en-US" sz="2800" dirty="0" smtClean="0"/>
              <a:t>Head of Histology section/Dept. of Anatomy</a:t>
            </a:r>
          </a:p>
          <a:p>
            <a:r>
              <a:rPr lang="en-US" sz="2800" dirty="0" smtClean="0"/>
              <a:t>College of Medicine/ Univ. of Baghdad</a:t>
            </a:r>
          </a:p>
          <a:p>
            <a:r>
              <a:rPr lang="en-US" sz="2800" dirty="0" smtClean="0">
                <a:hlinkClick r:id="rId2"/>
              </a:rPr>
              <a:t>hmdk54@yahoo.com</a:t>
            </a:r>
            <a:r>
              <a:rPr lang="en-US" sz="2800" dirty="0" smtClean="0"/>
              <a:t> </a:t>
            </a:r>
          </a:p>
          <a:p>
            <a:endParaRPr lang="ar-IQ" dirty="0"/>
          </a:p>
        </p:txBody>
      </p:sp>
      <p:pic>
        <p:nvPicPr>
          <p:cNvPr id="4" name="Picture 2" descr="D:\prof huda\lec\female r s\photos\581367_f2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28794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Corpus </a:t>
            </a:r>
            <a:r>
              <a:rPr lang="en-US" dirty="0" err="1" smtClean="0"/>
              <a:t>albicans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21812"/>
          </a:xfrm>
        </p:spPr>
        <p:txBody>
          <a:bodyPr/>
          <a:lstStyle/>
          <a:p>
            <a:r>
              <a:rPr lang="en-US" dirty="0" smtClean="0"/>
              <a:t>Both types of corpus </a:t>
            </a:r>
            <a:r>
              <a:rPr lang="en-US" dirty="0" err="1" smtClean="0"/>
              <a:t>luteum</a:t>
            </a:r>
            <a:r>
              <a:rPr lang="en-US" dirty="0" smtClean="0"/>
              <a:t>, when degenerate will end with the formation of corpus </a:t>
            </a:r>
            <a:r>
              <a:rPr lang="en-US" dirty="0" err="1" smtClean="0"/>
              <a:t>albicans</a:t>
            </a:r>
            <a:r>
              <a:rPr lang="en-US" dirty="0" smtClean="0"/>
              <a:t> (white body).  It is a </a:t>
            </a:r>
            <a:r>
              <a:rPr lang="en-US" dirty="0" smtClean="0">
                <a:solidFill>
                  <a:srgbClr val="FF0000"/>
                </a:solidFill>
              </a:rPr>
              <a:t>scar</a:t>
            </a:r>
            <a:r>
              <a:rPr lang="en-US" dirty="0" smtClean="0"/>
              <a:t> (dense connective) tissue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9218" name="Picture 2" descr="D:\prof huda\lec\female r s\photos\c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643315"/>
            <a:ext cx="5072098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Corpus </a:t>
            </a:r>
            <a:r>
              <a:rPr lang="en-US" dirty="0" err="1" smtClean="0"/>
              <a:t>albicans</a:t>
            </a:r>
            <a:endParaRPr lang="ar-IQ" dirty="0"/>
          </a:p>
        </p:txBody>
      </p:sp>
      <p:pic>
        <p:nvPicPr>
          <p:cNvPr id="2050" name="Picture 2" descr="D:\prof huda\lec\female r s\photos\gh17_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47800"/>
            <a:ext cx="6143667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 descr="D:\funny photos\552686_376481159089197_2140439554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Uterine Tubes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285860"/>
            <a:ext cx="7406640" cy="5072098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uterine tubes,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FF0000"/>
                </a:solidFill>
              </a:rPr>
              <a:t>oviducts</a:t>
            </a:r>
            <a:r>
              <a:rPr lang="en-US" dirty="0" smtClean="0"/>
              <a:t> are two muscular tubes  with considerable mobility, each measuring about </a:t>
            </a:r>
            <a:r>
              <a:rPr lang="en-US" dirty="0" smtClean="0">
                <a:solidFill>
                  <a:srgbClr val="FF0000"/>
                </a:solidFill>
              </a:rPr>
              <a:t>12 cm </a:t>
            </a:r>
            <a:r>
              <a:rPr lang="en-US" dirty="0" smtClean="0"/>
              <a:t>in length. </a:t>
            </a:r>
          </a:p>
          <a:p>
            <a:r>
              <a:rPr lang="en-US" dirty="0" smtClean="0"/>
              <a:t>Each has a funnel-shaped end, the </a:t>
            </a:r>
            <a:r>
              <a:rPr lang="en-US" b="1" dirty="0" err="1" smtClean="0">
                <a:solidFill>
                  <a:srgbClr val="FF0000"/>
                </a:solidFill>
              </a:rPr>
              <a:t>infundibulum</a:t>
            </a:r>
            <a:r>
              <a:rPr lang="en-US" dirty="0" smtClean="0"/>
              <a:t>, opening into the </a:t>
            </a:r>
            <a:r>
              <a:rPr lang="en-US" u="sng" dirty="0" smtClean="0"/>
              <a:t>peritoneal cavity </a:t>
            </a:r>
            <a:r>
              <a:rPr lang="en-US" dirty="0" smtClean="0"/>
              <a:t>next to the ovary and with a fringe of fingerlike extensions called </a:t>
            </a:r>
            <a:r>
              <a:rPr lang="en-US" b="1" dirty="0" err="1" smtClean="0">
                <a:solidFill>
                  <a:srgbClr val="FF0000"/>
                </a:solidFill>
              </a:rPr>
              <a:t>fimbriae</a:t>
            </a:r>
            <a:r>
              <a:rPr lang="en-US" dirty="0" smtClean="0"/>
              <a:t>.  </a:t>
            </a:r>
            <a:endParaRPr lang="ar-IQ" dirty="0"/>
          </a:p>
        </p:txBody>
      </p:sp>
      <p:pic>
        <p:nvPicPr>
          <p:cNvPr id="10242" name="Picture 2" descr="D:\prof huda\lec\female r s\photos\images (6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214818"/>
            <a:ext cx="4143404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25962"/>
          </a:xfrm>
        </p:spPr>
        <p:txBody>
          <a:bodyPr/>
          <a:lstStyle/>
          <a:p>
            <a:r>
              <a:rPr lang="en-US" b="1" dirty="0" smtClean="0"/>
              <a:t>Uterine Tubes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571612"/>
            <a:ext cx="7406640" cy="271464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sequence of regions along each tube is as follows: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.  the </a:t>
            </a:r>
            <a:r>
              <a:rPr lang="en-US" b="1" dirty="0" err="1" smtClean="0">
                <a:solidFill>
                  <a:srgbClr val="FF0000"/>
                </a:solidFill>
              </a:rPr>
              <a:t>infundibulum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. the </a:t>
            </a:r>
            <a:r>
              <a:rPr lang="en-US" b="1" dirty="0" err="1" smtClean="0">
                <a:solidFill>
                  <a:srgbClr val="FF0000"/>
                </a:solidFill>
              </a:rPr>
              <a:t>ampulla</a:t>
            </a:r>
            <a:r>
              <a:rPr lang="en-US" dirty="0" smtClean="0"/>
              <a:t>, the longest and expanded area where fertilization normally occurs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. the </a:t>
            </a:r>
            <a:r>
              <a:rPr lang="en-US" b="1" dirty="0" smtClean="0">
                <a:solidFill>
                  <a:srgbClr val="FF0000"/>
                </a:solidFill>
              </a:rPr>
              <a:t>isthmus</a:t>
            </a:r>
            <a:r>
              <a:rPr lang="en-US" dirty="0" smtClean="0"/>
              <a:t>, a more narrow region nearer the uterus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. the </a:t>
            </a:r>
            <a:r>
              <a:rPr lang="en-US" b="1" dirty="0" smtClean="0">
                <a:solidFill>
                  <a:srgbClr val="FF0000"/>
                </a:solidFill>
              </a:rPr>
              <a:t>uterine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FF0000"/>
                </a:solidFill>
              </a:rPr>
              <a:t>intramural part</a:t>
            </a:r>
            <a:r>
              <a:rPr lang="en-US" dirty="0" smtClean="0"/>
              <a:t>, which passes through the wall of the uterus and opens into the interior of this organ.</a:t>
            </a:r>
            <a:endParaRPr lang="ar-IQ" dirty="0"/>
          </a:p>
        </p:txBody>
      </p:sp>
      <p:pic>
        <p:nvPicPr>
          <p:cNvPr id="11266" name="Picture 2" descr="D:\prof huda\lec\female r s\photos\stock-photo-detail-of-a-uterus-with-the-fertilized-egg-cycle-714503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60" y="4286255"/>
            <a:ext cx="2143140" cy="2571745"/>
          </a:xfrm>
          <a:prstGeom prst="rect">
            <a:avLst/>
          </a:prstGeom>
          <a:noFill/>
        </p:spPr>
      </p:pic>
      <p:pic>
        <p:nvPicPr>
          <p:cNvPr id="11267" name="Picture 3" descr="D:\prof huda\lec\female r s\photos\i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286256"/>
            <a:ext cx="2928958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83086"/>
          </a:xfrm>
        </p:spPr>
        <p:txBody>
          <a:bodyPr/>
          <a:lstStyle/>
          <a:p>
            <a:r>
              <a:rPr lang="en-US" b="1" dirty="0" smtClean="0"/>
              <a:t>Uterine Tubes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500174"/>
            <a:ext cx="7406640" cy="2102490"/>
          </a:xfrm>
        </p:spPr>
        <p:txBody>
          <a:bodyPr/>
          <a:lstStyle/>
          <a:p>
            <a:r>
              <a:rPr lang="en-US" dirty="0" smtClean="0"/>
              <a:t>The wall is composed of </a:t>
            </a:r>
          </a:p>
          <a:p>
            <a:r>
              <a:rPr lang="en-US" dirty="0" smtClean="0"/>
              <a:t>1.Mucosa</a:t>
            </a:r>
          </a:p>
          <a:p>
            <a:r>
              <a:rPr lang="en-US" dirty="0" smtClean="0"/>
              <a:t>2.Muscular layer</a:t>
            </a:r>
          </a:p>
          <a:p>
            <a:r>
              <a:rPr lang="en-US" dirty="0" smtClean="0"/>
              <a:t>3.Serosa </a:t>
            </a:r>
            <a:endParaRPr lang="ar-IQ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1164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Uterine Tubes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714488"/>
            <a:ext cx="7406640" cy="188817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MUCOSA</a:t>
            </a:r>
            <a:r>
              <a:rPr lang="en-US" dirty="0" smtClean="0"/>
              <a:t> is highly folded</a:t>
            </a:r>
          </a:p>
          <a:p>
            <a:endParaRPr lang="en-US" dirty="0" smtClean="0"/>
          </a:p>
        </p:txBody>
      </p:sp>
      <p:pic>
        <p:nvPicPr>
          <p:cNvPr id="12291" name="Picture 3" descr="D:\prof huda\lec\female r s\photos\f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428869"/>
            <a:ext cx="5857916" cy="4429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25962"/>
          </a:xfrm>
        </p:spPr>
        <p:txBody>
          <a:bodyPr/>
          <a:lstStyle/>
          <a:p>
            <a:r>
              <a:rPr lang="en-US" b="1" dirty="0" smtClean="0"/>
              <a:t>Uterine Tubes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357298"/>
            <a:ext cx="7406640" cy="224536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mucosa has numerous branching, longitudinal folds that are most prominent in the </a:t>
            </a:r>
            <a:r>
              <a:rPr lang="en-US" dirty="0" err="1" smtClean="0">
                <a:solidFill>
                  <a:srgbClr val="FF0000"/>
                </a:solidFill>
              </a:rPr>
              <a:t>ampulla</a:t>
            </a:r>
            <a:r>
              <a:rPr lang="en-US" dirty="0" smtClean="0"/>
              <a:t>, which in cross section resembles a labyrinth. These mucosal folds become smaller in the segments of the tube closer to the uterus and are not present in the intramural portion of the tube</a:t>
            </a:r>
            <a:endParaRPr lang="ar-IQ" dirty="0" smtClean="0"/>
          </a:p>
          <a:p>
            <a:endParaRPr lang="ar-IQ" dirty="0"/>
          </a:p>
        </p:txBody>
      </p:sp>
      <p:pic>
        <p:nvPicPr>
          <p:cNvPr id="4" name="Picture 3" descr="D:\prof huda\lec\female r s\photos\images (9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71877"/>
            <a:ext cx="5286412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64021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Uterine Tubes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357298"/>
            <a:ext cx="6997092" cy="224536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Mucosa</a:t>
            </a:r>
            <a:r>
              <a:rPr lang="en-US" dirty="0" smtClean="0"/>
              <a:t> is composed of </a:t>
            </a:r>
          </a:p>
          <a:p>
            <a:r>
              <a:rPr lang="en-US" dirty="0" smtClean="0"/>
              <a:t>1.Simple columnar epithelium </a:t>
            </a:r>
            <a:r>
              <a:rPr lang="en-US" dirty="0" err="1" smtClean="0"/>
              <a:t>ulternating</a:t>
            </a:r>
            <a:r>
              <a:rPr lang="en-US" dirty="0" smtClean="0"/>
              <a:t> ciliated </a:t>
            </a:r>
            <a:r>
              <a:rPr lang="ar-IQ" dirty="0" smtClean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secretory</a:t>
            </a:r>
            <a:r>
              <a:rPr lang="en-US" dirty="0" smtClean="0"/>
              <a:t> (Peg cells) </a:t>
            </a:r>
          </a:p>
          <a:p>
            <a:r>
              <a:rPr lang="en-US" dirty="0" smtClean="0"/>
              <a:t>2. Lamina </a:t>
            </a:r>
            <a:r>
              <a:rPr lang="en-US" dirty="0" err="1" smtClean="0"/>
              <a:t>propria</a:t>
            </a:r>
            <a:r>
              <a:rPr lang="en-US" dirty="0" smtClean="0"/>
              <a:t> – loose connective tissue</a:t>
            </a:r>
            <a:endParaRPr lang="ar-IQ" dirty="0"/>
          </a:p>
        </p:txBody>
      </p:sp>
      <p:pic>
        <p:nvPicPr>
          <p:cNvPr id="5" name="Picture 3" descr="D:\prof huda\lec\female r s\photos\images (9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3" y="3286124"/>
            <a:ext cx="3571868" cy="3571876"/>
          </a:xfrm>
          <a:prstGeom prst="rect">
            <a:avLst/>
          </a:prstGeom>
          <a:noFill/>
        </p:spPr>
      </p:pic>
      <p:pic>
        <p:nvPicPr>
          <p:cNvPr id="6" name="Picture 2" descr="D:\prof huda\lec\female r s\photos\images (9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357562"/>
            <a:ext cx="3643338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" name="Picture 3" descr="D:\prof huda\lec\female r s\photos\images (9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>
                <a:latin typeface="Algerian" pitchFamily="82" charset="0"/>
                <a:cs typeface="Aharoni" pitchFamily="2" charset="-79"/>
              </a:rPr>
              <a:t>objectives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436456"/>
          </a:xfrm>
        </p:spPr>
        <p:txBody>
          <a:bodyPr/>
          <a:lstStyle/>
          <a:p>
            <a:r>
              <a:rPr lang="en-US" dirty="0" smtClean="0"/>
              <a:t>1. Ovulation</a:t>
            </a:r>
          </a:p>
          <a:p>
            <a:r>
              <a:rPr lang="en-US" dirty="0" smtClean="0"/>
              <a:t>2.Corpus </a:t>
            </a:r>
            <a:r>
              <a:rPr lang="en-US" dirty="0" err="1" smtClean="0"/>
              <a:t>luteum</a:t>
            </a:r>
            <a:endParaRPr lang="en-US" dirty="0" smtClean="0"/>
          </a:p>
          <a:p>
            <a:r>
              <a:rPr lang="en-US" dirty="0" smtClean="0"/>
              <a:t>3.Uterine tube</a:t>
            </a:r>
            <a:endParaRPr lang="ar-IQ" dirty="0"/>
          </a:p>
        </p:txBody>
      </p:sp>
      <p:pic>
        <p:nvPicPr>
          <p:cNvPr id="1026" name="Picture 2" descr="D:\prof huda\lec\photos for lec\ds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285992"/>
            <a:ext cx="3719522" cy="4005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83086"/>
          </a:xfrm>
        </p:spPr>
        <p:txBody>
          <a:bodyPr/>
          <a:lstStyle/>
          <a:p>
            <a:r>
              <a:rPr lang="en-US" b="1" dirty="0" smtClean="0"/>
              <a:t>Uterine Tubes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285860"/>
            <a:ext cx="7406640" cy="30718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epithelium contains two interspersed, functionally important cell types: </a:t>
            </a:r>
          </a:p>
          <a:p>
            <a:r>
              <a:rPr lang="en-US" b="1" u="sng" dirty="0" smtClean="0"/>
              <a:t>ciliated cells</a:t>
            </a:r>
            <a:r>
              <a:rPr lang="en-US" b="1" dirty="0" smtClean="0"/>
              <a:t>;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cilia beat toward the uterus</a:t>
            </a:r>
            <a:r>
              <a:rPr lang="en-US" dirty="0" smtClean="0"/>
              <a:t>  </a:t>
            </a:r>
          </a:p>
          <a:p>
            <a:r>
              <a:rPr lang="en-US" b="1" u="sng" dirty="0" err="1" smtClean="0"/>
              <a:t>secretory</a:t>
            </a:r>
            <a:r>
              <a:rPr lang="en-US" b="1" u="sng" dirty="0" smtClean="0"/>
              <a:t> cells</a:t>
            </a:r>
            <a:r>
              <a:rPr lang="en-US" b="1" dirty="0" smtClean="0"/>
              <a:t>,</a:t>
            </a:r>
            <a:r>
              <a:rPr lang="en-US" dirty="0" smtClean="0"/>
              <a:t> or </a:t>
            </a:r>
            <a:r>
              <a:rPr lang="en-US" b="1" u="sng" dirty="0" smtClean="0"/>
              <a:t>peg cells</a:t>
            </a:r>
            <a:r>
              <a:rPr lang="en-US" b="1" dirty="0" smtClean="0"/>
              <a:t>; </a:t>
            </a:r>
            <a:r>
              <a:rPr lang="en-US" b="1" dirty="0" err="1" smtClean="0"/>
              <a:t>responsble</a:t>
            </a:r>
            <a:r>
              <a:rPr lang="en-US" b="1" dirty="0" smtClean="0"/>
              <a:t> for secretion of</a:t>
            </a:r>
            <a:r>
              <a:rPr lang="en-US" dirty="0" smtClean="0"/>
              <a:t> viscous liquid film that covers the epithelial surface and contains </a:t>
            </a:r>
            <a:r>
              <a:rPr lang="en-US" dirty="0" err="1" smtClean="0"/>
              <a:t>glycoproteins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nutritive</a:t>
            </a:r>
            <a:r>
              <a:rPr lang="en-US" dirty="0" smtClean="0"/>
              <a:t> components produced by the </a:t>
            </a:r>
            <a:r>
              <a:rPr lang="en-US" dirty="0" err="1" smtClean="0"/>
              <a:t>secretory</a:t>
            </a:r>
            <a:r>
              <a:rPr lang="en-US" dirty="0" smtClean="0"/>
              <a:t> cells. </a:t>
            </a:r>
            <a:endParaRPr lang="ar-IQ" dirty="0"/>
          </a:p>
        </p:txBody>
      </p:sp>
      <p:pic>
        <p:nvPicPr>
          <p:cNvPr id="16386" name="Picture 2" descr="D:\prof huda\lec\female r s\photos\images (10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286256"/>
            <a:ext cx="4214842" cy="2571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854524"/>
          </a:xfrm>
        </p:spPr>
        <p:txBody>
          <a:bodyPr/>
          <a:lstStyle/>
          <a:p>
            <a:r>
              <a:rPr lang="en-US" b="1" dirty="0" smtClean="0"/>
              <a:t>Uterine Tubes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357298"/>
            <a:ext cx="7406640" cy="3500462"/>
          </a:xfrm>
        </p:spPr>
        <p:txBody>
          <a:bodyPr>
            <a:normAutofit/>
          </a:bodyPr>
          <a:lstStyle/>
          <a:p>
            <a:r>
              <a:rPr lang="en-US" u="sng" dirty="0" smtClean="0"/>
              <a:t>At the time of ovulation</a:t>
            </a:r>
            <a:r>
              <a:rPr lang="en-US" dirty="0" smtClean="0"/>
              <a:t>, </a:t>
            </a:r>
          </a:p>
          <a:p>
            <a:r>
              <a:rPr lang="en-US" dirty="0" smtClean="0"/>
              <a:t>the uterine tube shows active movement. The </a:t>
            </a:r>
            <a:r>
              <a:rPr lang="en-US" dirty="0" err="1" smtClean="0">
                <a:solidFill>
                  <a:srgbClr val="FF0000"/>
                </a:solidFill>
              </a:rPr>
              <a:t>infundibulum</a:t>
            </a:r>
            <a:r>
              <a:rPr lang="en-US" dirty="0" smtClean="0">
                <a:solidFill>
                  <a:srgbClr val="FF0000"/>
                </a:solidFill>
              </a:rPr>
              <a:t> moves very close </a:t>
            </a:r>
            <a:r>
              <a:rPr lang="en-US" dirty="0" smtClean="0"/>
              <a:t>to the ovary and partially covers its surface. This favors the transport of the ovulated secondary </a:t>
            </a:r>
            <a:r>
              <a:rPr lang="en-US" dirty="0" err="1" smtClean="0"/>
              <a:t>oocyte</a:t>
            </a:r>
            <a:r>
              <a:rPr lang="en-US" dirty="0" smtClean="0"/>
              <a:t> into the tube. Promoted by sweeping </a:t>
            </a:r>
            <a:r>
              <a:rPr lang="en-US" dirty="0" smtClean="0">
                <a:solidFill>
                  <a:srgbClr val="FF0000"/>
                </a:solidFill>
              </a:rPr>
              <a:t>muscular contractions </a:t>
            </a:r>
            <a:r>
              <a:rPr lang="en-US" dirty="0" smtClean="0"/>
              <a:t>of the </a:t>
            </a:r>
            <a:r>
              <a:rPr lang="en-US" dirty="0" err="1" smtClean="0"/>
              <a:t>fimbriae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ciliary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activity</a:t>
            </a:r>
            <a:r>
              <a:rPr lang="en-US" dirty="0" smtClean="0"/>
              <a:t> of the epithelium.</a:t>
            </a:r>
          </a:p>
        </p:txBody>
      </p:sp>
      <p:pic>
        <p:nvPicPr>
          <p:cNvPr id="17410" name="Picture 2" descr="D:\prof huda\lec\female r s\photos\images (2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714884"/>
            <a:ext cx="2928926" cy="2143116"/>
          </a:xfrm>
          <a:prstGeom prst="rect">
            <a:avLst/>
          </a:prstGeom>
          <a:noFill/>
        </p:spPr>
      </p:pic>
      <p:pic>
        <p:nvPicPr>
          <p:cNvPr id="17411" name="Picture 3" descr="D:\prof huda\lec\female r s\photos\is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786322"/>
            <a:ext cx="2643206" cy="2071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000108"/>
          </a:xfrm>
        </p:spPr>
        <p:txBody>
          <a:bodyPr>
            <a:normAutofit/>
          </a:bodyPr>
          <a:lstStyle/>
          <a:p>
            <a:r>
              <a:rPr lang="en-US" b="1" dirty="0" smtClean="0"/>
              <a:t>Uterine Tubes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928670"/>
            <a:ext cx="7933588" cy="4214842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oocyte</a:t>
            </a:r>
            <a:r>
              <a:rPr lang="en-US" dirty="0" smtClean="0"/>
              <a:t> enters the </a:t>
            </a:r>
            <a:r>
              <a:rPr lang="en-US" dirty="0" err="1" smtClean="0"/>
              <a:t>infundibulum</a:t>
            </a:r>
            <a:r>
              <a:rPr lang="en-US" dirty="0" smtClean="0"/>
              <a:t> and moves to the </a:t>
            </a:r>
            <a:r>
              <a:rPr lang="en-US" dirty="0" err="1" smtClean="0">
                <a:solidFill>
                  <a:srgbClr val="FF0000"/>
                </a:solidFill>
              </a:rPr>
              <a:t>ampulla</a:t>
            </a:r>
            <a:r>
              <a:rPr lang="en-US" dirty="0" smtClean="0"/>
              <a:t>. </a:t>
            </a:r>
          </a:p>
          <a:p>
            <a:pPr algn="l" rtl="0">
              <a:buNone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secretion</a:t>
            </a:r>
            <a:r>
              <a:rPr lang="en-US" dirty="0" smtClean="0"/>
              <a:t> covering the mucosa has </a:t>
            </a:r>
            <a:r>
              <a:rPr lang="en-US" u="sng" dirty="0" smtClean="0"/>
              <a:t>nutrient</a:t>
            </a:r>
            <a:r>
              <a:rPr lang="en-US" dirty="0" smtClean="0"/>
              <a:t> and </a:t>
            </a:r>
            <a:r>
              <a:rPr lang="en-US" u="sng" dirty="0" smtClean="0"/>
              <a:t>protective</a:t>
            </a:r>
            <a:r>
              <a:rPr lang="en-US" dirty="0" smtClean="0"/>
              <a:t> functions for the </a:t>
            </a:r>
            <a:r>
              <a:rPr lang="en-US" dirty="0" err="1" smtClean="0"/>
              <a:t>oocyte</a:t>
            </a:r>
            <a:r>
              <a:rPr lang="en-US" dirty="0" smtClean="0"/>
              <a:t> and the sperm, including factors that promote </a:t>
            </a:r>
            <a:r>
              <a:rPr lang="en-US" u="sng" dirty="0" smtClean="0"/>
              <a:t>sperm activation </a:t>
            </a:r>
            <a:r>
              <a:rPr lang="en-US" dirty="0" smtClean="0"/>
              <a:t>(</a:t>
            </a:r>
            <a:r>
              <a:rPr lang="en-US" b="1" dirty="0" err="1" smtClean="0"/>
              <a:t>capacitation</a:t>
            </a:r>
            <a:r>
              <a:rPr lang="en-US" dirty="0" smtClean="0"/>
              <a:t>). </a:t>
            </a:r>
          </a:p>
          <a:p>
            <a:pPr algn="l" rtl="0">
              <a:buNone/>
            </a:pPr>
            <a:endParaRPr lang="ar-IQ" dirty="0"/>
          </a:p>
        </p:txBody>
      </p:sp>
      <p:pic>
        <p:nvPicPr>
          <p:cNvPr id="3075" name="Picture 3" descr="D:\prof huda\lec\female r s\photos\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071942"/>
            <a:ext cx="4286280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Uterine Tubes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oocyte</a:t>
            </a:r>
            <a:r>
              <a:rPr lang="en-US" dirty="0" smtClean="0"/>
              <a:t> typically remains viable for a maximum of about </a:t>
            </a:r>
            <a:r>
              <a:rPr lang="en-US" dirty="0" smtClean="0">
                <a:solidFill>
                  <a:srgbClr val="FF0000"/>
                </a:solidFill>
              </a:rPr>
              <a:t>24 hours </a:t>
            </a:r>
            <a:r>
              <a:rPr lang="en-US" dirty="0" smtClean="0"/>
              <a:t>if it is not fertilized</a:t>
            </a:r>
            <a:endParaRPr lang="ar-IQ" dirty="0" smtClean="0"/>
          </a:p>
          <a:p>
            <a:pPr algn="l" rtl="0">
              <a:buNone/>
            </a:pPr>
            <a:endParaRPr lang="ar-IQ" dirty="0"/>
          </a:p>
        </p:txBody>
      </p:sp>
      <p:pic>
        <p:nvPicPr>
          <p:cNvPr id="4098" name="Picture 2" descr="D:\prof huda\lec\female r s\photos\ovulation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214686"/>
            <a:ext cx="5286412" cy="3643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83086"/>
          </a:xfrm>
        </p:spPr>
        <p:txBody>
          <a:bodyPr/>
          <a:lstStyle/>
          <a:p>
            <a:r>
              <a:rPr lang="en-US" b="1" dirty="0" smtClean="0"/>
              <a:t>Uterine Tubes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357298"/>
            <a:ext cx="7406640" cy="27860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Fertilization usually occurs in the </a:t>
            </a:r>
            <a:r>
              <a:rPr lang="en-US" dirty="0" err="1" smtClean="0">
                <a:solidFill>
                  <a:srgbClr val="FF0000"/>
                </a:solidFill>
              </a:rPr>
              <a:t>ampulla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Fertilization triggers the </a:t>
            </a:r>
            <a:r>
              <a:rPr lang="en-US" dirty="0" err="1" smtClean="0"/>
              <a:t>oocyte</a:t>
            </a:r>
            <a:r>
              <a:rPr lang="en-US" dirty="0" smtClean="0"/>
              <a:t> to complete the </a:t>
            </a:r>
            <a:r>
              <a:rPr lang="en-US" u="sng" dirty="0" smtClean="0"/>
              <a:t>second meiotic division</a:t>
            </a:r>
            <a:r>
              <a:rPr lang="en-US" dirty="0" smtClean="0"/>
              <a:t>, with formation of the </a:t>
            </a:r>
            <a:r>
              <a:rPr lang="en-US" b="1" dirty="0" smtClean="0">
                <a:solidFill>
                  <a:srgbClr val="FF0000"/>
                </a:solidFill>
              </a:rPr>
              <a:t>ovum</a:t>
            </a:r>
            <a:r>
              <a:rPr lang="en-US" dirty="0" smtClean="0"/>
              <a:t> and release of a second polar body. </a:t>
            </a:r>
          </a:p>
          <a:p>
            <a:r>
              <a:rPr lang="en-US" dirty="0" smtClean="0"/>
              <a:t>The corona </a:t>
            </a:r>
            <a:r>
              <a:rPr lang="en-US" dirty="0" err="1" smtClean="0"/>
              <a:t>radiata</a:t>
            </a:r>
            <a:r>
              <a:rPr lang="en-US" dirty="0" smtClean="0"/>
              <a:t> is generally still present when the sperm fertilizes the </a:t>
            </a:r>
            <a:r>
              <a:rPr lang="en-US" dirty="0" err="1" smtClean="0"/>
              <a:t>oocyte</a:t>
            </a:r>
            <a:r>
              <a:rPr lang="en-US" dirty="0" smtClean="0"/>
              <a:t> and its cells gradually detach over the next several hours</a:t>
            </a:r>
            <a:endParaRPr lang="ar-IQ" dirty="0" smtClean="0"/>
          </a:p>
          <a:p>
            <a:endParaRPr lang="ar-IQ" dirty="0"/>
          </a:p>
        </p:txBody>
      </p:sp>
      <p:pic>
        <p:nvPicPr>
          <p:cNvPr id="18434" name="Picture 2" descr="D:\prof huda\lec\female r s\photos\yu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143381"/>
            <a:ext cx="5072098" cy="271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Uterine Tubes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2579068"/>
          </a:xfrm>
        </p:spPr>
        <p:txBody>
          <a:bodyPr>
            <a:normAutofit/>
          </a:bodyPr>
          <a:lstStyle/>
          <a:p>
            <a:r>
              <a:rPr lang="en-US" dirty="0" smtClean="0"/>
              <a:t>The diploid cell formed during fertilization, the </a:t>
            </a:r>
            <a:r>
              <a:rPr lang="en-US" b="1" dirty="0" smtClean="0">
                <a:solidFill>
                  <a:srgbClr val="FF0000"/>
                </a:solidFill>
              </a:rPr>
              <a:t>zygote</a:t>
            </a:r>
            <a:r>
              <a:rPr lang="en-US" dirty="0" smtClean="0"/>
              <a:t> (Gr. </a:t>
            </a:r>
            <a:r>
              <a:rPr lang="en-US" i="1" dirty="0" err="1" smtClean="0"/>
              <a:t>zygotos</a:t>
            </a:r>
            <a:r>
              <a:rPr lang="en-US" i="1" dirty="0" smtClean="0"/>
              <a:t>,</a:t>
            </a:r>
            <a:r>
              <a:rPr lang="en-US" dirty="0" smtClean="0"/>
              <a:t> yoked together), begins cell division and is transported to the uterus, which takes about 7 days.</a:t>
            </a:r>
          </a:p>
        </p:txBody>
      </p:sp>
      <p:pic>
        <p:nvPicPr>
          <p:cNvPr id="19458" name="Picture 2" descr="D:\prof huda\lec\female r s\photos\ovulation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929066"/>
            <a:ext cx="5000660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Uterine Tubes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507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Muscular layer </a:t>
            </a:r>
            <a:r>
              <a:rPr lang="en-US" dirty="0" smtClean="0"/>
              <a:t>is thick and composed of interwoven circular (or spiral) and longitudinal layers of smooth muscle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Serosa</a:t>
            </a:r>
            <a:r>
              <a:rPr lang="en-US" dirty="0" smtClean="0"/>
              <a:t>  very thin and covered by visceral peritoneum ( </a:t>
            </a:r>
            <a:r>
              <a:rPr lang="en-US" dirty="0" err="1" smtClean="0"/>
              <a:t>mesothelium</a:t>
            </a:r>
            <a:r>
              <a:rPr lang="en-US" dirty="0" smtClean="0"/>
              <a:t>).</a:t>
            </a:r>
          </a:p>
          <a:p>
            <a:r>
              <a:rPr lang="en-US" dirty="0" smtClean="0"/>
              <a:t> </a:t>
            </a:r>
          </a:p>
          <a:p>
            <a:endParaRPr lang="ar-IQ" dirty="0"/>
          </a:p>
        </p:txBody>
      </p:sp>
      <p:pic>
        <p:nvPicPr>
          <p:cNvPr id="15362" name="Picture 2" descr="D:\prof huda\lec\female r s\photos\i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929066"/>
            <a:ext cx="3643338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Uterine Tubes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Contractions of the oviduct </a:t>
            </a:r>
            <a:r>
              <a:rPr lang="en-US" dirty="0" smtClean="0">
                <a:solidFill>
                  <a:srgbClr val="FF0000"/>
                </a:solidFill>
              </a:rPr>
              <a:t>muscle</a:t>
            </a:r>
            <a:r>
              <a:rPr lang="en-US" dirty="0" smtClean="0"/>
              <a:t> layers, together with </a:t>
            </a:r>
            <a:r>
              <a:rPr lang="en-US" dirty="0" err="1" smtClean="0">
                <a:solidFill>
                  <a:srgbClr val="FF0000"/>
                </a:solidFill>
              </a:rPr>
              <a:t>ciliary</a:t>
            </a:r>
            <a:r>
              <a:rPr lang="en-US" dirty="0" smtClean="0"/>
              <a:t> movement of the film covering the mucosa, </a:t>
            </a:r>
            <a:r>
              <a:rPr lang="en-US" u="sng" dirty="0" smtClean="0"/>
              <a:t>transport the early embryo </a:t>
            </a:r>
            <a:r>
              <a:rPr lang="en-US" dirty="0" smtClean="0"/>
              <a:t>toward the uterus. </a:t>
            </a:r>
            <a:endParaRPr lang="ar-IQ" dirty="0" smtClean="0"/>
          </a:p>
          <a:p>
            <a:endParaRPr lang="ar-IQ" dirty="0"/>
          </a:p>
        </p:txBody>
      </p:sp>
      <p:pic>
        <p:nvPicPr>
          <p:cNvPr id="20482" name="Picture 2" descr="D:\prof huda\lec\female r s\photos\ovulation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000504"/>
            <a:ext cx="4071966" cy="2457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MEDICAL APPLICATION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507894"/>
          </a:xfrm>
        </p:spPr>
        <p:txBody>
          <a:bodyPr/>
          <a:lstStyle/>
          <a:p>
            <a:r>
              <a:rPr lang="en-US" dirty="0" smtClean="0"/>
              <a:t>Uterine tubes are commonly called </a:t>
            </a:r>
            <a:r>
              <a:rPr lang="en-US" dirty="0" smtClean="0">
                <a:solidFill>
                  <a:srgbClr val="FF0000"/>
                </a:solidFill>
              </a:rPr>
              <a:t>fallopian tubes</a:t>
            </a:r>
            <a:r>
              <a:rPr lang="en-US" dirty="0" smtClean="0"/>
              <a:t>, after the 16th century anatomist </a:t>
            </a:r>
            <a:r>
              <a:rPr lang="en-US" dirty="0" err="1" smtClean="0"/>
              <a:t>Fallopius</a:t>
            </a:r>
            <a:r>
              <a:rPr lang="en-US" dirty="0" smtClean="0"/>
              <a:t>, and in medical terminology are frequently denoted by the prefix "</a:t>
            </a:r>
            <a:r>
              <a:rPr lang="en-US" dirty="0" err="1" smtClean="0">
                <a:solidFill>
                  <a:srgbClr val="FF0000"/>
                </a:solidFill>
              </a:rPr>
              <a:t>salping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</a:p>
          <a:p>
            <a:r>
              <a:rPr lang="en-US" dirty="0" smtClean="0"/>
              <a:t> "</a:t>
            </a:r>
            <a:r>
              <a:rPr lang="en-US" dirty="0" err="1" smtClean="0">
                <a:solidFill>
                  <a:srgbClr val="FF0000"/>
                </a:solidFill>
              </a:rPr>
              <a:t>salpingitis</a:t>
            </a:r>
            <a:r>
              <a:rPr lang="en-US" dirty="0" smtClean="0"/>
              <a:t>" for inflammation of the tubal lining and "</a:t>
            </a:r>
            <a:r>
              <a:rPr lang="en-US" dirty="0" err="1" smtClean="0">
                <a:solidFill>
                  <a:srgbClr val="FF0000"/>
                </a:solidFill>
              </a:rPr>
              <a:t>salpingectomy</a:t>
            </a:r>
            <a:r>
              <a:rPr lang="en-US" dirty="0" smtClean="0"/>
              <a:t>" for surgical removal of these structures.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MEDICAL APPLICATION 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500174"/>
            <a:ext cx="7406640" cy="4357718"/>
          </a:xfrm>
        </p:spPr>
        <p:txBody>
          <a:bodyPr>
            <a:normAutofit/>
          </a:bodyPr>
          <a:lstStyle/>
          <a:p>
            <a:r>
              <a:rPr lang="en-US" dirty="0" smtClean="0"/>
              <a:t>In a woman whose uterine tube is blocked by post-inflammation scar tissue, the embryo cannot reach the uterus and may implant itself in the oviduct wall (</a:t>
            </a:r>
            <a:r>
              <a:rPr lang="en-US" b="1" dirty="0" smtClean="0">
                <a:solidFill>
                  <a:srgbClr val="FF0000"/>
                </a:solidFill>
              </a:rPr>
              <a:t>ectopic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FF0000"/>
                </a:solidFill>
              </a:rPr>
              <a:t>tubal pregnancy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Because of its small diameter and inability to expand, the tube cannot contain the growing embryo and will </a:t>
            </a:r>
            <a:r>
              <a:rPr lang="en-US" dirty="0" smtClean="0">
                <a:solidFill>
                  <a:srgbClr val="FF0000"/>
                </a:solidFill>
              </a:rPr>
              <a:t>rupture</a:t>
            </a:r>
            <a:r>
              <a:rPr lang="en-US" dirty="0" smtClean="0"/>
              <a:t>, causing extensive </a:t>
            </a:r>
            <a:r>
              <a:rPr lang="en-US" dirty="0" smtClean="0">
                <a:solidFill>
                  <a:srgbClr val="FF0000"/>
                </a:solidFill>
              </a:rPr>
              <a:t>hemorrhage</a:t>
            </a:r>
            <a:r>
              <a:rPr lang="en-US" dirty="0" smtClean="0"/>
              <a:t> that can be fatal if not treated immediately.</a:t>
            </a:r>
          </a:p>
          <a:p>
            <a:r>
              <a:rPr lang="en-US" b="1" dirty="0" smtClean="0"/>
              <a:t> </a:t>
            </a:r>
            <a:endParaRPr lang="ar-IQ" dirty="0"/>
          </a:p>
        </p:txBody>
      </p:sp>
      <p:pic>
        <p:nvPicPr>
          <p:cNvPr id="21506" name="Picture 2" descr="D:\prof huda\lec\female r s\photos\pre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786323"/>
            <a:ext cx="4071934" cy="2071678"/>
          </a:xfrm>
          <a:prstGeom prst="rect">
            <a:avLst/>
          </a:prstGeom>
          <a:noFill/>
        </p:spPr>
      </p:pic>
      <p:pic>
        <p:nvPicPr>
          <p:cNvPr id="6146" name="Picture 2" descr="D:\prof huda\lec\female r s\photos\pre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929198"/>
            <a:ext cx="3786214" cy="192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116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Ovulation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214422"/>
            <a:ext cx="7406640" cy="271464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It is the </a:t>
            </a:r>
            <a:r>
              <a:rPr lang="en-US" dirty="0" smtClean="0">
                <a:solidFill>
                  <a:srgbClr val="FF0000"/>
                </a:solidFill>
              </a:rPr>
              <a:t>expulsion of primary </a:t>
            </a:r>
            <a:r>
              <a:rPr lang="en-US" dirty="0" err="1" smtClean="0">
                <a:solidFill>
                  <a:srgbClr val="FF0000"/>
                </a:solidFill>
              </a:rPr>
              <a:t>oocyte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from ovary.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ovum</a:t>
            </a:r>
            <a:r>
              <a:rPr lang="en-US" dirty="0" smtClean="0"/>
              <a:t> is caught by the dilated end of the uterine tube which is closely applied to the ovarian surface at that time. </a:t>
            </a:r>
          </a:p>
          <a:p>
            <a:r>
              <a:rPr lang="en-US" dirty="0" smtClean="0"/>
              <a:t>It normally occurs around the </a:t>
            </a:r>
            <a:r>
              <a:rPr lang="en-US" dirty="0" smtClean="0">
                <a:solidFill>
                  <a:srgbClr val="FF0000"/>
                </a:solidFill>
              </a:rPr>
              <a:t>fourteenth day </a:t>
            </a:r>
            <a:r>
              <a:rPr lang="en-US" dirty="0" smtClean="0"/>
              <a:t>of a typical 28-day cycle.</a:t>
            </a:r>
          </a:p>
          <a:p>
            <a:r>
              <a:rPr lang="en-US" dirty="0" smtClean="0"/>
              <a:t> In humans usually </a:t>
            </a:r>
            <a:r>
              <a:rPr lang="en-US" dirty="0" smtClean="0">
                <a:solidFill>
                  <a:srgbClr val="FF0000"/>
                </a:solidFill>
              </a:rPr>
              <a:t>only one </a:t>
            </a:r>
            <a:r>
              <a:rPr lang="en-US" dirty="0" err="1" smtClean="0"/>
              <a:t>oocyte</a:t>
            </a:r>
            <a:r>
              <a:rPr lang="en-US" dirty="0" smtClean="0"/>
              <a:t> is liberated during each cycle, but sometimes two or more simultaneous </a:t>
            </a:r>
            <a:r>
              <a:rPr lang="en-US" dirty="0" err="1" smtClean="0"/>
              <a:t>oocytes</a:t>
            </a:r>
            <a:r>
              <a:rPr lang="en-US" dirty="0" smtClean="0"/>
              <a:t> may be expelled</a:t>
            </a:r>
            <a:endParaRPr lang="ar-IQ" dirty="0"/>
          </a:p>
        </p:txBody>
      </p:sp>
      <p:pic>
        <p:nvPicPr>
          <p:cNvPr id="4" name="Picture 3" descr="D:\prof huda\lec\female r s\photos\ovulation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596" y="3786190"/>
            <a:ext cx="4143404" cy="3071810"/>
          </a:xfrm>
          <a:prstGeom prst="rect">
            <a:avLst/>
          </a:prstGeom>
          <a:noFill/>
        </p:spPr>
      </p:pic>
      <p:pic>
        <p:nvPicPr>
          <p:cNvPr id="5" name="Picture 2" descr="D:\prof huda\lec\female r s\photos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929066"/>
            <a:ext cx="3286148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2530" name="Picture 2" descr="D:\prof huda\lec\photos for lec\g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928802"/>
            <a:ext cx="7429552" cy="4714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3554" name="Picture 2" descr="D:\prof huda\lec\photos for lec\images (5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214554"/>
            <a:ext cx="3929090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4578" name="Picture 2" descr="D:\prof huda\lec\photos for lec\thanks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481263"/>
            <a:ext cx="6072230" cy="3876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7360" y="0"/>
            <a:ext cx="7406640" cy="1357298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Changes in mature </a:t>
            </a:r>
            <a:br>
              <a:rPr lang="en-US" dirty="0" smtClean="0"/>
            </a:br>
            <a:r>
              <a:rPr lang="en-US" dirty="0" smtClean="0"/>
              <a:t>follicle before ovulation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785926"/>
            <a:ext cx="7406640" cy="464347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.Just before ovulation the </a:t>
            </a:r>
            <a:r>
              <a:rPr lang="en-US" dirty="0" err="1" smtClean="0"/>
              <a:t>oocyte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completes the first meiotic division</a:t>
            </a:r>
            <a:r>
              <a:rPr lang="en-US" dirty="0" smtClean="0"/>
              <a:t>, which it began and arrested in prophase during fetal life.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.The chromosomes are equally divided between the two daughter cells, but one of these retains almost all of the cytoplasm. That cell is now the </a:t>
            </a:r>
            <a:r>
              <a:rPr lang="en-US" dirty="0" smtClean="0">
                <a:solidFill>
                  <a:srgbClr val="FF0000"/>
                </a:solidFill>
              </a:rPr>
              <a:t>secondary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oocyte</a:t>
            </a:r>
            <a:r>
              <a:rPr lang="en-US" dirty="0" smtClean="0"/>
              <a:t> and the other becomes the </a:t>
            </a:r>
            <a:r>
              <a:rPr lang="en-US" u="sng" dirty="0" smtClean="0"/>
              <a:t>first polar body</a:t>
            </a:r>
            <a:r>
              <a:rPr lang="en-US" dirty="0" smtClean="0"/>
              <a:t>, a very small nonviable cell containing a nucleus and a minimal amount of cytoplasm.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.Immediately after expulsion of the first polar body, the nucleus of the </a:t>
            </a:r>
            <a:r>
              <a:rPr lang="en-US" dirty="0" err="1" smtClean="0"/>
              <a:t>oocyte</a:t>
            </a:r>
            <a:r>
              <a:rPr lang="en-US" dirty="0" smtClean="0"/>
              <a:t> begins the </a:t>
            </a:r>
            <a:r>
              <a:rPr lang="en-US" dirty="0" smtClean="0">
                <a:solidFill>
                  <a:srgbClr val="FF0000"/>
                </a:solidFill>
              </a:rPr>
              <a:t>second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meiotic division</a:t>
            </a:r>
            <a:r>
              <a:rPr lang="en-US" dirty="0" smtClean="0"/>
              <a:t>, which </a:t>
            </a:r>
            <a:r>
              <a:rPr lang="en-US" u="sng" dirty="0" smtClean="0">
                <a:solidFill>
                  <a:schemeClr val="tx1"/>
                </a:solidFill>
              </a:rPr>
              <a:t>arrests </a:t>
            </a:r>
            <a:r>
              <a:rPr lang="en-US" dirty="0" smtClean="0"/>
              <a:t>this time in </a:t>
            </a:r>
            <a:r>
              <a:rPr lang="en-US" dirty="0" smtClean="0">
                <a:solidFill>
                  <a:srgbClr val="FF0000"/>
                </a:solidFill>
              </a:rPr>
              <a:t>metaphase</a:t>
            </a:r>
            <a:r>
              <a:rPr lang="en-US" dirty="0" smtClean="0"/>
              <a:t>.</a:t>
            </a:r>
          </a:p>
          <a:p>
            <a:endParaRPr lang="ar-IQ" dirty="0"/>
          </a:p>
        </p:txBody>
      </p:sp>
      <p:pic>
        <p:nvPicPr>
          <p:cNvPr id="2050" name="Picture 2" descr="D:\prof huda\lec\female r s\ova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28875" cy="178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0"/>
            <a:ext cx="7406640" cy="1428736"/>
          </a:xfrm>
        </p:spPr>
        <p:txBody>
          <a:bodyPr/>
          <a:lstStyle/>
          <a:p>
            <a:r>
              <a:rPr lang="en-US" dirty="0" smtClean="0"/>
              <a:t>Changes in mature follicle before ovulation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643050"/>
            <a:ext cx="7406640" cy="242889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the hours before ovulation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.the large mature follicle </a:t>
            </a:r>
            <a:r>
              <a:rPr lang="en-US" dirty="0" smtClean="0">
                <a:solidFill>
                  <a:schemeClr val="tx1"/>
                </a:solidFill>
              </a:rPr>
              <a:t>bulging </a:t>
            </a:r>
            <a:r>
              <a:rPr lang="en-US" dirty="0" smtClean="0"/>
              <a:t>against the tunica </a:t>
            </a:r>
            <a:r>
              <a:rPr lang="en-US" dirty="0" err="1" smtClean="0"/>
              <a:t>albuginea</a:t>
            </a:r>
            <a:r>
              <a:rPr lang="en-US" dirty="0" smtClean="0"/>
              <a:t> develops a translucent </a:t>
            </a:r>
            <a:r>
              <a:rPr lang="en-US" u="sng" dirty="0" smtClean="0"/>
              <a:t>ischemic</a:t>
            </a:r>
            <a:r>
              <a:rPr lang="en-US" dirty="0" smtClean="0"/>
              <a:t> area, the </a:t>
            </a:r>
            <a:r>
              <a:rPr lang="en-US" dirty="0" smtClean="0">
                <a:solidFill>
                  <a:srgbClr val="FF0000"/>
                </a:solidFill>
              </a:rPr>
              <a:t>stigma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.Oocyte and its surrounding corona </a:t>
            </a:r>
            <a:r>
              <a:rPr lang="en-US" dirty="0" err="1" smtClean="0"/>
              <a:t>radiata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detach</a:t>
            </a:r>
            <a:r>
              <a:rPr lang="en-US" dirty="0" smtClean="0"/>
              <a:t> from the follicular wall and float free in the follicular </a:t>
            </a:r>
            <a:r>
              <a:rPr lang="en-US" dirty="0" err="1" smtClean="0"/>
              <a:t>antrum</a:t>
            </a:r>
            <a:endParaRPr lang="ar-IQ" dirty="0"/>
          </a:p>
        </p:txBody>
      </p:sp>
      <p:pic>
        <p:nvPicPr>
          <p:cNvPr id="4" name="Picture 2" descr="D:\prof huda\lec\female r s\photos\images (7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500570"/>
            <a:ext cx="4929222" cy="2357430"/>
          </a:xfrm>
          <a:prstGeom prst="rect">
            <a:avLst/>
          </a:prstGeom>
          <a:noFill/>
        </p:spPr>
      </p:pic>
      <p:pic>
        <p:nvPicPr>
          <p:cNvPr id="5" name="Picture 3" descr="D:\prof huda\lec\female r s\photos\is (3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214818"/>
            <a:ext cx="2571736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0"/>
            <a:ext cx="7406640" cy="1285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Changes in mature follicle before ovulation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214422"/>
            <a:ext cx="7406640" cy="4429156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6</a:t>
            </a:r>
            <a:r>
              <a:rPr lang="en-US" dirty="0" smtClean="0">
                <a:solidFill>
                  <a:schemeClr val="tx1"/>
                </a:solidFill>
              </a:rPr>
              <a:t>.I</a:t>
            </a:r>
            <a:r>
              <a:rPr lang="en-US" dirty="0" smtClean="0"/>
              <a:t>ncrease fluid production within the </a:t>
            </a:r>
            <a:r>
              <a:rPr lang="en-US" dirty="0" err="1" smtClean="0"/>
              <a:t>antrum</a:t>
            </a:r>
            <a:r>
              <a:rPr lang="en-US" dirty="0" smtClean="0"/>
              <a:t> of </a:t>
            </a:r>
            <a:r>
              <a:rPr lang="en-US" dirty="0" err="1" smtClean="0"/>
              <a:t>preovulatory</a:t>
            </a:r>
            <a:r>
              <a:rPr lang="en-US" dirty="0" smtClean="0"/>
              <a:t> follicle.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7</a:t>
            </a:r>
            <a:r>
              <a:rPr lang="en-US" dirty="0" smtClean="0"/>
              <a:t>.The increasing pressure of the follicular fluid and weakening of the follicular wall lead to </a:t>
            </a:r>
            <a:r>
              <a:rPr lang="en-US" dirty="0" smtClean="0">
                <a:solidFill>
                  <a:srgbClr val="FF0000"/>
                </a:solidFill>
              </a:rPr>
              <a:t>ballooning </a:t>
            </a:r>
            <a:r>
              <a:rPr lang="en-US" dirty="0" smtClean="0"/>
              <a:t>and then </a:t>
            </a:r>
            <a:r>
              <a:rPr lang="en-US" dirty="0" smtClean="0">
                <a:solidFill>
                  <a:srgbClr val="FF0000"/>
                </a:solidFill>
              </a:rPr>
              <a:t>rupture</a:t>
            </a:r>
            <a:r>
              <a:rPr lang="en-US" dirty="0" smtClean="0"/>
              <a:t> of the ovarian surface at the stigma. </a:t>
            </a:r>
          </a:p>
          <a:p>
            <a:endParaRPr lang="ar-IQ" dirty="0"/>
          </a:p>
        </p:txBody>
      </p:sp>
      <p:pic>
        <p:nvPicPr>
          <p:cNvPr id="6" name="Picture 5" descr="D:\prof huda\lec\female r s\photos\ovulation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786190"/>
            <a:ext cx="4143404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0"/>
            <a:ext cx="7406640" cy="1285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Changes in mature follicle before ovulation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714488"/>
            <a:ext cx="7406640" cy="221457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</a:t>
            </a:r>
            <a:r>
              <a:rPr lang="en-US" dirty="0" smtClean="0"/>
              <a:t>.The </a:t>
            </a:r>
            <a:r>
              <a:rPr lang="en-US" dirty="0" err="1" smtClean="0">
                <a:solidFill>
                  <a:srgbClr val="FF0000"/>
                </a:solidFill>
              </a:rPr>
              <a:t>oocyte</a:t>
            </a:r>
            <a:r>
              <a:rPr lang="en-US" dirty="0" smtClean="0">
                <a:solidFill>
                  <a:srgbClr val="FF0000"/>
                </a:solidFill>
              </a:rPr>
              <a:t> and corona </a:t>
            </a:r>
            <a:r>
              <a:rPr lang="en-US" dirty="0" err="1" smtClean="0">
                <a:solidFill>
                  <a:srgbClr val="FF0000"/>
                </a:solidFill>
              </a:rPr>
              <a:t>radiata</a:t>
            </a:r>
            <a:r>
              <a:rPr lang="en-US" dirty="0" smtClean="0"/>
              <a:t>, along with follicular fluid and cells from the cumulus, are </a:t>
            </a:r>
            <a:r>
              <a:rPr lang="en-US" dirty="0" smtClean="0">
                <a:solidFill>
                  <a:srgbClr val="FF0000"/>
                </a:solidFill>
              </a:rPr>
              <a:t>expelled</a:t>
            </a:r>
            <a:r>
              <a:rPr lang="en-US" dirty="0" smtClean="0"/>
              <a:t> through this opening</a:t>
            </a:r>
            <a:endParaRPr lang="ar-IQ" dirty="0" smtClean="0"/>
          </a:p>
          <a:p>
            <a:endParaRPr lang="ar-IQ" dirty="0"/>
          </a:p>
        </p:txBody>
      </p:sp>
      <p:pic>
        <p:nvPicPr>
          <p:cNvPr id="4" name="Picture 2" descr="D:\prof huda\lec\female r s\photos\ovulatio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929067"/>
            <a:ext cx="5000660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854524"/>
          </a:xfrm>
        </p:spPr>
        <p:txBody>
          <a:bodyPr/>
          <a:lstStyle/>
          <a:p>
            <a:r>
              <a:rPr lang="en-US" dirty="0" smtClean="0"/>
              <a:t>Just after ovulation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2285992"/>
            <a:ext cx="7406640" cy="1714512"/>
          </a:xfrm>
        </p:spPr>
        <p:txBody>
          <a:bodyPr/>
          <a:lstStyle/>
          <a:p>
            <a:r>
              <a:rPr lang="en-US" dirty="0" smtClean="0"/>
              <a:t>The ovulated secondary </a:t>
            </a:r>
            <a:r>
              <a:rPr lang="en-US" dirty="0" err="1" smtClean="0"/>
              <a:t>oocyte</a:t>
            </a:r>
            <a:r>
              <a:rPr lang="en-US" dirty="0" smtClean="0"/>
              <a:t>  (ovum)  is drawn into the opening of the uterine tube</a:t>
            </a:r>
            <a:endParaRPr lang="ar-IQ" dirty="0"/>
          </a:p>
        </p:txBody>
      </p:sp>
      <p:pic>
        <p:nvPicPr>
          <p:cNvPr id="1027" name="Picture 3" descr="D:\prof huda\lec\female r s\photos\ovulatio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571876"/>
            <a:ext cx="5429288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561</TotalTime>
  <Words>1314</Words>
  <Application>Microsoft Office PowerPoint</Application>
  <PresentationFormat>On-screen Show (4:3)</PresentationFormat>
  <Paragraphs>111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Solstice</vt:lpstr>
      <vt:lpstr>بسم الله الرحمن الرحيم</vt:lpstr>
      <vt:lpstr>FEMALE REPRODUCTIVE SYSTEM</vt:lpstr>
      <vt:lpstr>objectives</vt:lpstr>
      <vt:lpstr>Ovulation</vt:lpstr>
      <vt:lpstr>Changes in mature  follicle before ovulation</vt:lpstr>
      <vt:lpstr>Changes in mature follicle before ovulation</vt:lpstr>
      <vt:lpstr>Changes in mature follicle before ovulation</vt:lpstr>
      <vt:lpstr>Changes in mature follicle before ovulation</vt:lpstr>
      <vt:lpstr>Just after ovulation</vt:lpstr>
      <vt:lpstr>In the uterine tube</vt:lpstr>
      <vt:lpstr>Medical application Clinical assessment ovulation  </vt:lpstr>
      <vt:lpstr>Corpus Luteum</vt:lpstr>
      <vt:lpstr>Corpus Luteum </vt:lpstr>
      <vt:lpstr>Corpus Luteum</vt:lpstr>
      <vt:lpstr>Corpus Luteum</vt:lpstr>
      <vt:lpstr>Fate of Corpus Luteum</vt:lpstr>
      <vt:lpstr>Fate of Corpus Luteum</vt:lpstr>
      <vt:lpstr>Fate of Corpus Luteum</vt:lpstr>
      <vt:lpstr> Corpus Luteum of pregnancy</vt:lpstr>
      <vt:lpstr>Corpus albicans</vt:lpstr>
      <vt:lpstr>Corpus albicans</vt:lpstr>
      <vt:lpstr>Slide 22</vt:lpstr>
      <vt:lpstr>Uterine Tubes </vt:lpstr>
      <vt:lpstr>Uterine Tubes</vt:lpstr>
      <vt:lpstr>Uterine Tubes</vt:lpstr>
      <vt:lpstr>Uterine Tubes</vt:lpstr>
      <vt:lpstr>Uterine Tubes</vt:lpstr>
      <vt:lpstr>Uterine Tubes</vt:lpstr>
      <vt:lpstr>Slide 29</vt:lpstr>
      <vt:lpstr>Uterine Tubes</vt:lpstr>
      <vt:lpstr>Uterine Tubes</vt:lpstr>
      <vt:lpstr>Uterine Tubes</vt:lpstr>
      <vt:lpstr>Uterine Tubes</vt:lpstr>
      <vt:lpstr>Uterine Tubes</vt:lpstr>
      <vt:lpstr>Uterine Tubes</vt:lpstr>
      <vt:lpstr>Uterine Tubes</vt:lpstr>
      <vt:lpstr>Uterine Tubes</vt:lpstr>
      <vt:lpstr>MEDICAL APPLICATION </vt:lpstr>
      <vt:lpstr>MEDICAL APPLICATION  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27</cp:revision>
  <dcterms:created xsi:type="dcterms:W3CDTF">2013-01-30T20:27:07Z</dcterms:created>
  <dcterms:modified xsi:type="dcterms:W3CDTF">2013-03-05T17:40:26Z</dcterms:modified>
</cp:coreProperties>
</file>