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6" r:id="rId2"/>
    <p:sldId id="267" r:id="rId3"/>
    <p:sldId id="301" r:id="rId4"/>
    <p:sldId id="269" r:id="rId5"/>
    <p:sldId id="268" r:id="rId6"/>
    <p:sldId id="256" r:id="rId7"/>
    <p:sldId id="288" r:id="rId8"/>
    <p:sldId id="302" r:id="rId9"/>
    <p:sldId id="270" r:id="rId10"/>
    <p:sldId id="305" r:id="rId11"/>
    <p:sldId id="258" r:id="rId12"/>
    <p:sldId id="290" r:id="rId13"/>
    <p:sldId id="260" r:id="rId14"/>
    <p:sldId id="261" r:id="rId15"/>
    <p:sldId id="293" r:id="rId16"/>
    <p:sldId id="292" r:id="rId17"/>
    <p:sldId id="262" r:id="rId18"/>
    <p:sldId id="295" r:id="rId19"/>
    <p:sldId id="303" r:id="rId20"/>
    <p:sldId id="296" r:id="rId21"/>
    <p:sldId id="300" r:id="rId22"/>
    <p:sldId id="271" r:id="rId23"/>
    <p:sldId id="272" r:id="rId24"/>
    <p:sldId id="273" r:id="rId25"/>
    <p:sldId id="274" r:id="rId26"/>
    <p:sldId id="276" r:id="rId27"/>
    <p:sldId id="277" r:id="rId28"/>
    <p:sldId id="281" r:id="rId29"/>
    <p:sldId id="265" r:id="rId30"/>
    <p:sldId id="279" r:id="rId31"/>
    <p:sldId id="280" r:id="rId32"/>
    <p:sldId id="287" r:id="rId33"/>
    <p:sldId id="299" r:id="rId34"/>
    <p:sldId id="282" r:id="rId35"/>
    <p:sldId id="283" r:id="rId36"/>
    <p:sldId id="298" r:id="rId37"/>
    <p:sldId id="285" r:id="rId38"/>
    <p:sldId id="284" r:id="rId39"/>
    <p:sldId id="286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F7A"/>
    <a:srgbClr val="FFFF00"/>
    <a:srgbClr val="0DFF6F"/>
    <a:srgbClr val="FF0000"/>
    <a:srgbClr val="FF3300"/>
    <a:srgbClr val="F5801F"/>
    <a:srgbClr val="E06B0A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8E74F9-DCDF-45D9-A9F2-0D19F1736D3D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6F3ABBD-A80C-47B0-A58A-275F8A25760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962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ABBD-A80C-47B0-A58A-275F8A25760C}" type="slidenum">
              <a:rPr lang="ar-IQ" smtClean="0"/>
              <a:pPr/>
              <a:t>32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25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4F0192-5214-4C20-AE78-C27D9F51750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BLADDER OUTLET OBSTRUCTION</a:t>
            </a:r>
            <a:b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(B.O.O.)</a:t>
            </a:r>
            <a:b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BLADDER OUT FLOW OBSTRUTION </a:t>
            </a:r>
            <a:b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(B.O.F.O.)</a:t>
            </a:r>
            <a:endParaRPr lang="ar-IQ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2016</a:t>
            </a:r>
            <a:r>
              <a:rPr lang="en-US" dirty="0" smtClean="0"/>
              <a:t> </a:t>
            </a:r>
            <a:endParaRPr lang="ar-IQ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SURGICAL ANATOMY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McNeal classification of the prostate into zones: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central zone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peripheral zone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transitional zone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0DFF7A"/>
                </a:solidFill>
              </a:rPr>
              <a:t>BPH Typically affects submucosal glands at transitional zone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ar-IQ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4048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BENIGN PROSTATIC HYPERPLASIA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rgbClr val="0DFF7A"/>
                </a:solidFill>
              </a:rPr>
              <a:t>Etiology:</a:t>
            </a:r>
            <a:r>
              <a:rPr lang="en-US" sz="3800" b="1" dirty="0" smtClean="0"/>
              <a:t> </a:t>
            </a:r>
          </a:p>
          <a:p>
            <a:pPr>
              <a:buNone/>
            </a:pPr>
            <a:r>
              <a:rPr lang="en-US" sz="3800" dirty="0" smtClean="0"/>
              <a:t> </a:t>
            </a:r>
            <a:r>
              <a:rPr lang="en-US" sz="3500" dirty="0" smtClean="0">
                <a:cs typeface="+mj-cs"/>
              </a:rPr>
              <a:t>Multifactorial and endocrine controlled (Hormonal imbalance) </a:t>
            </a:r>
            <a:endParaRPr lang="en-US" sz="3500" b="1" dirty="0" smtClean="0">
              <a:cs typeface="+mj-cs"/>
            </a:endParaRPr>
          </a:p>
          <a:p>
            <a:pPr>
              <a:buNone/>
            </a:pPr>
            <a:r>
              <a:rPr lang="en-US" dirty="0" smtClean="0"/>
              <a:t>Serum testosterone levels decrease with advancing age.</a:t>
            </a:r>
          </a:p>
          <a:p>
            <a:pPr>
              <a:buNone/>
            </a:pPr>
            <a:r>
              <a:rPr lang="en-US" dirty="0" smtClean="0"/>
              <a:t>Oestrogenic steroids do not decrease equally. </a:t>
            </a:r>
          </a:p>
          <a:p>
            <a:pPr>
              <a:buNone/>
            </a:pPr>
            <a:r>
              <a:rPr lang="en-US" dirty="0" smtClean="0"/>
              <a:t>( the prostate enlarges because of increased oestrogenic effects.)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3300"/>
                </a:solidFill>
              </a:rPr>
              <a:t>Risk factors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Genetic and Familial Factors: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800" dirty="0" smtClean="0"/>
              <a:t>BPH has an inheritable genetic component </a:t>
            </a:r>
            <a:r>
              <a:rPr lang="en-US" sz="2800" dirty="0" smtClean="0">
                <a:solidFill>
                  <a:srgbClr val="0DFF7A"/>
                </a:solidFill>
              </a:rPr>
              <a:t>(autosomal dominant trait).</a:t>
            </a:r>
          </a:p>
          <a:p>
            <a:pPr>
              <a:buNone/>
            </a:pPr>
            <a:r>
              <a:rPr lang="en-US" sz="2400" dirty="0" smtClean="0"/>
              <a:t>The first-degree relatives of surgically treated BPH carry an increased risk of developing BPH approximately </a:t>
            </a:r>
            <a:r>
              <a:rPr lang="en-US" sz="2400" b="1" dirty="0" smtClean="0">
                <a:solidFill>
                  <a:srgbClr val="0DFF7A"/>
                </a:solidFill>
              </a:rPr>
              <a:t>4-fold</a:t>
            </a:r>
            <a:r>
              <a:rPr lang="en-US" sz="2400" dirty="0" smtClean="0"/>
              <a:t> compared with controls.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Racial differences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Abdominal obesity </a:t>
            </a:r>
            <a:r>
              <a:rPr lang="en-US" sz="2800" dirty="0" smtClean="0"/>
              <a:t>may increase the frequency and severity of obstructive symptoms and may increase the likelihood to undergo prostatectomy. 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>
                <a:solidFill>
                  <a:srgbClr val="0DFF7A"/>
                </a:solidFill>
              </a:rPr>
              <a:t>Incidence &amp; Epidemiology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-</a:t>
            </a:r>
            <a:r>
              <a:rPr lang="en-US" dirty="0"/>
              <a:t>BPH is the most common benign tumor in men. 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-</a:t>
            </a:r>
            <a:r>
              <a:rPr lang="en-US" dirty="0"/>
              <a:t>Its incidence is </a:t>
            </a:r>
            <a:r>
              <a:rPr lang="en-US" dirty="0" smtClean="0"/>
              <a:t>age-related (increases with age). </a:t>
            </a:r>
            <a:endParaRPr lang="en-US" dirty="0"/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-</a:t>
            </a:r>
            <a:r>
              <a:rPr lang="en-US" dirty="0"/>
              <a:t>The prevalence of </a:t>
            </a:r>
            <a:r>
              <a:rPr lang="en-US" b="1" dirty="0" smtClean="0">
                <a:solidFill>
                  <a:srgbClr val="FF0000"/>
                </a:solidFill>
              </a:rPr>
              <a:t>Histologic </a:t>
            </a:r>
            <a:r>
              <a:rPr lang="en-US" b="1" dirty="0">
                <a:solidFill>
                  <a:srgbClr val="FF0000"/>
                </a:solidFill>
              </a:rPr>
              <a:t>BPH </a:t>
            </a:r>
            <a:r>
              <a:rPr lang="en-US" dirty="0"/>
              <a:t>in </a:t>
            </a:r>
            <a:r>
              <a:rPr lang="en-US" dirty="0" smtClean="0"/>
              <a:t>autopsies:                                      -</a:t>
            </a:r>
            <a:r>
              <a:rPr lang="en-US" dirty="0" smtClean="0">
                <a:solidFill>
                  <a:srgbClr val="FFFF00"/>
                </a:solidFill>
              </a:rPr>
              <a:t>20</a:t>
            </a:r>
            <a:r>
              <a:rPr lang="en-US" dirty="0">
                <a:solidFill>
                  <a:srgbClr val="FFFF00"/>
                </a:solidFill>
              </a:rPr>
              <a:t>%</a:t>
            </a:r>
            <a:r>
              <a:rPr lang="en-US" dirty="0"/>
              <a:t> in men aged </a:t>
            </a:r>
            <a:r>
              <a:rPr lang="en-US" dirty="0" smtClean="0">
                <a:solidFill>
                  <a:srgbClr val="00FF00"/>
                </a:solidFill>
              </a:rPr>
              <a:t>41</a:t>
            </a:r>
            <a:r>
              <a:rPr lang="en-US" dirty="0" smtClean="0">
                <a:solidFill>
                  <a:srgbClr val="00FF00"/>
                </a:solidFill>
                <a:latin typeface="Arial"/>
              </a:rPr>
              <a:t>–</a:t>
            </a:r>
            <a:r>
              <a:rPr lang="en-US" dirty="0" smtClean="0">
                <a:solidFill>
                  <a:srgbClr val="00FF00"/>
                </a:solidFill>
              </a:rPr>
              <a:t>50 YEARS</a:t>
            </a:r>
            <a:r>
              <a:rPr lang="en-US" dirty="0" smtClean="0"/>
              <a:t>.                                -</a:t>
            </a:r>
            <a:r>
              <a:rPr lang="en-US" dirty="0" smtClean="0">
                <a:solidFill>
                  <a:srgbClr val="FFFF00"/>
                </a:solidFill>
              </a:rPr>
              <a:t>50</a:t>
            </a:r>
            <a:r>
              <a:rPr lang="en-US" dirty="0">
                <a:solidFill>
                  <a:srgbClr val="FFFF00"/>
                </a:solidFill>
              </a:rPr>
              <a:t>%</a:t>
            </a:r>
            <a:r>
              <a:rPr lang="en-US" dirty="0"/>
              <a:t> in men aged </a:t>
            </a:r>
            <a:r>
              <a:rPr lang="en-US" dirty="0" smtClean="0">
                <a:solidFill>
                  <a:srgbClr val="00FF00"/>
                </a:solidFill>
              </a:rPr>
              <a:t>51</a:t>
            </a:r>
            <a:r>
              <a:rPr lang="en-US" dirty="0" smtClean="0">
                <a:solidFill>
                  <a:srgbClr val="00FF00"/>
                </a:solidFill>
                <a:latin typeface="Arial"/>
              </a:rPr>
              <a:t>–</a:t>
            </a:r>
            <a:r>
              <a:rPr lang="en-US" dirty="0" smtClean="0">
                <a:solidFill>
                  <a:srgbClr val="00FF00"/>
                </a:solidFill>
              </a:rPr>
              <a:t>60 YEARS</a:t>
            </a:r>
            <a:r>
              <a:rPr lang="en-US" dirty="0" smtClean="0"/>
              <a:t>.                                  -Over </a:t>
            </a:r>
            <a:r>
              <a:rPr lang="en-US" dirty="0">
                <a:solidFill>
                  <a:srgbClr val="FFFF00"/>
                </a:solidFill>
              </a:rPr>
              <a:t>90%</a:t>
            </a:r>
            <a:r>
              <a:rPr lang="en-US" dirty="0"/>
              <a:t> in men older than </a:t>
            </a:r>
            <a:r>
              <a:rPr lang="en-US" dirty="0" smtClean="0">
                <a:solidFill>
                  <a:srgbClr val="00FF00"/>
                </a:solidFill>
              </a:rPr>
              <a:t>80 Years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Clinical evidence BPH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occurs less commonly: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    -</a:t>
            </a:r>
            <a:r>
              <a:rPr lang="en-US" sz="2800" dirty="0" smtClean="0">
                <a:solidFill>
                  <a:srgbClr val="FFFF00"/>
                </a:solidFill>
              </a:rPr>
              <a:t>25%</a:t>
            </a:r>
            <a:r>
              <a:rPr lang="en-US" sz="2800" dirty="0" smtClean="0"/>
              <a:t>  at age </a:t>
            </a:r>
            <a:r>
              <a:rPr lang="en-US" sz="2800" dirty="0" smtClean="0">
                <a:solidFill>
                  <a:srgbClr val="0DFF7A"/>
                </a:solidFill>
              </a:rPr>
              <a:t>55 years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    -</a:t>
            </a:r>
            <a:r>
              <a:rPr lang="en-US" sz="2800" dirty="0" smtClean="0">
                <a:solidFill>
                  <a:srgbClr val="FFFF00"/>
                </a:solidFill>
              </a:rPr>
              <a:t>50%</a:t>
            </a:r>
            <a:r>
              <a:rPr lang="en-US" sz="2800" dirty="0" smtClean="0"/>
              <a:t> at age </a:t>
            </a:r>
            <a:r>
              <a:rPr lang="en-US" sz="2800" dirty="0" smtClean="0">
                <a:solidFill>
                  <a:srgbClr val="0DFF7A"/>
                </a:solidFill>
              </a:rPr>
              <a:t>75 years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Pathology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BPH affects both glandular epithelium and connective tissue stroma to variable degrees causing:</a:t>
            </a:r>
          </a:p>
          <a:p>
            <a:pPr>
              <a:buNone/>
            </a:pPr>
            <a:r>
              <a:rPr lang="en-US" dirty="0" smtClean="0">
                <a:solidFill>
                  <a:srgbClr val="0DFF6F"/>
                </a:solidFill>
              </a:rPr>
              <a:t>- Glandular hyperplasia</a:t>
            </a:r>
          </a:p>
          <a:p>
            <a:pPr>
              <a:buNone/>
            </a:pPr>
            <a:r>
              <a:rPr lang="en-US" dirty="0" smtClean="0">
                <a:solidFill>
                  <a:srgbClr val="0DFF6F"/>
                </a:solidFill>
              </a:rPr>
              <a:t>- Fibromuscular hyperplasia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C000"/>
                </a:solidFill>
              </a:rPr>
              <a:t>PATHOPHYSIOLOGY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3300"/>
                </a:solidFill>
              </a:rPr>
              <a:t>The </a:t>
            </a:r>
            <a:r>
              <a:rPr lang="en-US" sz="3200" b="1" dirty="0">
                <a:solidFill>
                  <a:srgbClr val="FF3300"/>
                </a:solidFill>
              </a:rPr>
              <a:t>symptoms of BPH can be related to either:</a:t>
            </a:r>
            <a:r>
              <a:rPr lang="en-US" b="1" dirty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FF0000"/>
                </a:solidFill>
              </a:rPr>
              <a:t>1) </a:t>
            </a:r>
            <a:r>
              <a:rPr lang="en-US" sz="3000" dirty="0" smtClean="0"/>
              <a:t>The </a:t>
            </a:r>
            <a:r>
              <a:rPr lang="en-US" sz="3000" dirty="0">
                <a:solidFill>
                  <a:srgbClr val="FFFF00"/>
                </a:solidFill>
              </a:rPr>
              <a:t>obstructive component</a:t>
            </a:r>
            <a:r>
              <a:rPr lang="en-US" sz="3000" dirty="0"/>
              <a:t> of the prostate </a:t>
            </a:r>
            <a:r>
              <a:rPr lang="en-US" sz="3000" dirty="0" smtClean="0"/>
              <a:t>which is divided into:  -The </a:t>
            </a:r>
            <a:r>
              <a:rPr lang="en-US" sz="3000" dirty="0" smtClean="0">
                <a:solidFill>
                  <a:srgbClr val="00FF00"/>
                </a:solidFill>
              </a:rPr>
              <a:t>mechanical</a:t>
            </a:r>
            <a:r>
              <a:rPr lang="en-US" sz="3000" dirty="0" smtClean="0"/>
              <a:t> obstruction. </a:t>
            </a:r>
          </a:p>
          <a:p>
            <a:pPr>
              <a:buNone/>
            </a:pPr>
            <a:r>
              <a:rPr lang="en-US" sz="3000" dirty="0" smtClean="0"/>
              <a:t>                                  -The </a:t>
            </a:r>
            <a:r>
              <a:rPr lang="en-US" sz="3000" dirty="0" smtClean="0">
                <a:solidFill>
                  <a:srgbClr val="00FF00"/>
                </a:solidFill>
              </a:rPr>
              <a:t>dynamic</a:t>
            </a:r>
            <a:r>
              <a:rPr lang="en-US" sz="3000" dirty="0" smtClean="0"/>
              <a:t> obstruction</a:t>
            </a:r>
            <a:r>
              <a:rPr lang="ar-SA" sz="3000" dirty="0" smtClean="0"/>
              <a:t>.</a:t>
            </a:r>
            <a:endParaRPr lang="en-US" sz="3000" dirty="0" smtClean="0"/>
          </a:p>
          <a:p>
            <a:pPr>
              <a:buNone/>
            </a:pPr>
            <a:endParaRPr lang="en-US" sz="2800" dirty="0" smtClean="0"/>
          </a:p>
          <a:p>
            <a:pPr marL="514350" indent="-514350" algn="just">
              <a:buNone/>
            </a:pPr>
            <a:r>
              <a:rPr lang="en-US" sz="2800" dirty="0" smtClean="0"/>
              <a:t>                                                                          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  2) </a:t>
            </a:r>
            <a:r>
              <a:rPr lang="en-US" sz="3000" dirty="0" smtClean="0"/>
              <a:t>The </a:t>
            </a:r>
            <a:r>
              <a:rPr lang="en-US" sz="3000" dirty="0"/>
              <a:t>secondary response of the bladder to the outlet </a:t>
            </a:r>
            <a:r>
              <a:rPr lang="en-US" sz="3000" dirty="0" smtClean="0"/>
              <a:t>resistance </a:t>
            </a:r>
            <a:r>
              <a:rPr lang="en-US" sz="3000" dirty="0" smtClean="0">
                <a:solidFill>
                  <a:srgbClr val="FFFF00"/>
                </a:solidFill>
              </a:rPr>
              <a:t>(detrusor instability &amp; low bladder compliance, trabeculation &amp; diverticulae formation in the wall of the bladder &amp; ultimately causes bladder decompensation).</a:t>
            </a:r>
            <a:r>
              <a:rPr lang="en-US" sz="30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ar-IQ" sz="2800" dirty="0" smtClean="0"/>
              <a:t>                    </a:t>
            </a:r>
            <a:endParaRPr lang="ar-IQ" sz="2800" dirty="0"/>
          </a:p>
          <a:p>
            <a:pPr algn="l" rtl="0">
              <a:buFontTx/>
              <a:buNone/>
            </a:pPr>
            <a:r>
              <a:rPr lang="ar-IQ" sz="2800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31241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505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u="sng" dirty="0" smtClean="0">
                <a:solidFill>
                  <a:srgbClr val="0DFF7A"/>
                </a:solidFill>
                <a:latin typeface="Times New Roman" pitchFamily="18" charset="0"/>
                <a:cs typeface="Times New Roman" pitchFamily="18" charset="0"/>
              </a:rPr>
              <a:t>BLADDER OUTLET OBSTRUCTION </a:t>
            </a:r>
            <a:endParaRPr lang="ar-IQ" sz="3600" b="1" dirty="0">
              <a:solidFill>
                <a:srgbClr val="0DFF7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It’s urodynamic concept of low flow rates and high intravesical pressures.</a:t>
            </a:r>
          </a:p>
          <a:p>
            <a:pPr>
              <a:buNone/>
            </a:pPr>
            <a:r>
              <a:rPr lang="en-US" b="1" dirty="0" smtClean="0"/>
              <a:t>The complex of symptoms referred to as lower urinary tract symptoms (</a:t>
            </a:r>
            <a:r>
              <a:rPr lang="en-US" sz="3800" b="1" dirty="0" smtClean="0">
                <a:solidFill>
                  <a:srgbClr val="FFFF00"/>
                </a:solidFill>
              </a:rPr>
              <a:t>LUTS</a:t>
            </a:r>
            <a:r>
              <a:rPr lang="en-US" b="1" dirty="0" smtClean="0"/>
              <a:t>) is not specific for BPH.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Benign prostatic hyperplasia (B.P.H.)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Carcinoma of the prostate (CAP)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Prostatitis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Bladder neck stenosis or contracture.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urethral stricture.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Urethral stones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Bladder tumors (if presents at the bladder neck)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Neuropathic bladder.</a:t>
            </a:r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92100"/>
            <a:ext cx="6842125" cy="1384300"/>
          </a:xfrm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</p:spPr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459788" cy="665797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1"/>
            <a:ext cx="4114799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6576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BPH: </a:t>
            </a:r>
            <a:r>
              <a:rPr lang="en-US" sz="3600" dirty="0" smtClean="0"/>
              <a:t>Is 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/>
              <a:t>histologic diagnosis &amp; doesn’t necessarily implies prostatic enlargement (BPE)or presence of symptoms.</a:t>
            </a:r>
            <a:endParaRPr lang="ar-IQ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BPE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Bladder outlet obstruction(</a:t>
            </a:r>
            <a:r>
              <a:rPr lang="en-US" dirty="0" err="1" smtClean="0">
                <a:solidFill>
                  <a:srgbClr val="FFFF00"/>
                </a:solidFill>
              </a:rPr>
              <a:t>BOOorBOFO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Lower urinary tract symptoms( LUTS) </a:t>
            </a:r>
            <a:r>
              <a:rPr lang="en-US" dirty="0" smtClean="0"/>
              <a:t>indicate all lower urinary tract symptoms that results from either outlet obstruction or bladder dysfunction &amp; response of the bladder to a pathology in the prostate or urethra.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>
            <a:normAutofit fontScale="92500" lnSpcReduction="20000"/>
          </a:bodyPr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066800"/>
            <a:ext cx="472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DFF7A"/>
                </a:solidFill>
                <a:latin typeface="Times New Roman" pitchFamily="18" charset="0"/>
                <a:cs typeface="Times New Roman" pitchFamily="18" charset="0"/>
              </a:rPr>
              <a:t>Symptomatology</a:t>
            </a:r>
            <a:endParaRPr lang="ar-IQ" dirty="0">
              <a:solidFill>
                <a:srgbClr val="0DFF7A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239000" y="0"/>
            <a:ext cx="1562442" cy="245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458200" cy="4953000"/>
          </a:xfrm>
        </p:spPr>
        <p:txBody>
          <a:bodyPr>
            <a:normAutofit fontScale="92500" lnSpcReduction="20000"/>
          </a:bodyPr>
          <a:lstStyle/>
          <a:p>
            <a:pPr hangingPunct="0">
              <a:lnSpc>
                <a:spcPct val="9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Slowly progressive over years,</a:t>
            </a:r>
          </a:p>
          <a:p>
            <a:pPr hangingPunct="0">
              <a:lnSpc>
                <a:spcPct val="9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worsening  at winter time.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LUTS: irritative and obstructive.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Urinary retention: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inability to pass urine in spite of full bladder (Acute &amp; chronic)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Recurrent UTI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Renal failure due to back pressure effect on the kidneys.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Hematuria.</a:t>
            </a:r>
          </a:p>
          <a:p>
            <a:r>
              <a:rPr lang="en-US" b="1" dirty="0" smtClean="0">
                <a:cs typeface="+mj-cs"/>
              </a:rPr>
              <a:t> Pain is not a symptom of BOO: its presence should prompt the exclusion of acute retention, urinary infection, stones</a:t>
            </a:r>
            <a:r>
              <a:rPr lang="en-US" b="1" i="1" dirty="0" smtClean="0">
                <a:cs typeface="+mj-cs"/>
              </a:rPr>
              <a:t>.</a:t>
            </a:r>
            <a:endParaRPr lang="en-US" b="1" dirty="0" smtClean="0">
              <a:latin typeface="Times New Roman" pitchFamily="18" charset="0"/>
              <a:cs typeface="+mj-cs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N.B.: </a:t>
            </a:r>
            <a:r>
              <a:rPr lang="en-US" dirty="0" smtClean="0"/>
              <a:t>The size of the prostate has no relation to the severity of the symptom but the degree of urethral compression.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0000"/>
              </a:lnSpc>
              <a:buNone/>
            </a:pPr>
            <a:endParaRPr lang="en-US" dirty="0" smtClean="0"/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Causes of frequency in BPH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Bladder irritation by enlarged prostate.</a:t>
            </a:r>
          </a:p>
          <a:p>
            <a:r>
              <a:rPr lang="en-US" dirty="0" smtClean="0"/>
              <a:t>Residual urine.</a:t>
            </a:r>
          </a:p>
          <a:p>
            <a:r>
              <a:rPr lang="en-US" dirty="0" smtClean="0"/>
              <a:t>Vesical stone.</a:t>
            </a:r>
          </a:p>
          <a:p>
            <a:r>
              <a:rPr lang="en-US" dirty="0" smtClean="0"/>
              <a:t>Cystitis.</a:t>
            </a:r>
          </a:p>
          <a:p>
            <a:r>
              <a:rPr lang="en-US" dirty="0" smtClean="0"/>
              <a:t>Vesical diverticulum.</a:t>
            </a:r>
          </a:p>
          <a:p>
            <a:r>
              <a:rPr lang="en-US" dirty="0" smtClean="0"/>
              <a:t>Chronic retention and overflow incontinence.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Precipitating causes for acute retention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Constipation.</a:t>
            </a:r>
          </a:p>
          <a:p>
            <a:r>
              <a:rPr lang="en-US" dirty="0" smtClean="0"/>
              <a:t>Anticholinergics, antihistaminics &amp; diuretic medication (sudden bladder over distention).</a:t>
            </a:r>
          </a:p>
          <a:p>
            <a:r>
              <a:rPr lang="en-US" dirty="0" smtClean="0"/>
              <a:t>Ignoring first desire for urination. </a:t>
            </a:r>
          </a:p>
          <a:p>
            <a:r>
              <a:rPr lang="en-US" dirty="0" smtClean="0"/>
              <a:t>Cold exposure.</a:t>
            </a:r>
          </a:p>
          <a:p>
            <a:r>
              <a:rPr lang="en-US" dirty="0" smtClean="0"/>
              <a:t>Severe pain: MI, joint pain, pelvic or perineal pain.</a:t>
            </a:r>
          </a:p>
          <a:p>
            <a:r>
              <a:rPr lang="en-US" dirty="0" smtClean="0"/>
              <a:t>Psychological upset.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Clinical Exam.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Usually normal.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Distended bladder.</a:t>
            </a:r>
          </a:p>
          <a:p>
            <a:pPr>
              <a:buNone/>
            </a:pPr>
            <a:r>
              <a:rPr lang="en-US" b="1" dirty="0" smtClean="0"/>
              <a:t>A digital rectal examination (DRE) and a focused neurologic examination should usually be performed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DFF7A"/>
                </a:solidFill>
                <a:latin typeface="Times New Roman" pitchFamily="18" charset="0"/>
                <a:cs typeface="Times New Roman" pitchFamily="18" charset="0"/>
              </a:rPr>
              <a:t>Digital rectal examination (DRE):</a:t>
            </a:r>
            <a:r>
              <a:rPr lang="en-US" b="1" dirty="0" smtClean="0">
                <a:solidFill>
                  <a:srgbClr val="0DFF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enlarged prostate, painless, smooth surface, regular, firm consistency, maintained median sulcus, and mobile rectal mucosa over the prostate.</a:t>
            </a:r>
            <a:endParaRPr lang="ar-IQ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33400"/>
            <a:ext cx="3276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6781800" y="381000"/>
            <a:ext cx="228600" cy="6736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1005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3025"/>
            <a:ext cx="9144000" cy="6715125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Investigations: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300" b="1" dirty="0" smtClean="0">
                <a:solidFill>
                  <a:srgbClr val="FF0000"/>
                </a:solidFill>
              </a:rPr>
              <a:t>Laboratory</a:t>
            </a:r>
            <a:r>
              <a:rPr lang="en-US" b="1" dirty="0" smtClean="0"/>
              <a:t>  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GUE:</a:t>
            </a:r>
            <a:r>
              <a:rPr lang="en-US" dirty="0" smtClean="0"/>
              <a:t> to rule out UTI and hematuria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RFT:</a:t>
            </a:r>
            <a:r>
              <a:rPr lang="en-US" dirty="0" smtClean="0"/>
              <a:t> Urea,  Creatinine measurement</a:t>
            </a:r>
            <a:r>
              <a:rPr lang="en-US" b="1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Serum PSA: </a:t>
            </a:r>
            <a:r>
              <a:rPr lang="en-US" dirty="0" smtClean="0"/>
              <a:t>(prostate specific Ag) normal    value up to </a:t>
            </a:r>
            <a:r>
              <a:rPr lang="en-US" b="1" dirty="0" smtClean="0"/>
              <a:t>4.0 ng/mL</a:t>
            </a:r>
            <a:endParaRPr lang="en-US" dirty="0" smtClean="0"/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Radiological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U/S:</a:t>
            </a:r>
            <a:r>
              <a:rPr lang="en-US" dirty="0" smtClean="0"/>
              <a:t> </a:t>
            </a:r>
            <a:r>
              <a:rPr lang="en-US" sz="3000" dirty="0" smtClean="0"/>
              <a:t>abdominal (conventional) &amp; transrectal(TRUS): Prostatic enlargement, vesical stone, post void residual urine and hydronephrosis.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IVU:</a:t>
            </a:r>
            <a:r>
              <a:rPr lang="en-US" dirty="0" smtClean="0"/>
              <a:t> elevation of bladder base, irregular bladder out line, bladder diverticulum, fish hook  lower ureter, vesical stones and residual urine.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Cystoscopy: </a:t>
            </a:r>
            <a:r>
              <a:rPr lang="en-US" dirty="0" smtClean="0"/>
              <a:t>enlarged prostate, vesical trabeculation &amp; stones.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Urodynamic studies: </a:t>
            </a:r>
            <a:r>
              <a:rPr lang="en-US" dirty="0" smtClean="0"/>
              <a:t>uroflowmetry</a:t>
            </a:r>
          </a:p>
          <a:p>
            <a:pPr>
              <a:buNone/>
            </a:pPr>
            <a:r>
              <a:rPr lang="en-US" dirty="0" smtClean="0"/>
              <a:t>                                           cystometry</a:t>
            </a:r>
            <a:endParaRPr lang="ar-IQ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"/>
            <a:ext cx="5638801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3543300" y="5143500"/>
            <a:ext cx="6096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572000" y="5181600"/>
            <a:ext cx="6096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462088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Benign prostatic hyperplasia </a:t>
            </a:r>
          </a:p>
        </p:txBody>
      </p:sp>
      <p:pic>
        <p:nvPicPr>
          <p:cNvPr id="25603" name="Picture 3" descr="Renal_bp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52600"/>
            <a:ext cx="4752975" cy="4953000"/>
          </a:xfrm>
          <a:noFill/>
          <a:ln/>
        </p:spPr>
      </p:pic>
      <p:pic>
        <p:nvPicPr>
          <p:cNvPr id="25604" name="Picture 4" descr="Gu_prostate_hyperplasis_coronal_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752600"/>
            <a:ext cx="4038600" cy="4953000"/>
          </a:xfrm>
          <a:noFill/>
          <a:ln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1485900" y="4076700"/>
            <a:ext cx="3810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048000" y="4114800"/>
            <a:ext cx="457200" cy="304800"/>
          </a:xfrm>
          <a:prstGeom prst="straightConnector1">
            <a:avLst/>
          </a:prstGeom>
          <a:ln>
            <a:solidFill>
              <a:srgbClr val="FFFF0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Vesical stone</a:t>
            </a:r>
          </a:p>
        </p:txBody>
      </p:sp>
      <p:pic>
        <p:nvPicPr>
          <p:cNvPr id="26628" name="Picture 4" descr="Renal_calculus_bladd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066800"/>
            <a:ext cx="7715563" cy="5334000"/>
          </a:xfrm>
          <a:noFill/>
          <a:ln/>
        </p:spPr>
      </p:pic>
      <p:sp>
        <p:nvSpPr>
          <p:cNvPr id="4" name="Rectangle 3"/>
          <p:cNvSpPr/>
          <p:nvPr/>
        </p:nvSpPr>
        <p:spPr>
          <a:xfrm>
            <a:off x="3810000" y="4114800"/>
            <a:ext cx="1219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j-cs"/>
              </a:rPr>
              <a:t>Vesical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j-cs"/>
              </a:rPr>
              <a:t> Stone</a:t>
            </a:r>
            <a:endParaRPr lang="en-US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Complications of BPH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Recurrent urinary tract infections.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Bladder stones.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Recurrent hematuria.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Hydroureteronephrosis &amp; renal impairment.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Refractory urine retention (</a:t>
            </a:r>
            <a:r>
              <a:rPr lang="en-US" dirty="0" smtClean="0">
                <a:solidFill>
                  <a:srgbClr val="0DFF6F"/>
                </a:solidFill>
              </a:rPr>
              <a:t>failing at least one attempt at catheter removal</a:t>
            </a:r>
            <a:r>
              <a:rPr lang="en-US" dirty="0" smtClean="0"/>
              <a:t>).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Treatment: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Watchful Waiting (conservative)  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Medical therapy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Surgical Therapy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ar-IQ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u="sng" dirty="0" smtClean="0">
                <a:solidFill>
                  <a:srgbClr val="FF6600"/>
                </a:solidFill>
              </a:rPr>
              <a:t>Conservative: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DFF7A"/>
                </a:solidFill>
              </a:rPr>
              <a:t>Indications:</a:t>
            </a:r>
            <a:r>
              <a:rPr lang="en-US" dirty="0" smtClean="0"/>
              <a:t> mild symptom, reasonable flow rates, and good bladder emptying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Waiting for a period of 6 months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Avoid precipitating factors: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Treat pains.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Treat UTI.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Avoid constipation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Avoid rapid overfilling of the bladder (diuretics)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Avoid anticholinergics &amp; antihistamines.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Do not postpone micturition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Avoid cold exposure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u="sng" dirty="0" smtClean="0">
                <a:solidFill>
                  <a:srgbClr val="F5801F"/>
                </a:solidFill>
              </a:rPr>
              <a:t>Medical therapy</a:t>
            </a:r>
            <a:endParaRPr lang="ar-IQ" i="1" u="sng" dirty="0">
              <a:solidFill>
                <a:srgbClr val="F580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l-GR" sz="3600" b="1" dirty="0" smtClean="0">
                <a:solidFill>
                  <a:srgbClr val="FFFF00"/>
                </a:solidFill>
              </a:rPr>
              <a:t>α-</a:t>
            </a:r>
            <a:r>
              <a:rPr lang="en-US" sz="3600" b="1" dirty="0" smtClean="0">
                <a:solidFill>
                  <a:srgbClr val="FFFF00"/>
                </a:solidFill>
              </a:rPr>
              <a:t>Adrenergic blocking agents: </a:t>
            </a:r>
            <a:r>
              <a:rPr lang="en-US" dirty="0" smtClean="0"/>
              <a:t>work  quickly              </a:t>
            </a:r>
            <a:r>
              <a:rPr lang="en-US" dirty="0" err="1" smtClean="0"/>
              <a:t>eg</a:t>
            </a:r>
            <a:r>
              <a:rPr lang="en-US" dirty="0" smtClean="0"/>
              <a:t>.: </a:t>
            </a:r>
            <a:r>
              <a:rPr lang="en-US" dirty="0" err="1" smtClean="0"/>
              <a:t>prazocin</a:t>
            </a:r>
            <a:r>
              <a:rPr lang="en-US" dirty="0" smtClean="0"/>
              <a:t>, </a:t>
            </a:r>
            <a:r>
              <a:rPr lang="en-US" dirty="0" err="1" smtClean="0"/>
              <a:t>terrazocin</a:t>
            </a:r>
            <a:r>
              <a:rPr lang="en-US" dirty="0" smtClean="0"/>
              <a:t>, </a:t>
            </a:r>
            <a:r>
              <a:rPr lang="en-US" dirty="0" err="1" smtClean="0"/>
              <a:t>doxazocin</a:t>
            </a:r>
            <a:r>
              <a:rPr lang="en-US" dirty="0" smtClean="0"/>
              <a:t> , </a:t>
            </a:r>
            <a:r>
              <a:rPr lang="en-US" dirty="0" err="1" smtClean="0"/>
              <a:t>alfuzocin</a:t>
            </a:r>
            <a:r>
              <a:rPr lang="en-US" dirty="0" smtClean="0"/>
              <a:t>, </a:t>
            </a:r>
            <a:r>
              <a:rPr lang="en-US" dirty="0" err="1" smtClean="0"/>
              <a:t>tamsulosin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S/E : hypotension, retrograde ejaculation,1</a:t>
            </a:r>
            <a:r>
              <a:rPr lang="en-US" baseline="30000" dirty="0" smtClean="0"/>
              <a:t>st</a:t>
            </a:r>
            <a:r>
              <a:rPr lang="en-US" dirty="0" smtClean="0"/>
              <a:t> dose syncope.</a:t>
            </a:r>
            <a:endParaRPr lang="ar-IQ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600" b="1" dirty="0" smtClean="0">
                <a:solidFill>
                  <a:srgbClr val="FFFF00"/>
                </a:solidFill>
              </a:rPr>
              <a:t>5 </a:t>
            </a:r>
            <a:r>
              <a:rPr lang="el-GR" sz="3600" b="1" dirty="0" smtClean="0">
                <a:solidFill>
                  <a:srgbClr val="FFFF00"/>
                </a:solidFill>
              </a:rPr>
              <a:t>α</a:t>
            </a:r>
            <a:r>
              <a:rPr lang="en-US" sz="3600" b="1" dirty="0" smtClean="0">
                <a:solidFill>
                  <a:srgbClr val="FFFF00"/>
                </a:solidFill>
              </a:rPr>
              <a:t>- </a:t>
            </a:r>
            <a:r>
              <a:rPr lang="en-US" sz="3600" b="1" dirty="0" err="1" smtClean="0">
                <a:solidFill>
                  <a:srgbClr val="FFFF00"/>
                </a:solidFill>
              </a:rPr>
              <a:t>reductase</a:t>
            </a:r>
            <a:r>
              <a:rPr lang="en-US" sz="3600" b="1" dirty="0" smtClean="0">
                <a:solidFill>
                  <a:srgbClr val="FFFF00"/>
                </a:solidFill>
              </a:rPr>
              <a:t> inhibitors: </a:t>
            </a:r>
            <a:r>
              <a:rPr lang="en-US" dirty="0" smtClean="0"/>
              <a:t>inhibit the conversion of testosterone to DHT (the most active form of androgen).          </a:t>
            </a:r>
            <a:r>
              <a:rPr lang="en-US" dirty="0" err="1" smtClean="0"/>
              <a:t>eg</a:t>
            </a:r>
            <a:r>
              <a:rPr lang="en-US" dirty="0" smtClean="0"/>
              <a:t>.: </a:t>
            </a:r>
            <a:r>
              <a:rPr lang="en-US" dirty="0" err="1" smtClean="0"/>
              <a:t>Fenasteride</a:t>
            </a:r>
            <a:r>
              <a:rPr lang="en-US" dirty="0" smtClean="0"/>
              <a:t>, </a:t>
            </a:r>
            <a:r>
              <a:rPr lang="en-US" dirty="0" err="1" smtClean="0"/>
              <a:t>Dutasteride</a:t>
            </a:r>
            <a:endParaRPr lang="en-US" dirty="0" smtClean="0"/>
          </a:p>
          <a:p>
            <a:pPr>
              <a:buFont typeface="Symbol" pitchFamily="18" charset="2"/>
              <a:buChar char=""/>
            </a:pPr>
            <a:r>
              <a:rPr lang="en-US" dirty="0" smtClean="0"/>
              <a:t> Need to be taken for at least </a:t>
            </a:r>
            <a:r>
              <a:rPr lang="en-US" dirty="0" smtClean="0">
                <a:solidFill>
                  <a:srgbClr val="FFFF00"/>
                </a:solidFill>
              </a:rPr>
              <a:t>6 months</a:t>
            </a:r>
            <a:r>
              <a:rPr lang="en-US" dirty="0" smtClean="0"/>
              <a:t>, and their effect is greatest in patients with large </a:t>
            </a:r>
            <a:r>
              <a:rPr lang="en-US" dirty="0" smtClean="0">
                <a:solidFill>
                  <a:srgbClr val="FFFF00"/>
                </a:solidFill>
              </a:rPr>
              <a:t>(&gt; 40 g) </a:t>
            </a:r>
            <a:r>
              <a:rPr lang="en-US" dirty="0" smtClean="0"/>
              <a:t>glands.</a:t>
            </a:r>
          </a:p>
          <a:p>
            <a:pPr>
              <a:buNone/>
            </a:pPr>
            <a:r>
              <a:rPr lang="en-US" dirty="0" smtClean="0"/>
              <a:t>S/E: Impotence.</a:t>
            </a:r>
          </a:p>
          <a:p>
            <a:r>
              <a:rPr lang="en-US" sz="3600" b="1" dirty="0" err="1" smtClean="0">
                <a:solidFill>
                  <a:srgbClr val="FFFF00"/>
                </a:solidFill>
              </a:rPr>
              <a:t>Phytotherapy</a:t>
            </a:r>
            <a:r>
              <a:rPr lang="en-US" sz="3600" b="1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. Pumpkin seeds</a:t>
            </a:r>
            <a:endParaRPr lang="ar-IQ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u="sng" dirty="0" smtClean="0">
                <a:solidFill>
                  <a:srgbClr val="E06B0A"/>
                </a:solidFill>
              </a:rPr>
              <a:t>Surgical (Operative) treatment</a:t>
            </a:r>
            <a:endParaRPr lang="en-US" sz="4000" i="1" u="sng" dirty="0">
              <a:solidFill>
                <a:srgbClr val="E06B0A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DFF7A"/>
                </a:solidFill>
              </a:rPr>
              <a:t>Absolute indications for surgical intervention: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Refractory </a:t>
            </a:r>
            <a:r>
              <a:rPr lang="en-US" dirty="0"/>
              <a:t>urinary retention.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Recurrent </a:t>
            </a:r>
            <a:r>
              <a:rPr lang="en-US" dirty="0"/>
              <a:t>UTIs. </a:t>
            </a:r>
            <a:endParaRPr lang="ar-IQ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Renal </a:t>
            </a:r>
            <a:r>
              <a:rPr lang="en-US" dirty="0"/>
              <a:t>insufficiency. </a:t>
            </a:r>
            <a:endParaRPr lang="ar-IQ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Bladder </a:t>
            </a:r>
            <a:r>
              <a:rPr lang="en-US" dirty="0"/>
              <a:t>calculi &amp;\or </a:t>
            </a:r>
            <a:r>
              <a:rPr lang="en-US" dirty="0" smtClean="0"/>
              <a:t>large bladder </a:t>
            </a:r>
            <a:r>
              <a:rPr lang="en-US" dirty="0" err="1" smtClean="0"/>
              <a:t>diverticula</a:t>
            </a:r>
            <a:r>
              <a:rPr lang="en-US" dirty="0"/>
              <a:t>. </a:t>
            </a:r>
            <a:endParaRPr lang="ar-IQ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Recurrent </a:t>
            </a:r>
            <a:r>
              <a:rPr lang="en-US" dirty="0"/>
              <a:t>gross hematuria. </a:t>
            </a:r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Surgical treatment includes:</a:t>
            </a:r>
            <a:endParaRPr lang="ar-IQ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6600"/>
                </a:solidFill>
                <a:cs typeface="+mj-cs"/>
              </a:rPr>
              <a:t>Endoscopic:</a:t>
            </a:r>
            <a:r>
              <a:rPr lang="en-US" sz="3600" b="1" i="1" dirty="0" smtClean="0">
                <a:solidFill>
                  <a:srgbClr val="FF6600"/>
                </a:solidFill>
                <a:cs typeface="+mj-cs"/>
              </a:rPr>
              <a:t> </a:t>
            </a:r>
            <a:r>
              <a:rPr lang="en-US" sz="3600" b="1" i="1" dirty="0" smtClean="0">
                <a:solidFill>
                  <a:srgbClr val="0DFF7A"/>
                </a:solidFill>
                <a:cs typeface="+mj-cs"/>
              </a:rPr>
              <a:t>-</a:t>
            </a:r>
            <a:r>
              <a:rPr lang="en-US" sz="2800" dirty="0" smtClean="0">
                <a:solidFill>
                  <a:srgbClr val="0DFF7A"/>
                </a:solidFill>
                <a:cs typeface="+mj-cs"/>
              </a:rPr>
              <a:t>TURP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400" dirty="0" smtClean="0">
                <a:cs typeface="+mj-cs"/>
              </a:rPr>
              <a:t>(Transurethral Resection of the Prostate ), constitutes 95% of simple prostatectomies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DFF7A"/>
                </a:solidFill>
                <a:cs typeface="+mj-cs"/>
              </a:rPr>
              <a:t>                              -</a:t>
            </a:r>
            <a:r>
              <a:rPr lang="en-US" sz="2800" dirty="0" smtClean="0">
                <a:solidFill>
                  <a:srgbClr val="0DFF7A"/>
                </a:solidFill>
                <a:cs typeface="+mj-cs"/>
              </a:rPr>
              <a:t>TUIP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400" dirty="0" smtClean="0">
                <a:cs typeface="+mj-cs"/>
              </a:rPr>
              <a:t>(Transurethral Incision of the Prostate)   </a:t>
            </a:r>
          </a:p>
          <a:p>
            <a:r>
              <a:rPr lang="en-US" b="1" i="1" dirty="0" smtClean="0">
                <a:solidFill>
                  <a:srgbClr val="FF6600"/>
                </a:solidFill>
                <a:cs typeface="+mj-cs"/>
              </a:rPr>
              <a:t>Open simple prostatectomy:  </a:t>
            </a:r>
          </a:p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  <a:cs typeface="+mj-cs"/>
              </a:rPr>
              <a:t>   </a:t>
            </a:r>
            <a:r>
              <a:rPr lang="en-US" sz="3000" i="1" dirty="0" smtClean="0">
                <a:solidFill>
                  <a:srgbClr val="FFFF00"/>
                </a:solidFill>
                <a:cs typeface="+mj-cs"/>
              </a:rPr>
              <a:t>- </a:t>
            </a:r>
            <a:r>
              <a:rPr lang="en-US" sz="3000" dirty="0" smtClean="0">
                <a:solidFill>
                  <a:srgbClr val="FFFF00"/>
                </a:solidFill>
                <a:cs typeface="+mj-cs"/>
              </a:rPr>
              <a:t>Transvesical prostatectomy.</a:t>
            </a:r>
            <a:r>
              <a:rPr lang="en-US" sz="3000" b="1" dirty="0" smtClean="0">
                <a:solidFill>
                  <a:srgbClr val="FFFF00"/>
                </a:solidFill>
                <a:cs typeface="+mj-cs"/>
              </a:rPr>
              <a:t>                                                                                 </a:t>
            </a:r>
            <a:r>
              <a:rPr lang="en-US" sz="3000" dirty="0" smtClean="0">
                <a:solidFill>
                  <a:srgbClr val="FFFF00"/>
                </a:solidFill>
                <a:cs typeface="+mj-cs"/>
              </a:rPr>
              <a:t>   -  Rertopubic prostatectomy.  </a:t>
            </a:r>
          </a:p>
          <a:p>
            <a:pPr>
              <a:buNone/>
            </a:pPr>
            <a:r>
              <a:rPr lang="en-US" sz="3000" dirty="0" smtClean="0">
                <a:solidFill>
                  <a:srgbClr val="FFFF00"/>
                </a:solidFill>
                <a:cs typeface="+mj-cs"/>
              </a:rPr>
              <a:t>    -  Perineal prostatectomy.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048000"/>
            <a:ext cx="3352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5801F"/>
                </a:solidFill>
              </a:rPr>
              <a:t> </a:t>
            </a:r>
            <a:r>
              <a:rPr lang="en-US" sz="3600" b="1" dirty="0" smtClean="0">
                <a:solidFill>
                  <a:srgbClr val="F5801F"/>
                </a:solidFill>
              </a:rPr>
              <a:t>Minimally Invasive Therapy</a:t>
            </a:r>
            <a:r>
              <a:rPr lang="en-US" b="1" i="1" u="sng" dirty="0" smtClean="0">
                <a:solidFill>
                  <a:srgbClr val="F5801F"/>
                </a:solidFill>
              </a:rPr>
              <a:t/>
            </a:r>
            <a:br>
              <a:rPr lang="en-US" b="1" i="1" u="sng" dirty="0" smtClean="0">
                <a:solidFill>
                  <a:srgbClr val="F5801F"/>
                </a:solidFill>
              </a:rPr>
            </a:br>
            <a:endParaRPr lang="ar-IQ" dirty="0">
              <a:solidFill>
                <a:srgbClr val="F580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62500" lnSpcReduction="20000"/>
          </a:bodyPr>
          <a:lstStyle/>
          <a:p>
            <a:pPr>
              <a:buFont typeface="Courier New" pitchFamily="49" charset="0"/>
              <a:buChar char="►"/>
            </a:pPr>
            <a:r>
              <a:rPr lang="en-US" sz="3800" dirty="0" smtClean="0"/>
              <a:t>TULIP: Transurethral laser-induced prostatectomy</a:t>
            </a:r>
          </a:p>
          <a:p>
            <a:pPr>
              <a:buFont typeface="Courier New" pitchFamily="49" charset="0"/>
              <a:buChar char="►"/>
            </a:pPr>
            <a:r>
              <a:rPr lang="en-US" sz="3800" dirty="0" smtClean="0"/>
              <a:t>Transurethral Electrovaporization of the Prostate</a:t>
            </a:r>
          </a:p>
          <a:p>
            <a:pPr>
              <a:buFont typeface="Courier New" pitchFamily="49" charset="0"/>
              <a:buChar char="►"/>
            </a:pPr>
            <a:r>
              <a:rPr lang="en-US" sz="3800" dirty="0" smtClean="0"/>
              <a:t>TUNA: Transurethral Needle Ablation of the Prostate through Interstitial radiofrequency needles</a:t>
            </a:r>
          </a:p>
          <a:p>
            <a:pPr>
              <a:buFont typeface="Courier New" pitchFamily="49" charset="0"/>
              <a:buChar char="►"/>
            </a:pPr>
            <a:r>
              <a:rPr lang="en-US" sz="3800" dirty="0" smtClean="0"/>
              <a:t>TUMT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trans urethral microwave thermotherapy </a:t>
            </a:r>
            <a:r>
              <a:rPr lang="en-US" sz="3800" dirty="0" smtClean="0"/>
              <a:t>delivered with a transurethral catheter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►"/>
            </a:pPr>
            <a:r>
              <a:rPr lang="en-US" sz="3400" dirty="0" smtClean="0"/>
              <a:t> </a:t>
            </a:r>
            <a:r>
              <a:rPr lang="en-US" sz="3800" dirty="0" smtClean="0"/>
              <a:t>HIFU </a:t>
            </a:r>
            <a:r>
              <a:rPr lang="en-US" sz="3800" b="1" i="1" dirty="0" smtClean="0">
                <a:latin typeface="Times New Roman" pitchFamily="18" charset="0"/>
                <a:cs typeface="Times New Roman" pitchFamily="18" charset="0"/>
              </a:rPr>
              <a:t>( high intensity focused u/s)</a:t>
            </a:r>
          </a:p>
          <a:p>
            <a:pPr>
              <a:buFont typeface="Courier New" pitchFamily="49" charset="0"/>
              <a:buChar char="►"/>
            </a:pPr>
            <a:r>
              <a:rPr lang="en-US" sz="3800" dirty="0" smtClean="0"/>
              <a:t>Urethral stents</a:t>
            </a:r>
          </a:p>
          <a:p>
            <a:pPr>
              <a:buFont typeface="Courier New" pitchFamily="49" charset="0"/>
              <a:buChar char="►"/>
            </a:pPr>
            <a:r>
              <a:rPr lang="en-US" sz="3800" dirty="0" smtClean="0"/>
              <a:t>Transurethral balloon dilatation of the prostate</a:t>
            </a:r>
          </a:p>
          <a:p>
            <a:pPr>
              <a:buFont typeface="Courier New" pitchFamily="49" charset="0"/>
              <a:buChar char="►"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Font typeface="Courier New" pitchFamily="49" charset="0"/>
              <a:buChar char="►"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Font typeface="Courier New" pitchFamily="49" charset="0"/>
              <a:buChar char="►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1148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Post operative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Complications</a:t>
            </a:r>
            <a:endParaRPr lang="ar-IQ" sz="36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0DFF7A"/>
                </a:solidFill>
                <a:latin typeface="Times New Roman" pitchFamily="18" charset="0"/>
                <a:cs typeface="Times New Roman" pitchFamily="18" charset="0"/>
              </a:rPr>
              <a:t>Early:</a:t>
            </a:r>
          </a:p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783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Bleeding and clot retention.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TURP syndrome (water intoxication). </a:t>
            </a:r>
            <a:r>
              <a:rPr lang="en-US" sz="2400" b="1" dirty="0" err="1" smtClean="0"/>
              <a:t>Dilutional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hyponatremia</a:t>
            </a:r>
            <a:r>
              <a:rPr lang="en-US" sz="2400" b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Infection: wound infection. Cystitis, prostatic bed, </a:t>
            </a:r>
            <a:r>
              <a:rPr lang="en-US" sz="2400" b="1" dirty="0" err="1" smtClean="0"/>
              <a:t>pyelonephritis</a:t>
            </a:r>
            <a:r>
              <a:rPr lang="en-US" sz="2400" b="1" dirty="0" smtClean="0"/>
              <a:t>, </a:t>
            </a:r>
            <a:r>
              <a:rPr lang="en-US" b="1" dirty="0" smtClean="0"/>
              <a:t>Sepsis</a:t>
            </a:r>
          </a:p>
          <a:p>
            <a:pPr>
              <a:buNone/>
            </a:pPr>
            <a:endParaRPr lang="ar-IQ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19735"/>
            <a:ext cx="4041775" cy="639762"/>
          </a:xfrm>
        </p:spPr>
        <p:txBody>
          <a:bodyPr/>
          <a:lstStyle/>
          <a:p>
            <a:r>
              <a:rPr lang="en-US" i="1" u="sng" dirty="0" smtClean="0">
                <a:solidFill>
                  <a:srgbClr val="0DFF7A"/>
                </a:solidFill>
                <a:latin typeface="Times New Roman" pitchFamily="18" charset="0"/>
                <a:cs typeface="Times New Roman" pitchFamily="18" charset="0"/>
              </a:rPr>
              <a:t>Late:</a:t>
            </a:r>
          </a:p>
          <a:p>
            <a:endParaRPr lang="ar-IQ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Urethral stricture &amp; bladder neck contracture.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Retrograde ejaculation.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Urinary incontinence.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Impotence.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Recurrence of BPH  in </a:t>
            </a:r>
            <a:r>
              <a:rPr lang="en-US" b="1" dirty="0" smtClean="0">
                <a:solidFill>
                  <a:srgbClr val="FFFF00"/>
                </a:solidFill>
              </a:rPr>
              <a:t>15%</a:t>
            </a:r>
            <a:r>
              <a:rPr lang="en-US" b="1" dirty="0" smtClean="0"/>
              <a:t> after 5-10 years.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FF7A"/>
                </a:solidFill>
              </a:rPr>
              <a:t>Symptomatology (LUTS)</a:t>
            </a:r>
            <a:endParaRPr lang="ar-IQ" dirty="0">
              <a:solidFill>
                <a:srgbClr val="0DFF7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90000"/>
              </a:lnSpc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Voiding or 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Obstructive:</a:t>
            </a:r>
          </a:p>
          <a:p>
            <a:pPr hangingPunct="0">
              <a:lnSpc>
                <a:spcPct val="90000"/>
              </a:lnSpc>
              <a:buNone/>
            </a:pPr>
            <a:r>
              <a:rPr lang="en-US" dirty="0" smtClean="0"/>
              <a:t>Weak stream.</a:t>
            </a:r>
          </a:p>
          <a:p>
            <a:pPr hangingPunct="0">
              <a:lnSpc>
                <a:spcPct val="90000"/>
              </a:lnSpc>
              <a:buNone/>
            </a:pPr>
            <a:r>
              <a:rPr lang="en-US" dirty="0" smtClean="0"/>
              <a:t>Straining to void.</a:t>
            </a:r>
          </a:p>
          <a:p>
            <a:pPr hangingPunct="0">
              <a:lnSpc>
                <a:spcPct val="90000"/>
              </a:lnSpc>
              <a:buNone/>
            </a:pPr>
            <a:r>
              <a:rPr lang="en-US" dirty="0" smtClean="0"/>
              <a:t>Hesitancy.</a:t>
            </a:r>
          </a:p>
          <a:p>
            <a:pPr hangingPunct="0">
              <a:lnSpc>
                <a:spcPct val="90000"/>
              </a:lnSpc>
              <a:buNone/>
            </a:pPr>
            <a:r>
              <a:rPr lang="en-US" dirty="0" smtClean="0"/>
              <a:t>Intermittency.</a:t>
            </a:r>
          </a:p>
          <a:p>
            <a:pPr hangingPunct="0">
              <a:lnSpc>
                <a:spcPct val="90000"/>
              </a:lnSpc>
              <a:buNone/>
            </a:pPr>
            <a:r>
              <a:rPr lang="en-US" dirty="0" smtClean="0"/>
              <a:t>Post voiding dribbling.</a:t>
            </a:r>
          </a:p>
          <a:p>
            <a:pPr hangingPunct="0">
              <a:lnSpc>
                <a:spcPct val="90000"/>
              </a:lnSpc>
              <a:buNone/>
            </a:pPr>
            <a:r>
              <a:rPr lang="en-US" dirty="0" smtClean="0"/>
              <a:t>Retention of urine.</a:t>
            </a:r>
          </a:p>
          <a:p>
            <a:pPr hangingPunct="0">
              <a:lnSpc>
                <a:spcPct val="90000"/>
              </a:lnSpc>
              <a:buNone/>
            </a:pPr>
            <a:r>
              <a:rPr lang="en-US" dirty="0" smtClean="0"/>
              <a:t>Incomplete bladder emptying.</a:t>
            </a:r>
          </a:p>
          <a:p>
            <a:endParaRPr lang="ar-IQ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90000"/>
              </a:lnSpc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Storage or 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Irritative:</a:t>
            </a:r>
          </a:p>
          <a:p>
            <a:pPr hangingPunct="0">
              <a:lnSpc>
                <a:spcPct val="90000"/>
              </a:lnSpc>
              <a:buNone/>
            </a:pPr>
            <a:r>
              <a:rPr lang="en-US" dirty="0" smtClean="0"/>
              <a:t>Frequency.</a:t>
            </a:r>
          </a:p>
          <a:p>
            <a:pPr hangingPunct="0">
              <a:lnSpc>
                <a:spcPct val="90000"/>
              </a:lnSpc>
              <a:buNone/>
            </a:pPr>
            <a:r>
              <a:rPr lang="en-US" dirty="0" smtClean="0"/>
              <a:t>Urgency </a:t>
            </a:r>
          </a:p>
          <a:p>
            <a:pPr hangingPunct="0">
              <a:lnSpc>
                <a:spcPct val="90000"/>
              </a:lnSpc>
              <a:buNone/>
            </a:pPr>
            <a:r>
              <a:rPr lang="en-US" dirty="0" smtClean="0"/>
              <a:t>Urge incontinence.</a:t>
            </a:r>
          </a:p>
          <a:p>
            <a:pPr hangingPunct="0">
              <a:lnSpc>
                <a:spcPct val="90000"/>
              </a:lnSpc>
              <a:buNone/>
            </a:pPr>
            <a:r>
              <a:rPr lang="en-US" dirty="0" smtClean="0"/>
              <a:t>Nocturia &amp; nocturnal incontinence (enuresis).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TURP syndrome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Etiology:</a:t>
            </a:r>
            <a:r>
              <a:rPr lang="en-US" dirty="0" smtClean="0"/>
              <a:t> absorption of water into the circulation at the time of TURP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Causing:</a:t>
            </a:r>
            <a:r>
              <a:rPr lang="en-US" dirty="0" smtClean="0"/>
              <a:t> congestive cardiac failure, hyponatraemia and haemolysis, confusion, convulsion, sudden death.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Treatment:</a:t>
            </a:r>
            <a:r>
              <a:rPr lang="en-US" dirty="0" smtClean="0"/>
              <a:t> diuretics &amp; normal saline.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Pathophysiology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over time will result in increase in the intravesical pressure, bladder muscle hypertrophy </a:t>
            </a:r>
            <a:r>
              <a:rPr lang="en-US" b="1" dirty="0" smtClean="0">
                <a:solidFill>
                  <a:srgbClr val="0DFF7A"/>
                </a:solidFill>
                <a:latin typeface="Times New Roman" pitchFamily="18" charset="0"/>
                <a:cs typeface="Times New Roman" pitchFamily="18" charset="0"/>
              </a:rPr>
              <a:t>(trabeculation, sacculation and diverticulum formation).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 pressure may transmit to the upper tract causing hydroureter, hydronephrosis and </a:t>
            </a:r>
            <a:r>
              <a:rPr lang="en-US" b="1" dirty="0" smtClean="0">
                <a:solidFill>
                  <a:srgbClr val="0DFF6F"/>
                </a:solidFill>
                <a:latin typeface="Times New Roman" pitchFamily="18" charset="0"/>
                <a:cs typeface="Times New Roman" pitchFamily="18" charset="0"/>
              </a:rPr>
              <a:t>renal insufficiency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BOO results in incomplete bladder evacuation (residual urine) which predisposes to </a:t>
            </a:r>
            <a:r>
              <a:rPr lang="en-US" b="1" dirty="0" smtClean="0">
                <a:solidFill>
                  <a:srgbClr val="0DFF7A"/>
                </a:solidFill>
                <a:latin typeface="Times New Roman" pitchFamily="18" charset="0"/>
                <a:cs typeface="Times New Roman" pitchFamily="18" charset="0"/>
              </a:rPr>
              <a:t>UTI and stone formation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Benign Prostatic Hyperplasia (BPH)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8229600" cy="35052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rgbClr val="FFFF00"/>
                </a:solidFill>
                <a:cs typeface="+mj-cs"/>
              </a:rPr>
              <a:t>Definition: </a:t>
            </a:r>
            <a:r>
              <a:rPr lang="en-US" sz="3600" b="1" dirty="0" smtClean="0">
                <a:cs typeface="+mj-cs"/>
              </a:rPr>
              <a:t>BPH describes a proliferative process of the stromal and epithelial </a:t>
            </a:r>
            <a:r>
              <a:rPr lang="en-US" sz="3600" b="1" dirty="0" smtClean="0"/>
              <a:t>(</a:t>
            </a:r>
            <a:r>
              <a:rPr lang="en-US" sz="3600" dirty="0" smtClean="0">
                <a:solidFill>
                  <a:srgbClr val="0DFF7A"/>
                </a:solidFill>
              </a:rPr>
              <a:t>stromoglandular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en-US" sz="3600" b="1" dirty="0" smtClean="0">
                <a:cs typeface="+mj-cs"/>
              </a:rPr>
              <a:t>elements of the prostate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Anatomy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prostate</a:t>
            </a:r>
            <a:endParaRPr lang="ar-IQ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5322887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</a:t>
            </a:r>
            <a:endParaRPr lang="ar-IQ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fibromuscular &amp;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glandular organ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bladder neck &amp; prostatic bed is abundantly supplied by </a:t>
            </a:r>
          </a:p>
          <a:p>
            <a:pPr>
              <a:buFont typeface="Calibri" pitchFamily="34" charset="0"/>
              <a:buChar char="α"/>
            </a:pPr>
            <a:r>
              <a:rPr lang="en-US" sz="2800" dirty="0" smtClean="0">
                <a:solidFill>
                  <a:srgbClr val="FFFF00"/>
                </a:solidFill>
              </a:rPr>
              <a:t>1a sympathetic receptors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weighs : 20 gm</a:t>
            </a:r>
            <a:endParaRPr lang="ar-IQ" sz="2800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343401" y="1524000"/>
            <a:ext cx="4800600" cy="4495800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7" name="Rectangle 6"/>
          <p:cNvSpPr/>
          <p:nvPr/>
        </p:nvSpPr>
        <p:spPr>
          <a:xfrm>
            <a:off x="4800600" y="5715000"/>
            <a:ext cx="4100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Anterior view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448800" cy="73152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posterior 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6172200"/>
            <a:ext cx="485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Posterior view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st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262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1358</Words>
  <Application>Microsoft Office PowerPoint</Application>
  <PresentationFormat>On-screen Show (4:3)</PresentationFormat>
  <Paragraphs>210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Calibri</vt:lpstr>
      <vt:lpstr>Courier New</vt:lpstr>
      <vt:lpstr>Symbol</vt:lpstr>
      <vt:lpstr>Times New Roman</vt:lpstr>
      <vt:lpstr>Wingdings</vt:lpstr>
      <vt:lpstr>Office Theme</vt:lpstr>
      <vt:lpstr>BLADDER OUTLET OBSTRUCTION (B.O.O.) BLADDER OUT FLOW OBSTRUTION  (B.O.F.O.)</vt:lpstr>
      <vt:lpstr>BLADDER OUTLET OBSTRUCTION </vt:lpstr>
      <vt:lpstr>PowerPoint Presentation</vt:lpstr>
      <vt:lpstr>Symptomatology (LUTS)</vt:lpstr>
      <vt:lpstr>Pathophysiology </vt:lpstr>
      <vt:lpstr>Benign Prostatic Hyperplasia (BPH)</vt:lpstr>
      <vt:lpstr>Anatomy</vt:lpstr>
      <vt:lpstr>PowerPoint Presentation</vt:lpstr>
      <vt:lpstr>PowerPoint Presentation</vt:lpstr>
      <vt:lpstr>PowerPoint Presentation</vt:lpstr>
      <vt:lpstr>SURGICAL ANATOMY</vt:lpstr>
      <vt:lpstr>PowerPoint Presentation</vt:lpstr>
      <vt:lpstr>PowerPoint Presentation</vt:lpstr>
      <vt:lpstr>BENIGN PROSTATIC HYPERPLASIA</vt:lpstr>
      <vt:lpstr>Risk factors</vt:lpstr>
      <vt:lpstr>Incidence &amp; Epidemiology </vt:lpstr>
      <vt:lpstr>Pathology</vt:lpstr>
      <vt:lpstr>PATHOPHYSIOLOGY The symptoms of BPH can be related to either: </vt:lpstr>
      <vt:lpstr>PowerPoint Presentation</vt:lpstr>
      <vt:lpstr>PowerPoint Presentation</vt:lpstr>
      <vt:lpstr>BPH: Is a histologic diagnosis &amp; doesn’t necessarily implies prostatic enlargement (BPE)or presence of symptoms.</vt:lpstr>
      <vt:lpstr>Symptomatology</vt:lpstr>
      <vt:lpstr>Causes of frequency in BPH</vt:lpstr>
      <vt:lpstr>Precipitating causes for acute retention </vt:lpstr>
      <vt:lpstr>Clinical Exam.</vt:lpstr>
      <vt:lpstr>PowerPoint Presentation</vt:lpstr>
      <vt:lpstr>Investigations:</vt:lpstr>
      <vt:lpstr>Radiological </vt:lpstr>
      <vt:lpstr>PowerPoint Presentation</vt:lpstr>
      <vt:lpstr>Benign prostatic hyperplasia </vt:lpstr>
      <vt:lpstr>Vesical stone</vt:lpstr>
      <vt:lpstr>Complications of BPH</vt:lpstr>
      <vt:lpstr>Treatment:</vt:lpstr>
      <vt:lpstr>Conservative:</vt:lpstr>
      <vt:lpstr>Medical therapy</vt:lpstr>
      <vt:lpstr>Surgical (Operative) treatment</vt:lpstr>
      <vt:lpstr>Surgical treatment includes:</vt:lpstr>
      <vt:lpstr> Minimally Invasive Therapy </vt:lpstr>
      <vt:lpstr>Post operative Complications</vt:lpstr>
      <vt:lpstr>TURP syndrome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Prostatic Hyperplasia </dc:title>
  <dc:creator>No3man</dc:creator>
  <cp:lastModifiedBy>DR.Ahmed Saker 2O14</cp:lastModifiedBy>
  <cp:revision>148</cp:revision>
  <dcterms:created xsi:type="dcterms:W3CDTF">2006-08-16T00:00:00Z</dcterms:created>
  <dcterms:modified xsi:type="dcterms:W3CDTF">2016-03-15T00:01:51Z</dcterms:modified>
</cp:coreProperties>
</file>