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262" r:id="rId3"/>
    <p:sldId id="263" r:id="rId4"/>
    <p:sldId id="257" r:id="rId5"/>
    <p:sldId id="258" r:id="rId6"/>
    <p:sldId id="259" r:id="rId7"/>
    <p:sldId id="260" r:id="rId8"/>
    <p:sldId id="264" r:id="rId9"/>
    <p:sldId id="261" r:id="rId10"/>
    <p:sldId id="265" r:id="rId11"/>
    <p:sldId id="266" r:id="rId12"/>
    <p:sldId id="267" r:id="rId13"/>
    <p:sldId id="268" r:id="rId14"/>
    <p:sldId id="313" r:id="rId15"/>
    <p:sldId id="269" r:id="rId16"/>
    <p:sldId id="270" r:id="rId17"/>
    <p:sldId id="271" r:id="rId18"/>
    <p:sldId id="272" r:id="rId19"/>
    <p:sldId id="273" r:id="rId20"/>
    <p:sldId id="274" r:id="rId21"/>
    <p:sldId id="275" r:id="rId22"/>
    <p:sldId id="276" r:id="rId23"/>
    <p:sldId id="277" r:id="rId24"/>
    <p:sldId id="278" r:id="rId25"/>
    <p:sldId id="314"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2"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50000" saltData="j5HokRASUqMQkaNsb6EMcw" hashData="eqhgfVL/ller5+nzLqwZNVCDl2I" cryptProvider="" algIdExt="0" algIdExtSource="" cryptProviderTypeExt="0" cryptProviderTypeExtSourc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EDB3"/>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0450DE-D63E-4A58-811A-FF057353C4FE}" type="datetimeFigureOut">
              <a:rPr lang="en-US" smtClean="0"/>
              <a:pPr/>
              <a:t>8/24/2012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C291E4-ECC0-49B1-B3C6-3B1A40A13C2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8C291E4-ECC0-49B1-B3C6-3B1A40A13C25}"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8C291E4-ECC0-49B1-B3C6-3B1A40A13C25}"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8C291E4-ECC0-49B1-B3C6-3B1A40A13C25}" type="slidenum">
              <a:rPr lang="en-US" smtClean="0"/>
              <a:pPr/>
              <a:t>43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BE3D98-9B4F-4D4E-9AF9-662D080485DA}" type="datetimeFigureOut">
              <a:rPr lang="en-US" smtClean="0"/>
              <a:pPr/>
              <a:t>8/24/2012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2DF51D-4FDB-46A6-84DA-35EA4DD46B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BE3D98-9B4F-4D4E-9AF9-662D080485DA}" type="datetimeFigureOut">
              <a:rPr lang="en-US" smtClean="0"/>
              <a:pPr/>
              <a:t>8/24/2012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2DF51D-4FDB-46A6-84DA-35EA4DD46B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BE3D98-9B4F-4D4E-9AF9-662D080485DA}" type="datetimeFigureOut">
              <a:rPr lang="en-US" smtClean="0"/>
              <a:pPr/>
              <a:t>8/24/2012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2DF51D-4FDB-46A6-84DA-35EA4DD46B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BE3D98-9B4F-4D4E-9AF9-662D080485DA}" type="datetimeFigureOut">
              <a:rPr lang="en-US" smtClean="0"/>
              <a:pPr/>
              <a:t>8/24/2012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2DF51D-4FDB-46A6-84DA-35EA4DD46B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BE3D98-9B4F-4D4E-9AF9-662D080485DA}" type="datetimeFigureOut">
              <a:rPr lang="en-US" smtClean="0"/>
              <a:pPr/>
              <a:t>8/24/2012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2DF51D-4FDB-46A6-84DA-35EA4DD46B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BE3D98-9B4F-4D4E-9AF9-662D080485DA}" type="datetimeFigureOut">
              <a:rPr lang="en-US" smtClean="0"/>
              <a:pPr/>
              <a:t>8/24/2012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2DF51D-4FDB-46A6-84DA-35EA4DD46B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BE3D98-9B4F-4D4E-9AF9-662D080485DA}" type="datetimeFigureOut">
              <a:rPr lang="en-US" smtClean="0"/>
              <a:pPr/>
              <a:t>8/24/2012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2DF51D-4FDB-46A6-84DA-35EA4DD46B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BE3D98-9B4F-4D4E-9AF9-662D080485DA}" type="datetimeFigureOut">
              <a:rPr lang="en-US" smtClean="0"/>
              <a:pPr/>
              <a:t>8/24/2012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2DF51D-4FDB-46A6-84DA-35EA4DD46B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BE3D98-9B4F-4D4E-9AF9-662D080485DA}" type="datetimeFigureOut">
              <a:rPr lang="en-US" smtClean="0"/>
              <a:pPr/>
              <a:t>8/24/2012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2DF51D-4FDB-46A6-84DA-35EA4DD46B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BE3D98-9B4F-4D4E-9AF9-662D080485DA}" type="datetimeFigureOut">
              <a:rPr lang="en-US" smtClean="0"/>
              <a:pPr/>
              <a:t>8/24/2012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2DF51D-4FDB-46A6-84DA-35EA4DD46B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BE3D98-9B4F-4D4E-9AF9-662D080485DA}" type="datetimeFigureOut">
              <a:rPr lang="en-US" smtClean="0"/>
              <a:pPr/>
              <a:t>8/24/2012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2DF51D-4FDB-46A6-84DA-35EA4DD46B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BE3D98-9B4F-4D4E-9AF9-662D080485DA}" type="datetimeFigureOut">
              <a:rPr lang="en-US" smtClean="0"/>
              <a:pPr/>
              <a:t>8/24/2012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DF51D-4FDB-46A6-84DA-35EA4DD46B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learning.bmj.com/classobjects/images/FSFig1.GI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20000">
              <a:srgbClr val="000040"/>
            </a:gs>
            <a:gs pos="50000">
              <a:srgbClr val="400040"/>
            </a:gs>
            <a:gs pos="75000">
              <a:srgbClr val="8F0040"/>
            </a:gs>
            <a:gs pos="89999">
              <a:srgbClr val="F27300"/>
            </a:gs>
            <a:gs pos="100000">
              <a:srgbClr val="FFBF00"/>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2856"/>
            <a:ext cx="8424936" cy="1470025"/>
          </a:xfrm>
        </p:spPr>
        <p:txBody>
          <a:bodyPr>
            <a:noAutofit/>
          </a:bodyPr>
          <a:lstStyle/>
          <a:p>
            <a:r>
              <a:rPr lang="en-US" sz="4000" b="1" dirty="0" smtClean="0">
                <a:solidFill>
                  <a:srgbClr val="FFFF00"/>
                </a:solidFill>
              </a:rPr>
              <a:t>Early management of adults with an uncomplicated first </a:t>
            </a:r>
            <a:r>
              <a:rPr lang="en-US" sz="4000" b="1" dirty="0" err="1" smtClean="0">
                <a:solidFill>
                  <a:srgbClr val="FFFF00"/>
                </a:solidFill>
              </a:rPr>
              <a:t>generalised</a:t>
            </a:r>
            <a:r>
              <a:rPr lang="en-US" sz="4000" b="1" dirty="0" smtClean="0">
                <a:solidFill>
                  <a:srgbClr val="FFFF00"/>
                </a:solidFill>
              </a:rPr>
              <a:t> seizure </a:t>
            </a:r>
            <a:endParaRPr lang="en-US" sz="4000" dirty="0">
              <a:solidFill>
                <a:srgbClr val="FFFF00"/>
              </a:solidFill>
            </a:endParaRPr>
          </a:p>
        </p:txBody>
      </p:sp>
      <p:sp>
        <p:nvSpPr>
          <p:cNvPr id="3" name="Rectangle 8"/>
          <p:cNvSpPr>
            <a:spLocks noChangeArrowheads="1"/>
          </p:cNvSpPr>
          <p:nvPr/>
        </p:nvSpPr>
        <p:spPr bwMode="auto">
          <a:xfrm>
            <a:off x="5500694" y="4000504"/>
            <a:ext cx="3095625" cy="1938992"/>
          </a:xfrm>
          <a:prstGeom prst="rect">
            <a:avLst/>
          </a:prstGeom>
          <a:noFill/>
          <a:ln w="9525">
            <a:noFill/>
            <a:miter lim="800000"/>
            <a:headEnd/>
            <a:tailEnd/>
          </a:ln>
        </p:spPr>
        <p:txBody>
          <a:bodyPr>
            <a:spAutoFit/>
          </a:bodyPr>
          <a:lstStyle/>
          <a:p>
            <a:r>
              <a:rPr lang="ar-IQ" sz="2400" b="1" dirty="0">
                <a:solidFill>
                  <a:srgbClr val="FFFFCC"/>
                </a:solidFill>
                <a:latin typeface="Arial Black" pitchFamily="34" charset="0"/>
                <a:cs typeface="Andalus" pitchFamily="18" charset="-78"/>
              </a:rPr>
              <a:t>د. حسين محمد جمعة      </a:t>
            </a:r>
          </a:p>
          <a:p>
            <a:r>
              <a:rPr lang="ar-IQ" sz="2400" b="1" dirty="0">
                <a:solidFill>
                  <a:srgbClr val="FFFFCC"/>
                </a:solidFill>
                <a:latin typeface="Andalus" pitchFamily="18" charset="-78"/>
                <a:cs typeface="Andalus" pitchFamily="18" charset="-78"/>
              </a:rPr>
              <a:t>اختصاصي الامراض الباطنة  </a:t>
            </a:r>
          </a:p>
          <a:p>
            <a:r>
              <a:rPr lang="ar-IQ" sz="2400" b="1" dirty="0">
                <a:solidFill>
                  <a:srgbClr val="FFFFCC"/>
                </a:solidFill>
                <a:latin typeface="Andalus" pitchFamily="18" charset="-78"/>
                <a:cs typeface="Andalus" pitchFamily="18" charset="-78"/>
              </a:rPr>
              <a:t>البورد العربي         </a:t>
            </a:r>
          </a:p>
          <a:p>
            <a:r>
              <a:rPr lang="ar-IQ" sz="2400" b="1" dirty="0">
                <a:solidFill>
                  <a:srgbClr val="FFFFCC"/>
                </a:solidFill>
                <a:latin typeface="Andalus" pitchFamily="18" charset="-78"/>
                <a:cs typeface="Andalus" pitchFamily="18" charset="-78"/>
              </a:rPr>
              <a:t>كلية طب الموصل        </a:t>
            </a:r>
          </a:p>
          <a:p>
            <a:r>
              <a:rPr lang="en-US" sz="2400" b="1" dirty="0" smtClean="0">
                <a:solidFill>
                  <a:srgbClr val="FFFFCC"/>
                </a:solidFill>
                <a:latin typeface="Andalus" pitchFamily="18" charset="-78"/>
                <a:ea typeface="BatangChe" pitchFamily="49" charset="-127"/>
                <a:cs typeface="Andalus" pitchFamily="18" charset="-78"/>
              </a:rPr>
              <a:t>              2010</a:t>
            </a:r>
            <a:endParaRPr lang="ar-IQ" sz="2400" b="1" dirty="0">
              <a:solidFill>
                <a:srgbClr val="FFFFCC"/>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268760"/>
            <a:ext cx="7704856" cy="3539430"/>
          </a:xfrm>
          <a:prstGeom prst="rect">
            <a:avLst/>
          </a:prstGeom>
        </p:spPr>
        <p:txBody>
          <a:bodyPr wrap="square">
            <a:spAutoFit/>
          </a:bodyPr>
          <a:lstStyle/>
          <a:p>
            <a:r>
              <a:rPr lang="en-US" sz="3200" b="1" dirty="0" smtClean="0">
                <a:solidFill>
                  <a:srgbClr val="FF0000"/>
                </a:solidFill>
              </a:rPr>
              <a:t>2. During</a:t>
            </a:r>
          </a:p>
          <a:p>
            <a:r>
              <a:rPr lang="en-US" sz="3200" dirty="0" smtClean="0"/>
              <a:t>An eyewitness account should be sought to elucidate what happened during the unconscious period and the immediate aftermath - </a:t>
            </a:r>
            <a:r>
              <a:rPr lang="en-US" sz="3200" b="1" dirty="0" smtClean="0">
                <a:solidFill>
                  <a:srgbClr val="FF0000"/>
                </a:solidFill>
              </a:rPr>
              <a:t>although</a:t>
            </a:r>
            <a:r>
              <a:rPr lang="en-US" sz="3200" dirty="0" smtClean="0"/>
              <a:t> </a:t>
            </a:r>
            <a:r>
              <a:rPr lang="en-US" sz="3200" dirty="0" err="1" smtClean="0"/>
              <a:t>myoclonic</a:t>
            </a:r>
            <a:r>
              <a:rPr lang="en-US" sz="3200" dirty="0" smtClean="0"/>
              <a:t> jerking, and even tonic-</a:t>
            </a:r>
            <a:r>
              <a:rPr lang="en-US" sz="3200" dirty="0" err="1" smtClean="0"/>
              <a:t>clonic</a:t>
            </a:r>
            <a:r>
              <a:rPr lang="en-US" sz="3200" dirty="0" smtClean="0"/>
              <a:t> movements may occur in patients with syncope.</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60648"/>
            <a:ext cx="7920880" cy="6124754"/>
          </a:xfrm>
          <a:prstGeom prst="rect">
            <a:avLst/>
          </a:prstGeom>
        </p:spPr>
        <p:txBody>
          <a:bodyPr wrap="square">
            <a:spAutoFit/>
          </a:bodyPr>
          <a:lstStyle/>
          <a:p>
            <a:r>
              <a:rPr lang="en-US" sz="2800" b="1" dirty="0" smtClean="0">
                <a:solidFill>
                  <a:srgbClr val="FF0000"/>
                </a:solidFill>
              </a:rPr>
              <a:t>3. After</a:t>
            </a:r>
          </a:p>
          <a:p>
            <a:r>
              <a:rPr lang="en-US" sz="2800" dirty="0" smtClean="0"/>
              <a:t>Recovery of awareness after syncope is rapid </a:t>
            </a:r>
          </a:p>
          <a:p>
            <a:r>
              <a:rPr lang="en-US" sz="2800" b="1" dirty="0" smtClean="0">
                <a:solidFill>
                  <a:srgbClr val="FF0000"/>
                </a:solidFill>
              </a:rPr>
              <a:t>(within 60 seconds), </a:t>
            </a:r>
            <a:r>
              <a:rPr lang="en-US" sz="2800" dirty="0" smtClean="0"/>
              <a:t>assuming patients have not had a secondary head injury. Patients usually recover without amnesia or confusion (although many patients will describe themselves as "disorientated" afterwards, what they usually mean is embarrassed or bewildered by what has happened).</a:t>
            </a:r>
          </a:p>
          <a:p>
            <a:r>
              <a:rPr lang="en-US" sz="2800" dirty="0" err="1" smtClean="0"/>
              <a:t>Generalised</a:t>
            </a:r>
            <a:r>
              <a:rPr lang="en-US" sz="2800" dirty="0" smtClean="0"/>
              <a:t> </a:t>
            </a:r>
            <a:r>
              <a:rPr lang="en-US" sz="2800" dirty="0" err="1" smtClean="0"/>
              <a:t>epileptiform</a:t>
            </a:r>
            <a:r>
              <a:rPr lang="en-US" sz="2800" dirty="0" smtClean="0"/>
              <a:t> seizures usually are followed by a period of at least </a:t>
            </a:r>
            <a:r>
              <a:rPr lang="en-US" sz="2800" b="1" dirty="0" smtClean="0">
                <a:solidFill>
                  <a:srgbClr val="FF0000"/>
                </a:solidFill>
              </a:rPr>
              <a:t>10 minutes</a:t>
            </a:r>
            <a:r>
              <a:rPr lang="en-US" sz="2800" dirty="0" smtClean="0"/>
              <a:t>, and often more, of the post-</a:t>
            </a:r>
            <a:r>
              <a:rPr lang="en-US" sz="2800" dirty="0" err="1" smtClean="0"/>
              <a:t>ictal</a:t>
            </a:r>
            <a:r>
              <a:rPr lang="en-US" sz="2800" dirty="0" smtClean="0"/>
              <a:t> state, when patients are truly </a:t>
            </a:r>
            <a:r>
              <a:rPr lang="en-US" sz="2800" b="1" dirty="0" smtClean="0">
                <a:solidFill>
                  <a:srgbClr val="FF0000"/>
                </a:solidFill>
              </a:rPr>
              <a:t>confused </a:t>
            </a:r>
            <a:r>
              <a:rPr lang="en-US" sz="2800" b="1" dirty="0" smtClean="0"/>
              <a:t>(o</a:t>
            </a:r>
            <a:r>
              <a:rPr lang="en-US" sz="2800" dirty="0" smtClean="0"/>
              <a:t>ften failing to </a:t>
            </a:r>
            <a:r>
              <a:rPr lang="en-US" sz="2800" dirty="0" err="1" smtClean="0"/>
              <a:t>recognise</a:t>
            </a:r>
            <a:r>
              <a:rPr lang="en-US" sz="2800" dirty="0" smtClean="0"/>
              <a:t> partners or family members), and while they appear conscious, almost always have </a:t>
            </a:r>
            <a:r>
              <a:rPr lang="en-US" sz="2800" b="1" dirty="0" smtClean="0">
                <a:solidFill>
                  <a:srgbClr val="FF0000"/>
                </a:solidFill>
              </a:rPr>
              <a:t>amnesia </a:t>
            </a:r>
            <a:r>
              <a:rPr lang="en-US" sz="2800" dirty="0" smtClean="0"/>
              <a:t>for this period.</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2656"/>
            <a:ext cx="7776864" cy="6001643"/>
          </a:xfrm>
          <a:prstGeom prst="rect">
            <a:avLst/>
          </a:prstGeom>
        </p:spPr>
        <p:txBody>
          <a:bodyPr wrap="square">
            <a:spAutoFit/>
          </a:bodyPr>
          <a:lstStyle/>
          <a:p>
            <a:r>
              <a:rPr lang="en-US" sz="3200" dirty="0" smtClean="0"/>
              <a:t>Asking about their first memory after the event is helpful: after a seizure it is usually in the ambulance or emergency department, whereas patients who have syncope have usually recovered long before the paramedics reach them.</a:t>
            </a:r>
          </a:p>
          <a:p>
            <a:r>
              <a:rPr lang="en-US" sz="3200" b="1" dirty="0" smtClean="0">
                <a:solidFill>
                  <a:srgbClr val="FF0000"/>
                </a:solidFill>
              </a:rPr>
              <a:t>Tongue biting is suggestiv</a:t>
            </a:r>
            <a:r>
              <a:rPr lang="en-US" sz="3200" dirty="0" smtClean="0"/>
              <a:t>e of a seizure,</a:t>
            </a:r>
            <a:r>
              <a:rPr lang="en-US" sz="3200" baseline="30000" dirty="0" smtClean="0"/>
              <a:t> </a:t>
            </a:r>
            <a:r>
              <a:rPr lang="en-US" sz="3200" dirty="0" smtClean="0"/>
              <a:t>unlike </a:t>
            </a:r>
            <a:r>
              <a:rPr lang="en-US" sz="3200" b="1" dirty="0" smtClean="0">
                <a:solidFill>
                  <a:srgbClr val="0000FF"/>
                </a:solidFill>
              </a:rPr>
              <a:t>incontinence</a:t>
            </a:r>
            <a:r>
              <a:rPr lang="en-US" sz="3200" dirty="0" smtClean="0">
                <a:solidFill>
                  <a:srgbClr val="0000FF"/>
                </a:solidFill>
              </a:rPr>
              <a:t>, </a:t>
            </a:r>
            <a:r>
              <a:rPr lang="en-US" sz="3200" dirty="0" smtClean="0"/>
              <a:t>which is </a:t>
            </a:r>
            <a:r>
              <a:rPr lang="en-US" sz="3200" b="1" dirty="0" smtClean="0">
                <a:solidFill>
                  <a:srgbClr val="0000FF"/>
                </a:solidFill>
              </a:rPr>
              <a:t>not specific </a:t>
            </a:r>
            <a:r>
              <a:rPr lang="en-US" sz="3200" dirty="0" smtClean="0"/>
              <a:t>and can occur in any type of collapse where the patient has a full bladder.</a:t>
            </a:r>
            <a:r>
              <a:rPr lang="en-US" sz="3200" baseline="30000" dirty="0" smtClean="0"/>
              <a:t> </a:t>
            </a:r>
            <a:r>
              <a:rPr lang="en-US" sz="3200" dirty="0" smtClean="0"/>
              <a:t>Other symptoms such </a:t>
            </a:r>
            <a:r>
              <a:rPr lang="en-US" sz="3200" b="1" dirty="0" smtClean="0">
                <a:solidFill>
                  <a:srgbClr val="FF0000"/>
                </a:solidFill>
              </a:rPr>
              <a:t>as</a:t>
            </a:r>
            <a:r>
              <a:rPr lang="en-US" sz="3200" dirty="0" smtClean="0">
                <a:solidFill>
                  <a:srgbClr val="FF0000"/>
                </a:solidFill>
              </a:rPr>
              <a:t> </a:t>
            </a:r>
            <a:r>
              <a:rPr lang="en-US" sz="3200" b="1" dirty="0" smtClean="0">
                <a:solidFill>
                  <a:srgbClr val="FF0000"/>
                </a:solidFill>
              </a:rPr>
              <a:t>headache and aching limbs </a:t>
            </a:r>
            <a:r>
              <a:rPr lang="en-US" sz="3200" dirty="0" smtClean="0"/>
              <a:t>are more suggestive of seizure than syncope. </a:t>
            </a:r>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08720"/>
            <a:ext cx="8496944" cy="5509200"/>
          </a:xfrm>
          <a:prstGeom prst="rect">
            <a:avLst/>
          </a:prstGeom>
        </p:spPr>
        <p:txBody>
          <a:bodyPr wrap="square">
            <a:spAutoFit/>
          </a:bodyPr>
          <a:lstStyle/>
          <a:p>
            <a:r>
              <a:rPr lang="en-US" sz="3200" dirty="0" smtClean="0"/>
              <a:t>The diagnosis of </a:t>
            </a:r>
            <a:r>
              <a:rPr lang="en-US" sz="3200" b="1" dirty="0" smtClean="0">
                <a:solidFill>
                  <a:srgbClr val="FF0000"/>
                </a:solidFill>
              </a:rPr>
              <a:t>non-epileptic</a:t>
            </a:r>
            <a:r>
              <a:rPr lang="en-US" sz="3200" dirty="0" smtClean="0"/>
              <a:t> attacks, also known </a:t>
            </a:r>
            <a:r>
              <a:rPr lang="en-US" sz="3200" b="1" dirty="0" smtClean="0">
                <a:solidFill>
                  <a:srgbClr val="FF0000"/>
                </a:solidFill>
              </a:rPr>
              <a:t>as pseudo-seizures </a:t>
            </a:r>
            <a:r>
              <a:rPr lang="en-US" sz="3200" dirty="0" smtClean="0"/>
              <a:t>or hysterical seizures, is difficult. They should only be confidently diagnosed by an epilepsy specialist. Staff may </a:t>
            </a:r>
            <a:r>
              <a:rPr lang="en-US" sz="3200" dirty="0" err="1" smtClean="0"/>
              <a:t>recognise</a:t>
            </a:r>
            <a:r>
              <a:rPr lang="en-US" sz="3200" dirty="0" smtClean="0"/>
              <a:t> attacks as atypical, but this is often unreliable and even experts are </a:t>
            </a:r>
            <a:r>
              <a:rPr lang="en-US" sz="3200" dirty="0" err="1" smtClean="0"/>
              <a:t>fooled.It</a:t>
            </a:r>
            <a:r>
              <a:rPr lang="en-US" sz="3200" dirty="0" smtClean="0"/>
              <a:t> may be helpful to carefully review the patient's psychiatric history where non-epileptic attacks are suspected. </a:t>
            </a:r>
            <a:r>
              <a:rPr lang="en-US" sz="3200" b="1" dirty="0" smtClean="0">
                <a:solidFill>
                  <a:srgbClr val="FF0000"/>
                </a:solidFill>
              </a:rPr>
              <a:t>The safest policy is to assume that seizures are real until proved otherwise, </a:t>
            </a:r>
            <a:r>
              <a:rPr lang="en-US" sz="3200" dirty="0" smtClean="0"/>
              <a:t>or until the patient has been referred to a first seizure clinic.</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412776"/>
            <a:ext cx="7560840" cy="3539430"/>
          </a:xfrm>
          <a:prstGeom prst="rect">
            <a:avLst/>
          </a:prstGeom>
        </p:spPr>
        <p:txBody>
          <a:bodyPr wrap="square">
            <a:spAutoFit/>
          </a:bodyPr>
          <a:lstStyle/>
          <a:p>
            <a:r>
              <a:rPr lang="en-US" sz="3200" b="1" dirty="0" smtClean="0">
                <a:solidFill>
                  <a:srgbClr val="FF0000"/>
                </a:solidFill>
              </a:rPr>
              <a:t>Other conditions which can be misdiagnosed </a:t>
            </a:r>
            <a:r>
              <a:rPr lang="en-US" sz="3200" dirty="0" smtClean="0"/>
              <a:t>as seizures include:</a:t>
            </a:r>
          </a:p>
          <a:p>
            <a:pPr marL="457200" indent="-457200">
              <a:buFont typeface="+mj-lt"/>
              <a:buAutoNum type="arabicPeriod"/>
            </a:pPr>
            <a:r>
              <a:rPr lang="en-US" sz="3200" dirty="0" err="1" smtClean="0"/>
              <a:t>Hypoglycaemia</a:t>
            </a:r>
            <a:endParaRPr lang="en-US" sz="3200" dirty="0" smtClean="0"/>
          </a:p>
          <a:p>
            <a:pPr marL="457200" indent="-457200">
              <a:buFont typeface="+mj-lt"/>
              <a:buAutoNum type="arabicPeriod"/>
            </a:pPr>
            <a:r>
              <a:rPr lang="en-US" sz="3200" dirty="0" smtClean="0"/>
              <a:t>Cardiac arrhythmias</a:t>
            </a:r>
          </a:p>
          <a:p>
            <a:pPr marL="457200" indent="-457200">
              <a:buFont typeface="+mj-lt"/>
              <a:buAutoNum type="arabicPeriod"/>
            </a:pPr>
            <a:r>
              <a:rPr lang="en-US" sz="3200" dirty="0" smtClean="0"/>
              <a:t>Carotid sinus hypersensitivity</a:t>
            </a:r>
          </a:p>
          <a:p>
            <a:pPr marL="457200" indent="-457200">
              <a:buFont typeface="+mj-lt"/>
              <a:buAutoNum type="arabicPeriod"/>
            </a:pPr>
            <a:r>
              <a:rPr lang="en-US" sz="3200" dirty="0" smtClean="0"/>
              <a:t>Panic attacks</a:t>
            </a:r>
          </a:p>
          <a:p>
            <a:pPr marL="457200" indent="-457200">
              <a:buFont typeface="+mj-lt"/>
              <a:buAutoNum type="arabicPeriod"/>
            </a:pPr>
            <a:r>
              <a:rPr lang="en-US" sz="3200" dirty="0" smtClean="0"/>
              <a:t>Hyperventilation.</a:t>
            </a:r>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9552" y="548680"/>
          <a:ext cx="8244408" cy="5852160"/>
        </p:xfrm>
        <a:graphic>
          <a:graphicData uri="http://schemas.openxmlformats.org/drawingml/2006/table">
            <a:tbl>
              <a:tblPr/>
              <a:tblGrid>
                <a:gridCol w="8244408"/>
              </a:tblGrid>
              <a:tr h="0">
                <a:tc>
                  <a:txBody>
                    <a:bodyPr/>
                    <a:lstStyle/>
                    <a:p>
                      <a:r>
                        <a:rPr lang="en-US" sz="3200" b="1" dirty="0">
                          <a:solidFill>
                            <a:srgbClr val="FF0000"/>
                          </a:solidFill>
                        </a:rPr>
                        <a:t>Learning bites</a:t>
                      </a:r>
                      <a:r>
                        <a:rPr lang="en-US" sz="3200" dirty="0">
                          <a:solidFill>
                            <a:srgbClr val="FF0000"/>
                          </a:solidFill>
                        </a:rPr>
                        <a:t> </a:t>
                      </a:r>
                    </a:p>
                  </a:txBody>
                  <a:tcPr marL="0" marR="0" marT="0" marB="0" anchor="ctr">
                    <a:lnL>
                      <a:noFill/>
                    </a:lnL>
                    <a:lnR>
                      <a:noFill/>
                    </a:lnR>
                    <a:lnT>
                      <a:noFill/>
                    </a:lnT>
                    <a:lnB>
                      <a:noFill/>
                    </a:lnB>
                  </a:tcPr>
                </a:tc>
              </a:tr>
              <a:tr h="0">
                <a:tc>
                  <a:txBody>
                    <a:bodyPr/>
                    <a:lstStyle/>
                    <a:p>
                      <a:r>
                        <a:rPr lang="en-US" sz="3200" dirty="0"/>
                        <a:t>In </a:t>
                      </a:r>
                      <a:r>
                        <a:rPr lang="en-US" sz="3200" b="1" dirty="0">
                          <a:solidFill>
                            <a:srgbClr val="0000FF"/>
                          </a:solidFill>
                        </a:rPr>
                        <a:t>a </a:t>
                      </a:r>
                      <a:r>
                        <a:rPr lang="en-US" sz="3200" b="1" dirty="0" err="1">
                          <a:solidFill>
                            <a:srgbClr val="0000FF"/>
                          </a:solidFill>
                        </a:rPr>
                        <a:t>vaso-vagal</a:t>
                      </a:r>
                      <a:r>
                        <a:rPr lang="en-US" sz="3200" dirty="0"/>
                        <a:t> attack there is typically:</a:t>
                      </a:r>
                    </a:p>
                    <a:p>
                      <a:pPr marL="514350" indent="-514350">
                        <a:buFont typeface="+mj-lt"/>
                        <a:buAutoNum type="arabicPeriod"/>
                      </a:pPr>
                      <a:r>
                        <a:rPr lang="en-US" sz="3200" dirty="0"/>
                        <a:t>Light-headedness</a:t>
                      </a:r>
                    </a:p>
                    <a:p>
                      <a:pPr marL="514350" indent="-514350">
                        <a:buFont typeface="+mj-lt"/>
                        <a:buAutoNum type="arabicPeriod"/>
                      </a:pPr>
                      <a:r>
                        <a:rPr lang="en-US" sz="3200" dirty="0"/>
                        <a:t>Nausea</a:t>
                      </a:r>
                    </a:p>
                    <a:p>
                      <a:pPr marL="514350" indent="-514350">
                        <a:buFont typeface="+mj-lt"/>
                        <a:buAutoNum type="arabicPeriod"/>
                      </a:pPr>
                      <a:r>
                        <a:rPr lang="en-US" sz="3200" dirty="0"/>
                        <a:t>Quick recovery.</a:t>
                      </a:r>
                    </a:p>
                    <a:p>
                      <a:r>
                        <a:rPr lang="en-US" sz="3200" dirty="0" err="1"/>
                        <a:t>Myoclonic</a:t>
                      </a:r>
                      <a:r>
                        <a:rPr lang="en-US" sz="3200" dirty="0"/>
                        <a:t> jerks can often be seen in such attacks. In </a:t>
                      </a:r>
                      <a:r>
                        <a:rPr lang="en-US" sz="3200" dirty="0" err="1"/>
                        <a:t>Lempert's</a:t>
                      </a:r>
                      <a:r>
                        <a:rPr lang="en-US" sz="3200" dirty="0"/>
                        <a:t> study of medical students with syncope, </a:t>
                      </a:r>
                      <a:r>
                        <a:rPr lang="en-US" sz="3200" dirty="0" err="1"/>
                        <a:t>myoclonic</a:t>
                      </a:r>
                      <a:r>
                        <a:rPr lang="en-US" sz="3200" dirty="0"/>
                        <a:t> jerking occurred in 90% of subjects</a:t>
                      </a:r>
                      <a:r>
                        <a:rPr lang="en-US" sz="3200" dirty="0" smtClean="0"/>
                        <a:t>. </a:t>
                      </a:r>
                      <a:endParaRPr lang="en-US" sz="3200" dirty="0"/>
                    </a:p>
                  </a:txBody>
                  <a:tcPr marL="0" marR="0" marT="0" marB="0" anchor="ctr">
                    <a:lnL>
                      <a:noFill/>
                    </a:lnL>
                    <a:lnR>
                      <a:noFill/>
                    </a:lnR>
                    <a:lnT>
                      <a:noFill/>
                    </a:lnT>
                    <a:lnB>
                      <a:noFill/>
                    </a:lnB>
                  </a:tcPr>
                </a:tc>
              </a:tr>
              <a:tr h="0">
                <a:tc>
                  <a:txBody>
                    <a:bodyPr/>
                    <a:lstStyle/>
                    <a:p>
                      <a:r>
                        <a:rPr lang="en-US" sz="3200" dirty="0"/>
                        <a:t>Some patients with seizures may have a short and </a:t>
                      </a:r>
                      <a:r>
                        <a:rPr lang="en-US" sz="3200" b="1" dirty="0">
                          <a:solidFill>
                            <a:srgbClr val="FF0000"/>
                          </a:solidFill>
                        </a:rPr>
                        <a:t>transient period of paralysis after </a:t>
                      </a:r>
                      <a:r>
                        <a:rPr lang="en-US" sz="3200" dirty="0"/>
                        <a:t>the seizure. This is known as </a:t>
                      </a:r>
                      <a:r>
                        <a:rPr lang="en-US" sz="3200" b="1" dirty="0">
                          <a:solidFill>
                            <a:srgbClr val="FF0000"/>
                          </a:solidFill>
                        </a:rPr>
                        <a:t>Todd's paralysis.</a:t>
                      </a:r>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7560840" cy="5262979"/>
          </a:xfrm>
          <a:prstGeom prst="rect">
            <a:avLst/>
          </a:prstGeom>
        </p:spPr>
        <p:txBody>
          <a:bodyPr wrap="square">
            <a:spAutoFit/>
          </a:bodyPr>
          <a:lstStyle/>
          <a:p>
            <a:r>
              <a:rPr lang="en-US" sz="2800" b="1" dirty="0" smtClean="0">
                <a:solidFill>
                  <a:srgbClr val="FF0000"/>
                </a:solidFill>
              </a:rPr>
              <a:t>Investigations</a:t>
            </a:r>
          </a:p>
          <a:p>
            <a:r>
              <a:rPr lang="en-US" sz="2800" b="1" dirty="0" smtClean="0">
                <a:solidFill>
                  <a:srgbClr val="FF0000"/>
                </a:solidFill>
              </a:rPr>
              <a:t>Blood tests</a:t>
            </a:r>
          </a:p>
          <a:p>
            <a:r>
              <a:rPr lang="en-US" sz="2800" dirty="0" smtClean="0"/>
              <a:t>Various metabolic disturbances, including </a:t>
            </a:r>
            <a:r>
              <a:rPr lang="en-US" sz="2800" dirty="0" err="1" smtClean="0"/>
              <a:t>hypoglycaemia</a:t>
            </a:r>
            <a:r>
              <a:rPr lang="en-US" sz="2800" dirty="0" smtClean="0"/>
              <a:t>, </a:t>
            </a:r>
            <a:r>
              <a:rPr lang="en-US" sz="2800" dirty="0" err="1" smtClean="0"/>
              <a:t>hyponatraemia</a:t>
            </a:r>
            <a:r>
              <a:rPr lang="en-US" sz="2800" dirty="0" smtClean="0"/>
              <a:t>, and </a:t>
            </a:r>
            <a:r>
              <a:rPr lang="en-US" sz="2800" dirty="0" err="1" smtClean="0"/>
              <a:t>uraemia</a:t>
            </a:r>
            <a:r>
              <a:rPr lang="en-US" sz="2800" dirty="0" smtClean="0"/>
              <a:t>, can provoke seizures. Studies have found that </a:t>
            </a:r>
            <a:r>
              <a:rPr lang="en-US" sz="2800" dirty="0" smtClean="0">
                <a:solidFill>
                  <a:srgbClr val="FF0000"/>
                </a:solidFill>
              </a:rPr>
              <a:t>2.4-8% of patients have metabolic </a:t>
            </a:r>
            <a:r>
              <a:rPr lang="en-US" sz="2800" dirty="0" smtClean="0"/>
              <a:t>abnormalities associated with their first </a:t>
            </a:r>
            <a:r>
              <a:rPr lang="en-US" sz="2800" dirty="0" err="1" smtClean="0"/>
              <a:t>generalised</a:t>
            </a:r>
            <a:r>
              <a:rPr lang="en-US" sz="2800" dirty="0" smtClean="0"/>
              <a:t> seizure, but often these are clinically insignificant.</a:t>
            </a:r>
          </a:p>
          <a:p>
            <a:r>
              <a:rPr lang="en-US" sz="2800" dirty="0" smtClean="0"/>
              <a:t>There is debate as to whether blood tests are of any value initially, with different studies offering different opinions.</a:t>
            </a:r>
            <a:r>
              <a:rPr lang="en-US" sz="2800" baseline="30000" dirty="0" smtClean="0"/>
              <a:t> </a:t>
            </a:r>
            <a:r>
              <a:rPr lang="en-US" sz="2800" dirty="0" smtClean="0"/>
              <a:t>Many of these studies involve small numbers and are subject to type II error. </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48680"/>
            <a:ext cx="7704856" cy="5509200"/>
          </a:xfrm>
          <a:prstGeom prst="rect">
            <a:avLst/>
          </a:prstGeom>
        </p:spPr>
        <p:txBody>
          <a:bodyPr wrap="square">
            <a:spAutoFit/>
          </a:bodyPr>
          <a:lstStyle/>
          <a:p>
            <a:r>
              <a:rPr lang="en-US" sz="3200" dirty="0" smtClean="0"/>
              <a:t>The current evidence suggests that routine blood testing will only reveal a small proportion of patients with significant metabolic abnormalities. However, these few abnormalities may influence management and the need for admission. We suggest that </a:t>
            </a:r>
          </a:p>
          <a:p>
            <a:r>
              <a:rPr lang="en-US" sz="3200" b="1" dirty="0" smtClean="0">
                <a:solidFill>
                  <a:srgbClr val="FF0000"/>
                </a:solidFill>
              </a:rPr>
              <a:t>testing for glucose, serum electrolytes, calcium, and full blood count is essential </a:t>
            </a:r>
            <a:r>
              <a:rPr lang="en-US" sz="3200" dirty="0" smtClean="0"/>
              <a:t>in the emergency setting, in combination with </a:t>
            </a:r>
            <a:r>
              <a:rPr lang="en-US" sz="3200" b="1" dirty="0" smtClean="0"/>
              <a:t>additional </a:t>
            </a:r>
            <a:r>
              <a:rPr lang="en-US" sz="3200" dirty="0" smtClean="0"/>
              <a:t>blood tests </a:t>
            </a:r>
            <a:r>
              <a:rPr lang="en-US" sz="3200" b="1" dirty="0" smtClean="0"/>
              <a:t>(such as blood alcohol) only if </a:t>
            </a:r>
            <a:r>
              <a:rPr lang="en-US" sz="3200" dirty="0" smtClean="0"/>
              <a:t>they are clinically indicated.</a:t>
            </a: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115616" y="1412776"/>
          <a:ext cx="6096000" cy="2438400"/>
        </p:xfrm>
        <a:graphic>
          <a:graphicData uri="http://schemas.openxmlformats.org/drawingml/2006/table">
            <a:tbl>
              <a:tblPr/>
              <a:tblGrid>
                <a:gridCol w="6096000"/>
              </a:tblGrid>
              <a:tr h="0">
                <a:tc>
                  <a:txBody>
                    <a:bodyPr/>
                    <a:lstStyle/>
                    <a:p>
                      <a:r>
                        <a:rPr lang="en-US" sz="3200" b="1" dirty="0">
                          <a:solidFill>
                            <a:srgbClr val="FF0000"/>
                          </a:solidFill>
                        </a:rPr>
                        <a:t>Learning bite</a:t>
                      </a:r>
                      <a:r>
                        <a:rPr lang="en-US" sz="3200" dirty="0">
                          <a:solidFill>
                            <a:srgbClr val="FF0000"/>
                          </a:solidFill>
                        </a:rPr>
                        <a:t> </a:t>
                      </a:r>
                    </a:p>
                  </a:txBody>
                  <a:tcPr marL="0" marR="0" marT="0" marB="0" anchor="ctr">
                    <a:lnL>
                      <a:noFill/>
                    </a:lnL>
                    <a:lnR>
                      <a:noFill/>
                    </a:lnR>
                    <a:lnT>
                      <a:noFill/>
                    </a:lnT>
                    <a:lnB>
                      <a:noFill/>
                    </a:lnB>
                  </a:tcPr>
                </a:tc>
              </a:tr>
              <a:tr h="0">
                <a:tc>
                  <a:txBody>
                    <a:bodyPr/>
                    <a:lstStyle/>
                    <a:p>
                      <a:r>
                        <a:rPr lang="en-US" sz="3200" dirty="0"/>
                        <a:t>Examination is very important. For example you may find cafe au </a:t>
                      </a:r>
                      <a:r>
                        <a:rPr lang="en-US" sz="3200" dirty="0" err="1"/>
                        <a:t>lait</a:t>
                      </a:r>
                      <a:r>
                        <a:rPr lang="en-US" sz="3200" dirty="0"/>
                        <a:t> spots: these strongly suggest neurofibromatosis.</a:t>
                      </a:r>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2656"/>
            <a:ext cx="7776864" cy="5632311"/>
          </a:xfrm>
          <a:prstGeom prst="rect">
            <a:avLst/>
          </a:prstGeom>
        </p:spPr>
        <p:txBody>
          <a:bodyPr wrap="square">
            <a:spAutoFit/>
          </a:bodyPr>
          <a:lstStyle/>
          <a:p>
            <a:r>
              <a:rPr lang="en-US" sz="2400" b="1" dirty="0" err="1" smtClean="0">
                <a:solidFill>
                  <a:srgbClr val="FF0000"/>
                </a:solidFill>
              </a:rPr>
              <a:t>Neuroimaging</a:t>
            </a:r>
            <a:endParaRPr lang="en-US" sz="2400" b="1" dirty="0" smtClean="0">
              <a:solidFill>
                <a:srgbClr val="FF0000"/>
              </a:solidFill>
            </a:endParaRPr>
          </a:p>
          <a:p>
            <a:r>
              <a:rPr lang="en-US" sz="2400" dirty="0" smtClean="0"/>
              <a:t>Studies have quoted that up to </a:t>
            </a:r>
            <a:r>
              <a:rPr lang="en-US" sz="2400" b="1" dirty="0" smtClean="0">
                <a:solidFill>
                  <a:srgbClr val="FF0000"/>
                </a:solidFill>
              </a:rPr>
              <a:t>41% </a:t>
            </a:r>
            <a:r>
              <a:rPr lang="en-US" sz="2400" dirty="0" smtClean="0"/>
              <a:t>of adults have an </a:t>
            </a:r>
            <a:r>
              <a:rPr lang="en-US" sz="2400" b="1" dirty="0" smtClean="0">
                <a:solidFill>
                  <a:srgbClr val="FF0000"/>
                </a:solidFill>
              </a:rPr>
              <a:t>abnormal CT </a:t>
            </a:r>
            <a:r>
              <a:rPr lang="en-US" sz="2400" dirty="0" smtClean="0"/>
              <a:t>scan following their first </a:t>
            </a:r>
            <a:r>
              <a:rPr lang="en-US" sz="2400" dirty="0" err="1" smtClean="0"/>
              <a:t>generalised</a:t>
            </a:r>
            <a:r>
              <a:rPr lang="en-US" sz="2400" dirty="0" smtClean="0"/>
              <a:t> seizure,</a:t>
            </a:r>
            <a:r>
              <a:rPr lang="en-US" sz="2400" b="1" baseline="30000" dirty="0" smtClean="0">
                <a:solidFill>
                  <a:srgbClr val="FF0000"/>
                </a:solidFill>
              </a:rPr>
              <a:t> </a:t>
            </a:r>
            <a:r>
              <a:rPr lang="en-US" sz="2400" b="1" dirty="0" smtClean="0">
                <a:solidFill>
                  <a:srgbClr val="FF0000"/>
                </a:solidFill>
              </a:rPr>
              <a:t>falling to 6-10% if </a:t>
            </a:r>
            <a:r>
              <a:rPr lang="en-US" sz="2400" dirty="0" smtClean="0"/>
              <a:t>there are no focal neurological signs on examination.</a:t>
            </a:r>
            <a:r>
              <a:rPr lang="en-US" sz="2400" baseline="30000" dirty="0" smtClean="0"/>
              <a:t> </a:t>
            </a:r>
          </a:p>
          <a:p>
            <a:r>
              <a:rPr lang="en-US" sz="2400" dirty="0" smtClean="0">
                <a:solidFill>
                  <a:srgbClr val="0000FF"/>
                </a:solidFill>
              </a:rPr>
              <a:t>The American </a:t>
            </a:r>
            <a:r>
              <a:rPr lang="en-US" sz="2400" dirty="0" smtClean="0"/>
              <a:t>College of Emergency Physicians include </a:t>
            </a:r>
            <a:r>
              <a:rPr lang="en-US" sz="2400" dirty="0" err="1" smtClean="0">
                <a:solidFill>
                  <a:srgbClr val="0000FF"/>
                </a:solidFill>
              </a:rPr>
              <a:t>neuroimaging</a:t>
            </a:r>
            <a:r>
              <a:rPr lang="en-US" sz="2400" dirty="0" smtClean="0">
                <a:solidFill>
                  <a:srgbClr val="0000FF"/>
                </a:solidFill>
              </a:rPr>
              <a:t> as </a:t>
            </a:r>
            <a:r>
              <a:rPr lang="en-US" sz="2400" dirty="0" smtClean="0"/>
              <a:t>part of their evaluation of patients with </a:t>
            </a:r>
            <a:r>
              <a:rPr lang="en-US" sz="2400" dirty="0" smtClean="0">
                <a:solidFill>
                  <a:srgbClr val="0000FF"/>
                </a:solidFill>
              </a:rPr>
              <a:t>first seizures.</a:t>
            </a:r>
          </a:p>
          <a:p>
            <a:r>
              <a:rPr lang="en-US" sz="2400" dirty="0" smtClean="0"/>
              <a:t>Guidelines recommend brain imaging in all patients where a confident diagnosis of an idiopathic </a:t>
            </a:r>
            <a:r>
              <a:rPr lang="en-US" sz="2400" dirty="0" err="1" smtClean="0"/>
              <a:t>generalised</a:t>
            </a:r>
            <a:r>
              <a:rPr lang="en-US" sz="2400" dirty="0" smtClean="0"/>
              <a:t> epilepsy syndrome cannot be made There is a consensus that yield from scanning increases with age, and this has led to some physicians operating an age dependent policy with regard to </a:t>
            </a:r>
            <a:r>
              <a:rPr lang="en-US" sz="2400" dirty="0" err="1" smtClean="0"/>
              <a:t>neuroimaging</a:t>
            </a:r>
            <a:r>
              <a:rPr lang="en-US" sz="2400" dirty="0" smtClean="0"/>
              <a:t>.</a:t>
            </a:r>
            <a:r>
              <a:rPr lang="en-US" sz="2400" baseline="30000" dirty="0" smtClean="0"/>
              <a:t> </a:t>
            </a:r>
            <a:r>
              <a:rPr lang="en-US" sz="2400" dirty="0" smtClean="0"/>
              <a:t>Lesions such as cortical atrophy and cerebral infarction account for most of the abnormal scans.</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052736"/>
            <a:ext cx="7776864" cy="5016758"/>
          </a:xfrm>
          <a:prstGeom prst="rect">
            <a:avLst/>
          </a:prstGeom>
        </p:spPr>
        <p:txBody>
          <a:bodyPr wrap="square">
            <a:spAutoFit/>
          </a:bodyPr>
          <a:lstStyle/>
          <a:p>
            <a:r>
              <a:rPr lang="en-US" sz="3200" b="1" dirty="0" smtClean="0">
                <a:solidFill>
                  <a:srgbClr val="FF0000"/>
                </a:solidFill>
              </a:rPr>
              <a:t>Learning outcomes</a:t>
            </a:r>
          </a:p>
          <a:p>
            <a:r>
              <a:rPr lang="en-US" sz="3200" dirty="0" smtClean="0"/>
              <a:t>Upon completion of this module you should know:</a:t>
            </a:r>
          </a:p>
          <a:p>
            <a:r>
              <a:rPr lang="en-US" sz="3200" dirty="0" smtClean="0"/>
              <a:t>How to diagnose a patient with an epileptic seizure</a:t>
            </a:r>
          </a:p>
          <a:p>
            <a:r>
              <a:rPr lang="en-US" sz="3200" dirty="0" smtClean="0"/>
              <a:t>What investigations you should perform</a:t>
            </a:r>
          </a:p>
          <a:p>
            <a:r>
              <a:rPr lang="en-US" sz="3200" dirty="0" smtClean="0"/>
              <a:t>What treatment to start</a:t>
            </a:r>
          </a:p>
          <a:p>
            <a:r>
              <a:rPr lang="en-US" sz="3200" dirty="0" smtClean="0"/>
              <a:t>When you can send a patient home</a:t>
            </a:r>
          </a:p>
          <a:p>
            <a:r>
              <a:rPr lang="en-US" sz="3200" dirty="0" smtClean="0"/>
              <a:t>What advice you should give about driving</a:t>
            </a:r>
          </a:p>
          <a:p>
            <a:r>
              <a:rPr lang="en-US" sz="3200" dirty="0" smtClean="0"/>
              <a:t>What follow up is necessary.</a:t>
            </a:r>
            <a:endParaRPr 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7488832" cy="4832092"/>
          </a:xfrm>
          <a:prstGeom prst="rect">
            <a:avLst/>
          </a:prstGeom>
        </p:spPr>
        <p:txBody>
          <a:bodyPr wrap="square">
            <a:spAutoFit/>
          </a:bodyPr>
          <a:lstStyle/>
          <a:p>
            <a:r>
              <a:rPr lang="en-US" sz="2800" b="1" dirty="0" smtClean="0">
                <a:solidFill>
                  <a:srgbClr val="FF0000"/>
                </a:solidFill>
              </a:rPr>
              <a:t>Many studies have suggested that </a:t>
            </a:r>
            <a:r>
              <a:rPr lang="en-US" sz="2800" b="1" dirty="0" err="1" smtClean="0">
                <a:solidFill>
                  <a:srgbClr val="FF0000"/>
                </a:solidFill>
              </a:rPr>
              <a:t>neuroimaging</a:t>
            </a:r>
            <a:r>
              <a:rPr lang="en-US" sz="2800" b="1" dirty="0" smtClean="0">
                <a:solidFill>
                  <a:srgbClr val="FF0000"/>
                </a:solidFill>
              </a:rPr>
              <a:t> is helpful in:</a:t>
            </a:r>
          </a:p>
          <a:p>
            <a:r>
              <a:rPr lang="en-US" sz="2800" dirty="0" smtClean="0"/>
              <a:t>Making or excluding specific diagnoses</a:t>
            </a:r>
          </a:p>
          <a:p>
            <a:r>
              <a:rPr lang="en-US" sz="2800" dirty="0" smtClean="0"/>
              <a:t>Quantifying risk of recurrence</a:t>
            </a:r>
          </a:p>
          <a:p>
            <a:r>
              <a:rPr lang="en-US" sz="2800" dirty="0" smtClean="0"/>
              <a:t>Guiding management.</a:t>
            </a:r>
          </a:p>
          <a:p>
            <a:r>
              <a:rPr lang="en-US" sz="2800" dirty="0" smtClean="0"/>
              <a:t>Anyone, regardless of age, who has suffered a partial-onset seizure, or who has persisting focal neurological signs, requires </a:t>
            </a:r>
            <a:r>
              <a:rPr lang="en-US" sz="2800" dirty="0" err="1" smtClean="0"/>
              <a:t>neuroimaging</a:t>
            </a:r>
            <a:r>
              <a:rPr lang="en-US" sz="2800" dirty="0" smtClean="0"/>
              <a:t>.</a:t>
            </a:r>
          </a:p>
          <a:p>
            <a:r>
              <a:rPr lang="en-US" sz="2800" dirty="0" smtClean="0"/>
              <a:t>The type of imaging has also been addressed. Most guidelines recommend </a:t>
            </a:r>
            <a:r>
              <a:rPr lang="en-US" sz="2800" b="1" dirty="0" smtClean="0">
                <a:solidFill>
                  <a:srgbClr val="FF0000"/>
                </a:solidFill>
              </a:rPr>
              <a:t>magnetic resonance imaging over CT </a:t>
            </a:r>
            <a:r>
              <a:rPr lang="en-US" sz="2800" dirty="0" smtClean="0"/>
              <a:t>where resources permit.</a:t>
            </a: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92696"/>
            <a:ext cx="7704856" cy="4832092"/>
          </a:xfrm>
          <a:prstGeom prst="rect">
            <a:avLst/>
          </a:prstGeom>
        </p:spPr>
        <p:txBody>
          <a:bodyPr wrap="square">
            <a:spAutoFit/>
          </a:bodyPr>
          <a:lstStyle/>
          <a:p>
            <a:r>
              <a:rPr lang="en-US" sz="2800" b="1" dirty="0" smtClean="0">
                <a:solidFill>
                  <a:srgbClr val="FF0000"/>
                </a:solidFill>
              </a:rPr>
              <a:t>Studies have found that MRI detects lesions that CT </a:t>
            </a:r>
            <a:r>
              <a:rPr lang="en-US" sz="2800" dirty="0" smtClean="0"/>
              <a:t>does not, such as:</a:t>
            </a:r>
          </a:p>
          <a:p>
            <a:pPr marL="457200" indent="-457200">
              <a:buFont typeface="+mj-lt"/>
              <a:buAutoNum type="arabicPeriod"/>
            </a:pPr>
            <a:r>
              <a:rPr lang="en-US" sz="2800" b="1" dirty="0" err="1" smtClean="0">
                <a:solidFill>
                  <a:srgbClr val="0000FF"/>
                </a:solidFill>
              </a:rPr>
              <a:t>Mesial</a:t>
            </a:r>
            <a:r>
              <a:rPr lang="en-US" sz="2800" b="1" dirty="0" smtClean="0">
                <a:solidFill>
                  <a:srgbClr val="0000FF"/>
                </a:solidFill>
              </a:rPr>
              <a:t> temporal sclerosis</a:t>
            </a:r>
          </a:p>
          <a:p>
            <a:pPr marL="457200" indent="-457200">
              <a:buFont typeface="+mj-lt"/>
              <a:buAutoNum type="arabicPeriod"/>
            </a:pPr>
            <a:r>
              <a:rPr lang="en-US" sz="2800" b="1" dirty="0" smtClean="0">
                <a:solidFill>
                  <a:srgbClr val="0000FF"/>
                </a:solidFill>
              </a:rPr>
              <a:t>Cortical dysplasia</a:t>
            </a:r>
          </a:p>
          <a:p>
            <a:pPr marL="457200" indent="-457200">
              <a:buFont typeface="+mj-lt"/>
              <a:buAutoNum type="arabicPeriod"/>
            </a:pPr>
            <a:r>
              <a:rPr lang="en-US" sz="2800" b="1" dirty="0" smtClean="0">
                <a:solidFill>
                  <a:srgbClr val="0000FF"/>
                </a:solidFill>
              </a:rPr>
              <a:t>Vascular malformations</a:t>
            </a:r>
          </a:p>
          <a:p>
            <a:pPr marL="457200" indent="-457200">
              <a:buFont typeface="+mj-lt"/>
              <a:buAutoNum type="arabicPeriod"/>
            </a:pPr>
            <a:r>
              <a:rPr lang="en-US" sz="2800" b="1" dirty="0" smtClean="0">
                <a:solidFill>
                  <a:srgbClr val="0000FF"/>
                </a:solidFill>
              </a:rPr>
              <a:t>Some </a:t>
            </a:r>
            <a:r>
              <a:rPr lang="en-US" sz="2800" b="1" dirty="0" err="1" smtClean="0">
                <a:solidFill>
                  <a:srgbClr val="0000FF"/>
                </a:solidFill>
              </a:rPr>
              <a:t>tumours</a:t>
            </a:r>
            <a:r>
              <a:rPr lang="en-US" sz="2800" b="1" dirty="0" smtClean="0">
                <a:solidFill>
                  <a:srgbClr val="0000FF"/>
                </a:solidFill>
              </a:rPr>
              <a:t>.</a:t>
            </a:r>
          </a:p>
          <a:p>
            <a:r>
              <a:rPr lang="en-US" sz="2800" dirty="0" smtClean="0"/>
              <a:t>Interestingly, it has been reported that patients are likely to have a better outcome if their intracranial </a:t>
            </a:r>
            <a:r>
              <a:rPr lang="en-US" sz="2800" dirty="0" err="1" smtClean="0"/>
              <a:t>tumour</a:t>
            </a:r>
            <a:r>
              <a:rPr lang="en-US" sz="2800" dirty="0" smtClean="0"/>
              <a:t> presents with a seizure rather than focal symptoms or signs. </a:t>
            </a:r>
            <a:r>
              <a:rPr lang="en-US" sz="2800" b="1" dirty="0" err="1" smtClean="0"/>
              <a:t>Tumours</a:t>
            </a:r>
            <a:r>
              <a:rPr lang="en-US" sz="2800" b="1" dirty="0" smtClean="0"/>
              <a:t> that are </a:t>
            </a:r>
            <a:r>
              <a:rPr lang="en-US" sz="2800" b="1" dirty="0" smtClean="0">
                <a:solidFill>
                  <a:srgbClr val="0000FF"/>
                </a:solidFill>
              </a:rPr>
              <a:t>not obvious on CT </a:t>
            </a:r>
            <a:r>
              <a:rPr lang="en-US" sz="2800" b="1" dirty="0" smtClean="0"/>
              <a:t>scan are likely to be </a:t>
            </a:r>
            <a:r>
              <a:rPr lang="en-US" sz="2800" b="1" dirty="0" smtClean="0">
                <a:solidFill>
                  <a:srgbClr val="0000FF"/>
                </a:solidFill>
              </a:rPr>
              <a:t>low grade </a:t>
            </a:r>
            <a:r>
              <a:rPr lang="en-US" sz="2800" b="1" dirty="0" err="1" smtClean="0">
                <a:solidFill>
                  <a:srgbClr val="0000FF"/>
                </a:solidFill>
              </a:rPr>
              <a:t>gliomas</a:t>
            </a:r>
            <a:r>
              <a:rPr lang="en-US" sz="2800" b="1" dirty="0" smtClean="0"/>
              <a:t>.</a:t>
            </a:r>
            <a:endParaRPr lang="en-US" sz="2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20688"/>
            <a:ext cx="7920880" cy="5262979"/>
          </a:xfrm>
          <a:prstGeom prst="rect">
            <a:avLst/>
          </a:prstGeom>
        </p:spPr>
        <p:txBody>
          <a:bodyPr wrap="square">
            <a:spAutoFit/>
          </a:bodyPr>
          <a:lstStyle/>
          <a:p>
            <a:r>
              <a:rPr lang="en-US" sz="2400" b="1" dirty="0" smtClean="0">
                <a:solidFill>
                  <a:srgbClr val="FF0000"/>
                </a:solidFill>
              </a:rPr>
              <a:t>There is a lack of consensus </a:t>
            </a:r>
            <a:r>
              <a:rPr lang="en-US" sz="2400" dirty="0" smtClean="0"/>
              <a:t>in the literature as to whether </a:t>
            </a:r>
            <a:r>
              <a:rPr lang="en-US" sz="2400" dirty="0" err="1" smtClean="0"/>
              <a:t>neuroimaging</a:t>
            </a:r>
            <a:r>
              <a:rPr lang="en-US" sz="2400" dirty="0" smtClean="0"/>
              <a:t> should form part of the initial management of an adult who has suffered a first seizure episode from which they have fully recovered. There appears to be a transatlantic divide, with </a:t>
            </a:r>
            <a:r>
              <a:rPr lang="en-US" sz="2400" b="1" dirty="0" smtClean="0">
                <a:solidFill>
                  <a:srgbClr val="FF0000"/>
                </a:solidFill>
              </a:rPr>
              <a:t>US</a:t>
            </a:r>
            <a:r>
              <a:rPr lang="en-US" sz="2400" dirty="0" smtClean="0"/>
              <a:t> studies </a:t>
            </a:r>
            <a:r>
              <a:rPr lang="en-US" sz="2400" b="1" dirty="0" smtClean="0">
                <a:solidFill>
                  <a:srgbClr val="FF0000"/>
                </a:solidFill>
              </a:rPr>
              <a:t>support</a:t>
            </a:r>
            <a:r>
              <a:rPr lang="en-US" sz="2400" dirty="0" smtClean="0"/>
              <a:t>ing the liberal use of </a:t>
            </a:r>
            <a:r>
              <a:rPr lang="en-US" sz="2400" dirty="0" err="1" smtClean="0"/>
              <a:t>neuroimaging</a:t>
            </a:r>
            <a:r>
              <a:rPr lang="en-US" sz="2400" dirty="0" smtClean="0"/>
              <a:t> and European guidelines recommending </a:t>
            </a:r>
            <a:r>
              <a:rPr lang="en-US" sz="2400" dirty="0" err="1" smtClean="0"/>
              <a:t>neuroimaging</a:t>
            </a:r>
            <a:r>
              <a:rPr lang="en-US" sz="2400" dirty="0" smtClean="0"/>
              <a:t> only in selected patient groups.</a:t>
            </a:r>
          </a:p>
          <a:p>
            <a:r>
              <a:rPr lang="en-US" sz="2400" dirty="0" smtClean="0"/>
              <a:t>The decision that has to be made is whether the patient needs an emergency scan or whether this can wait to be performed as an outpatient. The indications for emergency </a:t>
            </a:r>
            <a:r>
              <a:rPr lang="en-US" sz="2400" dirty="0" err="1" smtClean="0"/>
              <a:t>neuroimaging</a:t>
            </a:r>
            <a:r>
              <a:rPr lang="en-US" sz="2400" dirty="0" smtClean="0"/>
              <a:t> are outlined in the </a:t>
            </a:r>
            <a:r>
              <a:rPr lang="en-US" sz="2400" dirty="0" smtClean="0">
                <a:hlinkClick r:id="rId3"/>
              </a:rPr>
              <a:t>algorithm</a:t>
            </a:r>
            <a:r>
              <a:rPr lang="en-US" sz="2400" dirty="0" smtClean="0"/>
              <a:t>. Initial </a:t>
            </a:r>
            <a:r>
              <a:rPr lang="en-US" sz="2400" dirty="0" err="1" smtClean="0"/>
              <a:t>neuroimaging</a:t>
            </a:r>
            <a:r>
              <a:rPr lang="en-US" sz="2400" dirty="0" smtClean="0"/>
              <a:t> is likely to be a CT scan as this is now widely available. If in doubt regarding the need for urgent </a:t>
            </a:r>
            <a:r>
              <a:rPr lang="en-US" sz="2400" dirty="0" err="1" smtClean="0"/>
              <a:t>neuroimaging</a:t>
            </a:r>
            <a:r>
              <a:rPr lang="en-US" sz="2400" dirty="0" smtClean="0"/>
              <a:t>, advice from local neurology services would be appropriate. </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95536" y="836712"/>
          <a:ext cx="8208912" cy="4876800"/>
        </p:xfrm>
        <a:graphic>
          <a:graphicData uri="http://schemas.openxmlformats.org/drawingml/2006/table">
            <a:tbl>
              <a:tblPr/>
              <a:tblGrid>
                <a:gridCol w="8208912"/>
              </a:tblGrid>
              <a:tr h="0">
                <a:tc>
                  <a:txBody>
                    <a:bodyPr/>
                    <a:lstStyle/>
                    <a:p>
                      <a:r>
                        <a:rPr lang="en-US" sz="3200" b="1" dirty="0">
                          <a:solidFill>
                            <a:srgbClr val="FF0000"/>
                          </a:solidFill>
                        </a:rPr>
                        <a:t>Learning bite</a:t>
                      </a:r>
                      <a:r>
                        <a:rPr lang="en-US" sz="3200" dirty="0">
                          <a:solidFill>
                            <a:srgbClr val="FF0000"/>
                          </a:solidFill>
                        </a:rPr>
                        <a:t> </a:t>
                      </a:r>
                    </a:p>
                  </a:txBody>
                  <a:tcPr marL="0" marR="0" marT="0" marB="0" anchor="ctr">
                    <a:lnL>
                      <a:noFill/>
                    </a:lnL>
                    <a:lnR>
                      <a:noFill/>
                    </a:lnR>
                    <a:lnT>
                      <a:noFill/>
                    </a:lnT>
                    <a:lnB>
                      <a:noFill/>
                    </a:lnB>
                  </a:tcPr>
                </a:tc>
              </a:tr>
              <a:tr h="0">
                <a:tc>
                  <a:txBody>
                    <a:bodyPr/>
                    <a:lstStyle/>
                    <a:p>
                      <a:r>
                        <a:rPr lang="en-US" sz="3200" dirty="0"/>
                        <a:t>You should try to interpret the CT scan in the context of the clinical history. For example in a patient with a history of trauma you may see an </a:t>
                      </a:r>
                      <a:r>
                        <a:rPr lang="en-US" sz="3200" dirty="0" err="1"/>
                        <a:t>e</a:t>
                      </a:r>
                      <a:r>
                        <a:rPr lang="en-US" sz="3200" b="1" dirty="0" err="1">
                          <a:solidFill>
                            <a:srgbClr val="0000FF"/>
                          </a:solidFill>
                        </a:rPr>
                        <a:t>x</a:t>
                      </a:r>
                      <a:r>
                        <a:rPr lang="en-US" sz="3200" dirty="0" err="1"/>
                        <a:t>tradural</a:t>
                      </a:r>
                      <a:r>
                        <a:rPr lang="en-US" sz="3200" dirty="0"/>
                        <a:t> </a:t>
                      </a:r>
                      <a:r>
                        <a:rPr lang="en-US" sz="3200" dirty="0" err="1"/>
                        <a:t>haematoma</a:t>
                      </a:r>
                      <a:r>
                        <a:rPr lang="en-US" sz="3200" dirty="0"/>
                        <a:t> </a:t>
                      </a:r>
                      <a:r>
                        <a:rPr lang="en-US" sz="3200" b="1" dirty="0">
                          <a:solidFill>
                            <a:srgbClr val="FF0000"/>
                          </a:solidFill>
                        </a:rPr>
                        <a:t>(a conve</a:t>
                      </a:r>
                      <a:r>
                        <a:rPr lang="en-US" sz="3200" b="1" dirty="0">
                          <a:solidFill>
                            <a:srgbClr val="0000FF"/>
                          </a:solidFill>
                        </a:rPr>
                        <a:t>x</a:t>
                      </a:r>
                      <a:r>
                        <a:rPr lang="en-US" sz="3200" b="1" dirty="0">
                          <a:solidFill>
                            <a:srgbClr val="FF0000"/>
                          </a:solidFill>
                        </a:rPr>
                        <a:t> lesion) </a:t>
                      </a:r>
                      <a:r>
                        <a:rPr lang="en-US" sz="3200" dirty="0"/>
                        <a:t>or a subdural </a:t>
                      </a:r>
                      <a:r>
                        <a:rPr lang="en-US" sz="3200" dirty="0" err="1"/>
                        <a:t>haematoma</a:t>
                      </a:r>
                      <a:r>
                        <a:rPr lang="en-US" sz="3200" dirty="0"/>
                        <a:t> </a:t>
                      </a:r>
                      <a:r>
                        <a:rPr lang="en-US" sz="3200" b="1" dirty="0">
                          <a:solidFill>
                            <a:srgbClr val="FF0000"/>
                          </a:solidFill>
                        </a:rPr>
                        <a:t>(a crescent shaped lesion).</a:t>
                      </a:r>
                    </a:p>
                    <a:p>
                      <a:r>
                        <a:rPr lang="en-US" sz="3200" dirty="0"/>
                        <a:t>NICE guidance recommends a CT brain scan should be performed and reported within one hour of request, for all patients with a post-traumatic seizure.</a:t>
                      </a:r>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908720"/>
            <a:ext cx="8136904" cy="4893647"/>
          </a:xfrm>
          <a:prstGeom prst="rect">
            <a:avLst/>
          </a:prstGeom>
        </p:spPr>
        <p:txBody>
          <a:bodyPr wrap="square">
            <a:spAutoFit/>
          </a:bodyPr>
          <a:lstStyle/>
          <a:p>
            <a:r>
              <a:rPr lang="en-US" sz="2400" b="1" dirty="0" smtClean="0"/>
              <a:t>Electroencephalogram (EEG)</a:t>
            </a:r>
          </a:p>
          <a:p>
            <a:r>
              <a:rPr lang="en-US" sz="2400" dirty="0" smtClean="0"/>
              <a:t>The Scottish Intercollegiate Guidelines Network guidelines recommend an </a:t>
            </a:r>
            <a:r>
              <a:rPr lang="en-US" sz="2400" b="1" dirty="0" smtClean="0">
                <a:solidFill>
                  <a:srgbClr val="FF0000"/>
                </a:solidFill>
              </a:rPr>
              <a:t>EEG in all young patients less than 25 </a:t>
            </a:r>
            <a:r>
              <a:rPr lang="en-US" sz="2400" dirty="0" smtClean="0"/>
              <a:t>years of age presenting with a </a:t>
            </a:r>
            <a:r>
              <a:rPr lang="en-US" sz="2400" b="1" dirty="0" err="1" smtClean="0">
                <a:solidFill>
                  <a:srgbClr val="FF0000"/>
                </a:solidFill>
              </a:rPr>
              <a:t>generalised</a:t>
            </a:r>
            <a:r>
              <a:rPr lang="en-US" sz="2400" b="1" dirty="0" smtClean="0">
                <a:solidFill>
                  <a:srgbClr val="FF0000"/>
                </a:solidFill>
              </a:rPr>
              <a:t> seizure</a:t>
            </a:r>
            <a:r>
              <a:rPr lang="en-US" sz="2400" dirty="0" smtClean="0"/>
              <a:t>. An EEG may also be helpful in supporting the diagnosis in older patients, but the </a:t>
            </a:r>
            <a:r>
              <a:rPr lang="en-US" sz="2400" dirty="0" smtClean="0">
                <a:solidFill>
                  <a:srgbClr val="FF0000"/>
                </a:solidFill>
              </a:rPr>
              <a:t>EEG should not be used to exclude </a:t>
            </a:r>
            <a:r>
              <a:rPr lang="en-US" sz="2400" dirty="0" smtClean="0"/>
              <a:t>the diagnosis of epilepsy</a:t>
            </a:r>
          </a:p>
          <a:p>
            <a:r>
              <a:rPr lang="en-US" sz="2400" dirty="0" smtClean="0"/>
              <a:t>Many studies have found EEG to be useful in</a:t>
            </a:r>
          </a:p>
          <a:p>
            <a:r>
              <a:rPr lang="en-US" sz="2400" dirty="0" smtClean="0"/>
              <a:t>Defining seizure </a:t>
            </a:r>
            <a:r>
              <a:rPr lang="en-US" sz="2400" b="1" dirty="0" smtClean="0">
                <a:solidFill>
                  <a:srgbClr val="0000FF"/>
                </a:solidFill>
              </a:rPr>
              <a:t>type</a:t>
            </a:r>
          </a:p>
          <a:p>
            <a:r>
              <a:rPr lang="en-US" sz="2400" dirty="0" smtClean="0"/>
              <a:t>Quantifying risk of </a:t>
            </a:r>
            <a:r>
              <a:rPr lang="en-US" sz="2400" b="1" dirty="0" smtClean="0">
                <a:solidFill>
                  <a:srgbClr val="0000FF"/>
                </a:solidFill>
              </a:rPr>
              <a:t>recurrence</a:t>
            </a:r>
          </a:p>
          <a:p>
            <a:r>
              <a:rPr lang="en-US" sz="2400" dirty="0" smtClean="0"/>
              <a:t>Quantifying likelihood of finding diagnostic abnormalities.</a:t>
            </a:r>
          </a:p>
          <a:p>
            <a:r>
              <a:rPr lang="en-US" sz="2400" dirty="0" smtClean="0"/>
              <a:t>However, EEG has a </a:t>
            </a:r>
            <a:r>
              <a:rPr lang="en-US" sz="2400" b="1" dirty="0" smtClean="0">
                <a:solidFill>
                  <a:srgbClr val="0000FF"/>
                </a:solidFill>
              </a:rPr>
              <a:t>0.5-4% false positive </a:t>
            </a:r>
            <a:r>
              <a:rPr lang="en-US" sz="2400" dirty="0" smtClean="0"/>
              <a:t>rate and a relatively low sensitivity.</a:t>
            </a:r>
            <a:r>
              <a:rPr lang="en-US" sz="2400" baseline="30000" dirty="0" smtClean="0"/>
              <a:t> </a:t>
            </a:r>
            <a:r>
              <a:rPr lang="en-US" sz="2400" dirty="0" smtClean="0"/>
              <a:t>Also, the positive predictive value of routine </a:t>
            </a:r>
            <a:r>
              <a:rPr lang="en-US" sz="2400" dirty="0" err="1" smtClean="0"/>
              <a:t>interictal</a:t>
            </a:r>
            <a:r>
              <a:rPr lang="en-US" sz="2400" dirty="0" smtClean="0"/>
              <a:t> EEG in a young healthy adult population is 2-3%.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700808"/>
            <a:ext cx="7416824" cy="3539430"/>
          </a:xfrm>
          <a:prstGeom prst="rect">
            <a:avLst/>
          </a:prstGeom>
        </p:spPr>
        <p:txBody>
          <a:bodyPr wrap="square">
            <a:spAutoFit/>
          </a:bodyPr>
          <a:lstStyle/>
          <a:p>
            <a:r>
              <a:rPr lang="en-US" sz="3200" dirty="0" smtClean="0"/>
              <a:t>As EEGs may be recorded at specialist units with long waiting lists, the impact on initial management is likely to be minimal.</a:t>
            </a:r>
            <a:r>
              <a:rPr lang="en-US" sz="3200" baseline="30000" dirty="0" smtClean="0"/>
              <a:t> </a:t>
            </a:r>
          </a:p>
          <a:p>
            <a:r>
              <a:rPr lang="en-US" sz="3200" b="1" dirty="0" smtClean="0">
                <a:solidFill>
                  <a:srgbClr val="FF0000"/>
                </a:solidFill>
              </a:rPr>
              <a:t>An EEG is an unnecessary emergency investigation</a:t>
            </a:r>
            <a:r>
              <a:rPr lang="en-US" sz="3200" dirty="0" smtClean="0"/>
              <a:t>, and the decision as to whether it might be helpful should be made in a first seizure clinic. </a:t>
            </a:r>
            <a:endParaRPr lang="en-US"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260648"/>
            <a:ext cx="7776864" cy="5632311"/>
          </a:xfrm>
          <a:prstGeom prst="rect">
            <a:avLst/>
          </a:prstGeom>
        </p:spPr>
        <p:txBody>
          <a:bodyPr wrap="square">
            <a:spAutoFit/>
          </a:bodyPr>
          <a:lstStyle/>
          <a:p>
            <a:r>
              <a:rPr lang="en-US" sz="2400" b="1" dirty="0" smtClean="0">
                <a:solidFill>
                  <a:srgbClr val="FF0000"/>
                </a:solidFill>
              </a:rPr>
              <a:t>Other tests</a:t>
            </a:r>
          </a:p>
          <a:p>
            <a:r>
              <a:rPr lang="en-US" sz="2400" dirty="0" smtClean="0"/>
              <a:t>Patients with alcohol dependency can have a seizure as a result of:</a:t>
            </a:r>
          </a:p>
          <a:p>
            <a:r>
              <a:rPr lang="en-US" sz="2400" dirty="0" smtClean="0"/>
              <a:t>Excessive alcohol intake</a:t>
            </a:r>
          </a:p>
          <a:p>
            <a:r>
              <a:rPr lang="en-US" sz="2400" dirty="0" smtClean="0"/>
              <a:t>Acute alcohol withdrawal </a:t>
            </a:r>
          </a:p>
          <a:p>
            <a:r>
              <a:rPr lang="en-US" sz="2400" dirty="0" smtClean="0"/>
              <a:t>Complications of their alcohol dependency disorder</a:t>
            </a:r>
          </a:p>
          <a:p>
            <a:r>
              <a:rPr lang="en-US" sz="2400" dirty="0" smtClean="0"/>
              <a:t>An underlying seizure disorder.</a:t>
            </a:r>
          </a:p>
          <a:p>
            <a:r>
              <a:rPr lang="en-US" sz="2400" b="1" dirty="0" smtClean="0">
                <a:solidFill>
                  <a:srgbClr val="FF0000"/>
                </a:solidFill>
              </a:rPr>
              <a:t>Alcohol intake &gt;50 g/day </a:t>
            </a:r>
            <a:r>
              <a:rPr lang="en-US" sz="2400" dirty="0" smtClean="0"/>
              <a:t>(equivalent to &gt;44 UK units/week) was found to be an </a:t>
            </a:r>
            <a:r>
              <a:rPr lang="en-US" sz="2400" b="1" dirty="0" smtClean="0">
                <a:solidFill>
                  <a:srgbClr val="FF0000"/>
                </a:solidFill>
              </a:rPr>
              <a:t>independent risk </a:t>
            </a:r>
            <a:r>
              <a:rPr lang="en-US" sz="2400" dirty="0" smtClean="0"/>
              <a:t>factor associated with </a:t>
            </a:r>
            <a:r>
              <a:rPr lang="en-US" sz="2400" b="1" dirty="0" smtClean="0">
                <a:solidFill>
                  <a:srgbClr val="FF0000"/>
                </a:solidFill>
              </a:rPr>
              <a:t>first </a:t>
            </a:r>
            <a:r>
              <a:rPr lang="en-US" sz="2400" b="1" dirty="0" err="1" smtClean="0">
                <a:solidFill>
                  <a:srgbClr val="FF0000"/>
                </a:solidFill>
              </a:rPr>
              <a:t>generalised</a:t>
            </a:r>
            <a:r>
              <a:rPr lang="en-US" sz="2400" b="1" dirty="0" smtClean="0">
                <a:solidFill>
                  <a:srgbClr val="FF0000"/>
                </a:solidFill>
              </a:rPr>
              <a:t> tonic-</a:t>
            </a:r>
            <a:r>
              <a:rPr lang="en-US" sz="2400" b="1" dirty="0" err="1" smtClean="0">
                <a:solidFill>
                  <a:srgbClr val="FF0000"/>
                </a:solidFill>
              </a:rPr>
              <a:t>clonic</a:t>
            </a:r>
            <a:r>
              <a:rPr lang="en-US" sz="2400" b="1" dirty="0" smtClean="0">
                <a:solidFill>
                  <a:srgbClr val="FF0000"/>
                </a:solidFill>
              </a:rPr>
              <a:t> </a:t>
            </a:r>
            <a:r>
              <a:rPr lang="en-US" sz="2400" dirty="0" smtClean="0"/>
              <a:t>seizures in a recent study. Indeed, alcohol has been implicated as </a:t>
            </a:r>
            <a:r>
              <a:rPr lang="en-US" sz="2400" dirty="0" smtClean="0">
                <a:solidFill>
                  <a:srgbClr val="FF0000"/>
                </a:solidFill>
              </a:rPr>
              <a:t>a precipitating factor </a:t>
            </a:r>
            <a:r>
              <a:rPr lang="en-US" sz="2400" dirty="0" smtClean="0"/>
              <a:t>in up </a:t>
            </a:r>
            <a:r>
              <a:rPr lang="en-US" sz="2400" dirty="0" smtClean="0">
                <a:solidFill>
                  <a:srgbClr val="FF0000"/>
                </a:solidFill>
              </a:rPr>
              <a:t>to one third of seizures</a:t>
            </a:r>
            <a:r>
              <a:rPr lang="en-US" sz="2400" dirty="0" smtClean="0"/>
              <a:t>.</a:t>
            </a:r>
            <a:r>
              <a:rPr lang="en-US" sz="2400" baseline="30000" dirty="0" smtClean="0"/>
              <a:t> </a:t>
            </a:r>
            <a:r>
              <a:rPr lang="en-US" sz="2400" dirty="0" smtClean="0"/>
              <a:t>It would seem prudent to </a:t>
            </a:r>
            <a:r>
              <a:rPr lang="en-US" sz="2400" b="1" dirty="0" smtClean="0">
                <a:solidFill>
                  <a:srgbClr val="FF0000"/>
                </a:solidFill>
              </a:rPr>
              <a:t>measure </a:t>
            </a:r>
            <a:r>
              <a:rPr lang="en-US" sz="2400" dirty="0" smtClean="0">
                <a:solidFill>
                  <a:srgbClr val="FF0000"/>
                </a:solidFill>
              </a:rPr>
              <a:t>breath alcohol </a:t>
            </a:r>
            <a:r>
              <a:rPr lang="en-US" sz="2400" dirty="0" smtClean="0"/>
              <a:t>level as this may give a clue as to the cause. Measurement of </a:t>
            </a:r>
            <a:r>
              <a:rPr lang="en-US" sz="2400" dirty="0" smtClean="0">
                <a:solidFill>
                  <a:srgbClr val="FF0000"/>
                </a:solidFill>
              </a:rPr>
              <a:t>gamma-</a:t>
            </a:r>
            <a:r>
              <a:rPr lang="en-US" sz="2400" dirty="0" err="1" smtClean="0">
                <a:solidFill>
                  <a:srgbClr val="FF0000"/>
                </a:solidFill>
              </a:rPr>
              <a:t>glutamyl</a:t>
            </a:r>
            <a:r>
              <a:rPr lang="en-US" sz="2400" dirty="0" smtClean="0">
                <a:solidFill>
                  <a:srgbClr val="FF0000"/>
                </a:solidFill>
              </a:rPr>
              <a:t> </a:t>
            </a:r>
            <a:r>
              <a:rPr lang="en-US" sz="2400" dirty="0" err="1" smtClean="0">
                <a:solidFill>
                  <a:srgbClr val="FF0000"/>
                </a:solidFill>
              </a:rPr>
              <a:t>transpeptidase</a:t>
            </a:r>
            <a:r>
              <a:rPr lang="en-US" sz="2400" dirty="0" smtClean="0">
                <a:solidFill>
                  <a:srgbClr val="FF0000"/>
                </a:solidFill>
              </a:rPr>
              <a:t> </a:t>
            </a:r>
            <a:r>
              <a:rPr lang="en-US" sz="2400" dirty="0" smtClean="0"/>
              <a:t>and </a:t>
            </a:r>
            <a:r>
              <a:rPr lang="en-US" sz="2400" dirty="0" smtClean="0">
                <a:solidFill>
                  <a:srgbClr val="FF0000"/>
                </a:solidFill>
              </a:rPr>
              <a:t>mean cell volume </a:t>
            </a:r>
            <a:r>
              <a:rPr lang="en-US" sz="2400" dirty="0" smtClean="0"/>
              <a:t>may indicate chronic alcohol consumption. </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48680"/>
            <a:ext cx="7920880" cy="5693866"/>
          </a:xfrm>
          <a:prstGeom prst="rect">
            <a:avLst/>
          </a:prstGeom>
        </p:spPr>
        <p:txBody>
          <a:bodyPr wrap="square">
            <a:spAutoFit/>
          </a:bodyPr>
          <a:lstStyle/>
          <a:p>
            <a:r>
              <a:rPr lang="en-US" sz="2800" b="1" dirty="0" smtClean="0">
                <a:solidFill>
                  <a:srgbClr val="FF0000"/>
                </a:solidFill>
              </a:rPr>
              <a:t>An electrocardiogram (ECG) should be routinely </a:t>
            </a:r>
            <a:r>
              <a:rPr lang="en-US" sz="2800" dirty="0" smtClean="0"/>
              <a:t>performed as this is a cheap and non-invasive test which can detect other causes of collapse such as cardiac </a:t>
            </a:r>
            <a:r>
              <a:rPr lang="en-US" sz="2800" b="1" dirty="0" err="1" smtClean="0">
                <a:solidFill>
                  <a:srgbClr val="FF0000"/>
                </a:solidFill>
              </a:rPr>
              <a:t>ischaemia</a:t>
            </a:r>
            <a:r>
              <a:rPr lang="en-US" sz="2800" dirty="0" smtClean="0"/>
              <a:t> and </a:t>
            </a:r>
            <a:r>
              <a:rPr lang="en-US" sz="2800" b="1" dirty="0" smtClean="0">
                <a:solidFill>
                  <a:srgbClr val="FF0000"/>
                </a:solidFill>
              </a:rPr>
              <a:t>Wolff</a:t>
            </a:r>
            <a:r>
              <a:rPr lang="en-US" sz="2800" b="1" dirty="0" smtClean="0"/>
              <a:t>-</a:t>
            </a:r>
            <a:r>
              <a:rPr lang="en-US" sz="2800" dirty="0" smtClean="0"/>
              <a:t>Parkinson-White syndrome. </a:t>
            </a:r>
            <a:r>
              <a:rPr lang="en-US" sz="2800" b="1" dirty="0" smtClean="0">
                <a:solidFill>
                  <a:srgbClr val="FF0000"/>
                </a:solidFill>
              </a:rPr>
              <a:t>Long-QT</a:t>
            </a:r>
            <a:r>
              <a:rPr lang="en-US" sz="2800" dirty="0" smtClean="0">
                <a:solidFill>
                  <a:srgbClr val="FF0000"/>
                </a:solidFill>
              </a:rPr>
              <a:t> s</a:t>
            </a:r>
            <a:r>
              <a:rPr lang="en-US" sz="2800" dirty="0" smtClean="0"/>
              <a:t>yndrome, which can present as a seizure, may also be detected.</a:t>
            </a:r>
            <a:r>
              <a:rPr lang="en-US" sz="2800" baseline="30000" dirty="0" smtClean="0"/>
              <a:t> </a:t>
            </a:r>
            <a:endParaRPr lang="en-US" sz="2800" dirty="0" smtClean="0"/>
          </a:p>
          <a:p>
            <a:r>
              <a:rPr lang="en-US" sz="2800" dirty="0" smtClean="0"/>
              <a:t>Routine skull x rays and chest x rays are not appropriate unless there is a specific indication (for example head trauma or specific chest pathology).</a:t>
            </a:r>
          </a:p>
          <a:p>
            <a:r>
              <a:rPr lang="en-US" sz="2800" dirty="0" smtClean="0"/>
              <a:t>Measurement of breath alcohol and an ECG should be routinely performed. Liver function tests and plain radiographs should only be ordered if there is a specific indication.</a:t>
            </a:r>
            <a:endParaRPr lang="en-US"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620688"/>
            <a:ext cx="7560840" cy="5262979"/>
          </a:xfrm>
          <a:prstGeom prst="rect">
            <a:avLst/>
          </a:prstGeom>
        </p:spPr>
        <p:txBody>
          <a:bodyPr wrap="square">
            <a:spAutoFit/>
          </a:bodyPr>
          <a:lstStyle/>
          <a:p>
            <a:r>
              <a:rPr lang="en-US" sz="2800" b="1" dirty="0" smtClean="0">
                <a:solidFill>
                  <a:srgbClr val="FF0000"/>
                </a:solidFill>
              </a:rPr>
              <a:t>Treatment</a:t>
            </a:r>
          </a:p>
          <a:p>
            <a:r>
              <a:rPr lang="en-US" sz="2800" b="1" dirty="0" smtClean="0">
                <a:solidFill>
                  <a:srgbClr val="0000FF"/>
                </a:solidFill>
              </a:rPr>
              <a:t>Anticonvulsant medication</a:t>
            </a:r>
          </a:p>
          <a:p>
            <a:r>
              <a:rPr lang="en-US" sz="2800" dirty="0" smtClean="0"/>
              <a:t>Most guidelines suggest that it is reasonable to recommend anticonvulsant treatment:</a:t>
            </a:r>
          </a:p>
          <a:p>
            <a:pPr marL="457200" indent="-457200">
              <a:buFont typeface="+mj-lt"/>
              <a:buAutoNum type="arabicPeriod"/>
            </a:pPr>
            <a:r>
              <a:rPr lang="en-US" sz="2800" dirty="0" smtClean="0"/>
              <a:t>If the patient has had </a:t>
            </a:r>
            <a:r>
              <a:rPr lang="en-US" sz="2800" b="1" dirty="0" smtClean="0">
                <a:solidFill>
                  <a:srgbClr val="0000FF"/>
                </a:solidFill>
              </a:rPr>
              <a:t>previous</a:t>
            </a:r>
            <a:r>
              <a:rPr lang="en-US" sz="2800" dirty="0" smtClean="0"/>
              <a:t> </a:t>
            </a:r>
            <a:r>
              <a:rPr lang="en-US" sz="2800" dirty="0" err="1" smtClean="0"/>
              <a:t>myoclonic</a:t>
            </a:r>
            <a:r>
              <a:rPr lang="en-US" sz="2800" dirty="0" smtClean="0"/>
              <a:t>, absence, </a:t>
            </a:r>
            <a:r>
              <a:rPr lang="en-US" sz="2800" b="1" dirty="0" smtClean="0"/>
              <a:t>or </a:t>
            </a:r>
            <a:r>
              <a:rPr lang="en-US" sz="2800" b="1" dirty="0" smtClean="0">
                <a:solidFill>
                  <a:srgbClr val="0000FF"/>
                </a:solidFill>
              </a:rPr>
              <a:t>partial </a:t>
            </a:r>
            <a:r>
              <a:rPr lang="en-US" sz="2800" dirty="0" smtClean="0"/>
              <a:t>seizures</a:t>
            </a:r>
          </a:p>
          <a:p>
            <a:pPr marL="457200" indent="-457200">
              <a:buFont typeface="+mj-lt"/>
              <a:buAutoNum type="arabicPeriod"/>
            </a:pPr>
            <a:r>
              <a:rPr lang="en-US" sz="2800" dirty="0" smtClean="0"/>
              <a:t>If an </a:t>
            </a:r>
            <a:r>
              <a:rPr lang="en-US" sz="2800" b="1" dirty="0" smtClean="0">
                <a:solidFill>
                  <a:srgbClr val="0000FF"/>
                </a:solidFill>
              </a:rPr>
              <a:t>EEG shows </a:t>
            </a:r>
            <a:r>
              <a:rPr lang="en-US" sz="2800" dirty="0" smtClean="0"/>
              <a:t>unequivocal epileptic discharges</a:t>
            </a:r>
          </a:p>
          <a:p>
            <a:pPr marL="457200" indent="-457200">
              <a:buFont typeface="+mj-lt"/>
              <a:buAutoNum type="arabicPeriod"/>
            </a:pPr>
            <a:r>
              <a:rPr lang="en-US" sz="2800" dirty="0" smtClean="0"/>
              <a:t>If the patient has a </a:t>
            </a:r>
            <a:r>
              <a:rPr lang="en-US" sz="2800" b="1" dirty="0" smtClean="0">
                <a:solidFill>
                  <a:srgbClr val="0000FF"/>
                </a:solidFill>
              </a:rPr>
              <a:t>congenital neurological</a:t>
            </a:r>
            <a:r>
              <a:rPr lang="en-US" sz="2800" dirty="0" smtClean="0">
                <a:solidFill>
                  <a:srgbClr val="0000FF"/>
                </a:solidFill>
              </a:rPr>
              <a:t> </a:t>
            </a:r>
            <a:r>
              <a:rPr lang="en-US" sz="2800" dirty="0" smtClean="0"/>
              <a:t>deficit</a:t>
            </a:r>
          </a:p>
          <a:p>
            <a:pPr marL="457200" indent="-457200">
              <a:buFont typeface="+mj-lt"/>
              <a:buAutoNum type="arabicPeriod"/>
            </a:pPr>
            <a:r>
              <a:rPr lang="en-US" sz="2800" dirty="0" smtClean="0"/>
              <a:t>If the patient or physician considers the </a:t>
            </a:r>
            <a:r>
              <a:rPr lang="en-US" sz="2800" b="1" dirty="0" smtClean="0">
                <a:solidFill>
                  <a:srgbClr val="0000FF"/>
                </a:solidFill>
              </a:rPr>
              <a:t>risk of recurrence to be unacceptable</a:t>
            </a:r>
            <a:r>
              <a:rPr lang="en-US" sz="2800" b="1" dirty="0" smtClean="0"/>
              <a:t>.</a:t>
            </a:r>
            <a:endParaRPr lang="en-US" sz="28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124744"/>
            <a:ext cx="7920880" cy="4524315"/>
          </a:xfrm>
          <a:prstGeom prst="rect">
            <a:avLst/>
          </a:prstGeom>
        </p:spPr>
        <p:txBody>
          <a:bodyPr wrap="square">
            <a:spAutoFit/>
          </a:bodyPr>
          <a:lstStyle/>
          <a:p>
            <a:r>
              <a:rPr lang="en-US" sz="3200" dirty="0" smtClean="0"/>
              <a:t>The risk of recurrence following a first unprovoked seizure varies substantially depending on the type of seizure, imaging, and EEG findings. Overall, the risk of </a:t>
            </a:r>
            <a:r>
              <a:rPr lang="en-US" sz="3200" b="1" dirty="0" smtClean="0">
                <a:solidFill>
                  <a:srgbClr val="FF0000"/>
                </a:solidFill>
              </a:rPr>
              <a:t>recurrence is between 30-40%; </a:t>
            </a:r>
            <a:r>
              <a:rPr lang="en-US" sz="3200" dirty="0" smtClean="0"/>
              <a:t>this is </a:t>
            </a:r>
            <a:r>
              <a:rPr lang="en-US" sz="3200" b="1" dirty="0" smtClean="0"/>
              <a:t>greatest in the </a:t>
            </a:r>
            <a:r>
              <a:rPr lang="en-US" sz="3200" b="1" dirty="0" smtClean="0">
                <a:solidFill>
                  <a:srgbClr val="0000FF"/>
                </a:solidFill>
              </a:rPr>
              <a:t>first six </a:t>
            </a:r>
            <a:r>
              <a:rPr lang="en-US" sz="3200" b="1" dirty="0" smtClean="0"/>
              <a:t>months </a:t>
            </a:r>
            <a:r>
              <a:rPr lang="en-US" sz="3200" dirty="0" smtClean="0"/>
              <a:t>and falls to &lt;10% after two years. The First Seizure Trial Group concluded that the probability of long term remission was not influenced by treatment of the first seizure.</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7693"/>
            <a:ext cx="8424936" cy="6001643"/>
          </a:xfrm>
          <a:prstGeom prst="rect">
            <a:avLst/>
          </a:prstGeom>
        </p:spPr>
        <p:txBody>
          <a:bodyPr wrap="square">
            <a:spAutoFit/>
          </a:bodyPr>
          <a:lstStyle/>
          <a:p>
            <a:r>
              <a:rPr lang="en-US" sz="2400" b="1" dirty="0" smtClean="0">
                <a:solidFill>
                  <a:srgbClr val="FF0000"/>
                </a:solidFill>
              </a:rPr>
              <a:t>About the authors</a:t>
            </a:r>
          </a:p>
          <a:p>
            <a:r>
              <a:rPr lang="en-US" sz="2400" dirty="0" smtClean="0"/>
              <a:t>MJG Dunn is a specialist registrar in Emergency Medicine and Intensive Care Medicine at the Emergency Department, The Royal Infirmary of Edinburgh.</a:t>
            </a:r>
          </a:p>
          <a:p>
            <a:r>
              <a:rPr lang="en-US" sz="2400" dirty="0" smtClean="0"/>
              <a:t>DP Breen is an ST1 doctor in Neurology at the Department of Clinical Neurosciences, Western General Hospital, Edinburgh. </a:t>
            </a:r>
          </a:p>
          <a:p>
            <a:r>
              <a:rPr lang="en-US" sz="2400" dirty="0" smtClean="0"/>
              <a:t>RJ Davenport is a consultant neurologist at the Department of Clinical Neurosciences, Western General Hospital, Edinburgh.</a:t>
            </a:r>
          </a:p>
          <a:p>
            <a:r>
              <a:rPr lang="en-US" sz="2400" dirty="0" smtClean="0"/>
              <a:t>AJ Gray is a consultant in Emergency Medicine at the Emergency Department in the Royal Infirmary of Edinburgh.</a:t>
            </a:r>
          </a:p>
          <a:p>
            <a:r>
              <a:rPr lang="en-US" sz="2400" b="1" dirty="0" smtClean="0">
                <a:solidFill>
                  <a:srgbClr val="FF0000"/>
                </a:solidFill>
              </a:rPr>
              <a:t>Why we wrote this module</a:t>
            </a:r>
          </a:p>
          <a:p>
            <a:r>
              <a:rPr lang="en-US" sz="2400" dirty="0" smtClean="0"/>
              <a:t>"Suspected first ever </a:t>
            </a:r>
            <a:r>
              <a:rPr lang="en-US" sz="2400" dirty="0" err="1" smtClean="0"/>
              <a:t>generalised</a:t>
            </a:r>
            <a:r>
              <a:rPr lang="en-US" sz="2400" dirty="0" smtClean="0"/>
              <a:t> seizures in adults are common. There is a lack of consensus about the investigation, treatment, advice, and follow up of these patients. However, a review of the literature has enabled the formation of a clinical pathway for management in secondary care settings."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64704"/>
            <a:ext cx="7848872" cy="5693866"/>
          </a:xfrm>
          <a:prstGeom prst="rect">
            <a:avLst/>
          </a:prstGeom>
        </p:spPr>
        <p:txBody>
          <a:bodyPr wrap="square">
            <a:spAutoFit/>
          </a:bodyPr>
          <a:lstStyle/>
          <a:p>
            <a:r>
              <a:rPr lang="en-US" sz="2800" b="1" dirty="0" smtClean="0">
                <a:solidFill>
                  <a:srgbClr val="FF0000"/>
                </a:solidFill>
              </a:rPr>
              <a:t>Many studies have agreed </a:t>
            </a:r>
            <a:r>
              <a:rPr lang="en-US" sz="2800" dirty="0" smtClean="0"/>
              <a:t>that anticonvulsant therapy should be withheld until a clearer epileptic pattern is established. </a:t>
            </a:r>
            <a:r>
              <a:rPr lang="en-US" sz="2800" b="1" dirty="0" smtClean="0"/>
              <a:t>However, </a:t>
            </a:r>
            <a:r>
              <a:rPr lang="en-US" sz="2800" b="1" dirty="0" err="1" smtClean="0"/>
              <a:t>neuroimaging</a:t>
            </a:r>
            <a:r>
              <a:rPr lang="en-US" sz="2800" b="1" dirty="0" smtClean="0"/>
              <a:t>, EEG, occupation</a:t>
            </a:r>
            <a:r>
              <a:rPr lang="en-US" sz="2800" dirty="0" smtClean="0"/>
              <a:t>, or the patient's opinion </a:t>
            </a:r>
            <a:r>
              <a:rPr lang="en-US" sz="2800" b="1" dirty="0" smtClean="0">
                <a:solidFill>
                  <a:srgbClr val="FF0000"/>
                </a:solidFill>
              </a:rPr>
              <a:t>may influence </a:t>
            </a:r>
            <a:r>
              <a:rPr lang="en-US" sz="2800" dirty="0" smtClean="0"/>
              <a:t>this decision.</a:t>
            </a:r>
            <a:r>
              <a:rPr lang="en-US" sz="2800" baseline="30000" dirty="0" smtClean="0"/>
              <a:t> </a:t>
            </a:r>
            <a:r>
              <a:rPr lang="en-US" sz="2800" dirty="0" smtClean="0"/>
              <a:t>The Medical Research Council Multicentre Study of Early Epilepsy and Single Seizure addressed this important issue.</a:t>
            </a:r>
            <a:r>
              <a:rPr lang="en-US" sz="2800" baseline="30000" dirty="0" smtClean="0"/>
              <a:t> </a:t>
            </a:r>
            <a:r>
              <a:rPr lang="en-US" sz="2800" dirty="0" smtClean="0"/>
              <a:t>They found immediate treatment with anti-epileptic drugs reduced the occurrence of seizures in the subsequent one to two years but did not modify the rates of long term remission. Also, at two years the benefits of drug treatment were balanced by the unwanted side effects with no resultant improvement in quality of life. </a:t>
            </a:r>
            <a:endParaRPr lang="en-US"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20688"/>
            <a:ext cx="7992888" cy="5693866"/>
          </a:xfrm>
          <a:prstGeom prst="rect">
            <a:avLst/>
          </a:prstGeom>
        </p:spPr>
        <p:txBody>
          <a:bodyPr wrap="square">
            <a:spAutoFit/>
          </a:bodyPr>
          <a:lstStyle/>
          <a:p>
            <a:r>
              <a:rPr lang="en-US" sz="2800" b="1" dirty="0" smtClean="0">
                <a:solidFill>
                  <a:srgbClr val="FF0000"/>
                </a:solidFill>
              </a:rPr>
              <a:t>Seizures provoked </a:t>
            </a:r>
            <a:r>
              <a:rPr lang="en-US" sz="2800" dirty="0" smtClean="0"/>
              <a:t>only by alcohol withdrawal, metabolic or drug-related causes, or sleep deprivation </a:t>
            </a:r>
            <a:r>
              <a:rPr lang="en-US" sz="2800" b="1" dirty="0" smtClean="0">
                <a:solidFill>
                  <a:srgbClr val="FF0000"/>
                </a:solidFill>
              </a:rPr>
              <a:t>should not </a:t>
            </a:r>
            <a:r>
              <a:rPr lang="en-US" sz="2800" dirty="0" smtClean="0"/>
              <a:t>be treated with antiepileptic drugs. Patients should not be treated if there is uncertainty about the diagnosis.</a:t>
            </a:r>
          </a:p>
          <a:p>
            <a:r>
              <a:rPr lang="en-US" sz="2800" dirty="0" smtClean="0"/>
              <a:t>Evidence indicates that anticonvulsant medication should only be prescribed to patients following their first </a:t>
            </a:r>
            <a:r>
              <a:rPr lang="en-US" sz="2800" dirty="0" err="1" smtClean="0"/>
              <a:t>generalised</a:t>
            </a:r>
            <a:r>
              <a:rPr lang="en-US" sz="2800" dirty="0" smtClean="0"/>
              <a:t> seizure when the risk of recurrence is particularly high. </a:t>
            </a:r>
            <a:r>
              <a:rPr lang="en-US" sz="2800" b="1" dirty="0" smtClean="0">
                <a:solidFill>
                  <a:srgbClr val="FF0000"/>
                </a:solidFill>
              </a:rPr>
              <a:t>It is our opinion that prophylactic </a:t>
            </a:r>
            <a:r>
              <a:rPr lang="en-US" sz="2800" dirty="0" smtClean="0"/>
              <a:t>antiepileptic drugs </a:t>
            </a:r>
            <a:r>
              <a:rPr lang="en-US" sz="2800" b="1" dirty="0" smtClean="0">
                <a:solidFill>
                  <a:srgbClr val="FF0000"/>
                </a:solidFill>
              </a:rPr>
              <a:t>should not routinely </a:t>
            </a:r>
            <a:r>
              <a:rPr lang="en-US" sz="2800" dirty="0" smtClean="0"/>
              <a:t>be started in the emergency setting, but only after consultation with a neurologist or other specialist with an interest in epilepsy.</a:t>
            </a:r>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80728"/>
            <a:ext cx="7704856" cy="4401205"/>
          </a:xfrm>
          <a:prstGeom prst="rect">
            <a:avLst/>
          </a:prstGeom>
        </p:spPr>
        <p:txBody>
          <a:bodyPr wrap="square">
            <a:spAutoFit/>
          </a:bodyPr>
          <a:lstStyle/>
          <a:p>
            <a:r>
              <a:rPr lang="en-US" sz="2800" b="1" dirty="0" smtClean="0">
                <a:solidFill>
                  <a:srgbClr val="FF0000"/>
                </a:solidFill>
              </a:rPr>
              <a:t>Driving and lifestyle advice</a:t>
            </a:r>
          </a:p>
          <a:p>
            <a:r>
              <a:rPr lang="en-US" sz="2800" dirty="0" smtClean="0"/>
              <a:t>Doctors should </a:t>
            </a:r>
            <a:r>
              <a:rPr lang="en-US" sz="2800" dirty="0" err="1" smtClean="0"/>
              <a:t>familiarise</a:t>
            </a:r>
            <a:r>
              <a:rPr lang="en-US" sz="2800" dirty="0" smtClean="0"/>
              <a:t> themselves with the laws relevant to their country of practice. In the UK, the Driver and Vehicle Licensing Agency (DVLA) states that following a first epileptic seizure, drivers who have group 1 entitlement (motor cars and motorcycles) should </a:t>
            </a:r>
            <a:r>
              <a:rPr lang="en-US" sz="2800" b="1" dirty="0" smtClean="0">
                <a:solidFill>
                  <a:srgbClr val="0000FF"/>
                </a:solidFill>
              </a:rPr>
              <a:t>refrain from driving for one year</a:t>
            </a:r>
            <a:r>
              <a:rPr lang="en-US" sz="2800" dirty="0" smtClean="0"/>
              <a:t> with subsequent medical review before restarting driving. If they continue to drive, their motor insurance will not be valid. </a:t>
            </a:r>
            <a:endParaRPr lang="en-US"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980728"/>
            <a:ext cx="7416824" cy="4401205"/>
          </a:xfrm>
          <a:prstGeom prst="rect">
            <a:avLst/>
          </a:prstGeom>
        </p:spPr>
        <p:txBody>
          <a:bodyPr wrap="square">
            <a:spAutoFit/>
          </a:bodyPr>
          <a:lstStyle/>
          <a:p>
            <a:r>
              <a:rPr lang="en-US" sz="2800" dirty="0" smtClean="0"/>
              <a:t>A doctor has a duty to advise patients of these facts and of the patient's duty to inform the DVLA. Doctors should keep a written record of the fact that this </a:t>
            </a:r>
            <a:r>
              <a:rPr lang="en-US" sz="2800" dirty="0" err="1" smtClean="0"/>
              <a:t>counselling</a:t>
            </a:r>
            <a:r>
              <a:rPr lang="en-US" sz="2800" dirty="0" smtClean="0"/>
              <a:t> has taken place.</a:t>
            </a:r>
            <a:r>
              <a:rPr lang="en-US" sz="2800" baseline="30000" dirty="0" smtClean="0"/>
              <a:t> </a:t>
            </a:r>
            <a:r>
              <a:rPr lang="en-US" sz="2800" dirty="0" smtClean="0"/>
              <a:t>Audits of clinical records reveal that in only 0.9-21% of cases was it documented that such advice had been given.</a:t>
            </a:r>
            <a:r>
              <a:rPr lang="en-US" sz="2800" baseline="30000" dirty="0" smtClean="0"/>
              <a:t> </a:t>
            </a:r>
            <a:r>
              <a:rPr lang="en-US" sz="2800" dirty="0" smtClean="0"/>
              <a:t>However, this may be artificially low as some patients may be non-drivers and others may have been given verbal advice without documentation. </a:t>
            </a:r>
            <a:endParaRPr lang="en-US"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92696"/>
            <a:ext cx="8136904" cy="4893647"/>
          </a:xfrm>
          <a:prstGeom prst="rect">
            <a:avLst/>
          </a:prstGeom>
        </p:spPr>
        <p:txBody>
          <a:bodyPr wrap="square">
            <a:spAutoFit/>
          </a:bodyPr>
          <a:lstStyle/>
          <a:p>
            <a:r>
              <a:rPr lang="en-US" sz="2400" dirty="0" smtClean="0"/>
              <a:t>Practitioners are probably also poor at informing patients about changes in lifestyle or occupation that would be prudent to make following an unprovoked seizure. Having had a single seizure should not materially affect most people's employment. If the job involves driving, working at heights, or working with machinery, there may be some restrictions.</a:t>
            </a:r>
          </a:p>
          <a:p>
            <a:r>
              <a:rPr lang="en-US" sz="2400" dirty="0" smtClean="0"/>
              <a:t>In the UK patients should be advised to tell their employer that they have had a seizure in order to </a:t>
            </a:r>
            <a:r>
              <a:rPr lang="en-US" sz="2400" dirty="0" err="1" smtClean="0"/>
              <a:t>fulfil</a:t>
            </a:r>
            <a:r>
              <a:rPr lang="en-US" sz="2400" dirty="0" smtClean="0"/>
              <a:t> the requirements of Health and Safety at Work legislation.</a:t>
            </a:r>
            <a:r>
              <a:rPr lang="en-US" sz="2400" baseline="30000" dirty="0" smtClean="0"/>
              <a:t> </a:t>
            </a:r>
            <a:r>
              <a:rPr lang="en-US" sz="2400" dirty="0" smtClean="0"/>
              <a:t>However, they are protected by the Disability Discrimination Act and their employer is expected to make reasonable adjustments in order to allow them to continue working. The Disability Discrimination Act applies to employers with 15 or more employees. </a:t>
            </a:r>
            <a:endParaRPr lang="en-US"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052736"/>
            <a:ext cx="7776864" cy="4524315"/>
          </a:xfrm>
          <a:prstGeom prst="rect">
            <a:avLst/>
          </a:prstGeom>
        </p:spPr>
        <p:txBody>
          <a:bodyPr wrap="square">
            <a:spAutoFit/>
          </a:bodyPr>
          <a:lstStyle/>
          <a:p>
            <a:r>
              <a:rPr lang="en-US" sz="2400" dirty="0" smtClean="0"/>
              <a:t>It is important to </a:t>
            </a:r>
            <a:r>
              <a:rPr lang="en-US" sz="2400" dirty="0" err="1" smtClean="0"/>
              <a:t>emphasise</a:t>
            </a:r>
            <a:r>
              <a:rPr lang="en-US" sz="2400" dirty="0" smtClean="0"/>
              <a:t> to patients that having a seizure should not stop them from doing the things they enjoy, although sensible safety precautions do need to be taken. For example, when swimming, patients should be accompanied by someone who is capable of managing a seizure. </a:t>
            </a:r>
            <a:r>
              <a:rPr lang="en-US" sz="2400" dirty="0" err="1" smtClean="0"/>
              <a:t>Lindsten</a:t>
            </a:r>
            <a:r>
              <a:rPr lang="en-US" sz="2400" dirty="0" smtClean="0"/>
              <a:t> recently reported that adults with a newly diagnosed unprovoked epileptic seizure become significantly less physically active, travel abroad less often, and are generally less active during their leisure time than sex- and age-matched controls. </a:t>
            </a:r>
          </a:p>
          <a:p>
            <a:r>
              <a:rPr lang="en-US" sz="2400" dirty="0" smtClean="0"/>
              <a:t>Patients should be given verbal and written advice about driving and lifestyle changes prior to being discharged.</a:t>
            </a:r>
            <a:endParaRPr lang="en-US" sz="2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20688"/>
            <a:ext cx="8136904" cy="5693866"/>
          </a:xfrm>
          <a:prstGeom prst="rect">
            <a:avLst/>
          </a:prstGeom>
        </p:spPr>
        <p:txBody>
          <a:bodyPr wrap="square">
            <a:spAutoFit/>
          </a:bodyPr>
          <a:lstStyle/>
          <a:p>
            <a:r>
              <a:rPr lang="en-US" sz="2800" b="1" dirty="0" smtClean="0">
                <a:solidFill>
                  <a:srgbClr val="0000FF"/>
                </a:solidFill>
              </a:rPr>
              <a:t>Discharge planning</a:t>
            </a:r>
          </a:p>
          <a:p>
            <a:r>
              <a:rPr lang="en-US" sz="2800" dirty="0" smtClean="0"/>
              <a:t>US retrospective studies have used various criteria to determine the need for admission in adults presenting with a first seizure, often including a battery of tests.</a:t>
            </a:r>
          </a:p>
          <a:p>
            <a:r>
              <a:rPr lang="en-US" sz="2800" dirty="0" smtClean="0"/>
              <a:t>Results of tests were often predictable from history and examination clues. Ultimately only half of patients with new onset seizures unrelated to trauma, </a:t>
            </a:r>
            <a:r>
              <a:rPr lang="en-US" sz="2800" dirty="0" err="1" smtClean="0"/>
              <a:t>hypoglycaemia</a:t>
            </a:r>
            <a:r>
              <a:rPr lang="en-US" sz="2800" dirty="0" smtClean="0"/>
              <a:t>, alcohol, or drug use required admission.</a:t>
            </a:r>
          </a:p>
          <a:p>
            <a:r>
              <a:rPr lang="en-US" sz="2800" dirty="0" smtClean="0"/>
              <a:t>One study advised admission for all patients quoting a high early recurrence rate.</a:t>
            </a:r>
            <a:r>
              <a:rPr lang="en-US" sz="2800" baseline="30000" dirty="0" smtClean="0"/>
              <a:t> </a:t>
            </a:r>
            <a:r>
              <a:rPr lang="en-US" sz="2800" dirty="0" smtClean="0"/>
              <a:t>However, this is unlikely to apply to unprovoked seizures without neurologic deficit. </a:t>
            </a:r>
            <a:endParaRPr lang="en-US" sz="2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64704"/>
            <a:ext cx="7704856" cy="5509200"/>
          </a:xfrm>
          <a:prstGeom prst="rect">
            <a:avLst/>
          </a:prstGeom>
        </p:spPr>
        <p:txBody>
          <a:bodyPr wrap="square">
            <a:spAutoFit/>
          </a:bodyPr>
          <a:lstStyle/>
          <a:p>
            <a:r>
              <a:rPr lang="en-US" sz="3200" dirty="0" smtClean="0"/>
              <a:t>Many studies have agreed </a:t>
            </a:r>
            <a:r>
              <a:rPr lang="en-US" sz="3200" b="1" dirty="0" smtClean="0">
                <a:solidFill>
                  <a:srgbClr val="FF0000"/>
                </a:solidFill>
              </a:rPr>
              <a:t>admission</a:t>
            </a:r>
            <a:r>
              <a:rPr lang="en-US" sz="3200" dirty="0" smtClean="0"/>
              <a:t> is probably only necessary:</a:t>
            </a:r>
          </a:p>
          <a:p>
            <a:pPr marL="457200" indent="-457200">
              <a:buFont typeface="+mj-lt"/>
              <a:buAutoNum type="arabicPeriod"/>
            </a:pPr>
            <a:r>
              <a:rPr lang="en-US" sz="3200" dirty="0" smtClean="0"/>
              <a:t>If the patient remains drowsy or comatose</a:t>
            </a:r>
          </a:p>
          <a:p>
            <a:pPr marL="457200" indent="-457200">
              <a:buFont typeface="+mj-lt"/>
              <a:buAutoNum type="arabicPeriod"/>
            </a:pPr>
            <a:r>
              <a:rPr lang="en-US" sz="3200" dirty="0" smtClean="0"/>
              <a:t>If a neurological examination reveals abnormalities suggestive of an underlying structural or treatable cause (for example </a:t>
            </a:r>
            <a:r>
              <a:rPr lang="en-US" sz="3200" dirty="0" err="1" smtClean="0"/>
              <a:t>meningoencephalitis</a:t>
            </a:r>
            <a:r>
              <a:rPr lang="en-US" sz="3200" dirty="0" smtClean="0"/>
              <a:t>)</a:t>
            </a:r>
          </a:p>
          <a:p>
            <a:pPr marL="457200" indent="-457200">
              <a:buFont typeface="+mj-lt"/>
              <a:buAutoNum type="arabicPeriod"/>
            </a:pPr>
            <a:r>
              <a:rPr lang="en-US" sz="3200" dirty="0" smtClean="0"/>
              <a:t>If the patient is at high risk of further seizures (for example alcohol withdrawal)</a:t>
            </a:r>
          </a:p>
          <a:p>
            <a:pPr marL="457200" indent="-457200">
              <a:buFont typeface="+mj-lt"/>
              <a:buAutoNum type="arabicPeriod"/>
            </a:pPr>
            <a:r>
              <a:rPr lang="en-US" sz="3200" dirty="0" smtClean="0"/>
              <a:t>If the patient cannot be supervised by a responsible adult.</a:t>
            </a:r>
            <a:endParaRPr lang="en-US" sz="3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80728"/>
            <a:ext cx="7704856" cy="5016758"/>
          </a:xfrm>
          <a:prstGeom prst="rect">
            <a:avLst/>
          </a:prstGeom>
        </p:spPr>
        <p:txBody>
          <a:bodyPr wrap="square">
            <a:spAutoFit/>
          </a:bodyPr>
          <a:lstStyle/>
          <a:p>
            <a:r>
              <a:rPr lang="en-US" sz="3200" dirty="0" smtClean="0"/>
              <a:t>Despite this, patients with a first seizure in the UK are often referred to the inpatient medical team,</a:t>
            </a:r>
            <a:r>
              <a:rPr lang="en-US" sz="3200" baseline="30000" dirty="0" smtClean="0"/>
              <a:t> </a:t>
            </a:r>
            <a:r>
              <a:rPr lang="en-US" sz="3200" dirty="0" smtClean="0"/>
              <a:t>which is often unnecessary. </a:t>
            </a:r>
          </a:p>
          <a:p>
            <a:r>
              <a:rPr lang="en-US" sz="3200" b="1" dirty="0" smtClean="0">
                <a:solidFill>
                  <a:srgbClr val="FF0000"/>
                </a:solidFill>
              </a:rPr>
              <a:t>Following a first </a:t>
            </a:r>
            <a:r>
              <a:rPr lang="en-US" sz="3200" b="1" dirty="0" err="1" smtClean="0">
                <a:solidFill>
                  <a:srgbClr val="FF0000"/>
                </a:solidFill>
              </a:rPr>
              <a:t>generalised</a:t>
            </a:r>
            <a:r>
              <a:rPr lang="en-US" sz="3200" b="1" dirty="0" smtClean="0">
                <a:solidFill>
                  <a:srgbClr val="FF0000"/>
                </a:solidFill>
              </a:rPr>
              <a:t> seizure, adults who </a:t>
            </a:r>
            <a:r>
              <a:rPr lang="en-US" sz="3200" dirty="0" smtClean="0"/>
              <a:t>have</a:t>
            </a:r>
            <a:r>
              <a:rPr lang="en-US" sz="3200" dirty="0" smtClean="0">
                <a:solidFill>
                  <a:srgbClr val="FF0000"/>
                </a:solidFill>
              </a:rPr>
              <a:t> </a:t>
            </a:r>
            <a:r>
              <a:rPr lang="en-US" sz="3200" b="1" dirty="0" smtClean="0">
                <a:solidFill>
                  <a:srgbClr val="FF0000"/>
                </a:solidFill>
              </a:rPr>
              <a:t>fully </a:t>
            </a:r>
            <a:r>
              <a:rPr lang="en-US" sz="3200" b="1" dirty="0" smtClean="0"/>
              <a:t>recovered</a:t>
            </a:r>
            <a:r>
              <a:rPr lang="en-US" sz="3200" dirty="0" smtClean="0"/>
              <a:t>, have </a:t>
            </a:r>
            <a:r>
              <a:rPr lang="en-US" sz="3200" b="1" dirty="0" smtClean="0">
                <a:solidFill>
                  <a:srgbClr val="FF0000"/>
                </a:solidFill>
              </a:rPr>
              <a:t>no </a:t>
            </a:r>
            <a:r>
              <a:rPr lang="en-US" sz="3200" dirty="0" smtClean="0"/>
              <a:t>neurological deficit, have </a:t>
            </a:r>
            <a:r>
              <a:rPr lang="en-US" sz="3200" b="1" dirty="0" smtClean="0">
                <a:solidFill>
                  <a:srgbClr val="FF0000"/>
                </a:solidFill>
              </a:rPr>
              <a:t>normal</a:t>
            </a:r>
            <a:r>
              <a:rPr lang="en-US" sz="3200" dirty="0" smtClean="0"/>
              <a:t> initial investigations, </a:t>
            </a:r>
            <a:r>
              <a:rPr lang="en-US" sz="3200" b="1" dirty="0" smtClean="0">
                <a:solidFill>
                  <a:srgbClr val="FF0000"/>
                </a:solidFill>
              </a:rPr>
              <a:t>have a responsible adult to </a:t>
            </a:r>
            <a:r>
              <a:rPr lang="en-US" sz="3200" dirty="0" smtClean="0"/>
              <a:t>stay with, and who are likely to attend outpatient investigations and follow up can be discharged from secondary care settings.</a:t>
            </a:r>
            <a:endParaRPr lang="en-US" sz="32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60648"/>
            <a:ext cx="7992888" cy="5632311"/>
          </a:xfrm>
          <a:prstGeom prst="rect">
            <a:avLst/>
          </a:prstGeom>
        </p:spPr>
        <p:txBody>
          <a:bodyPr wrap="square">
            <a:spAutoFit/>
          </a:bodyPr>
          <a:lstStyle/>
          <a:p>
            <a:r>
              <a:rPr lang="en-US" sz="2400" b="1" dirty="0" smtClean="0">
                <a:solidFill>
                  <a:srgbClr val="0000FF"/>
                </a:solidFill>
              </a:rPr>
              <a:t>Follow up</a:t>
            </a:r>
          </a:p>
          <a:p>
            <a:r>
              <a:rPr lang="en-US" sz="2400" dirty="0" smtClean="0"/>
              <a:t>Guidelines state that all patients with a suspected first </a:t>
            </a:r>
            <a:r>
              <a:rPr lang="en-US" sz="2400" dirty="0" err="1" smtClean="0"/>
              <a:t>generalised</a:t>
            </a:r>
            <a:r>
              <a:rPr lang="en-US" sz="2400" dirty="0" smtClean="0"/>
              <a:t> seizure should be followed up in a dedicated first seizure </a:t>
            </a:r>
            <a:r>
              <a:rPr lang="en-US" sz="2400" dirty="0" err="1" smtClean="0"/>
              <a:t>clinic.Davidson</a:t>
            </a:r>
            <a:r>
              <a:rPr lang="en-US" sz="2400" dirty="0" smtClean="0"/>
              <a:t> suggested that management of patients with definite or probable seizures depends upon the resources available but should ideally be provided by a physician with an interest in epilepsy.</a:t>
            </a:r>
          </a:p>
          <a:p>
            <a:r>
              <a:rPr lang="en-US" sz="2400" dirty="0" smtClean="0"/>
              <a:t>A consensus statement from the Royal College of Physicians of Edinburgh proposes that epilepsy must be a significant part of these consultants' clinical workload, equivalent to at least one session per week.</a:t>
            </a:r>
          </a:p>
          <a:p>
            <a:r>
              <a:rPr lang="en-US" sz="2400" dirty="0" smtClean="0"/>
              <a:t>Follow up for adults with a suspected first ever </a:t>
            </a:r>
            <a:r>
              <a:rPr lang="en-US" sz="2400" dirty="0" err="1" smtClean="0"/>
              <a:t>generalised</a:t>
            </a:r>
            <a:r>
              <a:rPr lang="en-US" sz="2400" dirty="0" smtClean="0"/>
              <a:t> seizure should consist of consultation with an epilepsy specialist in a first seizure clinic, ideally within two weeks of presentation.</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7704856" cy="5693866"/>
          </a:xfrm>
          <a:prstGeom prst="rect">
            <a:avLst/>
          </a:prstGeom>
        </p:spPr>
        <p:txBody>
          <a:bodyPr wrap="square">
            <a:spAutoFit/>
          </a:bodyPr>
          <a:lstStyle/>
          <a:p>
            <a:r>
              <a:rPr lang="en-US" sz="2800" b="1" dirty="0" smtClean="0">
                <a:solidFill>
                  <a:srgbClr val="FF0000"/>
                </a:solidFill>
              </a:rPr>
              <a:t>Introduction</a:t>
            </a:r>
          </a:p>
          <a:p>
            <a:r>
              <a:rPr lang="en-US" sz="2800" dirty="0" smtClean="0"/>
              <a:t>Seizures are a frequent reason for attendance at emergency departments. It has been reported that 0.24-0.3% of adults who present to emergency departments do so because of a first seizure</a:t>
            </a:r>
            <a:r>
              <a:rPr lang="en-US" sz="2800" b="1" dirty="0" smtClean="0">
                <a:solidFill>
                  <a:srgbClr val="FF0000"/>
                </a:solidFill>
              </a:rPr>
              <a:t>.</a:t>
            </a:r>
            <a:r>
              <a:rPr lang="en-US" sz="2800" b="1" baseline="30000" dirty="0" smtClean="0">
                <a:solidFill>
                  <a:srgbClr val="FF0000"/>
                </a:solidFill>
              </a:rPr>
              <a:t> </a:t>
            </a:r>
            <a:r>
              <a:rPr lang="en-US" sz="2800" b="1" dirty="0" smtClean="0">
                <a:solidFill>
                  <a:srgbClr val="FF0000"/>
                </a:solidFill>
              </a:rPr>
              <a:t>Around 5% of the population will experience at least one non-febrile seizure</a:t>
            </a:r>
            <a:r>
              <a:rPr lang="en-US" sz="2800" dirty="0" smtClean="0"/>
              <a:t> during their lifetime.</a:t>
            </a:r>
            <a:r>
              <a:rPr lang="en-US" sz="2800" baseline="30000" dirty="0" smtClean="0"/>
              <a:t> </a:t>
            </a:r>
            <a:r>
              <a:rPr lang="en-US" sz="2800" dirty="0" smtClean="0"/>
              <a:t>Various studies have looked at the investigation and management of first adult seizures but often no consensus has been reached. It has been proposed that treatment and referral guidelines should be agreed between emergency department staff and neurologists</a:t>
            </a:r>
            <a:endParaRPr lang="en-US"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0"/>
            <a:ext cx="7704856" cy="5693866"/>
          </a:xfrm>
          <a:prstGeom prst="rect">
            <a:avLst/>
          </a:prstGeom>
        </p:spPr>
        <p:txBody>
          <a:bodyPr wrap="square">
            <a:spAutoFit/>
          </a:bodyPr>
          <a:lstStyle/>
          <a:p>
            <a:r>
              <a:rPr lang="en-US" sz="2800" b="1" dirty="0" smtClean="0">
                <a:solidFill>
                  <a:srgbClr val="0000FF"/>
                </a:solidFill>
              </a:rPr>
              <a:t>Conclusions</a:t>
            </a:r>
          </a:p>
          <a:p>
            <a:r>
              <a:rPr lang="en-US" sz="2800" dirty="0" smtClean="0"/>
              <a:t>Although many studies have looked at various elements of management of a first </a:t>
            </a:r>
            <a:r>
              <a:rPr lang="en-US" sz="2800" dirty="0" err="1" smtClean="0"/>
              <a:t>generalised</a:t>
            </a:r>
            <a:r>
              <a:rPr lang="en-US" sz="2800" dirty="0" smtClean="0"/>
              <a:t> seizure in adults, there still seems to be a lack of consensus. A clinical pathway should not only streamline management but also avoid unnecessary investigations and admissions. This pathway is adapted to allow for local opinion as well as local resources but would apply well for many areas of the UK and other parts of the world. We would recommend that an adult with a first </a:t>
            </a:r>
            <a:r>
              <a:rPr lang="en-US" sz="2800" dirty="0" err="1" smtClean="0"/>
              <a:t>generalised</a:t>
            </a:r>
            <a:r>
              <a:rPr lang="en-US" sz="2800" dirty="0" smtClean="0"/>
              <a:t> seizure can be managed using the algorithm (fig 1) and data chart (fig 2) presented in this module.</a:t>
            </a:r>
            <a:endParaRPr lang="en-US"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539552" y="332656"/>
            <a:ext cx="8388424"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EDB3"/>
                </a:solidFill>
                <a:effectLst/>
                <a:latin typeface="Arial" charset="0"/>
                <a:cs typeface="Arial" charset="0"/>
              </a:rPr>
              <a:t>Figure 1 Algorithm for the management of adults with an uncomplicated first </a:t>
            </a:r>
            <a:r>
              <a:rPr kumimoji="0" lang="en-US" b="1" i="0" u="none" strike="noStrike" cap="none" normalizeH="0" baseline="0" dirty="0" err="1" smtClean="0">
                <a:ln>
                  <a:noFill/>
                </a:ln>
                <a:solidFill>
                  <a:srgbClr val="FFEDB3"/>
                </a:solidFill>
                <a:effectLst/>
                <a:latin typeface="Arial" charset="0"/>
                <a:cs typeface="Arial" charset="0"/>
              </a:rPr>
              <a:t>generalised</a:t>
            </a:r>
            <a:r>
              <a:rPr kumimoji="0" lang="en-US" b="1" i="0" u="none" strike="noStrike" cap="none" normalizeH="0" baseline="0" dirty="0" smtClean="0">
                <a:ln>
                  <a:noFill/>
                </a:ln>
                <a:solidFill>
                  <a:srgbClr val="FFEDB3"/>
                </a:solidFill>
                <a:effectLst/>
                <a:latin typeface="Arial" charset="0"/>
                <a:cs typeface="Arial" charset="0"/>
              </a:rPr>
              <a:t> seizure.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EDB3"/>
                </a:solidFill>
                <a:effectLst/>
                <a:latin typeface="Arial" charset="0"/>
                <a:cs typeface="Arial" charset="0"/>
              </a:rPr>
              <a:t>  </a:t>
            </a:r>
            <a:endParaRPr kumimoji="0" lang="en-US" sz="284200" b="0" i="0" u="none" strike="noStrike" cap="none" normalizeH="0" baseline="0" dirty="0" smtClean="0">
              <a:ln>
                <a:noFill/>
              </a:ln>
              <a:solidFill>
                <a:srgbClr val="FFEDB3"/>
              </a:solidFill>
              <a:effectLst/>
              <a:latin typeface="Arial" charset="0"/>
              <a:cs typeface="Arial" charset="0"/>
            </a:endParaRPr>
          </a:p>
        </p:txBody>
      </p:sp>
      <p:pic>
        <p:nvPicPr>
          <p:cNvPr id="35842" name="Picture 2" descr="mhtml:file://H:\DH%202010\BMJ-learning\seizure\Just%20in%20timeEarly%20management%20of%20adults%20with%20an%20uncomplicated%20first%20generalised%20seizure%20in%20association%20with%20the%20Emergency%20Medicine%20Journal7.mht!http://learning.bmj.com/classobjects/images/fsfig1_default.gif"/>
          <p:cNvPicPr>
            <a:picLocks noChangeAspect="1" noChangeArrowheads="1"/>
          </p:cNvPicPr>
          <p:nvPr/>
        </p:nvPicPr>
        <p:blipFill>
          <a:blip r:embed="rId2" cstate="print"/>
          <a:srcRect/>
          <a:stretch>
            <a:fillRect/>
          </a:stretch>
        </p:blipFill>
        <p:spPr bwMode="auto">
          <a:xfrm>
            <a:off x="1403648" y="1052736"/>
            <a:ext cx="5976664" cy="5441802"/>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755576" y="260648"/>
            <a:ext cx="7596336"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EDB3"/>
                </a:solidFill>
                <a:effectLst/>
                <a:latin typeface="Arial" charset="0"/>
                <a:cs typeface="Arial" charset="0"/>
              </a:rPr>
              <a:t>Figure 2  Data chart for the management of adults with an uncomplicated first </a:t>
            </a:r>
            <a:r>
              <a:rPr kumimoji="0" lang="en-US" b="1" i="0" u="none" strike="noStrike" cap="none" normalizeH="0" baseline="0" dirty="0" err="1" smtClean="0">
                <a:ln>
                  <a:noFill/>
                </a:ln>
                <a:solidFill>
                  <a:srgbClr val="FFEDB3"/>
                </a:solidFill>
                <a:effectLst/>
                <a:latin typeface="Arial" charset="0"/>
                <a:cs typeface="Arial" charset="0"/>
              </a:rPr>
              <a:t>generalised</a:t>
            </a:r>
            <a:r>
              <a:rPr kumimoji="0" lang="en-US" b="1" i="0" u="none" strike="noStrike" cap="none" normalizeH="0" baseline="0" dirty="0" smtClean="0">
                <a:ln>
                  <a:noFill/>
                </a:ln>
                <a:solidFill>
                  <a:srgbClr val="FFEDB3"/>
                </a:solidFill>
                <a:effectLst/>
                <a:latin typeface="Arial" charset="0"/>
                <a:cs typeface="Arial" charset="0"/>
              </a:rPr>
              <a:t> seizure.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EDB3"/>
                </a:solidFill>
                <a:effectLst/>
                <a:latin typeface="Arial" charset="0"/>
                <a:cs typeface="Arial" charset="0"/>
              </a:rPr>
              <a:t>  </a:t>
            </a:r>
            <a:endParaRPr kumimoji="0" lang="en-US" sz="276500" b="0" i="0" u="none" strike="noStrike" cap="none" normalizeH="0" baseline="0" dirty="0" smtClean="0">
              <a:ln>
                <a:noFill/>
              </a:ln>
              <a:solidFill>
                <a:srgbClr val="FFEDB3"/>
              </a:solidFill>
              <a:effectLst/>
              <a:latin typeface="Arial" charset="0"/>
              <a:cs typeface="Arial" charset="0"/>
            </a:endParaRPr>
          </a:p>
        </p:txBody>
      </p:sp>
      <p:pic>
        <p:nvPicPr>
          <p:cNvPr id="53250" name="Picture 2" descr="mhtml:file://H:\DH%202010\BMJ-learning\seizure\Just%20in%20timeEarly%20management%20of%20adults%20with%20an%20uncomplicated%20first%20generalised%20seizure%20in%20association%20with%20the%20Emergency%20Medicine%20Journal7.mht!http://learning.bmj.com/classobjects/images/fsfig2a_default.gif"/>
          <p:cNvPicPr>
            <a:picLocks noChangeAspect="1" noChangeArrowheads="1"/>
          </p:cNvPicPr>
          <p:nvPr/>
        </p:nvPicPr>
        <p:blipFill>
          <a:blip r:embed="rId2" cstate="print"/>
          <a:srcRect/>
          <a:stretch>
            <a:fillRect/>
          </a:stretch>
        </p:blipFill>
        <p:spPr bwMode="auto">
          <a:xfrm>
            <a:off x="1403648" y="980728"/>
            <a:ext cx="5752703" cy="5511950"/>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mhtml:file://H:\DH%202010\BMJ-learning\seizure\Just%20in%20timeEarly%20management%20of%20adults%20with%20an%20uncomplicated%20first%20generalised%20seizure%20in%20association%20with%20the%20Emergency%20Medicine%20Journal33.mht!http://learning.bmj.com/classobjects/images/fsq3_default.jpg"/>
          <p:cNvPicPr>
            <a:picLocks noChangeAspect="1" noChangeArrowheads="1"/>
          </p:cNvPicPr>
          <p:nvPr/>
        </p:nvPicPr>
        <p:blipFill>
          <a:blip r:embed="rId3" cstate="print"/>
          <a:srcRect/>
          <a:stretch>
            <a:fillRect/>
          </a:stretch>
        </p:blipFill>
        <p:spPr bwMode="auto">
          <a:xfrm>
            <a:off x="1907704" y="1196752"/>
            <a:ext cx="3810000" cy="2647950"/>
          </a:xfrm>
          <a:prstGeom prst="rect">
            <a:avLst/>
          </a:prstGeom>
          <a:noFill/>
        </p:spPr>
      </p:pic>
      <p:sp>
        <p:nvSpPr>
          <p:cNvPr id="4" name="Rectangle 3"/>
          <p:cNvSpPr/>
          <p:nvPr/>
        </p:nvSpPr>
        <p:spPr>
          <a:xfrm>
            <a:off x="395536" y="260648"/>
            <a:ext cx="7704856" cy="1569660"/>
          </a:xfrm>
          <a:prstGeom prst="rect">
            <a:avLst/>
          </a:prstGeom>
        </p:spPr>
        <p:txBody>
          <a:bodyPr wrap="square">
            <a:spAutoFit/>
          </a:bodyPr>
          <a:lstStyle/>
          <a:p>
            <a:r>
              <a:rPr lang="en-US" sz="2400" dirty="0" smtClean="0"/>
              <a:t>A 21 year old woman comes to the Emergency Department as she has had a collapse. She also has a sore tongue. </a:t>
            </a:r>
            <a:br>
              <a:rPr lang="en-US" sz="2400" dirty="0" smtClean="0"/>
            </a:br>
            <a:r>
              <a:rPr lang="en-US" sz="2400" dirty="0" smtClean="0"/>
              <a:t/>
            </a:r>
            <a:br>
              <a:rPr lang="en-US" sz="2400" dirty="0" smtClean="0"/>
            </a:br>
            <a:endParaRPr lang="en-US" sz="2400" dirty="0"/>
          </a:p>
        </p:txBody>
      </p:sp>
      <p:graphicFrame>
        <p:nvGraphicFramePr>
          <p:cNvPr id="5" name="Table 4"/>
          <p:cNvGraphicFramePr>
            <a:graphicFrameLocks noGrp="1"/>
          </p:cNvGraphicFramePr>
          <p:nvPr/>
        </p:nvGraphicFramePr>
        <p:xfrm>
          <a:off x="611560" y="4437112"/>
          <a:ext cx="7128792" cy="2286000"/>
        </p:xfrm>
        <a:graphic>
          <a:graphicData uri="http://schemas.openxmlformats.org/drawingml/2006/table">
            <a:tbl>
              <a:tblPr/>
              <a:tblGrid>
                <a:gridCol w="1782198"/>
                <a:gridCol w="1782198"/>
                <a:gridCol w="1782198"/>
                <a:gridCol w="1782198"/>
              </a:tblGrid>
              <a:tr h="0">
                <a:tc gridSpan="2">
                  <a:txBody>
                    <a:bodyPr/>
                    <a:lstStyle/>
                    <a:p>
                      <a:endParaRPr lang="en-US" sz="1800" dirty="0"/>
                    </a:p>
                  </a:txBody>
                  <a:tcPr anchor="ctr">
                    <a:lnL>
                      <a:noFill/>
                    </a:lnL>
                    <a:lnR>
                      <a:noFill/>
                    </a:lnR>
                    <a:lnT>
                      <a:noFill/>
                    </a:lnT>
                    <a:lnB>
                      <a:noFill/>
                    </a:lnB>
                  </a:tcPr>
                </a:tc>
                <a:tc hMerge="1">
                  <a:txBody>
                    <a:bodyPr/>
                    <a:lstStyle/>
                    <a:p>
                      <a:endParaRPr lang="en-US"/>
                    </a:p>
                  </a:txBody>
                  <a:tcPr/>
                </a:tc>
                <a:tc>
                  <a:txBody>
                    <a:bodyPr/>
                    <a:lstStyle/>
                    <a:p>
                      <a:r>
                        <a:rPr lang="en-US" sz="1800"/>
                        <a:t>Your answer</a:t>
                      </a:r>
                    </a:p>
                  </a:txBody>
                  <a:tcPr anchor="ctr">
                    <a:lnL>
                      <a:noFill/>
                    </a:lnL>
                    <a:lnR>
                      <a:noFill/>
                    </a:lnR>
                    <a:lnT>
                      <a:noFill/>
                    </a:lnT>
                    <a:lnB>
                      <a:noFill/>
                    </a:lnB>
                  </a:tcPr>
                </a:tc>
                <a:tc>
                  <a:txBody>
                    <a:bodyPr/>
                    <a:lstStyle/>
                    <a:p>
                      <a:r>
                        <a:rPr lang="en-US" sz="1800"/>
                        <a:t>Correct answer</a:t>
                      </a:r>
                    </a:p>
                  </a:txBody>
                  <a:tcPr anchor="ctr">
                    <a:lnL>
                      <a:noFill/>
                    </a:lnL>
                    <a:lnR>
                      <a:noFill/>
                    </a:lnR>
                    <a:lnT>
                      <a:noFill/>
                    </a:lnT>
                    <a:lnB>
                      <a:noFill/>
                    </a:lnB>
                  </a:tcPr>
                </a:tc>
              </a:tr>
              <a:tr h="0">
                <a:tc>
                  <a:txBody>
                    <a:bodyPr/>
                    <a:lstStyle/>
                    <a:p>
                      <a:r>
                        <a:rPr lang="en-US" sz="1800"/>
                        <a:t>a. </a:t>
                      </a:r>
                    </a:p>
                  </a:txBody>
                  <a:tcPr>
                    <a:lnL>
                      <a:noFill/>
                    </a:lnL>
                    <a:lnR>
                      <a:noFill/>
                    </a:lnR>
                    <a:lnT>
                      <a:noFill/>
                    </a:lnT>
                    <a:lnB>
                      <a:noFill/>
                    </a:lnB>
                  </a:tcPr>
                </a:tc>
                <a:tc>
                  <a:txBody>
                    <a:bodyPr/>
                    <a:lstStyle/>
                    <a:p>
                      <a:r>
                        <a:rPr lang="en-US" sz="1800" dirty="0" err="1"/>
                        <a:t>Generalised</a:t>
                      </a:r>
                      <a:r>
                        <a:rPr lang="en-US" sz="1800" dirty="0"/>
                        <a:t> seizure</a:t>
                      </a:r>
                    </a:p>
                  </a:txBody>
                  <a:tcPr anchor="ctr">
                    <a:lnL>
                      <a:noFill/>
                    </a:lnL>
                    <a:lnR>
                      <a:noFill/>
                    </a:lnR>
                    <a:lnT>
                      <a:noFill/>
                    </a:lnT>
                    <a:lnB>
                      <a:noFill/>
                    </a:lnB>
                  </a:tcPr>
                </a:tc>
                <a:tc>
                  <a:txBody>
                    <a:bodyPr/>
                    <a:lstStyle/>
                    <a:p>
                      <a:endParaRPr lang="en-US" sz="1800"/>
                    </a:p>
                  </a:txBody>
                  <a:tcPr anchor="ctr">
                    <a:lnL>
                      <a:noFill/>
                    </a:lnL>
                    <a:lnR>
                      <a:noFill/>
                    </a:lnR>
                    <a:lnT>
                      <a:noFill/>
                    </a:lnT>
                    <a:lnB>
                      <a:noFill/>
                    </a:lnB>
                  </a:tcPr>
                </a:tc>
                <a:tc>
                  <a:txBody>
                    <a:bodyPr/>
                    <a:lstStyle/>
                    <a:p>
                      <a:endParaRPr lang="en-US" sz="1800"/>
                    </a:p>
                  </a:txBody>
                  <a:tcPr anchor="ctr">
                    <a:lnL>
                      <a:noFill/>
                    </a:lnL>
                    <a:lnR>
                      <a:noFill/>
                    </a:lnR>
                    <a:lnT>
                      <a:noFill/>
                    </a:lnT>
                    <a:lnB>
                      <a:noFill/>
                    </a:lnB>
                  </a:tcPr>
                </a:tc>
              </a:tr>
              <a:tr h="0">
                <a:tc>
                  <a:txBody>
                    <a:bodyPr/>
                    <a:lstStyle/>
                    <a:p>
                      <a:r>
                        <a:rPr lang="en-US" sz="1800"/>
                        <a:t>b. </a:t>
                      </a:r>
                    </a:p>
                  </a:txBody>
                  <a:tcPr>
                    <a:lnL>
                      <a:noFill/>
                    </a:lnL>
                    <a:lnR>
                      <a:noFill/>
                    </a:lnR>
                    <a:lnT>
                      <a:noFill/>
                    </a:lnT>
                    <a:lnB>
                      <a:noFill/>
                    </a:lnB>
                  </a:tcPr>
                </a:tc>
                <a:tc>
                  <a:txBody>
                    <a:bodyPr/>
                    <a:lstStyle/>
                    <a:p>
                      <a:r>
                        <a:rPr lang="en-US" sz="1800"/>
                        <a:t>Complex partial seizures</a:t>
                      </a:r>
                    </a:p>
                  </a:txBody>
                  <a:tcPr anchor="ctr">
                    <a:lnL>
                      <a:noFill/>
                    </a:lnL>
                    <a:lnR>
                      <a:noFill/>
                    </a:lnR>
                    <a:lnT>
                      <a:noFill/>
                    </a:lnT>
                    <a:lnB>
                      <a:noFill/>
                    </a:lnB>
                  </a:tcPr>
                </a:tc>
                <a:tc>
                  <a:txBody>
                    <a:bodyPr/>
                    <a:lstStyle/>
                    <a:p>
                      <a:endParaRPr lang="en-US" sz="1800" dirty="0"/>
                    </a:p>
                  </a:txBody>
                  <a:tcPr anchor="ctr">
                    <a:lnL>
                      <a:noFill/>
                    </a:lnL>
                    <a:lnR>
                      <a:noFill/>
                    </a:lnR>
                    <a:lnT>
                      <a:noFill/>
                    </a:lnT>
                    <a:lnB>
                      <a:noFill/>
                    </a:lnB>
                  </a:tcPr>
                </a:tc>
                <a:tc>
                  <a:txBody>
                    <a:bodyPr/>
                    <a:lstStyle/>
                    <a:p>
                      <a:endParaRPr lang="en-US" sz="1800"/>
                    </a:p>
                  </a:txBody>
                  <a:tcPr anchor="ctr">
                    <a:lnL>
                      <a:noFill/>
                    </a:lnL>
                    <a:lnR>
                      <a:noFill/>
                    </a:lnR>
                    <a:lnT>
                      <a:noFill/>
                    </a:lnT>
                    <a:lnB>
                      <a:noFill/>
                    </a:lnB>
                  </a:tcPr>
                </a:tc>
              </a:tr>
              <a:tr h="0">
                <a:tc>
                  <a:txBody>
                    <a:bodyPr/>
                    <a:lstStyle/>
                    <a:p>
                      <a:r>
                        <a:rPr lang="en-US" sz="1800"/>
                        <a:t>c. </a:t>
                      </a:r>
                    </a:p>
                  </a:txBody>
                  <a:tcPr>
                    <a:lnL>
                      <a:noFill/>
                    </a:lnL>
                    <a:lnR>
                      <a:noFill/>
                    </a:lnR>
                    <a:lnT>
                      <a:noFill/>
                    </a:lnT>
                    <a:lnB>
                      <a:noFill/>
                    </a:lnB>
                  </a:tcPr>
                </a:tc>
                <a:tc>
                  <a:txBody>
                    <a:bodyPr/>
                    <a:lstStyle/>
                    <a:p>
                      <a:r>
                        <a:rPr lang="en-US" sz="1800"/>
                        <a:t>Vaso-vagal attack</a:t>
                      </a:r>
                    </a:p>
                  </a:txBody>
                  <a:tcPr anchor="ctr">
                    <a:lnL>
                      <a:noFill/>
                    </a:lnL>
                    <a:lnR>
                      <a:noFill/>
                    </a:lnR>
                    <a:lnT>
                      <a:noFill/>
                    </a:lnT>
                    <a:lnB>
                      <a:noFill/>
                    </a:lnB>
                  </a:tcPr>
                </a:tc>
                <a:tc>
                  <a:txBody>
                    <a:bodyPr/>
                    <a:lstStyle/>
                    <a:p>
                      <a:endParaRPr lang="en-US" sz="1800"/>
                    </a:p>
                  </a:txBody>
                  <a:tcPr>
                    <a:lnL>
                      <a:noFill/>
                    </a:lnL>
                    <a:lnT>
                      <a:noFill/>
                    </a:lnT>
                  </a:tcPr>
                </a:tc>
                <a:tc>
                  <a:txBody>
                    <a:bodyPr/>
                    <a:lstStyle/>
                    <a:p>
                      <a:endParaRPr lang="en-US" sz="1800" dirty="0"/>
                    </a:p>
                  </a:txBody>
                  <a:tcPr>
                    <a:lnT>
                      <a:noFill/>
                    </a:lnT>
                  </a:tcPr>
                </a:tc>
              </a:tr>
            </a:tbl>
          </a:graphicData>
        </a:graphic>
      </p:graphicFrame>
      <p:sp>
        <p:nvSpPr>
          <p:cNvPr id="9" name="Rectangle 8"/>
          <p:cNvSpPr/>
          <p:nvPr/>
        </p:nvSpPr>
        <p:spPr>
          <a:xfrm>
            <a:off x="395536" y="4005064"/>
            <a:ext cx="4384277" cy="461665"/>
          </a:xfrm>
          <a:prstGeom prst="rect">
            <a:avLst/>
          </a:prstGeom>
        </p:spPr>
        <p:txBody>
          <a:bodyPr wrap="none">
            <a:spAutoFit/>
          </a:bodyPr>
          <a:lstStyle/>
          <a:p>
            <a:r>
              <a:rPr lang="en-US" sz="2400" dirty="0" smtClean="0"/>
              <a:t>What is the most likely diagnosis?</a:t>
            </a:r>
            <a:endParaRPr lang="en-US" sz="2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700808"/>
            <a:ext cx="7920880" cy="2554545"/>
          </a:xfrm>
          <a:prstGeom prst="rect">
            <a:avLst/>
          </a:prstGeom>
        </p:spPr>
        <p:txBody>
          <a:bodyPr wrap="square">
            <a:spAutoFit/>
          </a:bodyPr>
          <a:lstStyle/>
          <a:p>
            <a:r>
              <a:rPr lang="en-US" sz="3200" dirty="0" smtClean="0"/>
              <a:t>The tissue is split and is inflamed and bleeding slightly. A minor injury such as this generally requires no treatment. Tongue biting is strongly suggestive of a </a:t>
            </a:r>
            <a:r>
              <a:rPr lang="en-US" sz="3200" dirty="0" err="1" smtClean="0"/>
              <a:t>generalised</a:t>
            </a:r>
            <a:r>
              <a:rPr lang="en-US" sz="3200" dirty="0" smtClean="0"/>
              <a:t> seizure and is most often seen on the side of the tongue.</a:t>
            </a:r>
            <a:endParaRPr lang="en-US" sz="32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96752"/>
            <a:ext cx="5472608" cy="3970318"/>
          </a:xfrm>
          <a:prstGeom prst="rect">
            <a:avLst/>
          </a:prstGeom>
        </p:spPr>
        <p:txBody>
          <a:bodyPr wrap="square">
            <a:spAutoFit/>
          </a:bodyPr>
          <a:lstStyle/>
          <a:p>
            <a:r>
              <a:rPr lang="en-US" sz="2800" dirty="0" smtClean="0"/>
              <a:t>A 50 year old man has a seizure. He does not seek help immediately but comes to the Emergency Department two weeks later as he feels weak on one side of his face. On examination he is able to wrinkle up his forehead on both sides. </a:t>
            </a:r>
            <a:br>
              <a:rPr lang="en-US" sz="2800" dirty="0" smtClean="0"/>
            </a:br>
            <a:r>
              <a:rPr lang="en-US" sz="2800" dirty="0" smtClean="0"/>
              <a:t/>
            </a:r>
            <a:br>
              <a:rPr lang="en-US" sz="2800" dirty="0" smtClean="0"/>
            </a:br>
            <a:endParaRPr lang="en-US" sz="2800" dirty="0"/>
          </a:p>
        </p:txBody>
      </p:sp>
      <p:pic>
        <p:nvPicPr>
          <p:cNvPr id="55298" name="Picture 2" descr="mhtml:file://H:\DH%202010\BMJ-learning\seizure\Just%20in%20timeEarly%20management%20of%20adults%20with%20an%20uncomplicated%20first%20generalised%20seizure%20in%20association%20with%20the%20Emergency%20Medicine%20Journal44.mht!http://learning.bmj.com/classobjects/images/fsq4_default.jpg"/>
          <p:cNvPicPr>
            <a:picLocks noChangeAspect="1" noChangeArrowheads="1"/>
          </p:cNvPicPr>
          <p:nvPr/>
        </p:nvPicPr>
        <p:blipFill>
          <a:blip r:embed="rId2" cstate="print"/>
          <a:srcRect/>
          <a:stretch>
            <a:fillRect/>
          </a:stretch>
        </p:blipFill>
        <p:spPr bwMode="auto">
          <a:xfrm>
            <a:off x="5724128" y="836712"/>
            <a:ext cx="2857500" cy="4276726"/>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99592" y="1700808"/>
          <a:ext cx="6984776" cy="3291840"/>
        </p:xfrm>
        <a:graphic>
          <a:graphicData uri="http://schemas.openxmlformats.org/drawingml/2006/table">
            <a:tbl>
              <a:tblPr/>
              <a:tblGrid>
                <a:gridCol w="1746194"/>
                <a:gridCol w="1746194"/>
                <a:gridCol w="1746194"/>
                <a:gridCol w="1746194"/>
              </a:tblGrid>
              <a:tr h="0">
                <a:tc gridSpan="2">
                  <a:txBody>
                    <a:bodyPr/>
                    <a:lstStyle/>
                    <a:p>
                      <a:endParaRPr lang="en-US" sz="2400" dirty="0"/>
                    </a:p>
                  </a:txBody>
                  <a:tcPr anchor="ctr">
                    <a:lnL>
                      <a:noFill/>
                    </a:lnL>
                    <a:lnR>
                      <a:noFill/>
                    </a:lnR>
                    <a:lnT>
                      <a:noFill/>
                    </a:lnT>
                    <a:lnB>
                      <a:noFill/>
                    </a:lnB>
                  </a:tcPr>
                </a:tc>
                <a:tc hMerge="1">
                  <a:txBody>
                    <a:bodyPr/>
                    <a:lstStyle/>
                    <a:p>
                      <a:endParaRPr lang="en-US"/>
                    </a:p>
                  </a:txBody>
                  <a:tcPr/>
                </a:tc>
                <a:tc>
                  <a:txBody>
                    <a:bodyPr/>
                    <a:lstStyle/>
                    <a:p>
                      <a:r>
                        <a:rPr lang="en-US" sz="2400"/>
                        <a:t>Your answer</a:t>
                      </a:r>
                    </a:p>
                  </a:txBody>
                  <a:tcPr anchor="ctr">
                    <a:lnL>
                      <a:noFill/>
                    </a:lnL>
                    <a:lnR>
                      <a:noFill/>
                    </a:lnR>
                    <a:lnT>
                      <a:noFill/>
                    </a:lnT>
                    <a:lnB>
                      <a:noFill/>
                    </a:lnB>
                  </a:tcPr>
                </a:tc>
                <a:tc>
                  <a:txBody>
                    <a:bodyPr/>
                    <a:lstStyle/>
                    <a:p>
                      <a:r>
                        <a:rPr lang="en-US" sz="2400"/>
                        <a:t>Correct answer</a:t>
                      </a:r>
                    </a:p>
                  </a:txBody>
                  <a:tcPr anchor="ctr">
                    <a:lnL>
                      <a:noFill/>
                    </a:lnL>
                    <a:lnR>
                      <a:noFill/>
                    </a:lnR>
                    <a:lnT>
                      <a:noFill/>
                    </a:lnT>
                    <a:lnB>
                      <a:noFill/>
                    </a:lnB>
                  </a:tcPr>
                </a:tc>
              </a:tr>
              <a:tr h="0">
                <a:tc>
                  <a:txBody>
                    <a:bodyPr/>
                    <a:lstStyle/>
                    <a:p>
                      <a:r>
                        <a:rPr lang="en-US" sz="2400"/>
                        <a:t>a. </a:t>
                      </a:r>
                    </a:p>
                  </a:txBody>
                  <a:tcPr>
                    <a:lnL>
                      <a:noFill/>
                    </a:lnL>
                    <a:lnR>
                      <a:noFill/>
                    </a:lnR>
                    <a:lnT>
                      <a:noFill/>
                    </a:lnT>
                    <a:lnB>
                      <a:noFill/>
                    </a:lnB>
                  </a:tcPr>
                </a:tc>
                <a:tc>
                  <a:txBody>
                    <a:bodyPr/>
                    <a:lstStyle/>
                    <a:p>
                      <a:r>
                        <a:rPr lang="en-US" sz="2400"/>
                        <a:t>Todd's paralysis</a:t>
                      </a:r>
                    </a:p>
                  </a:txBody>
                  <a:tcPr anchor="ctr">
                    <a:lnL>
                      <a:noFill/>
                    </a:lnL>
                    <a:lnR>
                      <a:noFill/>
                    </a:lnR>
                    <a:lnT>
                      <a:noFill/>
                    </a:lnT>
                    <a:lnB>
                      <a:noFill/>
                    </a:lnB>
                  </a:tcPr>
                </a:tc>
                <a:tc>
                  <a:txBody>
                    <a:bodyPr/>
                    <a:lstStyle/>
                    <a:p>
                      <a:endParaRPr lang="en-US" sz="2400"/>
                    </a:p>
                  </a:txBody>
                  <a:tcPr anchor="ctr">
                    <a:lnL>
                      <a:noFill/>
                    </a:lnL>
                    <a:lnR>
                      <a:noFill/>
                    </a:lnR>
                    <a:lnT>
                      <a:noFill/>
                    </a:lnT>
                    <a:lnB>
                      <a:noFill/>
                    </a:lnB>
                  </a:tcPr>
                </a:tc>
                <a:tc>
                  <a:txBody>
                    <a:bodyPr/>
                    <a:lstStyle/>
                    <a:p>
                      <a:endParaRPr lang="en-US" sz="2400"/>
                    </a:p>
                  </a:txBody>
                  <a:tcPr anchor="ctr">
                    <a:lnL>
                      <a:noFill/>
                    </a:lnL>
                    <a:lnR>
                      <a:noFill/>
                    </a:lnR>
                    <a:lnT>
                      <a:noFill/>
                    </a:lnT>
                    <a:lnB>
                      <a:noFill/>
                    </a:lnB>
                  </a:tcPr>
                </a:tc>
              </a:tr>
              <a:tr h="0">
                <a:tc>
                  <a:txBody>
                    <a:bodyPr/>
                    <a:lstStyle/>
                    <a:p>
                      <a:r>
                        <a:rPr lang="en-US" sz="2400" dirty="0"/>
                        <a:t>b. </a:t>
                      </a:r>
                    </a:p>
                  </a:txBody>
                  <a:tcPr>
                    <a:lnL>
                      <a:noFill/>
                    </a:lnL>
                    <a:lnR>
                      <a:noFill/>
                    </a:lnR>
                    <a:lnT>
                      <a:noFill/>
                    </a:lnT>
                    <a:lnB>
                      <a:noFill/>
                    </a:lnB>
                  </a:tcPr>
                </a:tc>
                <a:tc>
                  <a:txBody>
                    <a:bodyPr/>
                    <a:lstStyle/>
                    <a:p>
                      <a:r>
                        <a:rPr lang="en-US" sz="2400"/>
                        <a:t>Bell's palsy</a:t>
                      </a:r>
                    </a:p>
                  </a:txBody>
                  <a:tcPr anchor="ctr">
                    <a:lnL>
                      <a:noFill/>
                    </a:lnL>
                    <a:lnR>
                      <a:noFill/>
                    </a:lnR>
                    <a:lnT>
                      <a:noFill/>
                    </a:lnT>
                    <a:lnB>
                      <a:noFill/>
                    </a:lnB>
                  </a:tcPr>
                </a:tc>
                <a:tc>
                  <a:txBody>
                    <a:bodyPr/>
                    <a:lstStyle/>
                    <a:p>
                      <a:endParaRPr lang="en-US" sz="2400"/>
                    </a:p>
                  </a:txBody>
                  <a:tcPr anchor="ctr">
                    <a:lnL>
                      <a:noFill/>
                    </a:lnL>
                    <a:lnR>
                      <a:noFill/>
                    </a:lnR>
                    <a:lnT>
                      <a:noFill/>
                    </a:lnT>
                    <a:lnB>
                      <a:noFill/>
                    </a:lnB>
                  </a:tcPr>
                </a:tc>
                <a:tc>
                  <a:txBody>
                    <a:bodyPr/>
                    <a:lstStyle/>
                    <a:p>
                      <a:endParaRPr lang="en-US" sz="2400"/>
                    </a:p>
                  </a:txBody>
                  <a:tcPr anchor="ctr">
                    <a:lnL>
                      <a:noFill/>
                    </a:lnL>
                    <a:lnR>
                      <a:noFill/>
                    </a:lnR>
                    <a:lnT>
                      <a:noFill/>
                    </a:lnT>
                    <a:lnB>
                      <a:noFill/>
                    </a:lnB>
                  </a:tcPr>
                </a:tc>
              </a:tr>
              <a:tr h="0">
                <a:tc>
                  <a:txBody>
                    <a:bodyPr/>
                    <a:lstStyle/>
                    <a:p>
                      <a:r>
                        <a:rPr lang="en-US" sz="2400"/>
                        <a:t>c. </a:t>
                      </a:r>
                    </a:p>
                  </a:txBody>
                  <a:tcPr>
                    <a:lnL>
                      <a:noFill/>
                    </a:lnL>
                    <a:lnR>
                      <a:noFill/>
                    </a:lnR>
                    <a:lnT>
                      <a:noFill/>
                    </a:lnT>
                    <a:lnB>
                      <a:noFill/>
                    </a:lnB>
                  </a:tcPr>
                </a:tc>
                <a:tc>
                  <a:txBody>
                    <a:bodyPr/>
                    <a:lstStyle/>
                    <a:p>
                      <a:r>
                        <a:rPr lang="sv-SE" sz="2400"/>
                        <a:t>Upper motor neuron facial palsy</a:t>
                      </a:r>
                    </a:p>
                  </a:txBody>
                  <a:tcPr anchor="ctr">
                    <a:lnL>
                      <a:noFill/>
                    </a:lnL>
                    <a:lnR>
                      <a:noFill/>
                    </a:lnR>
                    <a:lnT>
                      <a:noFill/>
                    </a:lnT>
                    <a:lnB>
                      <a:noFill/>
                    </a:lnB>
                  </a:tcPr>
                </a:tc>
                <a:tc>
                  <a:txBody>
                    <a:bodyPr/>
                    <a:lstStyle/>
                    <a:p>
                      <a:endParaRPr lang="en-US" sz="2400"/>
                    </a:p>
                  </a:txBody>
                  <a:tcPr>
                    <a:lnL>
                      <a:noFill/>
                    </a:lnL>
                    <a:lnT>
                      <a:noFill/>
                    </a:lnT>
                  </a:tcPr>
                </a:tc>
                <a:tc>
                  <a:txBody>
                    <a:bodyPr/>
                    <a:lstStyle/>
                    <a:p>
                      <a:endParaRPr lang="en-US" sz="2400" dirty="0"/>
                    </a:p>
                  </a:txBody>
                  <a:tcPr>
                    <a:lnT>
                      <a:noFill/>
                    </a:lnT>
                  </a:tcPr>
                </a:tc>
              </a:tr>
            </a:tbl>
          </a:graphicData>
        </a:graphic>
      </p:graphicFrame>
      <p:sp>
        <p:nvSpPr>
          <p:cNvPr id="59393" name="Rectangle 1"/>
          <p:cNvSpPr>
            <a:spLocks noChangeArrowheads="1"/>
          </p:cNvSpPr>
          <p:nvPr/>
        </p:nvSpPr>
        <p:spPr bwMode="auto">
          <a:xfrm>
            <a:off x="323528" y="610817"/>
            <a:ext cx="7236296"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cs typeface="Arial" charset="0"/>
              </a:rPr>
              <a:t>What is the most likely diagnosis?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cs typeface="Arial" charset="0"/>
              </a:rPr>
              <a:t> </a:t>
            </a:r>
            <a:endParaRPr kumimoji="0" lang="en-US" sz="900" b="1" i="0" u="none" strike="noStrike" cap="none" normalizeH="0" baseline="0" dirty="0" smtClean="0">
              <a:ln>
                <a:noFill/>
              </a:ln>
              <a:solidFill>
                <a:srgbClr val="FF0000"/>
              </a:solidFill>
              <a:effectLst/>
              <a:cs typeface="Arial" charset="0"/>
            </a:endParaRPr>
          </a:p>
        </p:txBody>
      </p:sp>
      <p:pic>
        <p:nvPicPr>
          <p:cNvPr id="59394" name="Picture 2" descr="mhtml:file://H:\DH%202010\BMJ-learning\seizure\Just%20in%20timeEarly%20management%20of%20adults%20with%20an%20uncomplicated%20first%20generalised%20seizure%20in%20association%20with%20the%20Emergency%20Medicine%20Journal44.mht!http://learning.bmj.com/learning/images/blueDot.gif"/>
          <p:cNvPicPr>
            <a:picLocks noChangeAspect="1" noChangeArrowheads="1"/>
          </p:cNvPicPr>
          <p:nvPr/>
        </p:nvPicPr>
        <p:blipFill>
          <a:blip r:embed="rId2" cstate="print"/>
          <a:srcRect/>
          <a:stretch>
            <a:fillRect/>
          </a:stretch>
        </p:blipFill>
        <p:spPr bwMode="auto">
          <a:xfrm>
            <a:off x="0" y="0"/>
            <a:ext cx="95250" cy="95250"/>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340768"/>
            <a:ext cx="7272808" cy="3970318"/>
          </a:xfrm>
          <a:prstGeom prst="rect">
            <a:avLst/>
          </a:prstGeom>
        </p:spPr>
        <p:txBody>
          <a:bodyPr wrap="square">
            <a:spAutoFit/>
          </a:bodyPr>
          <a:lstStyle/>
          <a:p>
            <a:r>
              <a:rPr lang="en-US" sz="2800" b="1" dirty="0" smtClean="0"/>
              <a:t>a : Todd's paralysis</a:t>
            </a:r>
            <a:endParaRPr lang="en-US" sz="2800" dirty="0" smtClean="0"/>
          </a:p>
          <a:p>
            <a:r>
              <a:rPr lang="en-US" sz="2800" dirty="0" smtClean="0"/>
              <a:t>Todd's paralysis would have resolved after two weeks.</a:t>
            </a:r>
          </a:p>
          <a:p>
            <a:r>
              <a:rPr lang="en-US" sz="2800" b="1" dirty="0" smtClean="0"/>
              <a:t>b : Bell's palsy</a:t>
            </a:r>
            <a:endParaRPr lang="en-US" sz="2800" dirty="0" smtClean="0"/>
          </a:p>
          <a:p>
            <a:r>
              <a:rPr lang="en-US" sz="2800" dirty="0" smtClean="0"/>
              <a:t>In someone with Bell's palsy the forehead would be weak as well.</a:t>
            </a:r>
          </a:p>
          <a:p>
            <a:r>
              <a:rPr lang="en-US" sz="2800" b="1" dirty="0" smtClean="0"/>
              <a:t>c : Upper motor neuron facial palsy</a:t>
            </a:r>
            <a:endParaRPr lang="en-US" sz="2800" dirty="0" smtClean="0"/>
          </a:p>
          <a:p>
            <a:r>
              <a:rPr lang="en-US" sz="2800" dirty="0" smtClean="0"/>
              <a:t>This man has an upper motor neuron facial palsy. He may have an intracranial lesion.</a:t>
            </a:r>
            <a:endParaRPr lang="en-US"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0648"/>
            <a:ext cx="5688632" cy="1938992"/>
          </a:xfrm>
          <a:prstGeom prst="rect">
            <a:avLst/>
          </a:prstGeom>
        </p:spPr>
        <p:txBody>
          <a:bodyPr wrap="square">
            <a:spAutoFit/>
          </a:bodyPr>
          <a:lstStyle/>
          <a:p>
            <a:r>
              <a:rPr lang="en-US" sz="2400" dirty="0" smtClean="0"/>
              <a:t>A 60 year old man presents with a seizure. He undergoes a CT brain scan with contrast media. </a:t>
            </a:r>
            <a:br>
              <a:rPr lang="en-US" sz="2400" dirty="0" smtClean="0"/>
            </a:br>
            <a:r>
              <a:rPr lang="en-US" sz="2400" dirty="0" smtClean="0"/>
              <a:t/>
            </a:r>
            <a:br>
              <a:rPr lang="en-US" sz="2400" dirty="0" smtClean="0"/>
            </a:br>
            <a:r>
              <a:rPr lang="en-US" sz="2400" dirty="0" smtClean="0"/>
              <a:t> </a:t>
            </a:r>
            <a:endParaRPr lang="en-US" sz="2400" dirty="0"/>
          </a:p>
        </p:txBody>
      </p:sp>
      <p:pic>
        <p:nvPicPr>
          <p:cNvPr id="60418" name="Picture 2" descr="mhtml:file://H:\DH%202010\BMJ-learning\seizure\Just%20in%20timeEarly%20management%20of%20adults%20with%20an%20uncomplicated%20first%20generalised%20seizure%20in%20association%20with%20the%20Emergency%20Medicine88%20Journal.mht!http://learning.bmj.com/classobjects/images/figure-2-meningioma_default.jpg"/>
          <p:cNvPicPr>
            <a:picLocks noChangeAspect="1" noChangeArrowheads="1"/>
          </p:cNvPicPr>
          <p:nvPr/>
        </p:nvPicPr>
        <p:blipFill>
          <a:blip r:embed="rId2" cstate="print"/>
          <a:srcRect/>
          <a:stretch>
            <a:fillRect/>
          </a:stretch>
        </p:blipFill>
        <p:spPr bwMode="auto">
          <a:xfrm>
            <a:off x="5004048" y="2276872"/>
            <a:ext cx="3905250" cy="3905251"/>
          </a:xfrm>
          <a:prstGeom prst="rect">
            <a:avLst/>
          </a:prstGeom>
          <a:noFill/>
        </p:spPr>
      </p:pic>
      <p:graphicFrame>
        <p:nvGraphicFramePr>
          <p:cNvPr id="5" name="Table 4"/>
          <p:cNvGraphicFramePr>
            <a:graphicFrameLocks noGrp="1"/>
          </p:cNvGraphicFramePr>
          <p:nvPr/>
        </p:nvGraphicFramePr>
        <p:xfrm>
          <a:off x="179512" y="2204864"/>
          <a:ext cx="5111948" cy="4063999"/>
        </p:xfrm>
        <a:graphic>
          <a:graphicData uri="http://schemas.openxmlformats.org/drawingml/2006/table">
            <a:tbl>
              <a:tblPr/>
              <a:tblGrid>
                <a:gridCol w="1277987"/>
                <a:gridCol w="1277987"/>
                <a:gridCol w="1277987"/>
                <a:gridCol w="1277987"/>
              </a:tblGrid>
              <a:tr h="536755">
                <a:tc gridSpan="2">
                  <a:txBody>
                    <a:bodyPr/>
                    <a:lstStyle/>
                    <a:p>
                      <a:endParaRPr lang="en-US" sz="1500" dirty="0"/>
                    </a:p>
                  </a:txBody>
                  <a:tcPr marL="76679" marR="76679" marT="38340" marB="38340" anchor="ctr">
                    <a:lnL>
                      <a:noFill/>
                    </a:lnL>
                    <a:lnR>
                      <a:noFill/>
                    </a:lnR>
                    <a:lnT>
                      <a:noFill/>
                    </a:lnT>
                    <a:lnB>
                      <a:noFill/>
                    </a:lnB>
                  </a:tcPr>
                </a:tc>
                <a:tc hMerge="1">
                  <a:txBody>
                    <a:bodyPr/>
                    <a:lstStyle/>
                    <a:p>
                      <a:endParaRPr lang="en-US"/>
                    </a:p>
                  </a:txBody>
                  <a:tcPr/>
                </a:tc>
                <a:tc>
                  <a:txBody>
                    <a:bodyPr/>
                    <a:lstStyle/>
                    <a:p>
                      <a:r>
                        <a:rPr lang="en-US" sz="1500"/>
                        <a:t>Your answer</a:t>
                      </a:r>
                    </a:p>
                  </a:txBody>
                  <a:tcPr marL="76679" marR="76679" marT="38340" marB="38340" anchor="ctr">
                    <a:lnL>
                      <a:noFill/>
                    </a:lnL>
                    <a:lnR>
                      <a:noFill/>
                    </a:lnR>
                    <a:lnT>
                      <a:noFill/>
                    </a:lnT>
                    <a:lnB>
                      <a:noFill/>
                    </a:lnB>
                  </a:tcPr>
                </a:tc>
                <a:tc>
                  <a:txBody>
                    <a:bodyPr/>
                    <a:lstStyle/>
                    <a:p>
                      <a:r>
                        <a:rPr lang="en-US" sz="1500"/>
                        <a:t>Correct answer</a:t>
                      </a:r>
                    </a:p>
                  </a:txBody>
                  <a:tcPr marL="76679" marR="76679" marT="38340" marB="38340" anchor="ctr">
                    <a:lnL>
                      <a:noFill/>
                    </a:lnL>
                    <a:lnR>
                      <a:noFill/>
                    </a:lnR>
                    <a:lnT>
                      <a:noFill/>
                    </a:lnT>
                    <a:lnB>
                      <a:noFill/>
                    </a:lnB>
                  </a:tcPr>
                </a:tc>
              </a:tr>
              <a:tr h="766792">
                <a:tc>
                  <a:txBody>
                    <a:bodyPr/>
                    <a:lstStyle/>
                    <a:p>
                      <a:r>
                        <a:rPr lang="en-US" sz="1500"/>
                        <a:t>a. </a:t>
                      </a:r>
                    </a:p>
                  </a:txBody>
                  <a:tcPr marL="76679" marR="76679" marT="38340" marB="38340">
                    <a:lnL>
                      <a:noFill/>
                    </a:lnL>
                    <a:lnR>
                      <a:noFill/>
                    </a:lnR>
                    <a:lnT>
                      <a:noFill/>
                    </a:lnT>
                    <a:lnB>
                      <a:noFill/>
                    </a:lnB>
                  </a:tcPr>
                </a:tc>
                <a:tc>
                  <a:txBody>
                    <a:bodyPr/>
                    <a:lstStyle/>
                    <a:p>
                      <a:r>
                        <a:rPr lang="en-US" sz="1500"/>
                        <a:t>Left posterior parietal meningioma</a:t>
                      </a:r>
                    </a:p>
                  </a:txBody>
                  <a:tcPr marL="76679" marR="76679" marT="38340" marB="38340" anchor="ctr">
                    <a:lnL>
                      <a:noFill/>
                    </a:lnL>
                    <a:lnR>
                      <a:noFill/>
                    </a:lnR>
                    <a:lnT>
                      <a:noFill/>
                    </a:lnT>
                    <a:lnB>
                      <a:noFill/>
                    </a:lnB>
                  </a:tcPr>
                </a:tc>
                <a:tc>
                  <a:txBody>
                    <a:bodyPr/>
                    <a:lstStyle/>
                    <a:p>
                      <a:endParaRPr lang="en-US" sz="1500" dirty="0"/>
                    </a:p>
                  </a:txBody>
                  <a:tcPr marL="76679" marR="76679" marT="38340" marB="38340" anchor="ctr">
                    <a:lnL>
                      <a:noFill/>
                    </a:lnL>
                    <a:lnR>
                      <a:noFill/>
                    </a:lnR>
                    <a:lnT>
                      <a:noFill/>
                    </a:lnT>
                    <a:lnB>
                      <a:noFill/>
                    </a:lnB>
                  </a:tcPr>
                </a:tc>
                <a:tc>
                  <a:txBody>
                    <a:bodyPr/>
                    <a:lstStyle/>
                    <a:p>
                      <a:endParaRPr lang="en-US" sz="1500"/>
                    </a:p>
                  </a:txBody>
                  <a:tcPr marL="76679" marR="76679" marT="38340" marB="38340" anchor="ctr">
                    <a:lnL>
                      <a:noFill/>
                    </a:lnL>
                    <a:lnR>
                      <a:noFill/>
                    </a:lnR>
                    <a:lnT>
                      <a:noFill/>
                    </a:lnT>
                    <a:lnB>
                      <a:noFill/>
                    </a:lnB>
                  </a:tcPr>
                </a:tc>
              </a:tr>
              <a:tr h="996830">
                <a:tc>
                  <a:txBody>
                    <a:bodyPr/>
                    <a:lstStyle/>
                    <a:p>
                      <a:r>
                        <a:rPr lang="en-US" sz="1500"/>
                        <a:t>b. </a:t>
                      </a:r>
                    </a:p>
                  </a:txBody>
                  <a:tcPr marL="76679" marR="76679" marT="38340" marB="38340">
                    <a:lnL>
                      <a:noFill/>
                    </a:lnL>
                    <a:lnR>
                      <a:noFill/>
                    </a:lnR>
                    <a:lnT>
                      <a:noFill/>
                    </a:lnT>
                    <a:lnB>
                      <a:noFill/>
                    </a:lnB>
                  </a:tcPr>
                </a:tc>
                <a:tc>
                  <a:txBody>
                    <a:bodyPr/>
                    <a:lstStyle/>
                    <a:p>
                      <a:r>
                        <a:rPr lang="en-US" sz="1500" dirty="0"/>
                        <a:t>Left posterior parietal </a:t>
                      </a:r>
                      <a:r>
                        <a:rPr lang="en-US" sz="1500" dirty="0" err="1"/>
                        <a:t>extradural</a:t>
                      </a:r>
                      <a:r>
                        <a:rPr lang="en-US" sz="1500" dirty="0"/>
                        <a:t> </a:t>
                      </a:r>
                      <a:r>
                        <a:rPr lang="en-US" sz="1500" dirty="0" err="1"/>
                        <a:t>haematoma</a:t>
                      </a:r>
                      <a:endParaRPr lang="en-US" sz="1500" dirty="0"/>
                    </a:p>
                  </a:txBody>
                  <a:tcPr marL="76679" marR="76679" marT="38340" marB="38340" anchor="ctr">
                    <a:lnL>
                      <a:noFill/>
                    </a:lnL>
                    <a:lnR>
                      <a:noFill/>
                    </a:lnR>
                    <a:lnT>
                      <a:noFill/>
                    </a:lnT>
                    <a:lnB>
                      <a:noFill/>
                    </a:lnB>
                  </a:tcPr>
                </a:tc>
                <a:tc>
                  <a:txBody>
                    <a:bodyPr/>
                    <a:lstStyle/>
                    <a:p>
                      <a:endParaRPr lang="en-US" sz="1500"/>
                    </a:p>
                  </a:txBody>
                  <a:tcPr marL="76679" marR="76679" marT="38340" marB="38340" anchor="ctr">
                    <a:lnL>
                      <a:noFill/>
                    </a:lnL>
                    <a:lnR>
                      <a:noFill/>
                    </a:lnR>
                    <a:lnT>
                      <a:noFill/>
                    </a:lnT>
                    <a:lnB>
                      <a:noFill/>
                    </a:lnB>
                  </a:tcPr>
                </a:tc>
                <a:tc>
                  <a:txBody>
                    <a:bodyPr/>
                    <a:lstStyle/>
                    <a:p>
                      <a:endParaRPr lang="en-US" sz="1500"/>
                    </a:p>
                  </a:txBody>
                  <a:tcPr marL="76679" marR="76679" marT="38340" marB="38340" anchor="ctr">
                    <a:lnL>
                      <a:noFill/>
                    </a:lnL>
                    <a:lnR>
                      <a:noFill/>
                    </a:lnR>
                    <a:lnT>
                      <a:noFill/>
                    </a:lnT>
                    <a:lnB>
                      <a:noFill/>
                    </a:lnB>
                  </a:tcPr>
                </a:tc>
              </a:tr>
              <a:tr h="766792">
                <a:tc>
                  <a:txBody>
                    <a:bodyPr/>
                    <a:lstStyle/>
                    <a:p>
                      <a:r>
                        <a:rPr lang="en-US" sz="1500"/>
                        <a:t>c. </a:t>
                      </a:r>
                    </a:p>
                  </a:txBody>
                  <a:tcPr marL="76679" marR="76679" marT="38340" marB="38340">
                    <a:lnL>
                      <a:noFill/>
                    </a:lnL>
                    <a:lnR>
                      <a:noFill/>
                    </a:lnR>
                    <a:lnT>
                      <a:noFill/>
                    </a:lnT>
                    <a:lnB>
                      <a:noFill/>
                    </a:lnB>
                  </a:tcPr>
                </a:tc>
                <a:tc>
                  <a:txBody>
                    <a:bodyPr/>
                    <a:lstStyle/>
                    <a:p>
                      <a:r>
                        <a:rPr lang="en-US" sz="1500"/>
                        <a:t>Left posterior parietal astrocytoma</a:t>
                      </a:r>
                    </a:p>
                  </a:txBody>
                  <a:tcPr marL="76679" marR="76679" marT="38340" marB="38340" anchor="ctr">
                    <a:lnL>
                      <a:noFill/>
                    </a:lnL>
                    <a:lnR>
                      <a:noFill/>
                    </a:lnR>
                    <a:lnT>
                      <a:noFill/>
                    </a:lnT>
                    <a:lnB>
                      <a:noFill/>
                    </a:lnB>
                  </a:tcPr>
                </a:tc>
                <a:tc>
                  <a:txBody>
                    <a:bodyPr/>
                    <a:lstStyle/>
                    <a:p>
                      <a:endParaRPr lang="en-US" sz="1500"/>
                    </a:p>
                  </a:txBody>
                  <a:tcPr marL="76679" marR="76679" marT="38340" marB="38340" anchor="ctr">
                    <a:lnL>
                      <a:noFill/>
                    </a:lnL>
                    <a:lnR>
                      <a:noFill/>
                    </a:lnR>
                    <a:lnT>
                      <a:noFill/>
                    </a:lnT>
                    <a:lnB>
                      <a:noFill/>
                    </a:lnB>
                  </a:tcPr>
                </a:tc>
                <a:tc>
                  <a:txBody>
                    <a:bodyPr/>
                    <a:lstStyle/>
                    <a:p>
                      <a:endParaRPr lang="en-US" sz="1500"/>
                    </a:p>
                  </a:txBody>
                  <a:tcPr marL="76679" marR="76679" marT="38340" marB="38340" anchor="ctr">
                    <a:lnL>
                      <a:noFill/>
                    </a:lnL>
                    <a:lnR>
                      <a:noFill/>
                    </a:lnR>
                    <a:lnT>
                      <a:noFill/>
                    </a:lnT>
                    <a:lnB>
                      <a:noFill/>
                    </a:lnB>
                  </a:tcPr>
                </a:tc>
              </a:tr>
              <a:tr h="996830">
                <a:tc>
                  <a:txBody>
                    <a:bodyPr/>
                    <a:lstStyle/>
                    <a:p>
                      <a:r>
                        <a:rPr lang="en-US" sz="1500"/>
                        <a:t>d. </a:t>
                      </a:r>
                    </a:p>
                  </a:txBody>
                  <a:tcPr marL="76679" marR="76679" marT="38340" marB="38340">
                    <a:lnL>
                      <a:noFill/>
                    </a:lnL>
                    <a:lnR>
                      <a:noFill/>
                    </a:lnR>
                    <a:lnT>
                      <a:noFill/>
                    </a:lnT>
                    <a:lnB>
                      <a:noFill/>
                    </a:lnB>
                  </a:tcPr>
                </a:tc>
                <a:tc>
                  <a:txBody>
                    <a:bodyPr/>
                    <a:lstStyle/>
                    <a:p>
                      <a:r>
                        <a:rPr lang="en-US" sz="1500"/>
                        <a:t>Left posterior parietal subdural haematoma</a:t>
                      </a:r>
                    </a:p>
                  </a:txBody>
                  <a:tcPr marL="76679" marR="76679" marT="38340" marB="38340" anchor="ctr">
                    <a:lnL>
                      <a:noFill/>
                    </a:lnL>
                    <a:lnR>
                      <a:noFill/>
                    </a:lnR>
                    <a:lnT>
                      <a:noFill/>
                    </a:lnT>
                    <a:lnB>
                      <a:noFill/>
                    </a:lnB>
                  </a:tcPr>
                </a:tc>
                <a:tc>
                  <a:txBody>
                    <a:bodyPr/>
                    <a:lstStyle/>
                    <a:p>
                      <a:endParaRPr lang="en-US" sz="1500"/>
                    </a:p>
                  </a:txBody>
                  <a:tcPr marL="76679" marR="76679" marT="38340" marB="38340">
                    <a:lnL>
                      <a:noFill/>
                    </a:lnL>
                    <a:lnT>
                      <a:noFill/>
                    </a:lnT>
                  </a:tcPr>
                </a:tc>
                <a:tc>
                  <a:txBody>
                    <a:bodyPr/>
                    <a:lstStyle/>
                    <a:p>
                      <a:endParaRPr lang="en-US" sz="1500" dirty="0"/>
                    </a:p>
                  </a:txBody>
                  <a:tcPr marL="76679" marR="76679" marT="38340" marB="38340">
                    <a:lnT>
                      <a:noFill/>
                    </a:lnT>
                  </a:tcPr>
                </a:tc>
              </a:tr>
            </a:tbl>
          </a:graphicData>
        </a:graphic>
      </p:graphicFrame>
      <p:sp>
        <p:nvSpPr>
          <p:cNvPr id="9" name="Rectangle 8"/>
          <p:cNvSpPr/>
          <p:nvPr/>
        </p:nvSpPr>
        <p:spPr>
          <a:xfrm>
            <a:off x="323528" y="1484784"/>
            <a:ext cx="4384277" cy="461665"/>
          </a:xfrm>
          <a:prstGeom prst="rect">
            <a:avLst/>
          </a:prstGeom>
        </p:spPr>
        <p:txBody>
          <a:bodyPr wrap="none">
            <a:spAutoFit/>
          </a:bodyPr>
          <a:lstStyle/>
          <a:p>
            <a:r>
              <a:rPr lang="en-US" sz="2400" dirty="0" smtClean="0"/>
              <a:t>What is the most likely diagnosis?</a:t>
            </a:r>
            <a:endParaRPr lang="en-US" sz="2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052736"/>
            <a:ext cx="7416824" cy="4524315"/>
          </a:xfrm>
          <a:prstGeom prst="rect">
            <a:avLst/>
          </a:prstGeom>
        </p:spPr>
        <p:txBody>
          <a:bodyPr wrap="square">
            <a:spAutoFit/>
          </a:bodyPr>
          <a:lstStyle/>
          <a:p>
            <a:r>
              <a:rPr lang="en-US" sz="2400" b="1" dirty="0" smtClean="0"/>
              <a:t>a : Left posterior parietal </a:t>
            </a:r>
            <a:r>
              <a:rPr lang="en-US" sz="2400" b="1" dirty="0" err="1" smtClean="0"/>
              <a:t>meningioma</a:t>
            </a:r>
            <a:endParaRPr lang="en-US" sz="2400" dirty="0" smtClean="0"/>
          </a:p>
          <a:p>
            <a:r>
              <a:rPr lang="en-US" sz="2400" dirty="0" smtClean="0"/>
              <a:t>There is a uniformly enhancing, extra-axial mass lesion measuring 5 cm x 2.5 cm in diameter in the left posterior parietal region. It contains some curvilinear calcification. There is little associated </a:t>
            </a:r>
            <a:r>
              <a:rPr lang="en-US" sz="2400" dirty="0" err="1" smtClean="0"/>
              <a:t>oedema</a:t>
            </a:r>
            <a:r>
              <a:rPr lang="en-US" sz="2400" dirty="0" smtClean="0"/>
              <a:t> but no midline shift. This is a left posterior parietal </a:t>
            </a:r>
            <a:r>
              <a:rPr lang="en-US" sz="2400" dirty="0" err="1" smtClean="0"/>
              <a:t>meningioma</a:t>
            </a:r>
            <a:r>
              <a:rPr lang="en-US" sz="2400" dirty="0" smtClean="0"/>
              <a:t>.</a:t>
            </a:r>
          </a:p>
          <a:p>
            <a:r>
              <a:rPr lang="en-US" sz="2400" b="1" dirty="0" smtClean="0"/>
              <a:t>b : Left posterior parietal </a:t>
            </a:r>
            <a:r>
              <a:rPr lang="en-US" sz="2400" b="1" dirty="0" err="1" smtClean="0"/>
              <a:t>extradural</a:t>
            </a:r>
            <a:r>
              <a:rPr lang="en-US" sz="2400" b="1" dirty="0" smtClean="0"/>
              <a:t> </a:t>
            </a:r>
            <a:r>
              <a:rPr lang="en-US" sz="2400" b="1" dirty="0" err="1" smtClean="0"/>
              <a:t>haematoma</a:t>
            </a:r>
            <a:endParaRPr lang="en-US" sz="2400" dirty="0" smtClean="0"/>
          </a:p>
          <a:p>
            <a:r>
              <a:rPr lang="en-US" sz="2400" dirty="0" smtClean="0"/>
              <a:t>This is a left posterior parietal </a:t>
            </a:r>
            <a:r>
              <a:rPr lang="en-US" sz="2400" dirty="0" err="1" smtClean="0"/>
              <a:t>meningioma</a:t>
            </a:r>
            <a:r>
              <a:rPr lang="en-US" sz="2400" dirty="0" smtClean="0"/>
              <a:t>.</a:t>
            </a:r>
          </a:p>
          <a:p>
            <a:r>
              <a:rPr lang="en-US" sz="2400" b="1" dirty="0" smtClean="0"/>
              <a:t>c : Left posterior parietal </a:t>
            </a:r>
            <a:r>
              <a:rPr lang="en-US" sz="2400" b="1" dirty="0" err="1" smtClean="0"/>
              <a:t>astrocytoma</a:t>
            </a:r>
            <a:endParaRPr lang="en-US" sz="2400" dirty="0" smtClean="0"/>
          </a:p>
          <a:p>
            <a:r>
              <a:rPr lang="en-US" sz="2400" dirty="0" smtClean="0"/>
              <a:t>This is a left posterior parietal </a:t>
            </a:r>
            <a:r>
              <a:rPr lang="en-US" sz="2400" dirty="0" err="1" smtClean="0"/>
              <a:t>meningioma</a:t>
            </a:r>
            <a:r>
              <a:rPr lang="en-US" sz="2400" dirty="0" smtClean="0"/>
              <a:t>.</a:t>
            </a:r>
          </a:p>
          <a:p>
            <a:r>
              <a:rPr lang="en-US" sz="2400" b="1" dirty="0" smtClean="0"/>
              <a:t>d : Left posterior parietal subdural </a:t>
            </a:r>
            <a:r>
              <a:rPr lang="en-US" sz="2400" b="1" dirty="0" err="1" smtClean="0"/>
              <a:t>haematoma</a:t>
            </a:r>
            <a:endParaRPr lang="en-US" sz="2400" dirty="0" smtClean="0"/>
          </a:p>
          <a:p>
            <a:r>
              <a:rPr lang="en-US" sz="2400" dirty="0" smtClean="0"/>
              <a:t>This is a left posterior parietal </a:t>
            </a:r>
            <a:r>
              <a:rPr lang="en-US" sz="2400" dirty="0" err="1" smtClean="0"/>
              <a:t>meningioma</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64704"/>
            <a:ext cx="7560840" cy="5262979"/>
          </a:xfrm>
          <a:prstGeom prst="rect">
            <a:avLst/>
          </a:prstGeom>
        </p:spPr>
        <p:txBody>
          <a:bodyPr wrap="square">
            <a:spAutoFit/>
          </a:bodyPr>
          <a:lstStyle/>
          <a:p>
            <a:r>
              <a:rPr lang="en-US" sz="2800" dirty="0" smtClean="0"/>
              <a:t>This review assesses the literature and formulates a clinical pathway (figure 1) for adults who present with a suspected first ever uncomplicated </a:t>
            </a:r>
            <a:r>
              <a:rPr lang="en-US" sz="2800" dirty="0" err="1" smtClean="0"/>
              <a:t>generalised</a:t>
            </a:r>
            <a:r>
              <a:rPr lang="en-US" sz="2800" dirty="0" smtClean="0"/>
              <a:t> seizure. Such a pathway is needed because, unlike epilepsy, where managed clinical networks and the Government Action Plan on Epilepsy Services are set to improve the standard of care in the UK,</a:t>
            </a:r>
            <a:r>
              <a:rPr lang="en-US" sz="2800" baseline="30000" dirty="0" smtClean="0"/>
              <a:t> </a:t>
            </a:r>
            <a:r>
              <a:rPr lang="en-US" sz="2800" dirty="0" smtClean="0"/>
              <a:t>many emergency physicians differ in their approach to first seizures. This pathway should reduce variable management, streamline investigations and follow up, and avoid unnecessary admissions.</a:t>
            </a:r>
            <a:endParaRPr lang="en-US" sz="28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99592" y="2564904"/>
          <a:ext cx="6840760" cy="2926080"/>
        </p:xfrm>
        <a:graphic>
          <a:graphicData uri="http://schemas.openxmlformats.org/drawingml/2006/table">
            <a:tbl>
              <a:tblPr/>
              <a:tblGrid>
                <a:gridCol w="1710190"/>
                <a:gridCol w="1710190"/>
                <a:gridCol w="1710190"/>
                <a:gridCol w="1710190"/>
              </a:tblGrid>
              <a:tr h="0">
                <a:tc gridSpan="2">
                  <a:txBody>
                    <a:bodyPr/>
                    <a:lstStyle/>
                    <a:p>
                      <a:endParaRPr lang="en-US" sz="2400" dirty="0"/>
                    </a:p>
                  </a:txBody>
                  <a:tcPr anchor="ctr">
                    <a:lnL>
                      <a:noFill/>
                    </a:lnL>
                    <a:lnR>
                      <a:noFill/>
                    </a:lnR>
                    <a:lnT>
                      <a:noFill/>
                    </a:lnT>
                    <a:lnB>
                      <a:noFill/>
                    </a:lnB>
                  </a:tcPr>
                </a:tc>
                <a:tc hMerge="1">
                  <a:txBody>
                    <a:bodyPr/>
                    <a:lstStyle/>
                    <a:p>
                      <a:endParaRPr lang="en-US"/>
                    </a:p>
                  </a:txBody>
                  <a:tcPr/>
                </a:tc>
                <a:tc>
                  <a:txBody>
                    <a:bodyPr/>
                    <a:lstStyle/>
                    <a:p>
                      <a:r>
                        <a:rPr lang="en-US" sz="2400" dirty="0"/>
                        <a:t>Your answer</a:t>
                      </a:r>
                    </a:p>
                  </a:txBody>
                  <a:tcPr anchor="ctr">
                    <a:lnL>
                      <a:noFill/>
                    </a:lnL>
                    <a:lnR>
                      <a:noFill/>
                    </a:lnR>
                    <a:lnT>
                      <a:noFill/>
                    </a:lnT>
                    <a:lnB>
                      <a:noFill/>
                    </a:lnB>
                  </a:tcPr>
                </a:tc>
                <a:tc>
                  <a:txBody>
                    <a:bodyPr/>
                    <a:lstStyle/>
                    <a:p>
                      <a:r>
                        <a:rPr lang="en-US" sz="2400"/>
                        <a:t>Correct answer</a:t>
                      </a:r>
                    </a:p>
                  </a:txBody>
                  <a:tcPr anchor="ctr">
                    <a:lnL>
                      <a:noFill/>
                    </a:lnL>
                    <a:lnR>
                      <a:noFill/>
                    </a:lnR>
                    <a:lnT>
                      <a:noFill/>
                    </a:lnT>
                    <a:lnB>
                      <a:noFill/>
                    </a:lnB>
                  </a:tcPr>
                </a:tc>
              </a:tr>
              <a:tr h="0">
                <a:tc>
                  <a:txBody>
                    <a:bodyPr/>
                    <a:lstStyle/>
                    <a:p>
                      <a:r>
                        <a:rPr lang="en-US" sz="2400"/>
                        <a:t>a. </a:t>
                      </a:r>
                    </a:p>
                  </a:txBody>
                  <a:tcPr>
                    <a:lnL>
                      <a:noFill/>
                    </a:lnL>
                    <a:lnR>
                      <a:noFill/>
                    </a:lnR>
                    <a:lnT>
                      <a:noFill/>
                    </a:lnT>
                    <a:lnB>
                      <a:noFill/>
                    </a:lnB>
                  </a:tcPr>
                </a:tc>
                <a:tc>
                  <a:txBody>
                    <a:bodyPr/>
                    <a:lstStyle/>
                    <a:p>
                      <a:r>
                        <a:rPr lang="en-US" sz="2400"/>
                        <a:t>A CT brain scan</a:t>
                      </a:r>
                    </a:p>
                  </a:txBody>
                  <a:tcPr anchor="ctr">
                    <a:lnL>
                      <a:noFill/>
                    </a:lnL>
                    <a:lnR>
                      <a:noFill/>
                    </a:lnR>
                    <a:lnT>
                      <a:noFill/>
                    </a:lnT>
                    <a:lnB>
                      <a:noFill/>
                    </a:lnB>
                  </a:tcPr>
                </a:tc>
                <a:tc>
                  <a:txBody>
                    <a:bodyPr/>
                    <a:lstStyle/>
                    <a:p>
                      <a:endParaRPr lang="en-US" sz="2400"/>
                    </a:p>
                  </a:txBody>
                  <a:tcPr anchor="ctr">
                    <a:lnL>
                      <a:noFill/>
                    </a:lnL>
                    <a:lnR>
                      <a:noFill/>
                    </a:lnR>
                    <a:lnT>
                      <a:noFill/>
                    </a:lnT>
                    <a:lnB>
                      <a:noFill/>
                    </a:lnB>
                  </a:tcPr>
                </a:tc>
                <a:tc>
                  <a:txBody>
                    <a:bodyPr/>
                    <a:lstStyle/>
                    <a:p>
                      <a:endParaRPr lang="en-US" sz="2400" dirty="0"/>
                    </a:p>
                  </a:txBody>
                  <a:tcPr anchor="ctr">
                    <a:lnL>
                      <a:noFill/>
                    </a:lnL>
                    <a:lnR>
                      <a:noFill/>
                    </a:lnR>
                    <a:lnT>
                      <a:noFill/>
                    </a:lnT>
                    <a:lnB>
                      <a:noFill/>
                    </a:lnB>
                  </a:tcPr>
                </a:tc>
              </a:tr>
              <a:tr h="0">
                <a:tc>
                  <a:txBody>
                    <a:bodyPr/>
                    <a:lstStyle/>
                    <a:p>
                      <a:r>
                        <a:rPr lang="en-US" sz="2400"/>
                        <a:t>b. </a:t>
                      </a:r>
                    </a:p>
                  </a:txBody>
                  <a:tcPr>
                    <a:lnL>
                      <a:noFill/>
                    </a:lnL>
                    <a:lnR>
                      <a:noFill/>
                    </a:lnR>
                    <a:lnT>
                      <a:noFill/>
                    </a:lnT>
                    <a:lnB>
                      <a:noFill/>
                    </a:lnB>
                  </a:tcPr>
                </a:tc>
                <a:tc>
                  <a:txBody>
                    <a:bodyPr/>
                    <a:lstStyle/>
                    <a:p>
                      <a:r>
                        <a:rPr lang="en-US" sz="2400"/>
                        <a:t>MRI brain scan</a:t>
                      </a:r>
                    </a:p>
                  </a:txBody>
                  <a:tcPr anchor="ctr">
                    <a:lnL>
                      <a:noFill/>
                    </a:lnL>
                    <a:lnR>
                      <a:noFill/>
                    </a:lnR>
                    <a:lnT>
                      <a:noFill/>
                    </a:lnT>
                    <a:lnB>
                      <a:noFill/>
                    </a:lnB>
                  </a:tcPr>
                </a:tc>
                <a:tc>
                  <a:txBody>
                    <a:bodyPr/>
                    <a:lstStyle/>
                    <a:p>
                      <a:endParaRPr lang="en-US" sz="2400"/>
                    </a:p>
                  </a:txBody>
                  <a:tcPr anchor="ctr">
                    <a:lnL>
                      <a:noFill/>
                    </a:lnL>
                    <a:lnR>
                      <a:noFill/>
                    </a:lnR>
                    <a:lnT>
                      <a:noFill/>
                    </a:lnT>
                    <a:lnB>
                      <a:noFill/>
                    </a:lnB>
                  </a:tcPr>
                </a:tc>
                <a:tc>
                  <a:txBody>
                    <a:bodyPr/>
                    <a:lstStyle/>
                    <a:p>
                      <a:endParaRPr lang="en-US" sz="2400"/>
                    </a:p>
                  </a:txBody>
                  <a:tcPr anchor="ctr">
                    <a:lnL>
                      <a:noFill/>
                    </a:lnL>
                    <a:lnR>
                      <a:noFill/>
                    </a:lnR>
                    <a:lnT>
                      <a:noFill/>
                    </a:lnT>
                    <a:lnB>
                      <a:noFill/>
                    </a:lnB>
                  </a:tcPr>
                </a:tc>
              </a:tr>
              <a:tr h="0">
                <a:tc>
                  <a:txBody>
                    <a:bodyPr/>
                    <a:lstStyle/>
                    <a:p>
                      <a:r>
                        <a:rPr lang="en-US" sz="2400"/>
                        <a:t>c. </a:t>
                      </a:r>
                    </a:p>
                  </a:txBody>
                  <a:tcPr>
                    <a:lnL>
                      <a:noFill/>
                    </a:lnL>
                    <a:lnR>
                      <a:noFill/>
                    </a:lnR>
                    <a:lnT>
                      <a:noFill/>
                    </a:lnT>
                    <a:lnB>
                      <a:noFill/>
                    </a:lnB>
                  </a:tcPr>
                </a:tc>
                <a:tc>
                  <a:txBody>
                    <a:bodyPr/>
                    <a:lstStyle/>
                    <a:p>
                      <a:r>
                        <a:rPr lang="en-US" sz="2400"/>
                        <a:t>Skull x ray</a:t>
                      </a:r>
                    </a:p>
                  </a:txBody>
                  <a:tcPr anchor="ctr">
                    <a:lnL>
                      <a:noFill/>
                    </a:lnL>
                    <a:lnR>
                      <a:noFill/>
                    </a:lnR>
                    <a:lnT>
                      <a:noFill/>
                    </a:lnT>
                    <a:lnB>
                      <a:noFill/>
                    </a:lnB>
                  </a:tcPr>
                </a:tc>
                <a:tc>
                  <a:txBody>
                    <a:bodyPr/>
                    <a:lstStyle/>
                    <a:p>
                      <a:endParaRPr lang="en-US" sz="2400"/>
                    </a:p>
                  </a:txBody>
                  <a:tcPr>
                    <a:lnL>
                      <a:noFill/>
                    </a:lnL>
                    <a:lnT>
                      <a:noFill/>
                    </a:lnT>
                  </a:tcPr>
                </a:tc>
                <a:tc>
                  <a:txBody>
                    <a:bodyPr/>
                    <a:lstStyle/>
                    <a:p>
                      <a:endParaRPr lang="en-US" sz="2400" dirty="0"/>
                    </a:p>
                  </a:txBody>
                  <a:tcPr>
                    <a:lnT>
                      <a:noFill/>
                    </a:lnT>
                  </a:tcPr>
                </a:tc>
              </a:tr>
            </a:tbl>
          </a:graphicData>
        </a:graphic>
      </p:graphicFrame>
      <p:sp>
        <p:nvSpPr>
          <p:cNvPr id="62465" name="Rectangle 1"/>
          <p:cNvSpPr>
            <a:spLocks noChangeArrowheads="1"/>
          </p:cNvSpPr>
          <p:nvPr/>
        </p:nvSpPr>
        <p:spPr bwMode="auto">
          <a:xfrm rot="10800000" flipV="1">
            <a:off x="323528" y="548680"/>
            <a:ext cx="766834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cs typeface="Arial" charset="0"/>
              </a:rPr>
              <a:t>A 40 year old man comes to see you as he has had a funny turn. You suspect that he has had a complex partial seizure. Which of the following investigations would you request?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cs typeface="Arial" charset="0"/>
              </a:rPr>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548680"/>
            <a:ext cx="6624736" cy="5262979"/>
          </a:xfrm>
          <a:prstGeom prst="rect">
            <a:avLst/>
          </a:prstGeom>
        </p:spPr>
        <p:txBody>
          <a:bodyPr wrap="square">
            <a:spAutoFit/>
          </a:bodyPr>
          <a:lstStyle/>
          <a:p>
            <a:r>
              <a:rPr lang="en-US" sz="2400" b="1" dirty="0" smtClean="0"/>
              <a:t>: A CT brain scan</a:t>
            </a:r>
            <a:endParaRPr lang="en-US" sz="2400" dirty="0" smtClean="0"/>
          </a:p>
          <a:p>
            <a:r>
              <a:rPr lang="en-US" sz="2400" dirty="0" smtClean="0"/>
              <a:t>Studies have found that MRI detects lesions that CT does not.</a:t>
            </a:r>
          </a:p>
          <a:p>
            <a:r>
              <a:rPr lang="en-US" sz="2400" b="1" dirty="0" smtClean="0"/>
              <a:t>b : MRI brain scan</a:t>
            </a:r>
            <a:endParaRPr lang="en-US" sz="2400" dirty="0" smtClean="0"/>
          </a:p>
          <a:p>
            <a:r>
              <a:rPr lang="en-US" sz="2400" dirty="0" smtClean="0"/>
              <a:t>Studies have found that MRI detects lesions that CT does not, such as:</a:t>
            </a:r>
          </a:p>
          <a:p>
            <a:r>
              <a:rPr lang="en-US" sz="2400" dirty="0" err="1" smtClean="0"/>
              <a:t>Mesial</a:t>
            </a:r>
            <a:r>
              <a:rPr lang="en-US" sz="2400" dirty="0" smtClean="0"/>
              <a:t> temporal sclerosis</a:t>
            </a:r>
          </a:p>
          <a:p>
            <a:r>
              <a:rPr lang="en-US" sz="2400" dirty="0" smtClean="0"/>
              <a:t>Cortical dysplasia</a:t>
            </a:r>
          </a:p>
          <a:p>
            <a:r>
              <a:rPr lang="en-US" sz="2400" dirty="0" smtClean="0"/>
              <a:t>Vascular malformations</a:t>
            </a:r>
          </a:p>
          <a:p>
            <a:r>
              <a:rPr lang="en-US" sz="2400" dirty="0" smtClean="0"/>
              <a:t>Some tumours.</a:t>
            </a:r>
            <a:r>
              <a:rPr lang="en-US" sz="2400" baseline="30000" dirty="0" smtClean="0"/>
              <a:t>8 21 27</a:t>
            </a:r>
            <a:r>
              <a:rPr lang="en-US" sz="2400" dirty="0" smtClean="0"/>
              <a:t> </a:t>
            </a:r>
          </a:p>
          <a:p>
            <a:r>
              <a:rPr lang="en-US" sz="2400" dirty="0" err="1" smtClean="0"/>
              <a:t>Mesial</a:t>
            </a:r>
            <a:r>
              <a:rPr lang="en-US" sz="2400" dirty="0" smtClean="0"/>
              <a:t> temporal sclerosis often occurs in patients with complex partial seizures.</a:t>
            </a:r>
          </a:p>
          <a:p>
            <a:r>
              <a:rPr lang="en-US" sz="2400" b="1" dirty="0" smtClean="0"/>
              <a:t>c : Skull x ray</a:t>
            </a:r>
            <a:endParaRPr lang="en-US" sz="2400" dirty="0" smtClean="0"/>
          </a:p>
          <a:p>
            <a:r>
              <a:rPr lang="en-US" sz="2400" dirty="0" smtClean="0"/>
              <a:t>Plain skull x rays are not indicated.</a:t>
            </a:r>
            <a:endParaRPr lang="en-US"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5256584" cy="2677656"/>
          </a:xfrm>
          <a:prstGeom prst="rect">
            <a:avLst/>
          </a:prstGeom>
        </p:spPr>
        <p:txBody>
          <a:bodyPr wrap="square">
            <a:spAutoFit/>
          </a:bodyPr>
          <a:lstStyle/>
          <a:p>
            <a:r>
              <a:rPr lang="en-US" sz="2400" dirty="0" smtClean="0"/>
              <a:t>A 65 year old man is brought to the Emergency Department as he has had a fit. He is slow to regain consciousness and so has a brain scan. He has had no known history of trauma. </a:t>
            </a:r>
            <a:br>
              <a:rPr lang="en-US" sz="2400" dirty="0" smtClean="0"/>
            </a:br>
            <a:r>
              <a:rPr lang="en-US" sz="2400" dirty="0" smtClean="0"/>
              <a:t/>
            </a:r>
            <a:br>
              <a:rPr lang="en-US" sz="2400" dirty="0" smtClean="0"/>
            </a:br>
            <a:endParaRPr lang="en-US" sz="2400" dirty="0"/>
          </a:p>
        </p:txBody>
      </p:sp>
      <p:pic>
        <p:nvPicPr>
          <p:cNvPr id="64514" name="Picture 2" descr="mhtml:file://H:\DH%202010\BMJ-learning\seizure\Just%20in%20timeEarly%20management%20of%20adults%20with%20an%20uncomplicated%20first%20generalised%20seizure%20in%20association%20with%20the%20Emergency%20Medicine%2011Journal.mht!http://learning.bmj.com/classobjects/images/fsq1_default.jpg"/>
          <p:cNvPicPr>
            <a:picLocks noChangeAspect="1" noChangeArrowheads="1"/>
          </p:cNvPicPr>
          <p:nvPr/>
        </p:nvPicPr>
        <p:blipFill>
          <a:blip r:embed="rId2" cstate="print"/>
          <a:srcRect/>
          <a:stretch>
            <a:fillRect/>
          </a:stretch>
        </p:blipFill>
        <p:spPr bwMode="auto">
          <a:xfrm>
            <a:off x="5580112" y="404664"/>
            <a:ext cx="3038475" cy="3409951"/>
          </a:xfrm>
          <a:prstGeom prst="rect">
            <a:avLst/>
          </a:prstGeom>
          <a:noFill/>
        </p:spPr>
      </p:pic>
      <p:graphicFrame>
        <p:nvGraphicFramePr>
          <p:cNvPr id="4" name="Table 3"/>
          <p:cNvGraphicFramePr>
            <a:graphicFrameLocks noGrp="1"/>
          </p:cNvGraphicFramePr>
          <p:nvPr/>
        </p:nvGraphicFramePr>
        <p:xfrm>
          <a:off x="467544" y="3429000"/>
          <a:ext cx="5688632" cy="2651760"/>
        </p:xfrm>
        <a:graphic>
          <a:graphicData uri="http://schemas.openxmlformats.org/drawingml/2006/table">
            <a:tbl>
              <a:tblPr/>
              <a:tblGrid>
                <a:gridCol w="1422158"/>
                <a:gridCol w="1422158"/>
                <a:gridCol w="1422158"/>
                <a:gridCol w="1422158"/>
              </a:tblGrid>
              <a:tr h="0">
                <a:tc gridSpan="2">
                  <a:txBody>
                    <a:bodyPr/>
                    <a:lstStyle/>
                    <a:p>
                      <a:endParaRPr lang="en-US" dirty="0"/>
                    </a:p>
                  </a:txBody>
                  <a:tcPr anchor="ctr">
                    <a:lnL>
                      <a:noFill/>
                    </a:lnL>
                    <a:lnR>
                      <a:noFill/>
                    </a:lnR>
                    <a:lnT>
                      <a:noFill/>
                    </a:lnT>
                    <a:lnB>
                      <a:noFill/>
                    </a:lnB>
                  </a:tcPr>
                </a:tc>
                <a:tc hMerge="1">
                  <a:txBody>
                    <a:bodyPr/>
                    <a:lstStyle/>
                    <a:p>
                      <a:endParaRPr lang="en-US"/>
                    </a:p>
                  </a:txBody>
                  <a:tcPr/>
                </a:tc>
                <a:tc>
                  <a:txBody>
                    <a:bodyPr/>
                    <a:lstStyle/>
                    <a:p>
                      <a:r>
                        <a:rPr lang="en-US"/>
                        <a:t>Your answer</a:t>
                      </a:r>
                    </a:p>
                  </a:txBody>
                  <a:tcPr anchor="ctr">
                    <a:lnL>
                      <a:noFill/>
                    </a:lnL>
                    <a:lnR>
                      <a:noFill/>
                    </a:lnR>
                    <a:lnT>
                      <a:noFill/>
                    </a:lnT>
                    <a:lnB>
                      <a:noFill/>
                    </a:lnB>
                  </a:tcPr>
                </a:tc>
                <a:tc>
                  <a:txBody>
                    <a:bodyPr/>
                    <a:lstStyle/>
                    <a:p>
                      <a:r>
                        <a:rPr lang="en-US"/>
                        <a:t>Correct answer</a:t>
                      </a:r>
                    </a:p>
                  </a:txBody>
                  <a:tcPr anchor="ctr">
                    <a:lnL>
                      <a:noFill/>
                    </a:lnL>
                    <a:lnR>
                      <a:noFill/>
                    </a:lnR>
                    <a:lnT>
                      <a:noFill/>
                    </a:lnT>
                    <a:lnB>
                      <a:noFill/>
                    </a:lnB>
                  </a:tcPr>
                </a:tc>
              </a:tr>
              <a:tr h="0">
                <a:tc>
                  <a:txBody>
                    <a:bodyPr/>
                    <a:lstStyle/>
                    <a:p>
                      <a:r>
                        <a:rPr lang="en-US"/>
                        <a:t>a. </a:t>
                      </a:r>
                    </a:p>
                  </a:txBody>
                  <a:tcPr>
                    <a:lnL>
                      <a:noFill/>
                    </a:lnL>
                    <a:lnR>
                      <a:noFill/>
                    </a:lnR>
                    <a:lnT>
                      <a:noFill/>
                    </a:lnT>
                    <a:lnB>
                      <a:noFill/>
                    </a:lnB>
                  </a:tcPr>
                </a:tc>
                <a:tc>
                  <a:txBody>
                    <a:bodyPr/>
                    <a:lstStyle/>
                    <a:p>
                      <a:r>
                        <a:rPr lang="en-US"/>
                        <a:t>Extradural haematoma</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tc>
                  <a:txBody>
                    <a:bodyPr/>
                    <a:lstStyle/>
                    <a:p>
                      <a:endParaRPr lang="en-US"/>
                    </a:p>
                  </a:txBody>
                  <a:tcPr anchor="ctr">
                    <a:lnL>
                      <a:noFill/>
                    </a:lnL>
                    <a:lnR>
                      <a:noFill/>
                    </a:lnR>
                    <a:lnT>
                      <a:noFill/>
                    </a:lnT>
                    <a:lnB>
                      <a:noFill/>
                    </a:lnB>
                  </a:tcPr>
                </a:tc>
              </a:tr>
              <a:tr h="0">
                <a:tc>
                  <a:txBody>
                    <a:bodyPr/>
                    <a:lstStyle/>
                    <a:p>
                      <a:r>
                        <a:rPr lang="en-US"/>
                        <a:t>b. </a:t>
                      </a:r>
                    </a:p>
                  </a:txBody>
                  <a:tcPr>
                    <a:lnL>
                      <a:noFill/>
                    </a:lnL>
                    <a:lnR>
                      <a:noFill/>
                    </a:lnR>
                    <a:lnT>
                      <a:noFill/>
                    </a:lnT>
                    <a:lnB>
                      <a:noFill/>
                    </a:lnB>
                  </a:tcPr>
                </a:tc>
                <a:tc>
                  <a:txBody>
                    <a:bodyPr/>
                    <a:lstStyle/>
                    <a:p>
                      <a:r>
                        <a:rPr lang="en-US"/>
                        <a:t>Normal scan</a:t>
                      </a:r>
                    </a:p>
                  </a:txBody>
                  <a:tcPr anchor="ctr">
                    <a:lnL>
                      <a:noFill/>
                    </a:lnL>
                    <a:lnR>
                      <a:noFill/>
                    </a:lnR>
                    <a:lnT>
                      <a:noFill/>
                    </a:lnT>
                    <a:lnB>
                      <a:noFill/>
                    </a:lnB>
                  </a:tcPr>
                </a:tc>
                <a:tc>
                  <a:txBody>
                    <a:bodyPr/>
                    <a:lstStyle/>
                    <a:p>
                      <a:endParaRPr lang="en-US"/>
                    </a:p>
                  </a:txBody>
                  <a:tcPr anchor="ctr">
                    <a:lnL>
                      <a:noFill/>
                    </a:lnL>
                    <a:lnR>
                      <a:noFill/>
                    </a:lnR>
                    <a:lnT>
                      <a:noFill/>
                    </a:lnT>
                    <a:lnB>
                      <a:noFill/>
                    </a:lnB>
                  </a:tcPr>
                </a:tc>
                <a:tc>
                  <a:txBody>
                    <a:bodyPr/>
                    <a:lstStyle/>
                    <a:p>
                      <a:endParaRPr lang="en-US"/>
                    </a:p>
                  </a:txBody>
                  <a:tcPr anchor="ctr">
                    <a:lnL>
                      <a:noFill/>
                    </a:lnL>
                    <a:lnR>
                      <a:noFill/>
                    </a:lnR>
                    <a:lnT>
                      <a:noFill/>
                    </a:lnT>
                    <a:lnB>
                      <a:noFill/>
                    </a:lnB>
                  </a:tcPr>
                </a:tc>
              </a:tr>
              <a:tr h="0">
                <a:tc>
                  <a:txBody>
                    <a:bodyPr/>
                    <a:lstStyle/>
                    <a:p>
                      <a:r>
                        <a:rPr lang="en-US"/>
                        <a:t>c. </a:t>
                      </a:r>
                    </a:p>
                  </a:txBody>
                  <a:tcPr>
                    <a:lnL>
                      <a:noFill/>
                    </a:lnL>
                    <a:lnR>
                      <a:noFill/>
                    </a:lnR>
                    <a:lnT>
                      <a:noFill/>
                    </a:lnT>
                    <a:lnB>
                      <a:noFill/>
                    </a:lnB>
                  </a:tcPr>
                </a:tc>
                <a:tc>
                  <a:txBody>
                    <a:bodyPr/>
                    <a:lstStyle/>
                    <a:p>
                      <a:r>
                        <a:rPr lang="en-US"/>
                        <a:t>Subdural haematoma</a:t>
                      </a:r>
                    </a:p>
                  </a:txBody>
                  <a:tcPr anchor="ctr">
                    <a:lnL>
                      <a:noFill/>
                    </a:lnL>
                    <a:lnR>
                      <a:noFill/>
                    </a:lnR>
                    <a:lnT>
                      <a:noFill/>
                    </a:lnT>
                    <a:lnB>
                      <a:noFill/>
                    </a:lnB>
                  </a:tcPr>
                </a:tc>
                <a:tc>
                  <a:txBody>
                    <a:bodyPr/>
                    <a:lstStyle/>
                    <a:p>
                      <a:endParaRPr lang="en-US"/>
                    </a:p>
                  </a:txBody>
                  <a:tcPr anchor="ctr">
                    <a:lnL>
                      <a:noFill/>
                    </a:lnL>
                    <a:lnR>
                      <a:noFill/>
                    </a:lnR>
                    <a:lnT>
                      <a:noFill/>
                    </a:lnT>
                    <a:lnB>
                      <a:noFill/>
                    </a:lnB>
                  </a:tcPr>
                </a:tc>
                <a:tc>
                  <a:txBody>
                    <a:bodyPr/>
                    <a:lstStyle/>
                    <a:p>
                      <a:endParaRPr lang="en-US"/>
                    </a:p>
                  </a:txBody>
                  <a:tcPr anchor="ctr">
                    <a:lnL>
                      <a:noFill/>
                    </a:lnL>
                    <a:lnR>
                      <a:noFill/>
                    </a:lnR>
                    <a:lnT>
                      <a:noFill/>
                    </a:lnT>
                    <a:lnB>
                      <a:noFill/>
                    </a:lnB>
                  </a:tcPr>
                </a:tc>
              </a:tr>
              <a:tr h="0">
                <a:tc>
                  <a:txBody>
                    <a:bodyPr/>
                    <a:lstStyle/>
                    <a:p>
                      <a:r>
                        <a:rPr lang="en-US"/>
                        <a:t>d. </a:t>
                      </a:r>
                    </a:p>
                  </a:txBody>
                  <a:tcPr>
                    <a:lnL>
                      <a:noFill/>
                    </a:lnL>
                    <a:lnR>
                      <a:noFill/>
                    </a:lnR>
                    <a:lnT>
                      <a:noFill/>
                    </a:lnT>
                    <a:lnB>
                      <a:noFill/>
                    </a:lnB>
                  </a:tcPr>
                </a:tc>
                <a:tc>
                  <a:txBody>
                    <a:bodyPr/>
                    <a:lstStyle/>
                    <a:p>
                      <a:r>
                        <a:rPr lang="en-US"/>
                        <a:t>Glioma</a:t>
                      </a:r>
                    </a:p>
                  </a:txBody>
                  <a:tcPr anchor="ctr">
                    <a:lnL>
                      <a:noFill/>
                    </a:lnL>
                    <a:lnR>
                      <a:noFill/>
                    </a:lnR>
                    <a:lnT>
                      <a:noFill/>
                    </a:lnT>
                    <a:lnB>
                      <a:noFill/>
                    </a:lnB>
                  </a:tcPr>
                </a:tc>
                <a:tc>
                  <a:txBody>
                    <a:bodyPr/>
                    <a:lstStyle/>
                    <a:p>
                      <a:endParaRPr lang="en-US"/>
                    </a:p>
                  </a:txBody>
                  <a:tcPr>
                    <a:lnL>
                      <a:noFill/>
                    </a:lnL>
                    <a:lnT>
                      <a:noFill/>
                    </a:lnT>
                  </a:tcPr>
                </a:tc>
                <a:tc>
                  <a:txBody>
                    <a:bodyPr/>
                    <a:lstStyle/>
                    <a:p>
                      <a:endParaRPr lang="en-US" dirty="0"/>
                    </a:p>
                  </a:txBody>
                  <a:tcPr>
                    <a:lnT>
                      <a:noFill/>
                    </a:lnT>
                  </a:tcPr>
                </a:tc>
              </a:tr>
            </a:tbl>
          </a:graphicData>
        </a:graphic>
      </p:graphicFrame>
      <p:sp>
        <p:nvSpPr>
          <p:cNvPr id="64515" name="Rectangle 3"/>
          <p:cNvSpPr>
            <a:spLocks noChangeArrowheads="1"/>
          </p:cNvSpPr>
          <p:nvPr/>
        </p:nvSpPr>
        <p:spPr bwMode="auto">
          <a:xfrm>
            <a:off x="0" y="2564904"/>
            <a:ext cx="500404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What is the most likely diagnosis?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  </a:t>
            </a:r>
            <a:r>
              <a:rPr kumimoji="0" lang="en-US" sz="600" b="0" i="0" u="none" strike="noStrike" cap="none" normalizeH="0" baseline="0" dirty="0" smtClean="0">
                <a:ln>
                  <a:noFill/>
                </a:ln>
                <a:solidFill>
                  <a:schemeClr val="tx1"/>
                </a:solidFill>
                <a:effectLst/>
                <a:latin typeface="Arial" charset="0"/>
                <a:cs typeface="Arial" charset="0"/>
              </a:rPr>
              <a:t>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764704"/>
            <a:ext cx="7200800" cy="4524315"/>
          </a:xfrm>
          <a:prstGeom prst="rect">
            <a:avLst/>
          </a:prstGeom>
        </p:spPr>
        <p:txBody>
          <a:bodyPr wrap="square">
            <a:spAutoFit/>
          </a:bodyPr>
          <a:lstStyle/>
          <a:p>
            <a:r>
              <a:rPr lang="en-US" sz="2400" b="1" dirty="0" smtClean="0"/>
              <a:t>a : </a:t>
            </a:r>
            <a:r>
              <a:rPr lang="en-US" sz="2400" b="1" dirty="0" err="1" smtClean="0"/>
              <a:t>Extradural</a:t>
            </a:r>
            <a:r>
              <a:rPr lang="en-US" sz="2400" b="1" dirty="0" smtClean="0"/>
              <a:t> </a:t>
            </a:r>
            <a:r>
              <a:rPr lang="en-US" sz="2400" b="1" dirty="0" err="1" smtClean="0"/>
              <a:t>haematoma</a:t>
            </a:r>
            <a:endParaRPr lang="en-US" sz="2400" dirty="0" smtClean="0"/>
          </a:p>
          <a:p>
            <a:r>
              <a:rPr lang="en-US" sz="2400" dirty="0" smtClean="0"/>
              <a:t>You would expect to see a convex shaped lesion in a patient with an </a:t>
            </a:r>
            <a:r>
              <a:rPr lang="en-US" sz="2400" dirty="0" err="1" smtClean="0"/>
              <a:t>extradural</a:t>
            </a:r>
            <a:r>
              <a:rPr lang="en-US" sz="2400" dirty="0" smtClean="0"/>
              <a:t> </a:t>
            </a:r>
            <a:r>
              <a:rPr lang="en-US" sz="2400" dirty="0" err="1" smtClean="0"/>
              <a:t>haematoma</a:t>
            </a:r>
            <a:r>
              <a:rPr lang="en-US" sz="2400" dirty="0" smtClean="0"/>
              <a:t>.</a:t>
            </a:r>
          </a:p>
          <a:p>
            <a:r>
              <a:rPr lang="en-US" sz="2400" b="1" dirty="0" smtClean="0"/>
              <a:t>b : Normal scan</a:t>
            </a:r>
            <a:endParaRPr lang="en-US" sz="2400" dirty="0" smtClean="0"/>
          </a:p>
          <a:p>
            <a:r>
              <a:rPr lang="en-US" sz="2400" dirty="0" smtClean="0"/>
              <a:t>This scan is abnormal.</a:t>
            </a:r>
          </a:p>
          <a:p>
            <a:r>
              <a:rPr lang="en-US" sz="2400" b="1" dirty="0" smtClean="0"/>
              <a:t>c : Subdural </a:t>
            </a:r>
            <a:r>
              <a:rPr lang="en-US" sz="2400" b="1" dirty="0" err="1" smtClean="0"/>
              <a:t>haematoma</a:t>
            </a:r>
            <a:endParaRPr lang="en-US" sz="2400" dirty="0" smtClean="0"/>
          </a:p>
          <a:p>
            <a:r>
              <a:rPr lang="en-US" sz="2400" dirty="0" smtClean="0"/>
              <a:t>This cross section image of the brain is from a person who sustained a head injury. The injury resulted in bleeding beneath the </a:t>
            </a:r>
            <a:r>
              <a:rPr lang="en-US" sz="2400" dirty="0" err="1" smtClean="0"/>
              <a:t>dura</a:t>
            </a:r>
            <a:r>
              <a:rPr lang="en-US" sz="2400" dirty="0" smtClean="0"/>
              <a:t> mater. This is a subdural </a:t>
            </a:r>
            <a:r>
              <a:rPr lang="en-US" sz="2400" dirty="0" err="1" smtClean="0"/>
              <a:t>haematoma</a:t>
            </a:r>
            <a:r>
              <a:rPr lang="en-US" sz="2400" dirty="0" smtClean="0"/>
              <a:t>. Patients may have no history of trauma.</a:t>
            </a:r>
          </a:p>
          <a:p>
            <a:r>
              <a:rPr lang="en-US" sz="2400" b="1" dirty="0" smtClean="0"/>
              <a:t>d : </a:t>
            </a:r>
            <a:r>
              <a:rPr lang="en-US" sz="2400" b="1" dirty="0" err="1" smtClean="0"/>
              <a:t>Glioma</a:t>
            </a:r>
            <a:endParaRPr lang="en-US" sz="2400" dirty="0" smtClean="0"/>
          </a:p>
          <a:p>
            <a:r>
              <a:rPr lang="en-US" sz="2400" dirty="0" smtClean="0"/>
              <a:t>This is not a </a:t>
            </a:r>
            <a:r>
              <a:rPr lang="en-US" sz="2400" dirty="0" err="1" smtClean="0"/>
              <a:t>glioma</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187624" y="3140968"/>
          <a:ext cx="6096000" cy="2743200"/>
        </p:xfrm>
        <a:graphic>
          <a:graphicData uri="http://schemas.openxmlformats.org/drawingml/2006/table">
            <a:tbl>
              <a:tblPr/>
              <a:tblGrid>
                <a:gridCol w="1524000"/>
                <a:gridCol w="1524000"/>
                <a:gridCol w="1524000"/>
                <a:gridCol w="1524000"/>
              </a:tblGrid>
              <a:tr h="0">
                <a:tc gridSpan="2">
                  <a:txBody>
                    <a:bodyPr/>
                    <a:lstStyle/>
                    <a:p>
                      <a:endParaRPr lang="en-US" dirty="0"/>
                    </a:p>
                  </a:txBody>
                  <a:tcPr anchor="ctr">
                    <a:lnL>
                      <a:noFill/>
                    </a:lnL>
                    <a:lnR>
                      <a:noFill/>
                    </a:lnR>
                    <a:lnT>
                      <a:noFill/>
                    </a:lnT>
                    <a:lnB>
                      <a:noFill/>
                    </a:lnB>
                  </a:tcPr>
                </a:tc>
                <a:tc hMerge="1">
                  <a:txBody>
                    <a:bodyPr/>
                    <a:lstStyle/>
                    <a:p>
                      <a:endParaRPr lang="en-US"/>
                    </a:p>
                  </a:txBody>
                  <a:tcPr/>
                </a:tc>
                <a:tc>
                  <a:txBody>
                    <a:bodyPr/>
                    <a:lstStyle/>
                    <a:p>
                      <a:r>
                        <a:rPr lang="en-US" dirty="0"/>
                        <a:t>Your answer</a:t>
                      </a:r>
                    </a:p>
                  </a:txBody>
                  <a:tcPr anchor="ctr">
                    <a:lnL>
                      <a:noFill/>
                    </a:lnL>
                    <a:lnR>
                      <a:noFill/>
                    </a:lnR>
                    <a:lnT>
                      <a:noFill/>
                    </a:lnT>
                    <a:lnB>
                      <a:noFill/>
                    </a:lnB>
                  </a:tcPr>
                </a:tc>
                <a:tc>
                  <a:txBody>
                    <a:bodyPr/>
                    <a:lstStyle/>
                    <a:p>
                      <a:r>
                        <a:rPr lang="en-US"/>
                        <a:t>Correct answer</a:t>
                      </a:r>
                    </a:p>
                  </a:txBody>
                  <a:tcPr anchor="ctr">
                    <a:lnL>
                      <a:noFill/>
                    </a:lnL>
                    <a:lnR>
                      <a:noFill/>
                    </a:lnR>
                    <a:lnT>
                      <a:noFill/>
                    </a:lnT>
                    <a:lnB>
                      <a:noFill/>
                    </a:lnB>
                  </a:tcPr>
                </a:tc>
              </a:tr>
              <a:tr h="0">
                <a:tc>
                  <a:txBody>
                    <a:bodyPr/>
                    <a:lstStyle/>
                    <a:p>
                      <a:r>
                        <a:rPr lang="en-US"/>
                        <a:t>a. </a:t>
                      </a:r>
                    </a:p>
                  </a:txBody>
                  <a:tcPr>
                    <a:lnL>
                      <a:noFill/>
                    </a:lnL>
                    <a:lnR>
                      <a:noFill/>
                    </a:lnR>
                    <a:lnT>
                      <a:noFill/>
                    </a:lnT>
                    <a:lnB>
                      <a:noFill/>
                    </a:lnB>
                  </a:tcPr>
                </a:tc>
                <a:tc>
                  <a:txBody>
                    <a:bodyPr/>
                    <a:lstStyle/>
                    <a:p>
                      <a:r>
                        <a:rPr lang="en-US"/>
                        <a:t>CT Brain </a:t>
                      </a:r>
                    </a:p>
                  </a:txBody>
                  <a:tcPr anchor="ctr">
                    <a:lnL>
                      <a:noFill/>
                    </a:lnL>
                    <a:lnR>
                      <a:noFill/>
                    </a:lnR>
                    <a:lnT>
                      <a:noFill/>
                    </a:lnT>
                    <a:lnB>
                      <a:noFill/>
                    </a:lnB>
                  </a:tcPr>
                </a:tc>
                <a:tc>
                  <a:txBody>
                    <a:bodyPr/>
                    <a:lstStyle/>
                    <a:p>
                      <a:endParaRPr lang="en-US"/>
                    </a:p>
                  </a:txBody>
                  <a:tcPr anchor="ctr">
                    <a:lnL>
                      <a:noFill/>
                    </a:lnL>
                    <a:lnR>
                      <a:noFill/>
                    </a:lnR>
                    <a:lnT>
                      <a:noFill/>
                    </a:lnT>
                    <a:lnB>
                      <a:noFill/>
                    </a:lnB>
                  </a:tcPr>
                </a:tc>
                <a:tc>
                  <a:txBody>
                    <a:bodyPr/>
                    <a:lstStyle/>
                    <a:p>
                      <a:endParaRPr lang="en-US"/>
                    </a:p>
                  </a:txBody>
                  <a:tcPr anchor="ctr">
                    <a:lnL>
                      <a:noFill/>
                    </a:lnL>
                    <a:lnR>
                      <a:noFill/>
                    </a:lnR>
                    <a:lnT>
                      <a:noFill/>
                    </a:lnT>
                    <a:lnB>
                      <a:noFill/>
                    </a:lnB>
                  </a:tcPr>
                </a:tc>
              </a:tr>
              <a:tr h="0">
                <a:tc>
                  <a:txBody>
                    <a:bodyPr/>
                    <a:lstStyle/>
                    <a:p>
                      <a:r>
                        <a:rPr lang="en-US"/>
                        <a:t>b. </a:t>
                      </a:r>
                    </a:p>
                  </a:txBody>
                  <a:tcPr>
                    <a:lnL>
                      <a:noFill/>
                    </a:lnL>
                    <a:lnR>
                      <a:noFill/>
                    </a:lnR>
                    <a:lnT>
                      <a:noFill/>
                    </a:lnT>
                    <a:lnB>
                      <a:noFill/>
                    </a:lnB>
                  </a:tcPr>
                </a:tc>
                <a:tc>
                  <a:txBody>
                    <a:bodyPr/>
                    <a:lstStyle/>
                    <a:p>
                      <a:r>
                        <a:rPr lang="en-US"/>
                        <a:t>Breath alcohol </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tc>
                  <a:txBody>
                    <a:bodyPr/>
                    <a:lstStyle/>
                    <a:p>
                      <a:endParaRPr lang="en-US"/>
                    </a:p>
                  </a:txBody>
                  <a:tcPr anchor="ctr">
                    <a:lnL>
                      <a:noFill/>
                    </a:lnL>
                    <a:lnR>
                      <a:noFill/>
                    </a:lnR>
                    <a:lnT>
                      <a:noFill/>
                    </a:lnT>
                    <a:lnB>
                      <a:noFill/>
                    </a:lnB>
                  </a:tcPr>
                </a:tc>
              </a:tr>
              <a:tr h="0">
                <a:tc>
                  <a:txBody>
                    <a:bodyPr/>
                    <a:lstStyle/>
                    <a:p>
                      <a:r>
                        <a:rPr lang="en-US"/>
                        <a:t>c. </a:t>
                      </a:r>
                    </a:p>
                  </a:txBody>
                  <a:tcPr>
                    <a:lnL>
                      <a:noFill/>
                    </a:lnL>
                    <a:lnR>
                      <a:noFill/>
                    </a:lnR>
                    <a:lnT>
                      <a:noFill/>
                    </a:lnT>
                    <a:lnB>
                      <a:noFill/>
                    </a:lnB>
                  </a:tcPr>
                </a:tc>
                <a:tc>
                  <a:txBody>
                    <a:bodyPr/>
                    <a:lstStyle/>
                    <a:p>
                      <a:r>
                        <a:rPr lang="en-US"/>
                        <a:t>EEG </a:t>
                      </a:r>
                    </a:p>
                  </a:txBody>
                  <a:tcPr anchor="ctr">
                    <a:lnL>
                      <a:noFill/>
                    </a:lnL>
                    <a:lnR>
                      <a:noFill/>
                    </a:lnR>
                    <a:lnT>
                      <a:noFill/>
                    </a:lnT>
                    <a:lnB>
                      <a:noFill/>
                    </a:lnB>
                  </a:tcPr>
                </a:tc>
                <a:tc>
                  <a:txBody>
                    <a:bodyPr/>
                    <a:lstStyle/>
                    <a:p>
                      <a:endParaRPr lang="en-US"/>
                    </a:p>
                  </a:txBody>
                  <a:tcPr anchor="ctr">
                    <a:lnL>
                      <a:noFill/>
                    </a:lnL>
                    <a:lnR>
                      <a:noFill/>
                    </a:lnR>
                    <a:lnT>
                      <a:noFill/>
                    </a:lnT>
                    <a:lnB>
                      <a:noFill/>
                    </a:lnB>
                  </a:tcPr>
                </a:tc>
                <a:tc>
                  <a:txBody>
                    <a:bodyPr/>
                    <a:lstStyle/>
                    <a:p>
                      <a:endParaRPr lang="en-US"/>
                    </a:p>
                  </a:txBody>
                  <a:tcPr anchor="ctr">
                    <a:lnL>
                      <a:noFill/>
                    </a:lnL>
                    <a:lnR>
                      <a:noFill/>
                    </a:lnR>
                    <a:lnT>
                      <a:noFill/>
                    </a:lnT>
                    <a:lnB>
                      <a:noFill/>
                    </a:lnB>
                  </a:tcPr>
                </a:tc>
              </a:tr>
              <a:tr h="0">
                <a:tc>
                  <a:txBody>
                    <a:bodyPr/>
                    <a:lstStyle/>
                    <a:p>
                      <a:r>
                        <a:rPr lang="en-US"/>
                        <a:t>d. </a:t>
                      </a:r>
                    </a:p>
                  </a:txBody>
                  <a:tcPr>
                    <a:lnL>
                      <a:noFill/>
                    </a:lnL>
                    <a:lnR>
                      <a:noFill/>
                    </a:lnR>
                    <a:lnT>
                      <a:noFill/>
                    </a:lnT>
                    <a:lnB>
                      <a:noFill/>
                    </a:lnB>
                  </a:tcPr>
                </a:tc>
                <a:tc>
                  <a:txBody>
                    <a:bodyPr/>
                    <a:lstStyle/>
                    <a:p>
                      <a:r>
                        <a:rPr lang="en-US"/>
                        <a:t>ECG </a:t>
                      </a:r>
                    </a:p>
                  </a:txBody>
                  <a:tcPr anchor="ctr">
                    <a:lnL>
                      <a:noFill/>
                    </a:lnL>
                    <a:lnR>
                      <a:noFill/>
                    </a:lnR>
                    <a:lnT>
                      <a:noFill/>
                    </a:lnT>
                    <a:lnB>
                      <a:noFill/>
                    </a:lnB>
                  </a:tcPr>
                </a:tc>
                <a:tc>
                  <a:txBody>
                    <a:bodyPr/>
                    <a:lstStyle/>
                    <a:p>
                      <a:endParaRPr lang="en-US"/>
                    </a:p>
                  </a:txBody>
                  <a:tcPr anchor="ctr">
                    <a:lnL>
                      <a:noFill/>
                    </a:lnL>
                    <a:lnR>
                      <a:noFill/>
                    </a:lnR>
                    <a:lnT>
                      <a:noFill/>
                    </a:lnT>
                    <a:lnB>
                      <a:noFill/>
                    </a:lnB>
                  </a:tcPr>
                </a:tc>
                <a:tc>
                  <a:txBody>
                    <a:bodyPr/>
                    <a:lstStyle/>
                    <a:p>
                      <a:endParaRPr lang="en-US"/>
                    </a:p>
                  </a:txBody>
                  <a:tcPr anchor="ctr">
                    <a:lnL>
                      <a:noFill/>
                    </a:lnL>
                    <a:lnR>
                      <a:noFill/>
                    </a:lnR>
                    <a:lnT>
                      <a:noFill/>
                    </a:lnT>
                    <a:lnB>
                      <a:noFill/>
                    </a:lnB>
                  </a:tcPr>
                </a:tc>
              </a:tr>
              <a:tr h="0">
                <a:tc>
                  <a:txBody>
                    <a:bodyPr/>
                    <a:lstStyle/>
                    <a:p>
                      <a:r>
                        <a:rPr lang="en-US"/>
                        <a:t>e. </a:t>
                      </a:r>
                    </a:p>
                  </a:txBody>
                  <a:tcPr>
                    <a:lnL>
                      <a:noFill/>
                    </a:lnL>
                    <a:lnR>
                      <a:noFill/>
                    </a:lnR>
                    <a:lnT>
                      <a:noFill/>
                    </a:lnT>
                    <a:lnB>
                      <a:noFill/>
                    </a:lnB>
                  </a:tcPr>
                </a:tc>
                <a:tc>
                  <a:txBody>
                    <a:bodyPr/>
                    <a:lstStyle/>
                    <a:p>
                      <a:r>
                        <a:rPr lang="en-US"/>
                        <a:t>Serum electrolytes </a:t>
                      </a:r>
                    </a:p>
                  </a:txBody>
                  <a:tcPr anchor="ctr">
                    <a:lnL>
                      <a:noFill/>
                    </a:lnL>
                    <a:lnR>
                      <a:noFill/>
                    </a:lnR>
                    <a:lnT>
                      <a:noFill/>
                    </a:lnT>
                    <a:lnB>
                      <a:noFill/>
                    </a:lnB>
                  </a:tcPr>
                </a:tc>
                <a:tc>
                  <a:txBody>
                    <a:bodyPr/>
                    <a:lstStyle/>
                    <a:p>
                      <a:endParaRPr lang="en-US"/>
                    </a:p>
                  </a:txBody>
                  <a:tcPr>
                    <a:lnL>
                      <a:noFill/>
                    </a:lnL>
                    <a:lnT>
                      <a:noFill/>
                    </a:lnT>
                  </a:tcPr>
                </a:tc>
                <a:tc>
                  <a:txBody>
                    <a:bodyPr/>
                    <a:lstStyle/>
                    <a:p>
                      <a:endParaRPr lang="en-US" dirty="0"/>
                    </a:p>
                  </a:txBody>
                  <a:tcPr>
                    <a:lnT>
                      <a:noFill/>
                    </a:lnT>
                  </a:tcPr>
                </a:tc>
              </a:tr>
            </a:tbl>
          </a:graphicData>
        </a:graphic>
      </p:graphicFrame>
      <p:sp>
        <p:nvSpPr>
          <p:cNvPr id="66561" name="Rectangle 1"/>
          <p:cNvSpPr>
            <a:spLocks noChangeArrowheads="1"/>
          </p:cNvSpPr>
          <p:nvPr/>
        </p:nvSpPr>
        <p:spPr bwMode="auto">
          <a:xfrm rot="10800000" flipV="1">
            <a:off x="395536" y="399147"/>
            <a:ext cx="781236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cs typeface="Arial" charset="0"/>
              </a:rPr>
              <a:t>A 17 year old girl attends the emergency department following a witnessed fit. She had been out at a nightclub and was dancing when she let out a cry and dropped her drink. She fell to the floor, arched her back and became stiff with subsequent jerking of her limbs and head for a few minutes. This episode stopped spontaneously and she remained unconscious for 15 minutes. On arrival in the ED the patient was </a:t>
            </a:r>
            <a:r>
              <a:rPr kumimoji="0" lang="en-US" sz="1800" b="0" i="0" u="none" strike="noStrike" cap="none" normalizeH="0" baseline="0" dirty="0" err="1" smtClean="0">
                <a:ln>
                  <a:noFill/>
                </a:ln>
                <a:solidFill>
                  <a:schemeClr val="tx1"/>
                </a:solidFill>
                <a:effectLst/>
                <a:cs typeface="Arial" charset="0"/>
              </a:rPr>
              <a:t>rousable</a:t>
            </a:r>
            <a:r>
              <a:rPr kumimoji="0" lang="en-US" sz="1800" b="0" i="0" u="none" strike="noStrike" cap="none" normalizeH="0" baseline="0" dirty="0" smtClean="0">
                <a:ln>
                  <a:noFill/>
                </a:ln>
                <a:solidFill>
                  <a:schemeClr val="tx1"/>
                </a:solidFill>
                <a:effectLst/>
                <a:cs typeface="Arial" charset="0"/>
              </a:rPr>
              <a:t> but drowsy. She had no recollection of the fit and didn’t know how she came to hospital. She complained of a persistent severe headache and nausea but examination was unremarkable. Which investigation could WAIT until after specialist review?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cs typeface="Arial" charset="0"/>
              </a:rPr>
              <a:t>  </a:t>
            </a:r>
            <a:r>
              <a:rPr kumimoji="0" lang="en-US" sz="600" b="0" i="0" u="none" strike="noStrike" cap="none" normalizeH="0" baseline="0" dirty="0" smtClean="0">
                <a:ln>
                  <a:noFill/>
                </a:ln>
                <a:solidFill>
                  <a:schemeClr val="tx1"/>
                </a:solidFill>
                <a:effectLst/>
                <a:cs typeface="Arial" charset="0"/>
              </a:rPr>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335846"/>
            <a:ext cx="6912768" cy="5632311"/>
          </a:xfrm>
          <a:prstGeom prst="rect">
            <a:avLst/>
          </a:prstGeom>
        </p:spPr>
        <p:txBody>
          <a:bodyPr wrap="square">
            <a:spAutoFit/>
          </a:bodyPr>
          <a:lstStyle/>
          <a:p>
            <a:r>
              <a:rPr lang="en-US" sz="2000" b="1" dirty="0" smtClean="0"/>
              <a:t>a : CT Brain </a:t>
            </a:r>
            <a:endParaRPr lang="en-US" sz="2000" dirty="0" smtClean="0"/>
          </a:p>
          <a:p>
            <a:r>
              <a:rPr lang="en-US" sz="2000" dirty="0" smtClean="0"/>
              <a:t>An urgent CT Brain is indicated in those with persistent severe headache and drowsiness following a seizure (a spontaneous intracranial </a:t>
            </a:r>
            <a:r>
              <a:rPr lang="en-US" sz="2000" dirty="0" err="1" smtClean="0"/>
              <a:t>haemorrhage</a:t>
            </a:r>
            <a:r>
              <a:rPr lang="en-US" sz="2000" dirty="0" smtClean="0"/>
              <a:t> can present as a </a:t>
            </a:r>
            <a:r>
              <a:rPr lang="en-US" sz="2000" dirty="0" err="1" smtClean="0"/>
              <a:t>generalised</a:t>
            </a:r>
            <a:r>
              <a:rPr lang="en-US" sz="2000" dirty="0" smtClean="0"/>
              <a:t> seizure). </a:t>
            </a:r>
          </a:p>
          <a:p>
            <a:r>
              <a:rPr lang="en-US" sz="2000" b="1" dirty="0" smtClean="0"/>
              <a:t>b : Breath alcohol </a:t>
            </a:r>
            <a:endParaRPr lang="en-US" sz="2000" dirty="0" smtClean="0"/>
          </a:p>
          <a:p>
            <a:r>
              <a:rPr lang="en-US" sz="2000" dirty="0" smtClean="0"/>
              <a:t>Alcohol is implicated as a precipitating factor in up to a third of seizures. </a:t>
            </a:r>
          </a:p>
          <a:p>
            <a:r>
              <a:rPr lang="en-US" sz="2000" b="1" dirty="0" smtClean="0"/>
              <a:t>c : EEG </a:t>
            </a:r>
            <a:endParaRPr lang="en-US" sz="2000" dirty="0" smtClean="0"/>
          </a:p>
          <a:p>
            <a:r>
              <a:rPr lang="en-US" sz="2000" dirty="0" smtClean="0"/>
              <a:t>Although the SIGN guidelines recommend an EEG for patients less than 25 with a </a:t>
            </a:r>
            <a:r>
              <a:rPr lang="en-US" sz="2000" dirty="0" err="1" smtClean="0"/>
              <a:t>generalised</a:t>
            </a:r>
            <a:r>
              <a:rPr lang="en-US" sz="2000" dirty="0" smtClean="0"/>
              <a:t> seizure, this is an unnecessary emergency investigation with a low sensitivity and a low positive predictive value. </a:t>
            </a:r>
          </a:p>
          <a:p>
            <a:r>
              <a:rPr lang="en-US" sz="2000" b="1" dirty="0" smtClean="0"/>
              <a:t>d : ECG </a:t>
            </a:r>
            <a:endParaRPr lang="en-US" sz="2000" dirty="0" smtClean="0"/>
          </a:p>
          <a:p>
            <a:r>
              <a:rPr lang="en-US" sz="2000" dirty="0" smtClean="0"/>
              <a:t>Long QT syndrome may present as a seizure.</a:t>
            </a:r>
          </a:p>
          <a:p>
            <a:r>
              <a:rPr lang="en-US" sz="2000" b="1" dirty="0" smtClean="0"/>
              <a:t>e : Serum electrolytes </a:t>
            </a:r>
            <a:endParaRPr lang="en-US" sz="2000" dirty="0" smtClean="0"/>
          </a:p>
          <a:p>
            <a:r>
              <a:rPr lang="en-US" sz="2000" dirty="0" smtClean="0"/>
              <a:t>Although the incidence of electrolyte abnormalities is low in those with a </a:t>
            </a:r>
            <a:r>
              <a:rPr lang="en-US" sz="2000" dirty="0" err="1" smtClean="0"/>
              <a:t>generalised</a:t>
            </a:r>
            <a:r>
              <a:rPr lang="en-US" sz="2000" dirty="0" smtClean="0"/>
              <a:t> seizure, finding an abnormal result may change your management. </a:t>
            </a:r>
            <a:endParaRPr lang="en-US" sz="20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9552" y="1988840"/>
          <a:ext cx="7632848" cy="4472262"/>
        </p:xfrm>
        <a:graphic>
          <a:graphicData uri="http://schemas.openxmlformats.org/drawingml/2006/table">
            <a:tbl>
              <a:tblPr/>
              <a:tblGrid>
                <a:gridCol w="1908212"/>
                <a:gridCol w="1908212"/>
                <a:gridCol w="1908212"/>
                <a:gridCol w="1908212"/>
              </a:tblGrid>
              <a:tr h="400676">
                <a:tc gridSpan="2">
                  <a:txBody>
                    <a:bodyPr/>
                    <a:lstStyle/>
                    <a:p>
                      <a:endParaRPr lang="en-US" sz="1800" dirty="0"/>
                    </a:p>
                  </a:txBody>
                  <a:tcPr marL="57239" marR="57239" marT="28620" marB="28620" anchor="ctr">
                    <a:lnL>
                      <a:noFill/>
                    </a:lnL>
                    <a:lnR>
                      <a:noFill/>
                    </a:lnR>
                    <a:lnT>
                      <a:noFill/>
                    </a:lnT>
                    <a:lnB>
                      <a:noFill/>
                    </a:lnB>
                  </a:tcPr>
                </a:tc>
                <a:tc hMerge="1">
                  <a:txBody>
                    <a:bodyPr/>
                    <a:lstStyle/>
                    <a:p>
                      <a:endParaRPr lang="en-US"/>
                    </a:p>
                  </a:txBody>
                  <a:tcPr/>
                </a:tc>
                <a:tc>
                  <a:txBody>
                    <a:bodyPr/>
                    <a:lstStyle/>
                    <a:p>
                      <a:r>
                        <a:rPr lang="en-US" sz="1800" dirty="0"/>
                        <a:t>Your answer</a:t>
                      </a:r>
                    </a:p>
                  </a:txBody>
                  <a:tcPr marL="57239" marR="57239" marT="28620" marB="28620" anchor="ctr">
                    <a:lnL>
                      <a:noFill/>
                    </a:lnL>
                    <a:lnR>
                      <a:noFill/>
                    </a:lnR>
                    <a:lnT>
                      <a:noFill/>
                    </a:lnT>
                    <a:lnB>
                      <a:noFill/>
                    </a:lnB>
                  </a:tcPr>
                </a:tc>
                <a:tc>
                  <a:txBody>
                    <a:bodyPr/>
                    <a:lstStyle/>
                    <a:p>
                      <a:r>
                        <a:rPr lang="en-US" sz="1800"/>
                        <a:t>Correct answer</a:t>
                      </a:r>
                    </a:p>
                  </a:txBody>
                  <a:tcPr marL="57239" marR="57239" marT="28620" marB="28620" anchor="ctr">
                    <a:lnL>
                      <a:noFill/>
                    </a:lnL>
                    <a:lnR>
                      <a:noFill/>
                    </a:lnR>
                    <a:lnT>
                      <a:noFill/>
                    </a:lnT>
                    <a:lnB>
                      <a:noFill/>
                    </a:lnB>
                  </a:tcPr>
                </a:tc>
              </a:tr>
              <a:tr h="744113">
                <a:tc>
                  <a:txBody>
                    <a:bodyPr/>
                    <a:lstStyle/>
                    <a:p>
                      <a:r>
                        <a:rPr lang="en-US" sz="1800"/>
                        <a:t>a. </a:t>
                      </a:r>
                    </a:p>
                  </a:txBody>
                  <a:tcPr marL="57239" marR="57239" marT="28620" marB="28620">
                    <a:lnL>
                      <a:noFill/>
                    </a:lnL>
                    <a:lnR>
                      <a:noFill/>
                    </a:lnR>
                    <a:lnT>
                      <a:noFill/>
                    </a:lnT>
                    <a:lnB>
                      <a:noFill/>
                    </a:lnB>
                  </a:tcPr>
                </a:tc>
                <a:tc>
                  <a:txBody>
                    <a:bodyPr/>
                    <a:lstStyle/>
                    <a:p>
                      <a:r>
                        <a:rPr lang="en-US" sz="1800"/>
                        <a:t>Urinary incontinence during the event</a:t>
                      </a:r>
                    </a:p>
                  </a:txBody>
                  <a:tcPr marL="57239" marR="57239" marT="28620" marB="28620" anchor="ctr">
                    <a:lnL>
                      <a:noFill/>
                    </a:lnL>
                    <a:lnR>
                      <a:noFill/>
                    </a:lnR>
                    <a:lnT>
                      <a:noFill/>
                    </a:lnT>
                    <a:lnB>
                      <a:noFill/>
                    </a:lnB>
                  </a:tcPr>
                </a:tc>
                <a:tc>
                  <a:txBody>
                    <a:bodyPr/>
                    <a:lstStyle/>
                    <a:p>
                      <a:endParaRPr lang="en-US" sz="1800" dirty="0"/>
                    </a:p>
                  </a:txBody>
                  <a:tcPr marL="57239" marR="57239" marT="28620" marB="28620" anchor="ctr">
                    <a:lnL>
                      <a:noFill/>
                    </a:lnL>
                    <a:lnR>
                      <a:noFill/>
                    </a:lnR>
                    <a:lnT>
                      <a:noFill/>
                    </a:lnT>
                    <a:lnB>
                      <a:noFill/>
                    </a:lnB>
                  </a:tcPr>
                </a:tc>
                <a:tc>
                  <a:txBody>
                    <a:bodyPr/>
                    <a:lstStyle/>
                    <a:p>
                      <a:endParaRPr lang="en-US" sz="1800"/>
                    </a:p>
                  </a:txBody>
                  <a:tcPr marL="57239" marR="57239" marT="28620" marB="28620" anchor="ctr">
                    <a:lnL>
                      <a:noFill/>
                    </a:lnL>
                    <a:lnR>
                      <a:noFill/>
                    </a:lnR>
                    <a:lnT>
                      <a:noFill/>
                    </a:lnT>
                    <a:lnB>
                      <a:noFill/>
                    </a:lnB>
                  </a:tcPr>
                </a:tc>
              </a:tr>
              <a:tr h="1087549">
                <a:tc>
                  <a:txBody>
                    <a:bodyPr/>
                    <a:lstStyle/>
                    <a:p>
                      <a:r>
                        <a:rPr lang="en-US" sz="1800"/>
                        <a:t>b. </a:t>
                      </a:r>
                    </a:p>
                  </a:txBody>
                  <a:tcPr marL="57239" marR="57239" marT="28620" marB="28620">
                    <a:lnL>
                      <a:noFill/>
                    </a:lnL>
                    <a:lnR>
                      <a:noFill/>
                    </a:lnR>
                    <a:lnT>
                      <a:noFill/>
                    </a:lnT>
                    <a:lnB>
                      <a:noFill/>
                    </a:lnB>
                  </a:tcPr>
                </a:tc>
                <a:tc>
                  <a:txBody>
                    <a:bodyPr/>
                    <a:lstStyle/>
                    <a:p>
                      <a:r>
                        <a:rPr lang="en-US" sz="1800"/>
                        <a:t>Rapid recovery of consciousness without confusion afterwards</a:t>
                      </a:r>
                    </a:p>
                  </a:txBody>
                  <a:tcPr marL="57239" marR="57239" marT="28620" marB="28620" anchor="ctr">
                    <a:lnL>
                      <a:noFill/>
                    </a:lnL>
                    <a:lnR>
                      <a:noFill/>
                    </a:lnR>
                    <a:lnT>
                      <a:noFill/>
                    </a:lnT>
                    <a:lnB>
                      <a:noFill/>
                    </a:lnB>
                  </a:tcPr>
                </a:tc>
                <a:tc>
                  <a:txBody>
                    <a:bodyPr/>
                    <a:lstStyle/>
                    <a:p>
                      <a:endParaRPr lang="en-US" sz="1800"/>
                    </a:p>
                  </a:txBody>
                  <a:tcPr marL="57239" marR="57239" marT="28620" marB="28620" anchor="ctr">
                    <a:lnL>
                      <a:noFill/>
                    </a:lnL>
                    <a:lnR>
                      <a:noFill/>
                    </a:lnR>
                    <a:lnT>
                      <a:noFill/>
                    </a:lnT>
                    <a:lnB>
                      <a:noFill/>
                    </a:lnB>
                  </a:tcPr>
                </a:tc>
                <a:tc>
                  <a:txBody>
                    <a:bodyPr/>
                    <a:lstStyle/>
                    <a:p>
                      <a:endParaRPr lang="en-US" sz="1800"/>
                    </a:p>
                  </a:txBody>
                  <a:tcPr marL="57239" marR="57239" marT="28620" marB="28620" anchor="ctr">
                    <a:lnL>
                      <a:noFill/>
                    </a:lnL>
                    <a:lnR>
                      <a:noFill/>
                    </a:lnR>
                    <a:lnT>
                      <a:noFill/>
                    </a:lnT>
                    <a:lnB>
                      <a:noFill/>
                    </a:lnB>
                  </a:tcPr>
                </a:tc>
              </a:tr>
              <a:tr h="1430986">
                <a:tc>
                  <a:txBody>
                    <a:bodyPr/>
                    <a:lstStyle/>
                    <a:p>
                      <a:r>
                        <a:rPr lang="en-US" sz="1800"/>
                        <a:t>c. </a:t>
                      </a:r>
                    </a:p>
                  </a:txBody>
                  <a:tcPr marL="57239" marR="57239" marT="28620" marB="28620">
                    <a:lnL>
                      <a:noFill/>
                    </a:lnL>
                    <a:lnR>
                      <a:noFill/>
                    </a:lnR>
                    <a:lnT>
                      <a:noFill/>
                    </a:lnT>
                    <a:lnB>
                      <a:noFill/>
                    </a:lnB>
                  </a:tcPr>
                </a:tc>
                <a:tc>
                  <a:txBody>
                    <a:bodyPr/>
                    <a:lstStyle/>
                    <a:p>
                      <a:r>
                        <a:rPr lang="en-US" sz="1800"/>
                        <a:t>A collateral history of loss of consciousness with subsequent jerking of all limbs</a:t>
                      </a:r>
                    </a:p>
                  </a:txBody>
                  <a:tcPr marL="57239" marR="57239" marT="28620" marB="28620" anchor="ctr">
                    <a:lnL>
                      <a:noFill/>
                    </a:lnL>
                    <a:lnR>
                      <a:noFill/>
                    </a:lnR>
                    <a:lnT>
                      <a:noFill/>
                    </a:lnT>
                    <a:lnB>
                      <a:noFill/>
                    </a:lnB>
                  </a:tcPr>
                </a:tc>
                <a:tc>
                  <a:txBody>
                    <a:bodyPr/>
                    <a:lstStyle/>
                    <a:p>
                      <a:endParaRPr lang="en-US" sz="1800"/>
                    </a:p>
                  </a:txBody>
                  <a:tcPr marL="57239" marR="57239" marT="28620" marB="28620" anchor="ctr">
                    <a:lnL>
                      <a:noFill/>
                    </a:lnL>
                    <a:lnR>
                      <a:noFill/>
                    </a:lnR>
                    <a:lnT>
                      <a:noFill/>
                    </a:lnT>
                    <a:lnB>
                      <a:noFill/>
                    </a:lnB>
                  </a:tcPr>
                </a:tc>
                <a:tc>
                  <a:txBody>
                    <a:bodyPr/>
                    <a:lstStyle/>
                    <a:p>
                      <a:endParaRPr lang="en-US" sz="1800"/>
                    </a:p>
                  </a:txBody>
                  <a:tcPr marL="57239" marR="57239" marT="28620" marB="28620" anchor="ctr">
                    <a:lnL>
                      <a:noFill/>
                    </a:lnL>
                    <a:lnR>
                      <a:noFill/>
                    </a:lnR>
                    <a:lnT>
                      <a:noFill/>
                    </a:lnT>
                    <a:lnB>
                      <a:noFill/>
                    </a:lnB>
                  </a:tcPr>
                </a:tc>
              </a:tr>
              <a:tr h="400676">
                <a:tc>
                  <a:txBody>
                    <a:bodyPr/>
                    <a:lstStyle/>
                    <a:p>
                      <a:r>
                        <a:rPr lang="en-US" sz="1800"/>
                        <a:t>d. </a:t>
                      </a:r>
                    </a:p>
                  </a:txBody>
                  <a:tcPr marL="57239" marR="57239" marT="28620" marB="28620">
                    <a:lnL>
                      <a:noFill/>
                    </a:lnL>
                    <a:lnR>
                      <a:noFill/>
                    </a:lnR>
                    <a:lnT>
                      <a:noFill/>
                    </a:lnT>
                    <a:lnB>
                      <a:noFill/>
                    </a:lnB>
                  </a:tcPr>
                </a:tc>
                <a:tc>
                  <a:txBody>
                    <a:bodyPr/>
                    <a:lstStyle/>
                    <a:p>
                      <a:r>
                        <a:rPr lang="en-US" sz="1800"/>
                        <a:t>Pallor during the event</a:t>
                      </a:r>
                    </a:p>
                  </a:txBody>
                  <a:tcPr marL="57239" marR="57239" marT="28620" marB="28620" anchor="ctr">
                    <a:lnL>
                      <a:noFill/>
                    </a:lnL>
                    <a:lnR>
                      <a:noFill/>
                    </a:lnR>
                    <a:lnT>
                      <a:noFill/>
                    </a:lnT>
                    <a:lnB>
                      <a:noFill/>
                    </a:lnB>
                  </a:tcPr>
                </a:tc>
                <a:tc>
                  <a:txBody>
                    <a:bodyPr/>
                    <a:lstStyle/>
                    <a:p>
                      <a:endParaRPr lang="en-US" sz="1800"/>
                    </a:p>
                  </a:txBody>
                  <a:tcPr marL="57239" marR="57239" marT="28620" marB="28620">
                    <a:lnL>
                      <a:noFill/>
                    </a:lnL>
                    <a:lnT>
                      <a:noFill/>
                    </a:lnT>
                  </a:tcPr>
                </a:tc>
                <a:tc>
                  <a:txBody>
                    <a:bodyPr/>
                    <a:lstStyle/>
                    <a:p>
                      <a:endParaRPr lang="en-US" sz="1800" dirty="0"/>
                    </a:p>
                  </a:txBody>
                  <a:tcPr marL="57239" marR="57239" marT="28620" marB="28620">
                    <a:lnT>
                      <a:noFill/>
                    </a:lnT>
                  </a:tcPr>
                </a:tc>
              </a:tr>
            </a:tbl>
          </a:graphicData>
        </a:graphic>
      </p:graphicFrame>
      <p:sp>
        <p:nvSpPr>
          <p:cNvPr id="68609" name="Rectangle 1"/>
          <p:cNvSpPr>
            <a:spLocks noChangeArrowheads="1"/>
          </p:cNvSpPr>
          <p:nvPr/>
        </p:nvSpPr>
        <p:spPr bwMode="auto">
          <a:xfrm rot="10800000" flipV="1">
            <a:off x="179512" y="332656"/>
            <a:ext cx="820891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dirty="0"/>
              <a:t>A 32 year old man is referred to the acute medical assessment unit with a suspected first seizure from which he has recovered. Which of the following is most likely to suggest a </a:t>
            </a:r>
            <a:r>
              <a:rPr lang="en-US" sz="2400" dirty="0" err="1"/>
              <a:t>epileptiform</a:t>
            </a:r>
            <a:r>
              <a:rPr lang="en-US" sz="2400" dirty="0"/>
              <a:t> seizure? </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t>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8640"/>
            <a:ext cx="8208912" cy="6370975"/>
          </a:xfrm>
          <a:prstGeom prst="rect">
            <a:avLst/>
          </a:prstGeom>
        </p:spPr>
        <p:txBody>
          <a:bodyPr wrap="square">
            <a:spAutoFit/>
          </a:bodyPr>
          <a:lstStyle/>
          <a:p>
            <a:r>
              <a:rPr lang="en-US" sz="2400" b="1" dirty="0" smtClean="0"/>
              <a:t>a : Urinary incontinence during the event</a:t>
            </a:r>
            <a:endParaRPr lang="en-US" sz="2400" dirty="0" smtClean="0"/>
          </a:p>
          <a:p>
            <a:r>
              <a:rPr lang="en-US" sz="2400" dirty="0" smtClean="0"/>
              <a:t>Urinary incontinence during the event may occur as a result of any cause of loss of consciousness.</a:t>
            </a:r>
          </a:p>
          <a:p>
            <a:r>
              <a:rPr lang="en-US" sz="2400" b="1" dirty="0" smtClean="0"/>
              <a:t>b : Rapid recovery of consciousness without confusion afterwards</a:t>
            </a:r>
            <a:endParaRPr lang="en-US" sz="2400" dirty="0" smtClean="0"/>
          </a:p>
          <a:p>
            <a:r>
              <a:rPr lang="en-US" sz="2400" dirty="0" smtClean="0"/>
              <a:t>Rapid recovery of consciousness without confusion afterwards suggests a </a:t>
            </a:r>
            <a:r>
              <a:rPr lang="en-US" sz="2400" dirty="0" err="1" smtClean="0"/>
              <a:t>syncopal</a:t>
            </a:r>
            <a:r>
              <a:rPr lang="en-US" sz="2400" dirty="0" smtClean="0"/>
              <a:t> episode.</a:t>
            </a:r>
          </a:p>
          <a:p>
            <a:r>
              <a:rPr lang="en-US" sz="2400" b="1" dirty="0" smtClean="0"/>
              <a:t>c : A collateral history of loss of consciousness with subsequent jerking of all limbs</a:t>
            </a:r>
            <a:endParaRPr lang="en-US" sz="2400" dirty="0" smtClean="0"/>
          </a:p>
          <a:p>
            <a:r>
              <a:rPr lang="en-US" sz="2400" dirty="0" smtClean="0"/>
              <a:t>The history including bystander accounts is the best discriminator of </a:t>
            </a:r>
            <a:r>
              <a:rPr lang="en-US" sz="2400" dirty="0" err="1" smtClean="0"/>
              <a:t>epileptiform</a:t>
            </a:r>
            <a:r>
              <a:rPr lang="en-US" sz="2400" dirty="0" smtClean="0"/>
              <a:t> seizures from non-</a:t>
            </a:r>
            <a:r>
              <a:rPr lang="en-US" sz="2400" dirty="0" err="1" smtClean="0"/>
              <a:t>epileptiform</a:t>
            </a:r>
            <a:r>
              <a:rPr lang="en-US" sz="2400" dirty="0" smtClean="0"/>
              <a:t> attacks. The diagnosis depends upon the whole story, before, during, and after the event, from both the patient and witnesses. All that shakes is not epilepsy. </a:t>
            </a:r>
          </a:p>
          <a:p>
            <a:r>
              <a:rPr lang="en-US" sz="2400" b="1" dirty="0" smtClean="0"/>
              <a:t>d : Pallor during the event</a:t>
            </a:r>
            <a:endParaRPr lang="en-US" sz="2400" dirty="0" smtClean="0"/>
          </a:p>
          <a:p>
            <a:r>
              <a:rPr lang="en-US" sz="2400" dirty="0" smtClean="0"/>
              <a:t>Pallor during the event suggests either cardiac or non cardiac syncope, rather than a seizure.</a:t>
            </a:r>
            <a:endParaRPr lang="en-US" sz="2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5" descr="get-8-2010-almlf_com_7zu0nwqe"/>
          <p:cNvPicPr>
            <a:picLocks noChangeAspect="1" noChangeArrowheads="1" noCrop="1"/>
          </p:cNvPicPr>
          <p:nvPr/>
        </p:nvPicPr>
        <p:blipFill>
          <a:blip r:embed="rId2" cstate="print"/>
          <a:srcRect/>
          <a:stretch>
            <a:fillRect/>
          </a:stretch>
        </p:blipFill>
        <p:spPr bwMode="auto">
          <a:xfrm>
            <a:off x="1619672" y="2348880"/>
            <a:ext cx="4751388" cy="2022475"/>
          </a:xfrm>
          <a:prstGeom prst="rect">
            <a:avLst/>
          </a:prstGeom>
          <a:noFill/>
          <a:ln w="9525">
            <a:noFill/>
            <a:miter lim="800000"/>
            <a:headEnd/>
            <a:tailEnd/>
          </a:ln>
        </p:spPr>
      </p:pic>
      <p:pic>
        <p:nvPicPr>
          <p:cNvPr id="4" name="Picture 2" descr="http://upload.7bna.com/uploads/50ad7f56dc.gif"/>
          <p:cNvPicPr>
            <a:picLocks noChangeAspect="1" noChangeArrowheads="1" noCrop="1"/>
          </p:cNvPicPr>
          <p:nvPr/>
        </p:nvPicPr>
        <p:blipFill>
          <a:blip r:embed="rId3" cstate="print"/>
          <a:srcRect/>
          <a:stretch>
            <a:fillRect/>
          </a:stretch>
        </p:blipFill>
        <p:spPr bwMode="auto">
          <a:xfrm>
            <a:off x="2267744" y="1412776"/>
            <a:ext cx="3419475" cy="447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1628800"/>
            <a:ext cx="5832648" cy="3046988"/>
          </a:xfrm>
          <a:prstGeom prst="rect">
            <a:avLst/>
          </a:prstGeom>
        </p:spPr>
        <p:txBody>
          <a:bodyPr wrap="square">
            <a:spAutoFit/>
          </a:bodyPr>
          <a:lstStyle/>
          <a:p>
            <a:r>
              <a:rPr lang="en-US" sz="3200" dirty="0" smtClean="0"/>
              <a:t>This pathway is not appropriate for patients with</a:t>
            </a:r>
          </a:p>
          <a:p>
            <a:r>
              <a:rPr lang="en-US" sz="3200" dirty="0" smtClean="0"/>
              <a:t>Known epilepsy</a:t>
            </a:r>
          </a:p>
          <a:p>
            <a:r>
              <a:rPr lang="en-US" sz="3200" dirty="0" smtClean="0"/>
              <a:t>Seizures related to head trauma</a:t>
            </a:r>
          </a:p>
          <a:p>
            <a:r>
              <a:rPr lang="en-US" sz="3200" dirty="0" smtClean="0"/>
              <a:t>Seizures related to </a:t>
            </a:r>
            <a:r>
              <a:rPr lang="en-US" sz="3200" dirty="0" err="1" smtClean="0"/>
              <a:t>eclampsia</a:t>
            </a:r>
            <a:endParaRPr lang="en-US" sz="3200" dirty="0" smtClean="0"/>
          </a:p>
          <a:p>
            <a:r>
              <a:rPr lang="en-US" sz="3200" dirty="0" smtClean="0"/>
              <a:t>Status </a:t>
            </a:r>
            <a:r>
              <a:rPr lang="en-US" sz="3200" dirty="0" err="1" smtClean="0"/>
              <a:t>epilepticus</a:t>
            </a:r>
            <a:r>
              <a:rPr lang="en-US" sz="3200" dirty="0" smtClean="0"/>
              <a:t>.</a:t>
            </a:r>
            <a:endParaRPr lang="en-US"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097" name="Rectangle 1"/>
          <p:cNvSpPr>
            <a:spLocks noChangeArrowheads="1"/>
          </p:cNvSpPr>
          <p:nvPr/>
        </p:nvSpPr>
        <p:spPr bwMode="auto">
          <a:xfrm>
            <a:off x="792088" y="188640"/>
            <a:ext cx="8460432"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EDB3"/>
                </a:solidFill>
                <a:effectLst/>
                <a:latin typeface="Aharoni" pitchFamily="2" charset="-79"/>
                <a:cs typeface="Aharoni" pitchFamily="2" charset="-79"/>
              </a:rPr>
              <a:t>Figure 1 Algorithm for the management of adults with an uncomplicated first </a:t>
            </a:r>
            <a:r>
              <a:rPr kumimoji="0" lang="en-US" sz="2000" b="1" i="0" u="none" strike="noStrike" cap="none" normalizeH="0" baseline="0" dirty="0" err="1" smtClean="0">
                <a:ln>
                  <a:noFill/>
                </a:ln>
                <a:solidFill>
                  <a:srgbClr val="FFEDB3"/>
                </a:solidFill>
                <a:effectLst/>
                <a:latin typeface="Aharoni" pitchFamily="2" charset="-79"/>
                <a:cs typeface="Aharoni" pitchFamily="2" charset="-79"/>
              </a:rPr>
              <a:t>generalised</a:t>
            </a:r>
            <a:r>
              <a:rPr kumimoji="0" lang="en-US" sz="2000" b="1" i="0" u="none" strike="noStrike" cap="none" normalizeH="0" baseline="0" dirty="0" smtClean="0">
                <a:ln>
                  <a:noFill/>
                </a:ln>
                <a:solidFill>
                  <a:srgbClr val="FFEDB3"/>
                </a:solidFill>
                <a:effectLst/>
                <a:latin typeface="Aharoni" pitchFamily="2" charset="-79"/>
                <a:cs typeface="Aharoni" pitchFamily="2" charset="-79"/>
              </a:rPr>
              <a:t> seizure.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EDB3"/>
                </a:solidFill>
                <a:effectLst/>
                <a:latin typeface="Aharoni" pitchFamily="2" charset="-79"/>
                <a:cs typeface="Aharoni" pitchFamily="2" charset="-79"/>
              </a:rPr>
              <a:t>  </a:t>
            </a:r>
            <a:endParaRPr kumimoji="0" lang="en-US" sz="341000" b="0" i="0" u="none" strike="noStrike" cap="none" normalizeH="0" baseline="0" dirty="0" smtClean="0">
              <a:ln>
                <a:noFill/>
              </a:ln>
              <a:solidFill>
                <a:srgbClr val="FFEDB3"/>
              </a:solidFill>
              <a:effectLst/>
              <a:latin typeface="Aharoni" pitchFamily="2" charset="-79"/>
              <a:cs typeface="Aharoni" pitchFamily="2" charset="-79"/>
            </a:endParaRPr>
          </a:p>
        </p:txBody>
      </p:sp>
      <p:pic>
        <p:nvPicPr>
          <p:cNvPr id="4098" name="Picture 2" descr="mhtml:file://H:\DH%202010\BMJ-learning\seizure\Just%20in%20timeEarly%20management%20of%20adults%20with%20an%20uncomplicated%20first%20generalised%20seizure%20in%20association%20with%20the%20Emergency%20Medicine%20Journal2.mht!http://learning.bmj.com/classobjects/images/fsfig1_default.gif"/>
          <p:cNvPicPr>
            <a:picLocks noChangeAspect="1" noChangeArrowheads="1"/>
          </p:cNvPicPr>
          <p:nvPr/>
        </p:nvPicPr>
        <p:blipFill>
          <a:blip r:embed="rId2" cstate="print"/>
          <a:srcRect/>
          <a:stretch>
            <a:fillRect/>
          </a:stretch>
        </p:blipFill>
        <p:spPr bwMode="auto">
          <a:xfrm>
            <a:off x="971600" y="980728"/>
            <a:ext cx="6840760" cy="542751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7920880" cy="5262979"/>
          </a:xfrm>
          <a:prstGeom prst="rect">
            <a:avLst/>
          </a:prstGeom>
        </p:spPr>
        <p:txBody>
          <a:bodyPr wrap="square">
            <a:spAutoFit/>
          </a:bodyPr>
          <a:lstStyle/>
          <a:p>
            <a:r>
              <a:rPr lang="en-US" sz="2800" b="1" dirty="0" smtClean="0">
                <a:solidFill>
                  <a:srgbClr val="FF0000"/>
                </a:solidFill>
              </a:rPr>
              <a:t>Differential diagnosis of seizures</a:t>
            </a:r>
          </a:p>
          <a:p>
            <a:r>
              <a:rPr lang="en-US" sz="2800" dirty="0" smtClean="0"/>
              <a:t>Several conditions may mimic an epileptic seizure. A clear history from the patient, including eyewitness accounts where available, is crucial. The circumstances of the episode are important: </a:t>
            </a:r>
            <a:r>
              <a:rPr lang="en-US" sz="2800" dirty="0" smtClean="0">
                <a:solidFill>
                  <a:srgbClr val="FF0000"/>
                </a:solidFill>
              </a:rPr>
              <a:t>sleep deprivation, acute alcohol or substance intoxication</a:t>
            </a:r>
            <a:r>
              <a:rPr lang="en-US" sz="2800" dirty="0" smtClean="0"/>
              <a:t>, and </a:t>
            </a:r>
            <a:r>
              <a:rPr lang="en-US" sz="2800" dirty="0" smtClean="0">
                <a:solidFill>
                  <a:srgbClr val="FF0000"/>
                </a:solidFill>
              </a:rPr>
              <a:t>alcohol withdrawal </a:t>
            </a:r>
            <a:r>
              <a:rPr lang="en-US" sz="2800" dirty="0" smtClean="0"/>
              <a:t>are provoking factors for seizures. Loss of consciousness provoked by pain or other illness, or occurring during medical procedures (such as </a:t>
            </a:r>
            <a:r>
              <a:rPr lang="en-US" sz="2800" dirty="0" err="1" smtClean="0"/>
              <a:t>venepuncture</a:t>
            </a:r>
            <a:r>
              <a:rPr lang="en-US" sz="2800" dirty="0" smtClean="0"/>
              <a:t> or cervical smears) </a:t>
            </a:r>
            <a:r>
              <a:rPr lang="en-US" sz="2800" dirty="0" err="1" smtClean="0"/>
              <a:t>favours</a:t>
            </a:r>
            <a:r>
              <a:rPr lang="en-US" sz="2800" dirty="0" smtClean="0"/>
              <a:t> </a:t>
            </a:r>
            <a:r>
              <a:rPr lang="en-US" sz="2800" dirty="0" err="1" smtClean="0"/>
              <a:t>vasovagal</a:t>
            </a:r>
            <a:r>
              <a:rPr lang="en-US" sz="2800" dirty="0" smtClean="0"/>
              <a:t> syncope. </a:t>
            </a:r>
            <a:r>
              <a:rPr lang="en-US" sz="2800" dirty="0" smtClean="0">
                <a:solidFill>
                  <a:srgbClr val="FF0000"/>
                </a:solidFill>
              </a:rPr>
              <a:t>One should consider three stages: before, during, and after the seizure.</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7920880" cy="6001643"/>
          </a:xfrm>
          <a:prstGeom prst="rect">
            <a:avLst/>
          </a:prstGeom>
        </p:spPr>
        <p:txBody>
          <a:bodyPr wrap="square">
            <a:spAutoFit/>
          </a:bodyPr>
          <a:lstStyle/>
          <a:p>
            <a:r>
              <a:rPr lang="en-US" sz="3200" b="1" dirty="0" smtClean="0">
                <a:solidFill>
                  <a:srgbClr val="FF0000"/>
                </a:solidFill>
              </a:rPr>
              <a:t>1. Before</a:t>
            </a:r>
          </a:p>
          <a:p>
            <a:r>
              <a:rPr lang="en-US" sz="3200" b="1" dirty="0" err="1" smtClean="0">
                <a:solidFill>
                  <a:srgbClr val="0000FF"/>
                </a:solidFill>
              </a:rPr>
              <a:t>Prodromal</a:t>
            </a:r>
            <a:r>
              <a:rPr lang="en-US" sz="3200" b="1" dirty="0" smtClean="0">
                <a:solidFill>
                  <a:srgbClr val="0000FF"/>
                </a:solidFill>
              </a:rPr>
              <a:t> </a:t>
            </a:r>
            <a:r>
              <a:rPr lang="en-US" sz="3200" dirty="0" smtClean="0"/>
              <a:t>symptoms of seizures, if present, are often unusual and patients may find them hard to describe: they include </a:t>
            </a:r>
            <a:r>
              <a:rPr lang="en-US" sz="3200" b="1" dirty="0" smtClean="0">
                <a:solidFill>
                  <a:srgbClr val="0000FF"/>
                </a:solidFill>
              </a:rPr>
              <a:t>déjà vu</a:t>
            </a:r>
            <a:r>
              <a:rPr lang="en-US" sz="3200" dirty="0" smtClean="0"/>
              <a:t>, stereotyped </a:t>
            </a:r>
            <a:r>
              <a:rPr lang="en-US" sz="3200" b="1" dirty="0" smtClean="0">
                <a:solidFill>
                  <a:srgbClr val="0000FF"/>
                </a:solidFill>
              </a:rPr>
              <a:t>tastes </a:t>
            </a:r>
            <a:r>
              <a:rPr lang="en-US" sz="3200" dirty="0" smtClean="0"/>
              <a:t>or </a:t>
            </a:r>
            <a:r>
              <a:rPr lang="en-US" sz="3200" b="1" dirty="0" smtClean="0">
                <a:solidFill>
                  <a:srgbClr val="0000FF"/>
                </a:solidFill>
              </a:rPr>
              <a:t>smells</a:t>
            </a:r>
            <a:r>
              <a:rPr lang="en-US" sz="3200" dirty="0" smtClean="0"/>
              <a:t>, and rising </a:t>
            </a:r>
            <a:r>
              <a:rPr lang="en-US" sz="3200" b="1" dirty="0" smtClean="0">
                <a:solidFill>
                  <a:srgbClr val="0000FF"/>
                </a:solidFill>
              </a:rPr>
              <a:t>abdominal</a:t>
            </a:r>
            <a:r>
              <a:rPr lang="en-US" sz="3200" dirty="0" smtClean="0"/>
              <a:t> sensations.</a:t>
            </a:r>
          </a:p>
          <a:p>
            <a:r>
              <a:rPr lang="en-US" sz="3200" b="1" dirty="0" err="1" smtClean="0">
                <a:solidFill>
                  <a:srgbClr val="FF0000"/>
                </a:solidFill>
              </a:rPr>
              <a:t>Presyncopal</a:t>
            </a:r>
            <a:r>
              <a:rPr lang="en-US" sz="3200" b="1" dirty="0" smtClean="0">
                <a:solidFill>
                  <a:srgbClr val="FF0000"/>
                </a:solidFill>
              </a:rPr>
              <a:t> symptoms </a:t>
            </a:r>
            <a:r>
              <a:rPr lang="en-US" sz="3200" dirty="0" smtClean="0"/>
              <a:t>are usually more straightforward, including </a:t>
            </a:r>
            <a:r>
              <a:rPr lang="en-US" sz="3200" b="1" dirty="0" smtClean="0">
                <a:solidFill>
                  <a:srgbClr val="0000FF"/>
                </a:solidFill>
              </a:rPr>
              <a:t>light headedness</a:t>
            </a:r>
            <a:r>
              <a:rPr lang="en-US" sz="3200" b="1" dirty="0" smtClean="0"/>
              <a:t>, </a:t>
            </a:r>
            <a:r>
              <a:rPr lang="en-US" sz="3200" b="1" dirty="0" smtClean="0">
                <a:solidFill>
                  <a:srgbClr val="0000FF"/>
                </a:solidFill>
              </a:rPr>
              <a:t>nausea</a:t>
            </a:r>
            <a:r>
              <a:rPr lang="en-US" sz="3200" dirty="0" smtClean="0"/>
              <a:t>, clamminess, and "</a:t>
            </a:r>
            <a:r>
              <a:rPr lang="en-US" sz="3200" b="1" dirty="0" smtClean="0">
                <a:solidFill>
                  <a:srgbClr val="0000FF"/>
                </a:solidFill>
              </a:rPr>
              <a:t>feeling faint</a:t>
            </a:r>
            <a:r>
              <a:rPr lang="en-US" sz="3200" dirty="0" smtClean="0">
                <a:solidFill>
                  <a:srgbClr val="0000FF"/>
                </a:solidFill>
              </a:rPr>
              <a:t>." </a:t>
            </a:r>
            <a:r>
              <a:rPr lang="en-US" sz="3200" dirty="0" smtClean="0"/>
              <a:t>Pallor is typically seen in patients with syncope but its use in discriminating between epileptic and non-epileptic attacks has been questioned.</a:t>
            </a:r>
            <a:endParaRPr lang="en-US"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4415</Words>
  <Application>Microsoft Office PowerPoint</Application>
  <PresentationFormat>On-screen Show (4:3)</PresentationFormat>
  <Paragraphs>282</Paragraphs>
  <Slides>58</Slides>
  <Notes>3</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Early management of adults with an uncomplicated first generalised seizure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management of adults with an uncomplicated first generalised seizure</dc:title>
  <dc:creator>D H</dc:creator>
  <cp:lastModifiedBy>Hussein</cp:lastModifiedBy>
  <cp:revision>27</cp:revision>
  <dcterms:created xsi:type="dcterms:W3CDTF">2010-11-27T07:24:50Z</dcterms:created>
  <dcterms:modified xsi:type="dcterms:W3CDTF">2012-08-24T16:15:44Z</dcterms:modified>
</cp:coreProperties>
</file>