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59" r:id="rId6"/>
    <p:sldId id="279" r:id="rId7"/>
    <p:sldId id="260" r:id="rId8"/>
    <p:sldId id="261" r:id="rId9"/>
    <p:sldId id="272" r:id="rId10"/>
    <p:sldId id="274" r:id="rId11"/>
    <p:sldId id="262" r:id="rId12"/>
    <p:sldId id="276" r:id="rId13"/>
    <p:sldId id="263" r:id="rId14"/>
    <p:sldId id="278" r:id="rId15"/>
    <p:sldId id="264" r:id="rId16"/>
    <p:sldId id="265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www.entusa.com/Ear_Photos/20030304-serous_otitis_medi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ntusa.com/ear_photographs_html/eardrum_serous_otitis_media-2.htm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entusa.com/ear_photographs_html/eardrum_serous_otitis_media-1.ht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Otitis media with effusion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8080"/>
                </a:solidFill>
                <a:latin typeface="Tahoma"/>
                <a:ea typeface="Times New Roman"/>
              </a:rPr>
              <a:t>Serous Otitis Media</a:t>
            </a:r>
            <a:endParaRPr lang="en-US" dirty="0"/>
          </a:p>
        </p:txBody>
      </p:sp>
      <p:pic>
        <p:nvPicPr>
          <p:cNvPr id="4" name="Content Placeholder 3" descr="http://www.entusa.com/Ear_Photos/20030304-serous_otitis_media_small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33909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erous Otitis Media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5814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Serous Otitis Media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8600"/>
            <a:ext cx="3124200" cy="28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5987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     </a:t>
            </a:r>
            <a:r>
              <a:rPr lang="en-US" b="1" u="sng" dirty="0" smtClean="0"/>
              <a:t>On examination </a:t>
            </a:r>
            <a:r>
              <a:rPr lang="en-US" dirty="0" smtClean="0"/>
              <a:t>of the </a:t>
            </a:r>
            <a:r>
              <a:rPr lang="en-US" b="1" u="sng" dirty="0" smtClean="0"/>
              <a:t>tympanic membrane </a:t>
            </a:r>
            <a:r>
              <a:rPr lang="en-US" dirty="0" smtClean="0"/>
              <a:t>by otoscopy: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Retraction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Loss of translucency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Color changes: from pale grey to bluish black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Fluid level or air bubbles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Splitting or absent  light reflex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Displacement of malleus handle and it become more prominent.</a:t>
            </a:r>
          </a:p>
          <a:p>
            <a:pPr>
              <a:buNone/>
            </a:pPr>
            <a:r>
              <a:rPr lang="en-US" b="1" dirty="0" smtClean="0"/>
              <a:t>    </a:t>
            </a:r>
            <a:r>
              <a:rPr lang="en-US" b="1" u="sng" dirty="0" smtClean="0"/>
              <a:t>Tuning fork tests: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Rinne test :negative(bone conduction better than air)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Weber test: lateralized to diseased side</a:t>
            </a:r>
          </a:p>
          <a:p>
            <a:pPr>
              <a:buNone/>
            </a:pPr>
            <a:r>
              <a:rPr lang="en-US" b="1" dirty="0" smtClean="0"/>
              <a:t>     </a:t>
            </a:r>
            <a:r>
              <a:rPr lang="en-US" b="1" u="sng" dirty="0" err="1" smtClean="0"/>
              <a:t>Audiometry</a:t>
            </a:r>
            <a:r>
              <a:rPr lang="en-US" b="1" u="sng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Pure tone audiometry: air-bone gap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Tympanometry: flat type B curve.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OTITIS MEDIA WITH EFFUSION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iagnosis</a:t>
            </a:r>
            <a:endParaRPr lang="en-US" dirty="0"/>
          </a:p>
        </p:txBody>
      </p:sp>
      <p:pic>
        <p:nvPicPr>
          <p:cNvPr id="4100" name="Picture 4" descr="http://www.neurophys.wisc.edu/h&amp;b/textbook/fig10-1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3139" y="2287093"/>
            <a:ext cx="2263419" cy="209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29400" y="4419601"/>
            <a:ext cx="1967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PLAY AUDIOMETRY</a:t>
            </a:r>
            <a:endParaRPr lang="en-US" dirty="0"/>
          </a:p>
        </p:txBody>
      </p:sp>
      <p:pic>
        <p:nvPicPr>
          <p:cNvPr id="4106" name="Picture 10" descr="Figure 2: Schematic representation of tympanometry curv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2919" y="4816185"/>
            <a:ext cx="2787461" cy="204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t2.gstatic.com/images?q=tbn:ANd9GcSoWADe4EwkafqaxNlR9c3WCT5xXHG5fds5B2WzUR9Nmna4s7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3824" y="4800600"/>
            <a:ext cx="1162050" cy="178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10000" y="1948934"/>
            <a:ext cx="1469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AUDIOMETRY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5506839"/>
            <a:ext cx="1797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TYMPANOMETRY</a:t>
            </a:r>
            <a:endParaRPr lang="en-US" dirty="0"/>
          </a:p>
        </p:txBody>
      </p:sp>
      <p:pic>
        <p:nvPicPr>
          <p:cNvPr id="2050" name="Picture 2" descr="http://www.hearinginternational.org/Images/reportimages/newdelhi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534" y="2381023"/>
            <a:ext cx="24765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lcd-lebanon.org/wp-content/uploads/2009/05/Pictures-0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4068" y="2167143"/>
            <a:ext cx="3005162" cy="225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70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      High rate of spontaneous resolution. Only  or 5% persist more than 1 year.</a:t>
            </a:r>
          </a:p>
          <a:p>
            <a:pPr>
              <a:buNone/>
            </a:pPr>
            <a:r>
              <a:rPr lang="en-US" sz="3800" b="1" dirty="0" smtClean="0"/>
              <a:t>     </a:t>
            </a:r>
            <a:r>
              <a:rPr lang="en-US" sz="3800" b="1" u="sng" dirty="0" smtClean="0"/>
              <a:t>Medical treatment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A- antibiotics: 10-14 days course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B- antihistamines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C- nasal decongestant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D- steroids: local in the nose or oral short course.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E- autoinflation of the ear by Valsalva maneuver.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None/>
            </a:pPr>
            <a:r>
              <a:rPr lang="en-US" sz="3800" b="1" dirty="0" smtClean="0"/>
              <a:t>     </a:t>
            </a:r>
            <a:r>
              <a:rPr lang="en-US" sz="3800" b="1" u="sng" dirty="0" smtClean="0"/>
              <a:t>Surgical treatment: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If persist more than 12 weeks with no benefit to medical treatment: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A- myringotomy with or without tympanostomy tube insertion(grommet)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B- adenoidectomy.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C- myringotomy with adenoidectomy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D- cortical mastoidectomy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</a:rPr>
              <a:t>OTITIS MEDIA WITH </a:t>
            </a:r>
            <a:r>
              <a:rPr lang="en-US" dirty="0" smtClean="0">
                <a:solidFill>
                  <a:prstClr val="black"/>
                </a:solidFill>
              </a:rPr>
              <a:t>EFFUSION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Adeno – Tonsellectomy&amp;Myringotomy tube insertion         (T&amp;A &amp;TUBES)</a:t>
            </a:r>
            <a:endParaRPr lang="en-US" sz="2800" dirty="0"/>
          </a:p>
        </p:txBody>
      </p:sp>
      <p:pic>
        <p:nvPicPr>
          <p:cNvPr id="6146" name="Picture 2" descr="http://t0.gstatic.com/images?q=tbn:ANd9GcQFatzkrTyVJJF7_FVuEBzMsAb1ir-uBmEHAkdMiGqhjvTj1mxE8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89491"/>
            <a:ext cx="15240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1617" y="2968047"/>
            <a:ext cx="3802383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4974"/>
            <a:ext cx="2590800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15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Otosclerosis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 </a:t>
            </a:r>
            <a:r>
              <a:rPr lang="en-US" b="1" u="sng" dirty="0" smtClean="0"/>
              <a:t>Definition :</a:t>
            </a:r>
          </a:p>
          <a:p>
            <a:pPr>
              <a:buNone/>
            </a:pPr>
            <a:r>
              <a:rPr lang="en-US" dirty="0" smtClean="0"/>
              <a:t>    Hereditary ear disease in which the mature bone is replaced by a woven bone of more cellularity.</a:t>
            </a:r>
          </a:p>
          <a:p>
            <a:pPr>
              <a:buNone/>
            </a:pPr>
            <a:r>
              <a:rPr lang="en-US" b="1" dirty="0" smtClean="0"/>
              <a:t>   </a:t>
            </a:r>
            <a:r>
              <a:rPr lang="en-US" b="1" u="sng" dirty="0" smtClean="0"/>
              <a:t>Site</a:t>
            </a:r>
            <a:r>
              <a:rPr lang="en-US" dirty="0" smtClean="0"/>
              <a:t> : </a:t>
            </a:r>
          </a:p>
          <a:p>
            <a:pPr>
              <a:buNone/>
            </a:pPr>
            <a:r>
              <a:rPr lang="en-US" dirty="0" smtClean="0"/>
              <a:t>   Oval window region is the commonest site of involvement thus leading to fixation of stapes and conductive hearing impairment.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u="sng" dirty="0" smtClean="0"/>
              <a:t>Incidence : </a:t>
            </a:r>
          </a:p>
          <a:p>
            <a:pPr>
              <a:buNone/>
            </a:pPr>
            <a:r>
              <a:rPr lang="en-US" dirty="0" smtClean="0"/>
              <a:t>Age :peak 20-30 years</a:t>
            </a:r>
          </a:p>
          <a:p>
            <a:pPr>
              <a:buNone/>
            </a:pPr>
            <a:r>
              <a:rPr lang="en-US" dirty="0" smtClean="0"/>
              <a:t>Gender : female more than male</a:t>
            </a:r>
          </a:p>
          <a:p>
            <a:pPr>
              <a:buNone/>
            </a:pPr>
            <a:r>
              <a:rPr lang="en-US" dirty="0" smtClean="0"/>
              <a:t>Increased in severity during pregnancy and menopause. 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u="sng" dirty="0" smtClean="0"/>
              <a:t>Clinical features:</a:t>
            </a:r>
          </a:p>
          <a:p>
            <a:pPr>
              <a:buNone/>
            </a:pPr>
            <a:r>
              <a:rPr lang="en-US" dirty="0" smtClean="0"/>
              <a:t>1- deafness : the main symptom, gradual, conductive in early stages, then mixed conductive and sensorineural. Bilateral </a:t>
            </a:r>
          </a:p>
          <a:p>
            <a:pPr>
              <a:buNone/>
            </a:pPr>
            <a:r>
              <a:rPr lang="en-US" dirty="0" smtClean="0"/>
              <a:t>2- tinnitus </a:t>
            </a:r>
          </a:p>
          <a:p>
            <a:pPr>
              <a:buNone/>
            </a:pPr>
            <a:r>
              <a:rPr lang="en-US" dirty="0" smtClean="0"/>
              <a:t>3- vertigo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u="sng" dirty="0" smtClean="0"/>
              <a:t>On examination</a:t>
            </a:r>
            <a:r>
              <a:rPr lang="en-US" dirty="0" smtClean="0"/>
              <a:t>: normal tympanic membrane color and mobility, but there may be red flush on the tympanic membrane called flamingo flush or Schwartz sign.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b="1" u="sng" dirty="0" smtClean="0"/>
              <a:t>Tuning fork test </a:t>
            </a:r>
            <a:r>
              <a:rPr lang="en-US" dirty="0" smtClean="0"/>
              <a:t>: Rinne negative and Weber lateralized to affected side.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 </a:t>
            </a:r>
            <a:r>
              <a:rPr lang="en-US" b="1" u="sng" dirty="0" smtClean="0"/>
              <a:t>Audiometry</a:t>
            </a:r>
            <a:r>
              <a:rPr lang="en-US" dirty="0" smtClean="0"/>
              <a:t>:  pure tone audiometry shows air-bone gap and Tympanometry shows normal or shallow curve type As.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     </a:t>
            </a:r>
            <a:r>
              <a:rPr lang="en-US" b="1" u="sng" dirty="0" smtClean="0"/>
              <a:t>Differential diagnosis :</a:t>
            </a:r>
            <a:r>
              <a:rPr lang="en-US" b="1" dirty="0" smtClean="0"/>
              <a:t> other causes of conductive deafness:</a:t>
            </a:r>
            <a:endParaRPr lang="en-US" b="1" u="sng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1- otitis media with effusion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2- ossicular disconnection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3- ME fibrosis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4- congenital cholesteatoma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5- osteogenesis imperfecta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       </a:t>
            </a:r>
            <a:r>
              <a:rPr lang="en-US" b="1" u="sng" dirty="0" smtClean="0"/>
              <a:t>Treatment 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1- medical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A- hearing aid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B- sodium fluoride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2- surgical : stapedectomy in which the stapes removed and replaced by a synthetic prosthesis under local or general anesthesia.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Menieres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Disease of inner ear in which there is hydropic distension of the endolymphatic system, characterized by episodic vertigo, deafness and tinnitus.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Endolymphatic distension(hydrops) could be idiopathic called menieres disease or secondary to chronic otitis media, syphilis, trauma, leukemia, metabolic disease, viral infection, autoimmunity or Otosclerosis.</a:t>
            </a:r>
          </a:p>
          <a:p>
            <a:pPr>
              <a:buFont typeface="Wingdings" pitchFamily="2" charset="2"/>
              <a:buChar char="Ø"/>
            </a:pPr>
            <a:r>
              <a:rPr lang="en-US" b="1" u="sng" dirty="0" smtClean="0"/>
              <a:t>Clinical features 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1- episodic vertigo associated with vegetative symptoms(nausea and vomiting),last for 2-3 hours, less than 24 hours (24min-24hr).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2- deafness: sensorineural, fluctuate and progressive.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3- tinnitus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4- aural fullness.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600" b="1" u="sng" dirty="0" smtClean="0"/>
              <a:t>Treatment :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/>
              <a:t>1- medical </a:t>
            </a:r>
            <a:r>
              <a:rPr lang="en-US" sz="1600" dirty="0" smtClean="0"/>
              <a:t>:</a:t>
            </a:r>
          </a:p>
          <a:p>
            <a:pPr>
              <a:buNone/>
            </a:pPr>
            <a:r>
              <a:rPr lang="en-US" sz="1600" dirty="0" smtClean="0"/>
              <a:t>A- reassurance</a:t>
            </a:r>
          </a:p>
          <a:p>
            <a:pPr>
              <a:buNone/>
            </a:pPr>
            <a:r>
              <a:rPr lang="en-US" sz="1600" dirty="0" smtClean="0"/>
              <a:t>B- labyrinthine sedative drugs(vestibular suppressants) :1- phenothiazines : as prochloperazine (stemetel)</a:t>
            </a:r>
          </a:p>
          <a:p>
            <a:pPr>
              <a:buNone/>
            </a:pPr>
            <a:r>
              <a:rPr lang="en-US" sz="1600" dirty="0" smtClean="0"/>
              <a:t>    2- antihistamines: as cinnarizine (stugeron)</a:t>
            </a:r>
          </a:p>
          <a:p>
            <a:pPr>
              <a:buNone/>
            </a:pPr>
            <a:r>
              <a:rPr lang="en-US" sz="1600" dirty="0" smtClean="0"/>
              <a:t>    3- benzodiazepines: diazepam and lorazepam</a:t>
            </a:r>
          </a:p>
          <a:p>
            <a:pPr>
              <a:buNone/>
            </a:pPr>
            <a:r>
              <a:rPr lang="en-US" sz="1600" dirty="0" smtClean="0"/>
              <a:t>C- prophylaxis: between the attacks: diuretics, salt restriction, vasodilators as betahistine (betaserc) and nitroglycerine</a:t>
            </a:r>
          </a:p>
          <a:p>
            <a:pPr>
              <a:buNone/>
            </a:pPr>
            <a:r>
              <a:rPr lang="en-US" sz="1600" dirty="0" smtClean="0"/>
              <a:t>D- steroids and cytotoxic drugs might be helpful</a:t>
            </a:r>
          </a:p>
          <a:p>
            <a:pPr>
              <a:buNone/>
            </a:pPr>
            <a:r>
              <a:rPr lang="en-US" sz="1600" dirty="0" smtClean="0"/>
              <a:t>E- hearing aids</a:t>
            </a:r>
          </a:p>
          <a:p>
            <a:pPr>
              <a:buNone/>
            </a:pPr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US" sz="1600" b="1" dirty="0" smtClean="0"/>
              <a:t>2- surgical </a:t>
            </a:r>
          </a:p>
          <a:p>
            <a:pPr>
              <a:buNone/>
            </a:pPr>
            <a:r>
              <a:rPr lang="en-US" sz="1600" dirty="0" smtClean="0"/>
              <a:t>Only 10-20% need surgery</a:t>
            </a:r>
          </a:p>
          <a:p>
            <a:pPr>
              <a:buNone/>
            </a:pPr>
            <a:r>
              <a:rPr lang="en-US" sz="1600" dirty="0" smtClean="0"/>
              <a:t>A- endolymphatic sac decompression</a:t>
            </a:r>
          </a:p>
          <a:p>
            <a:pPr>
              <a:buNone/>
            </a:pPr>
            <a:r>
              <a:rPr lang="en-US" sz="1600" dirty="0" smtClean="0"/>
              <a:t>B- surgical or chemical ablation of vestibular nerve and vestibular end organs</a:t>
            </a:r>
          </a:p>
          <a:p>
            <a:pPr>
              <a:buNone/>
            </a:pPr>
            <a:r>
              <a:rPr lang="en-US" sz="1600" dirty="0" smtClean="0"/>
              <a:t>C- labyrinthectomy: total destruction of sensory cells of inner ear.</a:t>
            </a:r>
          </a:p>
          <a:p>
            <a:pPr>
              <a:buNone/>
            </a:pPr>
            <a:r>
              <a:rPr lang="en-US" sz="1600" dirty="0" smtClean="0"/>
              <a:t>     </a:t>
            </a:r>
            <a:endParaRPr lang="en-US" sz="1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u="sng" dirty="0" smtClean="0"/>
              <a:t>Synonyms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Secretory otitis media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Non- purulent otitis media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Serous otitis media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Glue ear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u="sng" dirty="0" smtClean="0"/>
              <a:t>Definition</a:t>
            </a:r>
            <a:r>
              <a:rPr lang="en-US" dirty="0" smtClean="0"/>
              <a:t>: presence of non-purulent fluid within middle ear cleft. Acute or chronic(more than 12 weeks).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Otitis Media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6774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It is the most common disease of childhood, next to viral URTI.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It is acute bacterial infection in 80% (1-6 years)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The most frequent disease treated with antibiotics.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56933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Incidence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Children more than adults, peak age:5-6 years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Male more than female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Winter months 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Aetiology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1- </a:t>
            </a:r>
            <a:r>
              <a:rPr lang="en-US" b="1" u="sng" dirty="0" smtClean="0"/>
              <a:t>Eustachian tube dysfunction </a:t>
            </a:r>
          </a:p>
          <a:p>
            <a:pPr>
              <a:buNone/>
            </a:pPr>
            <a:r>
              <a:rPr lang="en-US" dirty="0" smtClean="0"/>
              <a:t>ET has 2 main functions:</a:t>
            </a:r>
          </a:p>
          <a:p>
            <a:pPr>
              <a:buNone/>
            </a:pPr>
            <a:r>
              <a:rPr lang="en-US" dirty="0" smtClean="0"/>
              <a:t>  1- Regulate ME pressure at atmospheric level.</a:t>
            </a:r>
          </a:p>
          <a:p>
            <a:pPr>
              <a:buNone/>
            </a:pPr>
            <a:r>
              <a:rPr lang="en-US" dirty="0" smtClean="0"/>
              <a:t>  2- Drainage of ME fluid into nasopharynx.</a:t>
            </a:r>
          </a:p>
          <a:p>
            <a:pPr>
              <a:buNone/>
            </a:pPr>
            <a:r>
              <a:rPr lang="en-US" dirty="0" smtClean="0"/>
              <a:t>ET dysfunction may be due to:</a:t>
            </a:r>
          </a:p>
          <a:p>
            <a:pPr>
              <a:buNone/>
            </a:pPr>
            <a:r>
              <a:rPr lang="en-US" dirty="0" smtClean="0"/>
              <a:t>A- Up. respiratory tract infection</a:t>
            </a:r>
          </a:p>
          <a:p>
            <a:pPr>
              <a:buNone/>
            </a:pPr>
            <a:r>
              <a:rPr lang="en-US" dirty="0" smtClean="0"/>
              <a:t>B- Allergy</a:t>
            </a:r>
          </a:p>
          <a:p>
            <a:pPr>
              <a:buNone/>
            </a:pPr>
            <a:r>
              <a:rPr lang="en-US" dirty="0" smtClean="0"/>
              <a:t>C- Cilial abnormality as Kartageners syndrome.</a:t>
            </a:r>
          </a:p>
          <a:p>
            <a:pPr>
              <a:buNone/>
            </a:pPr>
            <a:r>
              <a:rPr lang="en-US" dirty="0" smtClean="0"/>
              <a:t>Children have poorer ET function than adults.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master-ear"/>
          <p:cNvPicPr>
            <a:picLocks noChangeAspect="1" noChangeArrowheads="1"/>
          </p:cNvPicPr>
          <p:nvPr/>
        </p:nvPicPr>
        <p:blipFill>
          <a:blip r:embed="rId2">
            <a:lum bright="4000" contrast="-3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5800" y="457200"/>
            <a:ext cx="7696200" cy="6019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2- </a:t>
            </a:r>
            <a:r>
              <a:rPr lang="en-US" b="1" u="sng" dirty="0" smtClean="0"/>
              <a:t>Cleft palate </a:t>
            </a:r>
            <a:r>
              <a:rPr lang="en-US" b="1" dirty="0" smtClean="0"/>
              <a:t>: muscles which open the ET attached to the soft palate (tensor and </a:t>
            </a:r>
            <a:r>
              <a:rPr lang="en-US" b="1" dirty="0" err="1" smtClean="0"/>
              <a:t>levator</a:t>
            </a:r>
            <a:r>
              <a:rPr lang="en-US" b="1" dirty="0" smtClean="0"/>
              <a:t> palate muscles).</a:t>
            </a:r>
            <a:endParaRPr lang="en-US" b="1" u="sng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3- </a:t>
            </a:r>
            <a:r>
              <a:rPr lang="en-US" b="1" u="sng" dirty="0" smtClean="0"/>
              <a:t>Adenoid hypertrophy</a:t>
            </a:r>
            <a:r>
              <a:rPr lang="en-US" b="1" dirty="0" smtClean="0"/>
              <a:t>: causes obstruction of ET orifice in the nasopharynx which leads to negative ME pressure and hence ME effusion.</a:t>
            </a:r>
            <a:endParaRPr lang="en-US" b="1" u="sng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4- </a:t>
            </a:r>
            <a:r>
              <a:rPr lang="en-US" b="1" u="sng" dirty="0" smtClean="0"/>
              <a:t>Nasopharyngeal </a:t>
            </a:r>
            <a:r>
              <a:rPr lang="en-US" b="1" u="sng" dirty="0" err="1" smtClean="0"/>
              <a:t>tumours</a:t>
            </a:r>
            <a:r>
              <a:rPr lang="en-US" b="1" dirty="0" smtClean="0"/>
              <a:t>: similar mechanism to adenoid hypertrophy.</a:t>
            </a:r>
            <a:endParaRPr lang="en-US" b="1" u="sng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5- </a:t>
            </a:r>
            <a:r>
              <a:rPr lang="en-US" b="1" u="sng" dirty="0" smtClean="0"/>
              <a:t>Radiotherapy to neck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6- </a:t>
            </a:r>
            <a:r>
              <a:rPr lang="en-US" b="1" u="sng" dirty="0" smtClean="0"/>
              <a:t>Idiopathic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7- </a:t>
            </a:r>
            <a:r>
              <a:rPr lang="en-US" b="1" u="sng" dirty="0" smtClean="0"/>
              <a:t>Barotrauma :as during airplane descent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8- </a:t>
            </a:r>
            <a:r>
              <a:rPr lang="en-US" b="1" u="sng" dirty="0" smtClean="0"/>
              <a:t>AIDS </a:t>
            </a:r>
          </a:p>
          <a:p>
            <a:pPr>
              <a:buFont typeface="Wingdings" pitchFamily="2" charset="2"/>
              <a:buChar char="Ø"/>
            </a:pPr>
            <a:endParaRPr lang="en-US" b="1" u="sng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1- </a:t>
            </a:r>
            <a:r>
              <a:rPr lang="en-US" b="1" dirty="0" smtClean="0"/>
              <a:t>Deafness</a:t>
            </a:r>
            <a:r>
              <a:rPr lang="en-US" dirty="0" smtClean="0"/>
              <a:t> : the chief complaint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2-</a:t>
            </a:r>
            <a:r>
              <a:rPr lang="en-US" b="1" dirty="0" smtClean="0"/>
              <a:t> Impaired speech</a:t>
            </a:r>
            <a:r>
              <a:rPr lang="en-US" dirty="0" smtClean="0"/>
              <a:t> and </a:t>
            </a:r>
            <a:r>
              <a:rPr lang="en-US" b="1" dirty="0" smtClean="0"/>
              <a:t>language</a:t>
            </a:r>
            <a:r>
              <a:rPr lang="en-US" dirty="0" smtClean="0"/>
              <a:t> development ( in children)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3- </a:t>
            </a:r>
            <a:r>
              <a:rPr lang="en-US" b="1" dirty="0" smtClean="0"/>
              <a:t>Behavioral</a:t>
            </a:r>
            <a:r>
              <a:rPr lang="en-US" dirty="0" smtClean="0"/>
              <a:t> deterioration and </a:t>
            </a:r>
            <a:r>
              <a:rPr lang="en-US" b="1" dirty="0" smtClean="0"/>
              <a:t>scholastic </a:t>
            </a:r>
            <a:r>
              <a:rPr lang="en-US" dirty="0" smtClean="0"/>
              <a:t>difficulties (in children)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4- </a:t>
            </a:r>
            <a:r>
              <a:rPr lang="en-US" b="1" dirty="0" smtClean="0"/>
              <a:t>Pain</a:t>
            </a:r>
            <a:r>
              <a:rPr lang="en-US" dirty="0" smtClean="0"/>
              <a:t> is rare unless there is superadded infection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5-</a:t>
            </a:r>
            <a:r>
              <a:rPr lang="en-US" b="1" dirty="0" smtClean="0"/>
              <a:t> Tinnitus </a:t>
            </a:r>
            <a:r>
              <a:rPr lang="en-US" dirty="0" smtClean="0"/>
              <a:t>and </a:t>
            </a:r>
            <a:r>
              <a:rPr lang="en-US" b="1" dirty="0" smtClean="0"/>
              <a:t>vertigo</a:t>
            </a:r>
            <a:endParaRPr lang="en-US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ea typeface="Calibri"/>
                <a:cs typeface="Arial"/>
              </a:rPr>
              <a:t/>
            </a:r>
            <a:br>
              <a:rPr lang="en-US" sz="2800" dirty="0">
                <a:ea typeface="Calibri"/>
                <a:cs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"/>
            <a:ext cx="7252924" cy="616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7568" y="6096000"/>
            <a:ext cx="3445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ea typeface="+mj-ea"/>
                <a:cs typeface="+mj-cs"/>
              </a:rPr>
              <a:t>Normal Ear Drum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69995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235</TotalTime>
  <Words>872</Words>
  <Application>Microsoft Office PowerPoint</Application>
  <PresentationFormat>On-screen Show (4:3)</PresentationFormat>
  <Paragraphs>134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Otitis media with effusion </vt:lpstr>
      <vt:lpstr>Slide 2</vt:lpstr>
      <vt:lpstr>Otitis Media</vt:lpstr>
      <vt:lpstr>Incidence  </vt:lpstr>
      <vt:lpstr>Aetiology </vt:lpstr>
      <vt:lpstr>Slide 6</vt:lpstr>
      <vt:lpstr>Slide 7</vt:lpstr>
      <vt:lpstr>Clinical features</vt:lpstr>
      <vt:lpstr> </vt:lpstr>
      <vt:lpstr>Serous Otitis Media</vt:lpstr>
      <vt:lpstr>Slide 11</vt:lpstr>
      <vt:lpstr>OTITIS MEDIA WITH EFFUSION</vt:lpstr>
      <vt:lpstr>Treatment  </vt:lpstr>
      <vt:lpstr>OTITIS MEDIA WITH EFFUSION Treatment</vt:lpstr>
      <vt:lpstr>Otosclerosis </vt:lpstr>
      <vt:lpstr>Slide 16</vt:lpstr>
      <vt:lpstr>Slide 17</vt:lpstr>
      <vt:lpstr>Menieres disease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Otitis media with effusion </dc:title>
  <dc:creator>azzm</dc:creator>
  <cp:lastModifiedBy>Dr.Azzam</cp:lastModifiedBy>
  <cp:revision>42</cp:revision>
  <dcterms:created xsi:type="dcterms:W3CDTF">2006-08-16T00:00:00Z</dcterms:created>
  <dcterms:modified xsi:type="dcterms:W3CDTF">2016-04-16T08:39:31Z</dcterms:modified>
</cp:coreProperties>
</file>