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53"/>
  </p:notesMasterIdLst>
  <p:sldIdLst>
    <p:sldId id="256" r:id="rId2"/>
    <p:sldId id="257" r:id="rId3"/>
    <p:sldId id="258" r:id="rId4"/>
    <p:sldId id="259" r:id="rId5"/>
    <p:sldId id="260" r:id="rId6"/>
    <p:sldId id="261" r:id="rId7"/>
    <p:sldId id="263" r:id="rId8"/>
    <p:sldId id="264" r:id="rId9"/>
    <p:sldId id="265" r:id="rId10"/>
    <p:sldId id="266" r:id="rId11"/>
    <p:sldId id="267" r:id="rId12"/>
    <p:sldId id="268" r:id="rId13"/>
    <p:sldId id="306" r:id="rId14"/>
    <p:sldId id="269" r:id="rId15"/>
    <p:sldId id="270" r:id="rId16"/>
    <p:sldId id="272" r:id="rId17"/>
    <p:sldId id="271" r:id="rId18"/>
    <p:sldId id="273" r:id="rId19"/>
    <p:sldId id="310" r:id="rId20"/>
    <p:sldId id="274" r:id="rId21"/>
    <p:sldId id="275" r:id="rId22"/>
    <p:sldId id="276" r:id="rId23"/>
    <p:sldId id="277" r:id="rId24"/>
    <p:sldId id="278" r:id="rId25"/>
    <p:sldId id="283" r:id="rId26"/>
    <p:sldId id="284" r:id="rId27"/>
    <p:sldId id="279" r:id="rId28"/>
    <p:sldId id="280" r:id="rId29"/>
    <p:sldId id="281" r:id="rId30"/>
    <p:sldId id="282" r:id="rId31"/>
    <p:sldId id="285" r:id="rId32"/>
    <p:sldId id="286" r:id="rId33"/>
    <p:sldId id="287" r:id="rId34"/>
    <p:sldId id="290" r:id="rId35"/>
    <p:sldId id="289" r:id="rId36"/>
    <p:sldId id="288" r:id="rId37"/>
    <p:sldId id="291" r:id="rId38"/>
    <p:sldId id="292" r:id="rId39"/>
    <p:sldId id="298" r:id="rId40"/>
    <p:sldId id="293" r:id="rId41"/>
    <p:sldId id="294" r:id="rId42"/>
    <p:sldId id="295" r:id="rId43"/>
    <p:sldId id="296" r:id="rId44"/>
    <p:sldId id="297" r:id="rId45"/>
    <p:sldId id="299" r:id="rId46"/>
    <p:sldId id="305" r:id="rId47"/>
    <p:sldId id="304" r:id="rId48"/>
    <p:sldId id="311" r:id="rId49"/>
    <p:sldId id="307" r:id="rId50"/>
    <p:sldId id="309" r:id="rId51"/>
    <p:sldId id="308" r:id="rId5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53"/>
    <p:restoredTop sz="94643"/>
  </p:normalViewPr>
  <p:slideViewPr>
    <p:cSldViewPr snapToGrid="0" snapToObjects="1">
      <p:cViewPr varScale="1">
        <p:scale>
          <a:sx n="120" d="100"/>
          <a:sy n="120" d="100"/>
        </p:scale>
        <p:origin x="200" y="608"/>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notesMaster" Target="notesMasters/notesMaster1.xml"/><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D35F28-E92C-4340-9D93-3493C87CC0F0}" type="datetimeFigureOut">
              <a:rPr lang="en-US" smtClean="0"/>
              <a:t>5/5/16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8E21F94-E57F-9E4E-8BB8-3BA3D84DE985}" type="slidenum">
              <a:rPr lang="en-US" smtClean="0"/>
              <a:t>‹#›</a:t>
            </a:fld>
            <a:endParaRPr lang="en-US"/>
          </a:p>
        </p:txBody>
      </p:sp>
    </p:spTree>
    <p:extLst>
      <p:ext uri="{BB962C8B-B14F-4D97-AF65-F5344CB8AC3E}">
        <p14:creationId xmlns:p14="http://schemas.microsoft.com/office/powerpoint/2010/main" val="43982856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It is a mechanical alteration of a defective, injured or diseased tooth in order to best receive a restorative material which will reestablish the healthy state of the tooth including aesthetics correction when indicated along with normal form and function </a:t>
            </a:r>
            <a:endParaRPr lang="en-US" dirty="0" smtClean="0"/>
          </a:p>
          <a:p>
            <a:endParaRPr lang="en-US" dirty="0"/>
          </a:p>
        </p:txBody>
      </p:sp>
      <p:sp>
        <p:nvSpPr>
          <p:cNvPr id="4" name="Slide Number Placeholder 3"/>
          <p:cNvSpPr>
            <a:spLocks noGrp="1"/>
          </p:cNvSpPr>
          <p:nvPr>
            <p:ph type="sldNum" sz="quarter" idx="10"/>
          </p:nvPr>
        </p:nvSpPr>
        <p:spPr/>
        <p:txBody>
          <a:bodyPr/>
          <a:lstStyle/>
          <a:p>
            <a:fld id="{D8E21F94-E57F-9E4E-8BB8-3BA3D84DE985}" type="slidenum">
              <a:rPr lang="en-US" smtClean="0"/>
              <a:t>3</a:t>
            </a:fld>
            <a:endParaRPr lang="en-US"/>
          </a:p>
        </p:txBody>
      </p:sp>
    </p:spTree>
    <p:extLst>
      <p:ext uri="{BB962C8B-B14F-4D97-AF65-F5344CB8AC3E}">
        <p14:creationId xmlns:p14="http://schemas.microsoft.com/office/powerpoint/2010/main" val="2021889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E21F94-E57F-9E4E-8BB8-3BA3D84DE985}" type="slidenum">
              <a:rPr lang="en-US" smtClean="0"/>
              <a:t>18</a:t>
            </a:fld>
            <a:endParaRPr lang="en-US"/>
          </a:p>
        </p:txBody>
      </p:sp>
    </p:spTree>
    <p:extLst>
      <p:ext uri="{BB962C8B-B14F-4D97-AF65-F5344CB8AC3E}">
        <p14:creationId xmlns:p14="http://schemas.microsoft.com/office/powerpoint/2010/main" val="3609827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Use of preventive measures like fluoridation of water </a:t>
            </a:r>
          </a:p>
          <a:p>
            <a:r>
              <a:rPr lang="en-US" sz="1200" kern="1200" dirty="0" smtClean="0">
                <a:solidFill>
                  <a:schemeClr val="tx1"/>
                </a:solidFill>
                <a:effectLst/>
                <a:latin typeface="+mn-lt"/>
                <a:ea typeface="+mn-ea"/>
                <a:cs typeface="+mn-cs"/>
              </a:rPr>
              <a:t>supply, fluoride toothpaste, topical fluoride </a:t>
            </a:r>
          </a:p>
          <a:p>
            <a:r>
              <a:rPr lang="en-US" sz="1200" kern="1200" dirty="0" smtClean="0">
                <a:solidFill>
                  <a:schemeClr val="tx1"/>
                </a:solidFill>
                <a:effectLst/>
                <a:latin typeface="+mn-lt"/>
                <a:ea typeface="+mn-ea"/>
                <a:cs typeface="+mn-cs"/>
              </a:rPr>
              <a:t>applications, proper brushing and flossing, etc. </a:t>
            </a:r>
          </a:p>
          <a:p>
            <a:r>
              <a:rPr lang="en-US" sz="1200" kern="1200" dirty="0" err="1" smtClean="0">
                <a:solidFill>
                  <a:schemeClr val="tx1"/>
                </a:solidFill>
                <a:effectLst/>
                <a:latin typeface="+mn-lt"/>
                <a:ea typeface="+mn-ea"/>
                <a:cs typeface="+mn-cs"/>
              </a:rPr>
              <a:t>Understandingofthefactthattheremineralizationof</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enamel and affected dentin can take place </a:t>
            </a:r>
          </a:p>
          <a:p>
            <a:r>
              <a:rPr lang="en-US" sz="1200" kern="1200" dirty="0" err="1" smtClean="0">
                <a:solidFill>
                  <a:schemeClr val="tx1"/>
                </a:solidFill>
                <a:effectLst/>
                <a:latin typeface="+mn-lt"/>
                <a:ea typeface="+mn-ea"/>
                <a:cs typeface="+mn-cs"/>
              </a:rPr>
              <a:t>Advancesintoothcolored,adhesive,fluoridereleasing</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restorative materials </a:t>
            </a:r>
          </a:p>
          <a:p>
            <a:r>
              <a:rPr lang="en-US" sz="1200" kern="1200" dirty="0" err="1" smtClean="0">
                <a:solidFill>
                  <a:schemeClr val="tx1"/>
                </a:solidFill>
                <a:effectLst/>
                <a:latin typeface="+mn-lt"/>
                <a:ea typeface="+mn-ea"/>
                <a:cs typeface="+mn-cs"/>
              </a:rPr>
              <a:t>Neweradvancementsinrestorativematerials</a:t>
            </a:r>
            <a:r>
              <a:rPr lang="en-US" sz="1200" kern="1200" dirty="0" smtClean="0">
                <a:solidFill>
                  <a:schemeClr val="tx1"/>
                </a:solidFill>
                <a:effectLst/>
                <a:latin typeface="+mn-lt"/>
                <a:ea typeface="+mn-ea"/>
                <a:cs typeface="+mn-cs"/>
              </a:rPr>
              <a:t>. </a:t>
            </a:r>
          </a:p>
          <a:p>
            <a:r>
              <a:rPr lang="en-US" sz="1200" kern="1200" dirty="0" err="1" smtClean="0">
                <a:solidFill>
                  <a:schemeClr val="tx1"/>
                </a:solidFill>
                <a:effectLst/>
                <a:latin typeface="+mn-lt"/>
                <a:ea typeface="+mn-ea"/>
                <a:cs typeface="+mn-cs"/>
              </a:rPr>
              <a:t>Improvementsindiagnosticaids</a:t>
            </a:r>
            <a:r>
              <a:rPr lang="en-US" sz="1200" kern="1200" dirty="0" smtClean="0">
                <a:solidFill>
                  <a:schemeClr val="tx1"/>
                </a:solidFill>
                <a:effectLst/>
                <a:latin typeface="+mn-lt"/>
                <a:ea typeface="+mn-ea"/>
                <a:cs typeface="+mn-cs"/>
              </a:rPr>
              <a:t>. </a:t>
            </a:r>
          </a:p>
          <a:p>
            <a:r>
              <a:rPr lang="en-US" sz="1200" kern="1200" dirty="0" err="1" smtClean="0">
                <a:solidFill>
                  <a:schemeClr val="tx1"/>
                </a:solidFill>
                <a:effectLst/>
                <a:latin typeface="+mn-lt"/>
                <a:ea typeface="+mn-ea"/>
                <a:cs typeface="+mn-cs"/>
              </a:rPr>
              <a:t>Betteroralhygienemaintenance</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Mechanical retention forms further improve the </a:t>
            </a:r>
          </a:p>
          <a:p>
            <a:r>
              <a:rPr lang="en-US" sz="1200" kern="1200" dirty="0" smtClean="0">
                <a:solidFill>
                  <a:schemeClr val="tx1"/>
                </a:solidFill>
                <a:effectLst/>
                <a:latin typeface="+mn-lt"/>
                <a:ea typeface="+mn-ea"/>
                <a:cs typeface="+mn-cs"/>
              </a:rPr>
              <a:t>retention. </a:t>
            </a:r>
          </a:p>
          <a:p>
            <a:endParaRPr lang="en-US" dirty="0"/>
          </a:p>
        </p:txBody>
      </p:sp>
      <p:sp>
        <p:nvSpPr>
          <p:cNvPr id="4" name="Slide Number Placeholder 3"/>
          <p:cNvSpPr>
            <a:spLocks noGrp="1"/>
          </p:cNvSpPr>
          <p:nvPr>
            <p:ph type="sldNum" sz="quarter" idx="10"/>
          </p:nvPr>
        </p:nvSpPr>
        <p:spPr/>
        <p:txBody>
          <a:bodyPr/>
          <a:lstStyle/>
          <a:p>
            <a:fld id="{D8E21F94-E57F-9E4E-8BB8-3BA3D84DE985}" type="slidenum">
              <a:rPr lang="en-US" smtClean="0"/>
              <a:t>22</a:t>
            </a:fld>
            <a:endParaRPr lang="en-US"/>
          </a:p>
        </p:txBody>
      </p:sp>
    </p:spTree>
    <p:extLst>
      <p:ext uri="{BB962C8B-B14F-4D97-AF65-F5344CB8AC3E}">
        <p14:creationId xmlns:p14="http://schemas.microsoft.com/office/powerpoint/2010/main" val="2167051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E21F94-E57F-9E4E-8BB8-3BA3D84DE985}" type="slidenum">
              <a:rPr lang="en-US" smtClean="0"/>
              <a:t>34</a:t>
            </a:fld>
            <a:endParaRPr lang="en-US"/>
          </a:p>
        </p:txBody>
      </p:sp>
    </p:spTree>
    <p:extLst>
      <p:ext uri="{BB962C8B-B14F-4D97-AF65-F5344CB8AC3E}">
        <p14:creationId xmlns:p14="http://schemas.microsoft.com/office/powerpoint/2010/main" val="3320835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2 Subtítulo"/>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fld id="{23D9929E-3D2D-2D4B-A935-4F1412CEDDF9}" type="datetimeFigureOut">
              <a:rPr lang="en-US" smtClean="0"/>
              <a:t>5/5/16</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F4CD71F9-EF8B-494B-9795-D4A2A8F93826}" type="slidenum">
              <a:rPr lang="en-US" smtClean="0"/>
              <a:t>‹#›</a:t>
            </a:fld>
            <a:endParaRPr lang="en-US"/>
          </a:p>
        </p:txBody>
      </p:sp>
    </p:spTree>
    <p:extLst>
      <p:ext uri="{BB962C8B-B14F-4D97-AF65-F5344CB8AC3E}">
        <p14:creationId xmlns:p14="http://schemas.microsoft.com/office/powerpoint/2010/main" val="2265227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mtClean="0"/>
              <a:t>Click to edit Master title style</a:t>
            </a:r>
            <a:endParaRPr lang="en-US"/>
          </a:p>
        </p:txBody>
      </p:sp>
      <p:sp>
        <p:nvSpPr>
          <p:cNvPr id="3" name="2 Marcador de texto vertical"/>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23D9929E-3D2D-2D4B-A935-4F1412CEDDF9}" type="datetimeFigureOut">
              <a:rPr lang="en-US" smtClean="0"/>
              <a:t>5/5/16</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F4CD71F9-EF8B-494B-9795-D4A2A8F93826}" type="slidenum">
              <a:rPr lang="en-US" smtClean="0"/>
              <a:t>‹#›</a:t>
            </a:fld>
            <a:endParaRPr lang="en-US"/>
          </a:p>
        </p:txBody>
      </p:sp>
    </p:spTree>
    <p:extLst>
      <p:ext uri="{BB962C8B-B14F-4D97-AF65-F5344CB8AC3E}">
        <p14:creationId xmlns:p14="http://schemas.microsoft.com/office/powerpoint/2010/main" val="1852116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2 Marcador de texto vertical"/>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23D9929E-3D2D-2D4B-A935-4F1412CEDDF9}" type="datetimeFigureOut">
              <a:rPr lang="en-US" smtClean="0"/>
              <a:t>5/5/16</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F4CD71F9-EF8B-494B-9795-D4A2A8F93826}" type="slidenum">
              <a:rPr lang="en-US" smtClean="0"/>
              <a:t>‹#›</a:t>
            </a:fld>
            <a:endParaRPr lang="en-US"/>
          </a:p>
        </p:txBody>
      </p:sp>
    </p:spTree>
    <p:extLst>
      <p:ext uri="{BB962C8B-B14F-4D97-AF65-F5344CB8AC3E}">
        <p14:creationId xmlns:p14="http://schemas.microsoft.com/office/powerpoint/2010/main" val="3652309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mtClean="0"/>
              <a:t>Click to edit Master title style</a:t>
            </a:r>
            <a:endParaRPr lang="en-US"/>
          </a:p>
        </p:txBody>
      </p:sp>
      <p:sp>
        <p:nvSpPr>
          <p:cNvPr id="3" name="2 Marcador de contenido"/>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23D9929E-3D2D-2D4B-A935-4F1412CEDDF9}" type="datetimeFigureOut">
              <a:rPr lang="en-US" smtClean="0"/>
              <a:t>5/5/16</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F4CD71F9-EF8B-494B-9795-D4A2A8F93826}" type="slidenum">
              <a:rPr lang="en-US" smtClean="0"/>
              <a:t>‹#›</a:t>
            </a:fld>
            <a:endParaRPr lang="en-US"/>
          </a:p>
        </p:txBody>
      </p:sp>
    </p:spTree>
    <p:extLst>
      <p:ext uri="{BB962C8B-B14F-4D97-AF65-F5344CB8AC3E}">
        <p14:creationId xmlns:p14="http://schemas.microsoft.com/office/powerpoint/2010/main" val="2751855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2 Marcador de texto"/>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23D9929E-3D2D-2D4B-A935-4F1412CEDDF9}" type="datetimeFigureOut">
              <a:rPr lang="en-US" smtClean="0"/>
              <a:t>5/5/16</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F4CD71F9-EF8B-494B-9795-D4A2A8F93826}" type="slidenum">
              <a:rPr lang="en-US" smtClean="0"/>
              <a:t>‹#›</a:t>
            </a:fld>
            <a:endParaRPr lang="en-US"/>
          </a:p>
        </p:txBody>
      </p:sp>
    </p:spTree>
    <p:extLst>
      <p:ext uri="{BB962C8B-B14F-4D97-AF65-F5344CB8AC3E}">
        <p14:creationId xmlns:p14="http://schemas.microsoft.com/office/powerpoint/2010/main" val="1632694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mtClean="0"/>
              <a:t>Click to edit Master title style</a:t>
            </a:r>
            <a:endParaRPr lang="en-US"/>
          </a:p>
        </p:txBody>
      </p:sp>
      <p:sp>
        <p:nvSpPr>
          <p:cNvPr id="3" name="2 Marcador de contenido"/>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3 Marcador de contenido"/>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23D9929E-3D2D-2D4B-A935-4F1412CEDDF9}" type="datetimeFigureOut">
              <a:rPr lang="en-US" smtClean="0"/>
              <a:t>5/5/16</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4CD71F9-EF8B-494B-9795-D4A2A8F93826}" type="slidenum">
              <a:rPr lang="en-US" smtClean="0"/>
              <a:t>‹#›</a:t>
            </a:fld>
            <a:endParaRPr lang="en-US"/>
          </a:p>
        </p:txBody>
      </p:sp>
    </p:spTree>
    <p:extLst>
      <p:ext uri="{BB962C8B-B14F-4D97-AF65-F5344CB8AC3E}">
        <p14:creationId xmlns:p14="http://schemas.microsoft.com/office/powerpoint/2010/main" val="33107376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n-US" smtClean="0"/>
              <a:t>Click to edit Master title style</a:t>
            </a:r>
            <a:endParaRPr lang="en-US"/>
          </a:p>
        </p:txBody>
      </p:sp>
      <p:sp>
        <p:nvSpPr>
          <p:cNvPr id="3" name="2 Marcador de texto"/>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3 Marcador de contenido"/>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4 Marcador de texto"/>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5 Marcador de contenido"/>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fld id="{23D9929E-3D2D-2D4B-A935-4F1412CEDDF9}" type="datetimeFigureOut">
              <a:rPr lang="en-US" smtClean="0"/>
              <a:t>5/5/16</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F4CD71F9-EF8B-494B-9795-D4A2A8F93826}" type="slidenum">
              <a:rPr lang="en-US" smtClean="0"/>
              <a:t>‹#›</a:t>
            </a:fld>
            <a:endParaRPr lang="en-US"/>
          </a:p>
        </p:txBody>
      </p:sp>
    </p:spTree>
    <p:extLst>
      <p:ext uri="{BB962C8B-B14F-4D97-AF65-F5344CB8AC3E}">
        <p14:creationId xmlns:p14="http://schemas.microsoft.com/office/powerpoint/2010/main" val="8143143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fld id="{23D9929E-3D2D-2D4B-A935-4F1412CEDDF9}" type="datetimeFigureOut">
              <a:rPr lang="en-US" smtClean="0"/>
              <a:t>5/5/16</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F4CD71F9-EF8B-494B-9795-D4A2A8F93826}" type="slidenum">
              <a:rPr lang="en-US" smtClean="0"/>
              <a:t>‹#›</a:t>
            </a:fld>
            <a:endParaRPr lang="en-US"/>
          </a:p>
        </p:txBody>
      </p:sp>
    </p:spTree>
    <p:extLst>
      <p:ext uri="{BB962C8B-B14F-4D97-AF65-F5344CB8AC3E}">
        <p14:creationId xmlns:p14="http://schemas.microsoft.com/office/powerpoint/2010/main" val="2901052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23D9929E-3D2D-2D4B-A935-4F1412CEDDF9}" type="datetimeFigureOut">
              <a:rPr lang="en-US" smtClean="0"/>
              <a:t>5/5/16</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F4CD71F9-EF8B-494B-9795-D4A2A8F93826}" type="slidenum">
              <a:rPr lang="en-US" smtClean="0"/>
              <a:t>‹#›</a:t>
            </a:fld>
            <a:endParaRPr lang="en-US"/>
          </a:p>
        </p:txBody>
      </p:sp>
    </p:spTree>
    <p:extLst>
      <p:ext uri="{BB962C8B-B14F-4D97-AF65-F5344CB8AC3E}">
        <p14:creationId xmlns:p14="http://schemas.microsoft.com/office/powerpoint/2010/main" val="4179354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2 Marcador de contenido"/>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3 Marcador de texto"/>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23D9929E-3D2D-2D4B-A935-4F1412CEDDF9}" type="datetimeFigureOut">
              <a:rPr lang="en-US" smtClean="0"/>
              <a:t>5/5/16</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4CD71F9-EF8B-494B-9795-D4A2A8F93826}" type="slidenum">
              <a:rPr lang="en-US" smtClean="0"/>
              <a:t>‹#›</a:t>
            </a:fld>
            <a:endParaRPr lang="en-US"/>
          </a:p>
        </p:txBody>
      </p:sp>
    </p:spTree>
    <p:extLst>
      <p:ext uri="{BB962C8B-B14F-4D97-AF65-F5344CB8AC3E}">
        <p14:creationId xmlns:p14="http://schemas.microsoft.com/office/powerpoint/2010/main" val="3411352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2 Marcador de posición de imagen"/>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dirty="0" smtClean="0"/>
          </a:p>
        </p:txBody>
      </p:sp>
      <p:sp>
        <p:nvSpPr>
          <p:cNvPr id="4" name="3 Marcador de texto"/>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23D9929E-3D2D-2D4B-A935-4F1412CEDDF9}" type="datetimeFigureOut">
              <a:rPr lang="en-US" smtClean="0"/>
              <a:t>5/5/16</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4CD71F9-EF8B-494B-9795-D4A2A8F93826}" type="slidenum">
              <a:rPr lang="en-US" smtClean="0"/>
              <a:t>‹#›</a:t>
            </a:fld>
            <a:endParaRPr lang="en-US"/>
          </a:p>
        </p:txBody>
      </p:sp>
    </p:spTree>
    <p:extLst>
      <p:ext uri="{BB962C8B-B14F-4D97-AF65-F5344CB8AC3E}">
        <p14:creationId xmlns:p14="http://schemas.microsoft.com/office/powerpoint/2010/main" val="364766067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s-ES"/>
              <a:t>Haga clic para cambiar el estilo de título	</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ea typeface="+mn-ea"/>
                <a:cs typeface="Arial" charset="0"/>
              </a:defRPr>
            </a:lvl1pPr>
          </a:lstStyle>
          <a:p>
            <a:fld id="{23D9929E-3D2D-2D4B-A935-4F1412CEDDF9}" type="datetimeFigureOut">
              <a:rPr lang="en-US" smtClean="0"/>
              <a:t>5/5/16</a:t>
            </a:fld>
            <a:endParaRPr lang="en-US"/>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ea typeface="+mn-ea"/>
                <a:cs typeface="Arial" charset="0"/>
              </a:defRPr>
            </a:lvl1pPr>
          </a:lstStyle>
          <a:p>
            <a:endParaRPr lang="en-US"/>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fld id="{F4CD71F9-EF8B-494B-9795-D4A2A8F9382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1" fontAlgn="base" hangingPunct="1">
        <a:spcBef>
          <a:spcPct val="0"/>
        </a:spcBef>
        <a:spcAft>
          <a:spcPct val="0"/>
        </a:spcAft>
        <a:defRPr sz="4400">
          <a:solidFill>
            <a:schemeClr val="tx2"/>
          </a:solidFill>
          <a:latin typeface="+mj-lt"/>
          <a:ea typeface="ＭＳ Ｐゴシック" charset="0"/>
          <a:cs typeface="+mj-cs"/>
        </a:defRPr>
      </a:lvl1pPr>
      <a:lvl2pPr algn="ctr" rtl="0" eaLnBrk="1" fontAlgn="base" hangingPunct="1">
        <a:spcBef>
          <a:spcPct val="0"/>
        </a:spcBef>
        <a:spcAft>
          <a:spcPct val="0"/>
        </a:spcAft>
        <a:defRPr sz="4400">
          <a:solidFill>
            <a:schemeClr val="tx2"/>
          </a:solidFill>
          <a:latin typeface="Arial" charset="0"/>
          <a:ea typeface="ＭＳ Ｐゴシック" charset="0"/>
          <a:cs typeface="Arial" charset="0"/>
        </a:defRPr>
      </a:lvl2pPr>
      <a:lvl3pPr algn="ctr" rtl="0" eaLnBrk="1" fontAlgn="base" hangingPunct="1">
        <a:spcBef>
          <a:spcPct val="0"/>
        </a:spcBef>
        <a:spcAft>
          <a:spcPct val="0"/>
        </a:spcAft>
        <a:defRPr sz="4400">
          <a:solidFill>
            <a:schemeClr val="tx2"/>
          </a:solidFill>
          <a:latin typeface="Arial" charset="0"/>
          <a:ea typeface="ＭＳ Ｐゴシック" charset="0"/>
          <a:cs typeface="Arial" charset="0"/>
        </a:defRPr>
      </a:lvl3pPr>
      <a:lvl4pPr algn="ctr" rtl="0" eaLnBrk="1" fontAlgn="base" hangingPunct="1">
        <a:spcBef>
          <a:spcPct val="0"/>
        </a:spcBef>
        <a:spcAft>
          <a:spcPct val="0"/>
        </a:spcAft>
        <a:defRPr sz="4400">
          <a:solidFill>
            <a:schemeClr val="tx2"/>
          </a:solidFill>
          <a:latin typeface="Arial" charset="0"/>
          <a:ea typeface="ＭＳ Ｐゴシック" charset="0"/>
          <a:cs typeface="Arial" charset="0"/>
        </a:defRPr>
      </a:lvl4pPr>
      <a:lvl5pPr algn="ctr" rtl="0" eaLnBrk="1" fontAlgn="base" hangingPunct="1">
        <a:spcBef>
          <a:spcPct val="0"/>
        </a:spcBef>
        <a:spcAft>
          <a:spcPct val="0"/>
        </a:spcAft>
        <a:defRPr sz="4400">
          <a:solidFill>
            <a:schemeClr val="tx2"/>
          </a:solidFill>
          <a:latin typeface="Arial" charset="0"/>
          <a:ea typeface="ＭＳ Ｐゴシック"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1" fontAlgn="base" hangingPunct="1">
        <a:spcBef>
          <a:spcPct val="20000"/>
        </a:spcBef>
        <a:spcAft>
          <a:spcPct val="0"/>
        </a:spcAft>
        <a:buChar char="–"/>
        <a:defRPr sz="2800">
          <a:solidFill>
            <a:schemeClr val="tx1"/>
          </a:solidFill>
          <a:latin typeface="+mn-lt"/>
          <a:ea typeface="Arial" charset="0"/>
          <a:cs typeface="+mn-cs"/>
        </a:defRPr>
      </a:lvl2pPr>
      <a:lvl3pPr marL="1143000" indent="-228600" algn="l" rtl="0" eaLnBrk="1" fontAlgn="base" hangingPunct="1">
        <a:spcBef>
          <a:spcPct val="20000"/>
        </a:spcBef>
        <a:spcAft>
          <a:spcPct val="0"/>
        </a:spcAft>
        <a:buChar char="•"/>
        <a:defRPr sz="2400">
          <a:solidFill>
            <a:schemeClr val="tx1"/>
          </a:solidFill>
          <a:latin typeface="+mn-lt"/>
          <a:ea typeface="Arial" charset="0"/>
          <a:cs typeface="+mn-cs"/>
        </a:defRPr>
      </a:lvl3pPr>
      <a:lvl4pPr marL="1600200" indent="-228600" algn="l" rtl="0" eaLnBrk="1" fontAlgn="base" hangingPunct="1">
        <a:spcBef>
          <a:spcPct val="20000"/>
        </a:spcBef>
        <a:spcAft>
          <a:spcPct val="0"/>
        </a:spcAft>
        <a:buChar char="–"/>
        <a:defRPr sz="2000">
          <a:solidFill>
            <a:schemeClr val="tx1"/>
          </a:solidFill>
          <a:latin typeface="+mn-lt"/>
          <a:ea typeface="Arial" charset="0"/>
          <a:cs typeface="+mn-cs"/>
        </a:defRPr>
      </a:lvl4pPr>
      <a:lvl5pPr marL="2057400" indent="-228600" algn="l" rtl="0" eaLnBrk="1" fontAlgn="base" hangingPunct="1">
        <a:spcBef>
          <a:spcPct val="20000"/>
        </a:spcBef>
        <a:spcAft>
          <a:spcPct val="0"/>
        </a:spcAft>
        <a:buChar char="»"/>
        <a:defRPr sz="2000">
          <a:solidFill>
            <a:schemeClr val="tx1"/>
          </a:solidFill>
          <a:latin typeface="+mn-lt"/>
          <a:ea typeface="Arial" charset="0"/>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1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image" Target="../media/image3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 Id="rId3" Type="http://schemas.openxmlformats.org/officeDocument/2006/relationships/image" Target="../media/image3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 Id="rId3" Type="http://schemas.openxmlformats.org/officeDocument/2006/relationships/image" Target="../media/image3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 Id="rId3" Type="http://schemas.openxmlformats.org/officeDocument/2006/relationships/image" Target="../media/image41.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tif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Principles of Tooth Preparation </a:t>
            </a:r>
            <a:br>
              <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endPar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Subtitle 2"/>
          <p:cNvSpPr>
            <a:spLocks noGrp="1"/>
          </p:cNvSpPr>
          <p:nvPr>
            <p:ph type="subTitle" idx="1"/>
          </p:nvPr>
        </p:nvSpPr>
        <p:spPr/>
        <p:txBody>
          <a:bodyPr/>
          <a:lstStyle/>
          <a:p>
            <a:r>
              <a:rPr lang="en-US" dirty="0" smtClean="0"/>
              <a:t>Dr. Huda </a:t>
            </a:r>
            <a:r>
              <a:rPr lang="en-US" dirty="0" err="1" smtClean="0"/>
              <a:t>Yaser</a:t>
            </a:r>
            <a:endParaRPr lang="en-US" dirty="0"/>
          </a:p>
        </p:txBody>
      </p:sp>
    </p:spTree>
    <p:extLst>
      <p:ext uri="{BB962C8B-B14F-4D97-AF65-F5344CB8AC3E}">
        <p14:creationId xmlns:p14="http://schemas.microsoft.com/office/powerpoint/2010/main" val="8998537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12751"/>
            <a:ext cx="8229600" cy="3394472"/>
          </a:xfrm>
        </p:spPr>
        <p:txBody>
          <a:bodyPr/>
          <a:lstStyle/>
          <a:p>
            <a:pPr marL="0" indent="0">
              <a:buNone/>
            </a:pPr>
            <a:r>
              <a:rPr lang="en-US" sz="2800" b="1" dirty="0"/>
              <a:t>Pulpal Wall </a:t>
            </a:r>
          </a:p>
          <a:p>
            <a:r>
              <a:rPr lang="en-US" sz="2400" dirty="0"/>
              <a:t>A pulpal wall is an internal wall that is towards the pulp and covering the </a:t>
            </a:r>
            <a:r>
              <a:rPr lang="en-US" sz="2400" dirty="0" smtClean="0"/>
              <a:t>pulp. </a:t>
            </a:r>
            <a:r>
              <a:rPr lang="en-US" sz="2400" dirty="0"/>
              <a:t>It may be both vertical and perpendicular to the long axis of tooth. </a:t>
            </a:r>
          </a:p>
          <a:p>
            <a:endParaRPr lang="en-US" sz="2400" dirty="0"/>
          </a:p>
        </p:txBody>
      </p:sp>
      <p:pic>
        <p:nvPicPr>
          <p:cNvPr id="4" name="Picture 3" descr="Screen Shot 2016-04-21 at 9.45.4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5294" y="2121387"/>
            <a:ext cx="3473412" cy="2784317"/>
          </a:xfrm>
          <a:prstGeom prst="rect">
            <a:avLst/>
          </a:prstGeom>
        </p:spPr>
      </p:pic>
    </p:spTree>
    <p:extLst>
      <p:ext uri="{BB962C8B-B14F-4D97-AF65-F5344CB8AC3E}">
        <p14:creationId xmlns:p14="http://schemas.microsoft.com/office/powerpoint/2010/main" val="9547834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88951"/>
            <a:ext cx="8229600" cy="3394472"/>
          </a:xfrm>
        </p:spPr>
        <p:txBody>
          <a:bodyPr/>
          <a:lstStyle/>
          <a:p>
            <a:pPr marL="0" indent="0">
              <a:buNone/>
            </a:pPr>
            <a:r>
              <a:rPr lang="en-US" b="1" dirty="0"/>
              <a:t>Axial Wall </a:t>
            </a:r>
          </a:p>
          <a:p>
            <a:r>
              <a:rPr lang="en-US" dirty="0"/>
              <a:t>It is an internal wall which is parallel to the long axis of the tooth </a:t>
            </a:r>
          </a:p>
          <a:p>
            <a:endParaRPr lang="en-US" dirty="0"/>
          </a:p>
        </p:txBody>
      </p:sp>
      <p:pic>
        <p:nvPicPr>
          <p:cNvPr id="4" name="Picture 3" descr="Screen Shot 2016-04-21 at 9.45.4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7950" y="2502116"/>
            <a:ext cx="2883452" cy="2311400"/>
          </a:xfrm>
          <a:prstGeom prst="rect">
            <a:avLst/>
          </a:prstGeom>
        </p:spPr>
      </p:pic>
      <p:pic>
        <p:nvPicPr>
          <p:cNvPr id="5" name="Picture 4" descr="Screen Shot 2016-04-21 at 9.47.2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6000" y="2286217"/>
            <a:ext cx="2718439" cy="2527299"/>
          </a:xfrm>
          <a:prstGeom prst="rect">
            <a:avLst/>
          </a:prstGeom>
        </p:spPr>
      </p:pic>
    </p:spTree>
    <p:extLst>
      <p:ext uri="{BB962C8B-B14F-4D97-AF65-F5344CB8AC3E}">
        <p14:creationId xmlns:p14="http://schemas.microsoft.com/office/powerpoint/2010/main" val="21418615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7351"/>
            <a:ext cx="8229600" cy="3394472"/>
          </a:xfrm>
        </p:spPr>
        <p:txBody>
          <a:bodyPr/>
          <a:lstStyle/>
          <a:p>
            <a:pPr marL="0" indent="0">
              <a:buNone/>
            </a:pPr>
            <a:r>
              <a:rPr lang="en-US" sz="2800" b="1" dirty="0" smtClean="0"/>
              <a:t>Floor</a:t>
            </a:r>
            <a:endParaRPr lang="en-US" sz="2400" b="1" dirty="0" smtClean="0"/>
          </a:p>
          <a:p>
            <a:pPr marL="0" indent="0">
              <a:buNone/>
            </a:pPr>
            <a:r>
              <a:rPr lang="en-US" sz="2400" dirty="0"/>
              <a:t>Floor is a prepared wall which is usually flat and perpendicular to the </a:t>
            </a:r>
            <a:r>
              <a:rPr lang="en-US" sz="2400" dirty="0" err="1"/>
              <a:t>occlusal</a:t>
            </a:r>
            <a:r>
              <a:rPr lang="en-US" sz="2400" dirty="0"/>
              <a:t> forces directed </a:t>
            </a:r>
            <a:r>
              <a:rPr lang="en-US" sz="2400" dirty="0" err="1" smtClean="0"/>
              <a:t>occluso-gingivally</a:t>
            </a:r>
            <a:r>
              <a:rPr lang="en-US" sz="2400" dirty="0"/>
              <a:t>, for example, pulpal and gingival walls </a:t>
            </a:r>
          </a:p>
          <a:p>
            <a:pPr marL="0" indent="0">
              <a:buNone/>
            </a:pPr>
            <a:endParaRPr lang="en-US" dirty="0"/>
          </a:p>
        </p:txBody>
      </p:sp>
      <p:pic>
        <p:nvPicPr>
          <p:cNvPr id="4" name="Picture 3" descr="Screen Shot 2016-04-21 at 9.46.3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3850" y="2489200"/>
            <a:ext cx="3363028" cy="2438400"/>
          </a:xfrm>
          <a:prstGeom prst="rect">
            <a:avLst/>
          </a:prstGeom>
        </p:spPr>
      </p:pic>
    </p:spTree>
    <p:extLst>
      <p:ext uri="{BB962C8B-B14F-4D97-AF65-F5344CB8AC3E}">
        <p14:creationId xmlns:p14="http://schemas.microsoft.com/office/powerpoint/2010/main" val="11940261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80071" y="490653"/>
            <a:ext cx="3527379" cy="4103970"/>
          </a:xfrm>
          <a:prstGeom prst="rect">
            <a:avLst/>
          </a:prstGeom>
        </p:spPr>
      </p:pic>
      <p:cxnSp>
        <p:nvCxnSpPr>
          <p:cNvPr id="6" name="Straight Arrow Connector 5"/>
          <p:cNvCxnSpPr/>
          <p:nvPr/>
        </p:nvCxnSpPr>
        <p:spPr>
          <a:xfrm>
            <a:off x="4280117" y="576533"/>
            <a:ext cx="0" cy="486696"/>
          </a:xfrm>
          <a:prstGeom prst="straightConnector1">
            <a:avLst/>
          </a:prstGeom>
          <a:ln>
            <a:solidFill>
              <a:srgbClr val="FF0000"/>
            </a:solidFill>
            <a:tailEnd type="arrow"/>
          </a:ln>
        </p:spPr>
        <p:style>
          <a:lnRef idx="2">
            <a:schemeClr val="accent4"/>
          </a:lnRef>
          <a:fillRef idx="0">
            <a:schemeClr val="accent4"/>
          </a:fillRef>
          <a:effectRef idx="1">
            <a:schemeClr val="accent4"/>
          </a:effectRef>
          <a:fontRef idx="minor">
            <a:schemeClr val="tx1"/>
          </a:fontRef>
        </p:style>
      </p:cxnSp>
      <p:cxnSp>
        <p:nvCxnSpPr>
          <p:cNvPr id="8" name="Straight Arrow Connector 7"/>
          <p:cNvCxnSpPr/>
          <p:nvPr/>
        </p:nvCxnSpPr>
        <p:spPr>
          <a:xfrm>
            <a:off x="3722498" y="1508896"/>
            <a:ext cx="0" cy="486696"/>
          </a:xfrm>
          <a:prstGeom prst="straightConnector1">
            <a:avLst/>
          </a:prstGeom>
          <a:ln>
            <a:solidFill>
              <a:srgbClr val="FF0000"/>
            </a:solidFill>
            <a:tailEnd type="arrow"/>
          </a:ln>
        </p:spPr>
        <p:style>
          <a:lnRef idx="2">
            <a:schemeClr val="accent4"/>
          </a:lnRef>
          <a:fillRef idx="0">
            <a:schemeClr val="accent4"/>
          </a:fillRef>
          <a:effectRef idx="1">
            <a:schemeClr val="accent4"/>
          </a:effectRef>
          <a:fontRef idx="minor">
            <a:schemeClr val="tx1"/>
          </a:fontRef>
        </p:style>
      </p:cxnSp>
      <p:cxnSp>
        <p:nvCxnSpPr>
          <p:cNvPr id="9" name="Straight Arrow Connector 8"/>
          <p:cNvCxnSpPr/>
          <p:nvPr/>
        </p:nvCxnSpPr>
        <p:spPr>
          <a:xfrm>
            <a:off x="2770076" y="3297935"/>
            <a:ext cx="1164821" cy="0"/>
          </a:xfrm>
          <a:prstGeom prst="straightConnector1">
            <a:avLst/>
          </a:prstGeom>
          <a:ln>
            <a:solidFill>
              <a:srgbClr val="FF0000"/>
            </a:solidFill>
            <a:tailEnd type="arrow"/>
          </a:ln>
        </p:spPr>
        <p:style>
          <a:lnRef idx="2">
            <a:schemeClr val="accent4"/>
          </a:lnRef>
          <a:fillRef idx="0">
            <a:schemeClr val="accent4"/>
          </a:fillRef>
          <a:effectRef idx="1">
            <a:schemeClr val="accent4"/>
          </a:effectRef>
          <a:fontRef idx="minor">
            <a:schemeClr val="tx1"/>
          </a:fontRef>
        </p:style>
      </p:cxnSp>
      <p:cxnSp>
        <p:nvCxnSpPr>
          <p:cNvPr id="11" name="Straight Arrow Connector 10"/>
          <p:cNvCxnSpPr/>
          <p:nvPr/>
        </p:nvCxnSpPr>
        <p:spPr>
          <a:xfrm>
            <a:off x="4794923" y="1275548"/>
            <a:ext cx="0" cy="486696"/>
          </a:xfrm>
          <a:prstGeom prst="straightConnector1">
            <a:avLst/>
          </a:prstGeom>
          <a:ln>
            <a:solidFill>
              <a:srgbClr val="FF0000"/>
            </a:solidFill>
            <a:tailEnd type="arrow"/>
          </a:ln>
        </p:spPr>
        <p:style>
          <a:lnRef idx="2">
            <a:schemeClr val="accent4"/>
          </a:lnRef>
          <a:fillRef idx="0">
            <a:schemeClr val="accent4"/>
          </a:fillRef>
          <a:effectRef idx="1">
            <a:schemeClr val="accent4"/>
          </a:effectRef>
          <a:fontRef idx="minor">
            <a:schemeClr val="tx1"/>
          </a:fontRef>
        </p:style>
      </p:cxnSp>
      <p:cxnSp>
        <p:nvCxnSpPr>
          <p:cNvPr id="12" name="Straight Arrow Connector 11"/>
          <p:cNvCxnSpPr/>
          <p:nvPr/>
        </p:nvCxnSpPr>
        <p:spPr>
          <a:xfrm flipH="1">
            <a:off x="4377305" y="3530329"/>
            <a:ext cx="1472852" cy="0"/>
          </a:xfrm>
          <a:prstGeom prst="straightConnector1">
            <a:avLst/>
          </a:prstGeom>
          <a:ln>
            <a:solidFill>
              <a:srgbClr val="FF0000"/>
            </a:solidFill>
            <a:tailEnd type="arrow"/>
          </a:ln>
        </p:spPr>
        <p:style>
          <a:lnRef idx="2">
            <a:schemeClr val="accent4"/>
          </a:lnRef>
          <a:fillRef idx="0">
            <a:schemeClr val="accent4"/>
          </a:fillRef>
          <a:effectRef idx="1">
            <a:schemeClr val="accent4"/>
          </a:effectRef>
          <a:fontRef idx="minor">
            <a:schemeClr val="tx1"/>
          </a:fontRef>
        </p:style>
      </p:cxnSp>
      <p:cxnSp>
        <p:nvCxnSpPr>
          <p:cNvPr id="14" name="Straight Arrow Connector 13"/>
          <p:cNvCxnSpPr/>
          <p:nvPr/>
        </p:nvCxnSpPr>
        <p:spPr>
          <a:xfrm flipH="1">
            <a:off x="4224904" y="2697965"/>
            <a:ext cx="1625253" cy="0"/>
          </a:xfrm>
          <a:prstGeom prst="straightConnector1">
            <a:avLst/>
          </a:prstGeom>
          <a:ln>
            <a:solidFill>
              <a:srgbClr val="FF0000"/>
            </a:solidFill>
            <a:tailEnd type="arrow"/>
          </a:ln>
        </p:spPr>
        <p:style>
          <a:lnRef idx="2">
            <a:schemeClr val="accent4"/>
          </a:lnRef>
          <a:fillRef idx="0">
            <a:schemeClr val="accent4"/>
          </a:fillRef>
          <a:effectRef idx="1">
            <a:schemeClr val="accent4"/>
          </a:effectRef>
          <a:fontRef idx="minor">
            <a:schemeClr val="tx1"/>
          </a:fontRef>
        </p:style>
      </p:cxnSp>
      <p:cxnSp>
        <p:nvCxnSpPr>
          <p:cNvPr id="15" name="Straight Arrow Connector 14"/>
          <p:cNvCxnSpPr/>
          <p:nvPr/>
        </p:nvCxnSpPr>
        <p:spPr>
          <a:xfrm flipH="1">
            <a:off x="4280118" y="3080354"/>
            <a:ext cx="1440038" cy="0"/>
          </a:xfrm>
          <a:prstGeom prst="straightConnector1">
            <a:avLst/>
          </a:prstGeom>
          <a:ln>
            <a:solidFill>
              <a:srgbClr val="262673"/>
            </a:solidFill>
            <a:tailEnd type="arrow"/>
          </a:ln>
        </p:spPr>
        <p:style>
          <a:lnRef idx="2">
            <a:schemeClr val="accent4"/>
          </a:lnRef>
          <a:fillRef idx="0">
            <a:schemeClr val="accent4"/>
          </a:fillRef>
          <a:effectRef idx="1">
            <a:schemeClr val="accent4"/>
          </a:effectRef>
          <a:fontRef idx="minor">
            <a:schemeClr val="tx1"/>
          </a:fontRef>
        </p:style>
      </p:cxnSp>
      <p:cxnSp>
        <p:nvCxnSpPr>
          <p:cNvPr id="18" name="Straight Arrow Connector 17"/>
          <p:cNvCxnSpPr/>
          <p:nvPr/>
        </p:nvCxnSpPr>
        <p:spPr>
          <a:xfrm>
            <a:off x="2922476" y="3480335"/>
            <a:ext cx="1164821" cy="0"/>
          </a:xfrm>
          <a:prstGeom prst="straightConnector1">
            <a:avLst/>
          </a:prstGeom>
          <a:ln>
            <a:solidFill>
              <a:schemeClr val="accent2">
                <a:lumMod val="75000"/>
              </a:schemeClr>
            </a:solidFill>
            <a:tailEnd type="arrow"/>
          </a:ln>
        </p:spPr>
        <p:style>
          <a:lnRef idx="2">
            <a:schemeClr val="accent4"/>
          </a:lnRef>
          <a:fillRef idx="0">
            <a:schemeClr val="accent4"/>
          </a:fillRef>
          <a:effectRef idx="1">
            <a:schemeClr val="accent4"/>
          </a:effectRef>
          <a:fontRef idx="minor">
            <a:schemeClr val="tx1"/>
          </a:fontRef>
        </p:style>
      </p:cxnSp>
      <p:sp>
        <p:nvSpPr>
          <p:cNvPr id="19" name="TextBox 18"/>
          <p:cNvSpPr txBox="1"/>
          <p:nvPr/>
        </p:nvSpPr>
        <p:spPr>
          <a:xfrm>
            <a:off x="6720184" y="2149896"/>
            <a:ext cx="801759" cy="369332"/>
          </a:xfrm>
          <a:prstGeom prst="rect">
            <a:avLst/>
          </a:prstGeom>
          <a:noFill/>
        </p:spPr>
        <p:txBody>
          <a:bodyPr wrap="none" rtlCol="0">
            <a:spAutoFit/>
          </a:bodyPr>
          <a:lstStyle/>
          <a:p>
            <a:r>
              <a:rPr lang="en-US" b="1" dirty="0" err="1" smtClean="0"/>
              <a:t>Buccal</a:t>
            </a:r>
            <a:endParaRPr lang="en-US" b="1" dirty="0"/>
          </a:p>
        </p:txBody>
      </p:sp>
      <p:sp>
        <p:nvSpPr>
          <p:cNvPr id="20" name="TextBox 19"/>
          <p:cNvSpPr txBox="1"/>
          <p:nvPr/>
        </p:nvSpPr>
        <p:spPr>
          <a:xfrm>
            <a:off x="4021904" y="121321"/>
            <a:ext cx="710802" cy="369332"/>
          </a:xfrm>
          <a:prstGeom prst="rect">
            <a:avLst/>
          </a:prstGeom>
          <a:noFill/>
        </p:spPr>
        <p:txBody>
          <a:bodyPr wrap="none" rtlCol="0">
            <a:spAutoFit/>
          </a:bodyPr>
          <a:lstStyle/>
          <a:p>
            <a:r>
              <a:rPr lang="en-US" dirty="0" smtClean="0"/>
              <a:t>Distal</a:t>
            </a:r>
            <a:endParaRPr lang="en-US" dirty="0"/>
          </a:p>
        </p:txBody>
      </p:sp>
      <p:sp>
        <p:nvSpPr>
          <p:cNvPr id="21" name="TextBox 20"/>
          <p:cNvSpPr txBox="1"/>
          <p:nvPr/>
        </p:nvSpPr>
        <p:spPr>
          <a:xfrm>
            <a:off x="1420039" y="2195218"/>
            <a:ext cx="849436" cy="369332"/>
          </a:xfrm>
          <a:prstGeom prst="rect">
            <a:avLst/>
          </a:prstGeom>
          <a:noFill/>
        </p:spPr>
        <p:txBody>
          <a:bodyPr wrap="none" rtlCol="0">
            <a:spAutoFit/>
          </a:bodyPr>
          <a:lstStyle/>
          <a:p>
            <a:r>
              <a:rPr lang="en-US" dirty="0" smtClean="0"/>
              <a:t>Lingual</a:t>
            </a:r>
            <a:endParaRPr lang="en-US" dirty="0"/>
          </a:p>
        </p:txBody>
      </p:sp>
    </p:spTree>
    <p:extLst>
      <p:ext uri="{BB962C8B-B14F-4D97-AF65-F5344CB8AC3E}">
        <p14:creationId xmlns:p14="http://schemas.microsoft.com/office/powerpoint/2010/main" val="3011666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nodeType="clickEffect">
                                  <p:stCondLst>
                                    <p:cond delay="0"/>
                                  </p:stCondLst>
                                  <p:childTnLst>
                                    <p:animEffect transition="out" filter="blinds(horizontal)">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3" presetClass="exit" presetSubtype="10" fill="hold" nodeType="clickEffect">
                                  <p:stCondLst>
                                    <p:cond delay="0"/>
                                  </p:stCondLst>
                                  <p:childTnLst>
                                    <p:animEffect transition="out" filter="blinds(horizontal)">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3" presetClass="exit" presetSubtype="10" fill="hold" nodeType="clickEffect">
                                  <p:stCondLst>
                                    <p:cond delay="0"/>
                                  </p:stCondLst>
                                  <p:childTnLst>
                                    <p:animEffect transition="out" filter="blinds(horizontal)">
                                      <p:cBhvr>
                                        <p:cTn id="28" dur="500"/>
                                        <p:tgtEl>
                                          <p:spTgt spid="11"/>
                                        </p:tgtEl>
                                      </p:cBhvr>
                                    </p:animEffect>
                                    <p:set>
                                      <p:cBhvr>
                                        <p:cTn id="29" dur="1" fill="hold">
                                          <p:stCondLst>
                                            <p:cond delay="499"/>
                                          </p:stCondLst>
                                        </p:cTn>
                                        <p:tgtEl>
                                          <p:spTgt spid="11"/>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3" presetClass="exit" presetSubtype="10" fill="hold" nodeType="clickEffect">
                                  <p:stCondLst>
                                    <p:cond delay="0"/>
                                  </p:stCondLst>
                                  <p:childTnLst>
                                    <p:animEffect transition="out" filter="blinds(horizontal)">
                                      <p:cBhvr>
                                        <p:cTn id="37" dur="500"/>
                                        <p:tgtEl>
                                          <p:spTgt spid="14"/>
                                        </p:tgtEl>
                                      </p:cBhvr>
                                    </p:animEffect>
                                    <p:set>
                                      <p:cBhvr>
                                        <p:cTn id="38" dur="1" fill="hold">
                                          <p:stCondLst>
                                            <p:cond delay="499"/>
                                          </p:stCondLst>
                                        </p:cTn>
                                        <p:tgtEl>
                                          <p:spTgt spid="1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3" presetClass="exit" presetSubtype="10" fill="hold" nodeType="clickEffect">
                                  <p:stCondLst>
                                    <p:cond delay="0"/>
                                  </p:stCondLst>
                                  <p:childTnLst>
                                    <p:animEffect transition="out" filter="blinds(horizontal)">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3" presetClass="exit" presetSubtype="10" fill="hold" nodeType="clickEffect">
                                  <p:stCondLst>
                                    <p:cond delay="0"/>
                                  </p:stCondLst>
                                  <p:childTnLst>
                                    <p:animEffect transition="out" filter="blinds(horizontal)">
                                      <p:cBhvr>
                                        <p:cTn id="55" dur="500"/>
                                        <p:tgtEl>
                                          <p:spTgt spid="12"/>
                                        </p:tgtEl>
                                      </p:cBhvr>
                                    </p:animEffect>
                                    <p:set>
                                      <p:cBhvr>
                                        <p:cTn id="56" dur="1" fill="hold">
                                          <p:stCondLst>
                                            <p:cond delay="499"/>
                                          </p:stCondLst>
                                        </p:cTn>
                                        <p:tgtEl>
                                          <p:spTgt spid="12"/>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3" presetClass="exit" presetSubtype="10" fill="hold" nodeType="clickEffect">
                                  <p:stCondLst>
                                    <p:cond delay="0"/>
                                  </p:stCondLst>
                                  <p:childTnLst>
                                    <p:animEffect transition="out" filter="blinds(horizontal)">
                                      <p:cBhvr>
                                        <p:cTn id="64" dur="500"/>
                                        <p:tgtEl>
                                          <p:spTgt spid="15"/>
                                        </p:tgtEl>
                                      </p:cBhvr>
                                    </p:animEffect>
                                    <p:set>
                                      <p:cBhvr>
                                        <p:cTn id="65" dur="1" fill="hold">
                                          <p:stCondLst>
                                            <p:cond delay="499"/>
                                          </p:stCondLst>
                                        </p:cTn>
                                        <p:tgtEl>
                                          <p:spTgt spid="15"/>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18"/>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3" presetClass="exit" presetSubtype="10" fill="hold" nodeType="clickEffect">
                                  <p:stCondLst>
                                    <p:cond delay="0"/>
                                  </p:stCondLst>
                                  <p:childTnLst>
                                    <p:animEffect transition="out" filter="blinds(horizontal)">
                                      <p:cBhvr>
                                        <p:cTn id="73" dur="500"/>
                                        <p:tgtEl>
                                          <p:spTgt spid="18"/>
                                        </p:tgtEl>
                                      </p:cBhvr>
                                    </p:animEffect>
                                    <p:set>
                                      <p:cBhvr>
                                        <p:cTn id="74"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err="1"/>
              <a:t>Cavosurface</a:t>
            </a:r>
            <a:r>
              <a:rPr lang="en-US" sz="3600" b="1" dirty="0"/>
              <a:t> Angle Margin/Tooth Preparation Margin </a:t>
            </a:r>
          </a:p>
        </p:txBody>
      </p:sp>
      <p:sp>
        <p:nvSpPr>
          <p:cNvPr id="3" name="Content Placeholder 2"/>
          <p:cNvSpPr>
            <a:spLocks noGrp="1"/>
          </p:cNvSpPr>
          <p:nvPr>
            <p:ph idx="1"/>
          </p:nvPr>
        </p:nvSpPr>
        <p:spPr/>
        <p:txBody>
          <a:bodyPr/>
          <a:lstStyle/>
          <a:p>
            <a:r>
              <a:rPr lang="en-US" sz="2800" dirty="0" err="1"/>
              <a:t>Cavosurface</a:t>
            </a:r>
            <a:r>
              <a:rPr lang="en-US" sz="2800" dirty="0"/>
              <a:t> angle is formed by the junction of a prepared tooth surface wall and external surface of the tooth </a:t>
            </a:r>
          </a:p>
          <a:p>
            <a:endParaRPr lang="en-US" sz="2800" dirty="0"/>
          </a:p>
        </p:txBody>
      </p:sp>
      <p:pic>
        <p:nvPicPr>
          <p:cNvPr id="4" name="Picture 3" descr="Screen Shot 2016-04-21 at 9.50.0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2450" y="2182958"/>
            <a:ext cx="3524250" cy="2782741"/>
          </a:xfrm>
          <a:prstGeom prst="rect">
            <a:avLst/>
          </a:prstGeom>
        </p:spPr>
      </p:pic>
    </p:spTree>
    <p:extLst>
      <p:ext uri="{BB962C8B-B14F-4D97-AF65-F5344CB8AC3E}">
        <p14:creationId xmlns:p14="http://schemas.microsoft.com/office/powerpoint/2010/main" val="23553462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98451"/>
            <a:ext cx="8229600" cy="3394472"/>
          </a:xfrm>
        </p:spPr>
        <p:txBody>
          <a:bodyPr/>
          <a:lstStyle/>
          <a:p>
            <a:r>
              <a:rPr lang="en-US" sz="2000" dirty="0"/>
              <a:t>The acute junction is referred to as preparation margin or </a:t>
            </a:r>
            <a:r>
              <a:rPr lang="en-US" sz="2000" dirty="0" err="1"/>
              <a:t>cavosurface</a:t>
            </a:r>
            <a:r>
              <a:rPr lang="en-US" sz="2000" dirty="0"/>
              <a:t> margin. The </a:t>
            </a:r>
            <a:r>
              <a:rPr lang="en-US" sz="2000" dirty="0" err="1"/>
              <a:t>cavosurface</a:t>
            </a:r>
            <a:r>
              <a:rPr lang="en-US" sz="2000" dirty="0"/>
              <a:t> angle may differ with the location of tooth and enamel rod direction of the prepared walls and also differ according to the type of restorative material to be used </a:t>
            </a:r>
          </a:p>
          <a:p>
            <a:endParaRPr lang="en-US" sz="2000" dirty="0"/>
          </a:p>
        </p:txBody>
      </p:sp>
      <p:pic>
        <p:nvPicPr>
          <p:cNvPr id="4" name="Picture 3" descr="Screen Shot 2016-04-21 at 9.52.3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520" y="2105356"/>
            <a:ext cx="3096579" cy="2921000"/>
          </a:xfrm>
          <a:prstGeom prst="rect">
            <a:avLst/>
          </a:prstGeom>
        </p:spPr>
      </p:pic>
      <p:pic>
        <p:nvPicPr>
          <p:cNvPr id="5" name="Picture 4" descr="Screen Shot 2016-04-21 at 9.52.5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0901" y="1851222"/>
            <a:ext cx="3200400" cy="3175134"/>
          </a:xfrm>
          <a:prstGeom prst="rect">
            <a:avLst/>
          </a:prstGeom>
        </p:spPr>
      </p:pic>
    </p:spTree>
    <p:extLst>
      <p:ext uri="{BB962C8B-B14F-4D97-AF65-F5344CB8AC3E}">
        <p14:creationId xmlns:p14="http://schemas.microsoft.com/office/powerpoint/2010/main" val="30000757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98451"/>
            <a:ext cx="8229600" cy="3394472"/>
          </a:xfrm>
        </p:spPr>
        <p:txBody>
          <a:bodyPr/>
          <a:lstStyle/>
          <a:p>
            <a:pPr marL="0" indent="0">
              <a:buNone/>
            </a:pPr>
            <a:r>
              <a:rPr lang="en-US" sz="2800" b="1" dirty="0"/>
              <a:t>Line Angle </a:t>
            </a:r>
          </a:p>
          <a:p>
            <a:r>
              <a:rPr lang="en-US" sz="2800" dirty="0"/>
              <a:t>It is a junction of two surfaces of different orientations along the line and its name is derived from the involved surfaces. </a:t>
            </a:r>
          </a:p>
          <a:p>
            <a:endParaRPr lang="en-US" sz="2800" dirty="0"/>
          </a:p>
        </p:txBody>
      </p:sp>
      <p:pic>
        <p:nvPicPr>
          <p:cNvPr id="5" name="Picture 4" descr="Screen Shot 2016-04-21 at 9.56.1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9300" y="2588144"/>
            <a:ext cx="2813050" cy="2209558"/>
          </a:xfrm>
          <a:prstGeom prst="rect">
            <a:avLst/>
          </a:prstGeom>
        </p:spPr>
      </p:pic>
      <p:sp>
        <p:nvSpPr>
          <p:cNvPr id="6" name="Cube 5"/>
          <p:cNvSpPr/>
          <p:nvPr/>
        </p:nvSpPr>
        <p:spPr>
          <a:xfrm>
            <a:off x="1676400" y="2835673"/>
            <a:ext cx="2146300" cy="1714500"/>
          </a:xfrm>
          <a:prstGeom prst="cube">
            <a:avLst/>
          </a:prstGeom>
          <a:solidFill>
            <a:srgbClr val="FF66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p:nvPr/>
        </p:nvCxnSpPr>
        <p:spPr>
          <a:xfrm flipV="1">
            <a:off x="1676400" y="3251200"/>
            <a:ext cx="1727200" cy="25400"/>
          </a:xfrm>
          <a:prstGeom prst="line">
            <a:avLst/>
          </a:prstGeom>
        </p:spPr>
        <p:style>
          <a:lnRef idx="2">
            <a:schemeClr val="accent2"/>
          </a:lnRef>
          <a:fillRef idx="0">
            <a:schemeClr val="accent2"/>
          </a:fillRef>
          <a:effectRef idx="1">
            <a:schemeClr val="accent2"/>
          </a:effectRef>
          <a:fontRef idx="minor">
            <a:schemeClr val="tx1"/>
          </a:fontRef>
        </p:style>
      </p:cxnSp>
      <p:sp>
        <p:nvSpPr>
          <p:cNvPr id="9" name="Oval 8"/>
          <p:cNvSpPr/>
          <p:nvPr/>
        </p:nvSpPr>
        <p:spPr>
          <a:xfrm>
            <a:off x="2609850" y="2886473"/>
            <a:ext cx="317500" cy="2921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1</a:t>
            </a:r>
            <a:endParaRPr lang="en-US" dirty="0">
              <a:solidFill>
                <a:schemeClr val="tx1"/>
              </a:solidFill>
            </a:endParaRPr>
          </a:p>
        </p:txBody>
      </p:sp>
      <p:sp>
        <p:nvSpPr>
          <p:cNvPr id="10" name="Oval 9"/>
          <p:cNvSpPr/>
          <p:nvPr/>
        </p:nvSpPr>
        <p:spPr>
          <a:xfrm>
            <a:off x="2508250" y="3838973"/>
            <a:ext cx="317500" cy="2921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2</a:t>
            </a:r>
            <a:endParaRPr lang="en-US" dirty="0">
              <a:solidFill>
                <a:srgbClr val="000000"/>
              </a:solidFill>
            </a:endParaRPr>
          </a:p>
        </p:txBody>
      </p:sp>
    </p:spTree>
    <p:extLst>
      <p:ext uri="{BB962C8B-B14F-4D97-AF65-F5344CB8AC3E}">
        <p14:creationId xmlns:p14="http://schemas.microsoft.com/office/powerpoint/2010/main" val="834897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linds(horizont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7" presetClass="emph" presetSubtype="2" fill="hold" nodeType="clickEffect">
                                  <p:stCondLst>
                                    <p:cond delay="0"/>
                                  </p:stCondLst>
                                  <p:childTnLst>
                                    <p:animClr clrSpc="rgb" dir="cw">
                                      <p:cBhvr>
                                        <p:cTn id="23" dur="2000" fill="hold"/>
                                        <p:tgtEl>
                                          <p:spTgt spid="8"/>
                                        </p:tgtEl>
                                        <p:attrNameLst>
                                          <p:attrName>stroke.color</p:attrName>
                                        </p:attrNameLst>
                                      </p:cBhvr>
                                      <p:to>
                                        <a:schemeClr val="accent2"/>
                                      </p:to>
                                    </p:animClr>
                                    <p:set>
                                      <p:cBhvr>
                                        <p:cTn id="24" dur="2000" fill="hold"/>
                                        <p:tgtEl>
                                          <p:spTgt spid="8"/>
                                        </p:tgtEl>
                                        <p:attrNameLst>
                                          <p:attrName>stroke.on</p:attrName>
                                        </p:attrNameLst>
                                      </p:cBhvr>
                                      <p:to>
                                        <p:strVal val="true"/>
                                      </p:to>
                                    </p:set>
                                  </p:childTnLst>
                                </p:cTn>
                              </p:par>
                            </p:childTnLst>
                          </p:cTn>
                        </p:par>
                      </p:childTnLst>
                    </p:cTn>
                  </p:par>
                  <p:par>
                    <p:cTn id="25" fill="hold">
                      <p:stCondLst>
                        <p:cond delay="indefinite"/>
                      </p:stCondLst>
                      <p:childTnLst>
                        <p:par>
                          <p:cTn id="26" fill="hold">
                            <p:stCondLst>
                              <p:cond delay="0"/>
                            </p:stCondLst>
                            <p:childTnLst>
                              <p:par>
                                <p:cTn id="27" presetID="7" presetClass="emph" presetSubtype="2" fill="hold" nodeType="clickEffect">
                                  <p:stCondLst>
                                    <p:cond delay="0"/>
                                  </p:stCondLst>
                                  <p:childTnLst>
                                    <p:animClr clrSpc="rgb" dir="cw">
                                      <p:cBhvr>
                                        <p:cTn id="28" dur="2000" fill="hold"/>
                                        <p:tgtEl>
                                          <p:spTgt spid="8"/>
                                        </p:tgtEl>
                                        <p:attrNameLst>
                                          <p:attrName>stroke.color</p:attrName>
                                        </p:attrNameLst>
                                      </p:cBhvr>
                                      <p:to>
                                        <a:schemeClr val="accent2"/>
                                      </p:to>
                                    </p:animClr>
                                    <p:set>
                                      <p:cBhvr>
                                        <p:cTn id="29" dur="2000" fill="hold"/>
                                        <p:tgtEl>
                                          <p:spTgt spid="8"/>
                                        </p:tgtEl>
                                        <p:attrNameLst>
                                          <p:attrName>stroke.on</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38151"/>
            <a:ext cx="8229600" cy="3394472"/>
          </a:xfrm>
        </p:spPr>
        <p:txBody>
          <a:bodyPr/>
          <a:lstStyle/>
          <a:p>
            <a:pPr marL="0" indent="0">
              <a:buNone/>
            </a:pPr>
            <a:r>
              <a:rPr lang="en-US" sz="2800" b="1" dirty="0"/>
              <a:t>Point Angle </a:t>
            </a:r>
          </a:p>
          <a:p>
            <a:r>
              <a:rPr lang="en-US" sz="2800" dirty="0"/>
              <a:t>It is a junction of three plane surfaces or three line angles of different orientation and its name is derived from its involved surfaces or line angles. </a:t>
            </a:r>
          </a:p>
          <a:p>
            <a:endParaRPr lang="en-US" sz="2800" dirty="0"/>
          </a:p>
        </p:txBody>
      </p:sp>
      <p:pic>
        <p:nvPicPr>
          <p:cNvPr id="5" name="Picture 4" descr="Screen Shot 2016-04-21 at 9.56.1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0250" y="2514842"/>
            <a:ext cx="2276750" cy="2571508"/>
          </a:xfrm>
          <a:prstGeom prst="rect">
            <a:avLst/>
          </a:prstGeom>
        </p:spPr>
      </p:pic>
      <p:pic>
        <p:nvPicPr>
          <p:cNvPr id="6" name="Picture 5" descr="Screen Shot 2016-04-21 at 9.56.2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2950" y="2766515"/>
            <a:ext cx="2527300" cy="2319835"/>
          </a:xfrm>
          <a:prstGeom prst="rect">
            <a:avLst/>
          </a:prstGeom>
        </p:spPr>
      </p:pic>
      <p:sp>
        <p:nvSpPr>
          <p:cNvPr id="7" name="Cube 6"/>
          <p:cNvSpPr/>
          <p:nvPr/>
        </p:nvSpPr>
        <p:spPr>
          <a:xfrm>
            <a:off x="603250" y="3102373"/>
            <a:ext cx="2146300" cy="1714500"/>
          </a:xfrm>
          <a:prstGeom prst="cube">
            <a:avLst/>
          </a:prstGeom>
          <a:solidFill>
            <a:srgbClr val="FF66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1784350" y="3156746"/>
            <a:ext cx="317500" cy="2921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1</a:t>
            </a:r>
            <a:endParaRPr lang="en-US" dirty="0">
              <a:solidFill>
                <a:schemeClr val="tx1"/>
              </a:solidFill>
            </a:endParaRPr>
          </a:p>
        </p:txBody>
      </p:sp>
      <p:sp>
        <p:nvSpPr>
          <p:cNvPr id="9" name="Oval 8"/>
          <p:cNvSpPr/>
          <p:nvPr/>
        </p:nvSpPr>
        <p:spPr>
          <a:xfrm>
            <a:off x="1327150" y="4080273"/>
            <a:ext cx="317500" cy="2921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2</a:t>
            </a:r>
          </a:p>
        </p:txBody>
      </p:sp>
      <p:sp>
        <p:nvSpPr>
          <p:cNvPr id="10" name="Oval 9"/>
          <p:cNvSpPr/>
          <p:nvPr/>
        </p:nvSpPr>
        <p:spPr>
          <a:xfrm>
            <a:off x="2451100" y="3832623"/>
            <a:ext cx="317500" cy="2921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3</a:t>
            </a:r>
          </a:p>
        </p:txBody>
      </p:sp>
      <p:sp>
        <p:nvSpPr>
          <p:cNvPr id="15" name="Multiply 14"/>
          <p:cNvSpPr/>
          <p:nvPr/>
        </p:nvSpPr>
        <p:spPr>
          <a:xfrm>
            <a:off x="2197100" y="3461546"/>
            <a:ext cx="254000" cy="132554"/>
          </a:xfrm>
          <a:prstGeom prst="mathMultiply">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2022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6-04-21 at 11.50.05 AM.png"/>
          <p:cNvPicPr>
            <a:picLocks noGrp="1" noChangeAspect="1"/>
          </p:cNvPicPr>
          <p:nvPr>
            <p:ph idx="1"/>
          </p:nvPr>
        </p:nvPicPr>
        <p:blipFill>
          <a:blip r:embed="rId3">
            <a:extLst>
              <a:ext uri="{28A0092B-C50C-407E-A947-70E740481C1C}">
                <a14:useLocalDpi xmlns:a14="http://schemas.microsoft.com/office/drawing/2010/main" val="0"/>
              </a:ext>
            </a:extLst>
          </a:blip>
          <a:srcRect l="-21993" r="-21993"/>
          <a:stretch>
            <a:fillRect/>
          </a:stretch>
        </p:blipFill>
        <p:spPr/>
      </p:pic>
    </p:spTree>
    <p:extLst>
      <p:ext uri="{BB962C8B-B14F-4D97-AF65-F5344CB8AC3E}">
        <p14:creationId xmlns:p14="http://schemas.microsoft.com/office/powerpoint/2010/main" val="15830150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80071" y="490653"/>
            <a:ext cx="3527379" cy="4103970"/>
          </a:xfrm>
          <a:prstGeom prst="rect">
            <a:avLst/>
          </a:prstGeom>
        </p:spPr>
      </p:pic>
      <p:cxnSp>
        <p:nvCxnSpPr>
          <p:cNvPr id="6" name="Straight Arrow Connector 5"/>
          <p:cNvCxnSpPr/>
          <p:nvPr/>
        </p:nvCxnSpPr>
        <p:spPr>
          <a:xfrm>
            <a:off x="4296579" y="704124"/>
            <a:ext cx="0" cy="486696"/>
          </a:xfrm>
          <a:prstGeom prst="straightConnector1">
            <a:avLst/>
          </a:prstGeom>
          <a:ln>
            <a:solidFill>
              <a:srgbClr val="FF0000"/>
            </a:solidFill>
            <a:tailEnd type="arrow"/>
          </a:ln>
        </p:spPr>
        <p:style>
          <a:lnRef idx="2">
            <a:schemeClr val="accent4"/>
          </a:lnRef>
          <a:fillRef idx="0">
            <a:schemeClr val="accent4"/>
          </a:fillRef>
          <a:effectRef idx="1">
            <a:schemeClr val="accent4"/>
          </a:effectRef>
          <a:fontRef idx="minor">
            <a:schemeClr val="tx1"/>
          </a:fontRef>
        </p:style>
      </p:cxnSp>
      <p:cxnSp>
        <p:nvCxnSpPr>
          <p:cNvPr id="8" name="Straight Arrow Connector 7"/>
          <p:cNvCxnSpPr/>
          <p:nvPr/>
        </p:nvCxnSpPr>
        <p:spPr>
          <a:xfrm>
            <a:off x="4021904" y="1518896"/>
            <a:ext cx="0" cy="486696"/>
          </a:xfrm>
          <a:prstGeom prst="straightConnector1">
            <a:avLst/>
          </a:prstGeom>
          <a:ln>
            <a:solidFill>
              <a:srgbClr val="FF0000"/>
            </a:solidFill>
            <a:tailEnd type="arrow"/>
          </a:ln>
        </p:spPr>
        <p:style>
          <a:lnRef idx="2">
            <a:schemeClr val="accent4"/>
          </a:lnRef>
          <a:fillRef idx="0">
            <a:schemeClr val="accent4"/>
          </a:fillRef>
          <a:effectRef idx="1">
            <a:schemeClr val="accent4"/>
          </a:effectRef>
          <a:fontRef idx="minor">
            <a:schemeClr val="tx1"/>
          </a:fontRef>
        </p:style>
      </p:cxnSp>
      <p:cxnSp>
        <p:nvCxnSpPr>
          <p:cNvPr id="9" name="Straight Arrow Connector 8"/>
          <p:cNvCxnSpPr/>
          <p:nvPr/>
        </p:nvCxnSpPr>
        <p:spPr>
          <a:xfrm>
            <a:off x="2429835" y="3457741"/>
            <a:ext cx="1164821" cy="0"/>
          </a:xfrm>
          <a:prstGeom prst="straightConnector1">
            <a:avLst/>
          </a:prstGeom>
          <a:ln>
            <a:solidFill>
              <a:srgbClr val="FF0000"/>
            </a:solidFill>
            <a:tailEnd type="arrow"/>
          </a:ln>
        </p:spPr>
        <p:style>
          <a:lnRef idx="2">
            <a:schemeClr val="accent4"/>
          </a:lnRef>
          <a:fillRef idx="0">
            <a:schemeClr val="accent4"/>
          </a:fillRef>
          <a:effectRef idx="1">
            <a:schemeClr val="accent4"/>
          </a:effectRef>
          <a:fontRef idx="minor">
            <a:schemeClr val="tx1"/>
          </a:fontRef>
        </p:style>
      </p:cxnSp>
      <p:cxnSp>
        <p:nvCxnSpPr>
          <p:cNvPr id="11" name="Straight Arrow Connector 10"/>
          <p:cNvCxnSpPr/>
          <p:nvPr/>
        </p:nvCxnSpPr>
        <p:spPr>
          <a:xfrm>
            <a:off x="4582272" y="1381874"/>
            <a:ext cx="0" cy="486696"/>
          </a:xfrm>
          <a:prstGeom prst="straightConnector1">
            <a:avLst/>
          </a:prstGeom>
          <a:ln>
            <a:solidFill>
              <a:srgbClr val="FF0000"/>
            </a:solidFill>
            <a:tailEnd type="arrow"/>
          </a:ln>
        </p:spPr>
        <p:style>
          <a:lnRef idx="2">
            <a:schemeClr val="accent4"/>
          </a:lnRef>
          <a:fillRef idx="0">
            <a:schemeClr val="accent4"/>
          </a:fillRef>
          <a:effectRef idx="1">
            <a:schemeClr val="accent4"/>
          </a:effectRef>
          <a:fontRef idx="minor">
            <a:schemeClr val="tx1"/>
          </a:fontRef>
        </p:style>
      </p:cxnSp>
      <p:cxnSp>
        <p:nvCxnSpPr>
          <p:cNvPr id="12" name="Straight Arrow Connector 11"/>
          <p:cNvCxnSpPr/>
          <p:nvPr/>
        </p:nvCxnSpPr>
        <p:spPr>
          <a:xfrm flipH="1">
            <a:off x="4582272" y="3477483"/>
            <a:ext cx="1472852" cy="0"/>
          </a:xfrm>
          <a:prstGeom prst="straightConnector1">
            <a:avLst/>
          </a:prstGeom>
          <a:ln>
            <a:solidFill>
              <a:srgbClr val="FF0000"/>
            </a:solidFill>
            <a:tailEnd type="arrow"/>
          </a:ln>
        </p:spPr>
        <p:style>
          <a:lnRef idx="2">
            <a:schemeClr val="accent4"/>
          </a:lnRef>
          <a:fillRef idx="0">
            <a:schemeClr val="accent4"/>
          </a:fillRef>
          <a:effectRef idx="1">
            <a:schemeClr val="accent4"/>
          </a:effectRef>
          <a:fontRef idx="minor">
            <a:schemeClr val="tx1"/>
          </a:fontRef>
        </p:style>
      </p:cxnSp>
      <p:cxnSp>
        <p:nvCxnSpPr>
          <p:cNvPr id="14" name="Straight Arrow Connector 13"/>
          <p:cNvCxnSpPr/>
          <p:nvPr/>
        </p:nvCxnSpPr>
        <p:spPr>
          <a:xfrm>
            <a:off x="1417644" y="3080354"/>
            <a:ext cx="2177013" cy="0"/>
          </a:xfrm>
          <a:prstGeom prst="straightConnector1">
            <a:avLst/>
          </a:prstGeom>
          <a:ln>
            <a:solidFill>
              <a:srgbClr val="FF0000"/>
            </a:solidFill>
            <a:tailEnd type="arrow"/>
          </a:ln>
        </p:spPr>
        <p:style>
          <a:lnRef idx="2">
            <a:schemeClr val="accent4"/>
          </a:lnRef>
          <a:fillRef idx="0">
            <a:schemeClr val="accent4"/>
          </a:fillRef>
          <a:effectRef idx="1">
            <a:schemeClr val="accent4"/>
          </a:effectRef>
          <a:fontRef idx="minor">
            <a:schemeClr val="tx1"/>
          </a:fontRef>
        </p:style>
      </p:cxnSp>
      <p:cxnSp>
        <p:nvCxnSpPr>
          <p:cNvPr id="15" name="Straight Arrow Connector 14"/>
          <p:cNvCxnSpPr/>
          <p:nvPr/>
        </p:nvCxnSpPr>
        <p:spPr>
          <a:xfrm flipH="1">
            <a:off x="4280118" y="3080354"/>
            <a:ext cx="1440038" cy="0"/>
          </a:xfrm>
          <a:prstGeom prst="straightConnector1">
            <a:avLst/>
          </a:prstGeom>
          <a:ln>
            <a:solidFill>
              <a:srgbClr val="262673"/>
            </a:solidFill>
            <a:tailEnd type="arrow"/>
          </a:ln>
        </p:spPr>
        <p:style>
          <a:lnRef idx="2">
            <a:schemeClr val="accent4"/>
          </a:lnRef>
          <a:fillRef idx="0">
            <a:schemeClr val="accent4"/>
          </a:fillRef>
          <a:effectRef idx="1">
            <a:schemeClr val="accent4"/>
          </a:effectRef>
          <a:fontRef idx="minor">
            <a:schemeClr val="tx1"/>
          </a:fontRef>
        </p:style>
      </p:cxnSp>
      <p:cxnSp>
        <p:nvCxnSpPr>
          <p:cNvPr id="18" name="Straight Arrow Connector 17"/>
          <p:cNvCxnSpPr/>
          <p:nvPr/>
        </p:nvCxnSpPr>
        <p:spPr>
          <a:xfrm flipV="1">
            <a:off x="4021904" y="3466531"/>
            <a:ext cx="0" cy="712062"/>
          </a:xfrm>
          <a:prstGeom prst="straightConnector1">
            <a:avLst/>
          </a:prstGeom>
          <a:ln>
            <a:solidFill>
              <a:schemeClr val="accent2">
                <a:lumMod val="75000"/>
              </a:schemeClr>
            </a:solidFill>
            <a:tailEnd type="arrow"/>
          </a:ln>
        </p:spPr>
        <p:style>
          <a:lnRef idx="2">
            <a:schemeClr val="accent4"/>
          </a:lnRef>
          <a:fillRef idx="0">
            <a:schemeClr val="accent4"/>
          </a:fillRef>
          <a:effectRef idx="1">
            <a:schemeClr val="accent4"/>
          </a:effectRef>
          <a:fontRef idx="minor">
            <a:schemeClr val="tx1"/>
          </a:fontRef>
        </p:style>
      </p:cxnSp>
      <p:sp>
        <p:nvSpPr>
          <p:cNvPr id="19" name="TextBox 18"/>
          <p:cNvSpPr txBox="1"/>
          <p:nvPr/>
        </p:nvSpPr>
        <p:spPr>
          <a:xfrm>
            <a:off x="6720184" y="2149896"/>
            <a:ext cx="801759" cy="369332"/>
          </a:xfrm>
          <a:prstGeom prst="rect">
            <a:avLst/>
          </a:prstGeom>
          <a:noFill/>
        </p:spPr>
        <p:txBody>
          <a:bodyPr wrap="none" rtlCol="0">
            <a:spAutoFit/>
          </a:bodyPr>
          <a:lstStyle/>
          <a:p>
            <a:r>
              <a:rPr lang="en-US" b="1" dirty="0" err="1" smtClean="0"/>
              <a:t>Buccal</a:t>
            </a:r>
            <a:endParaRPr lang="en-US" b="1" dirty="0"/>
          </a:p>
        </p:txBody>
      </p:sp>
      <p:sp>
        <p:nvSpPr>
          <p:cNvPr id="20" name="TextBox 19"/>
          <p:cNvSpPr txBox="1"/>
          <p:nvPr/>
        </p:nvSpPr>
        <p:spPr>
          <a:xfrm>
            <a:off x="4021904" y="121321"/>
            <a:ext cx="710802" cy="369332"/>
          </a:xfrm>
          <a:prstGeom prst="rect">
            <a:avLst/>
          </a:prstGeom>
          <a:noFill/>
        </p:spPr>
        <p:txBody>
          <a:bodyPr wrap="none" rtlCol="0">
            <a:spAutoFit/>
          </a:bodyPr>
          <a:lstStyle/>
          <a:p>
            <a:r>
              <a:rPr lang="en-US" dirty="0" smtClean="0"/>
              <a:t>Distal</a:t>
            </a:r>
            <a:endParaRPr lang="en-US" dirty="0"/>
          </a:p>
        </p:txBody>
      </p:sp>
      <p:sp>
        <p:nvSpPr>
          <p:cNvPr id="21" name="TextBox 20"/>
          <p:cNvSpPr txBox="1"/>
          <p:nvPr/>
        </p:nvSpPr>
        <p:spPr>
          <a:xfrm>
            <a:off x="1420039" y="2195218"/>
            <a:ext cx="849436" cy="369332"/>
          </a:xfrm>
          <a:prstGeom prst="rect">
            <a:avLst/>
          </a:prstGeom>
          <a:noFill/>
        </p:spPr>
        <p:txBody>
          <a:bodyPr wrap="none" rtlCol="0">
            <a:spAutoFit/>
          </a:bodyPr>
          <a:lstStyle/>
          <a:p>
            <a:r>
              <a:rPr lang="en-US" dirty="0" smtClean="0"/>
              <a:t>Lingual</a:t>
            </a:r>
            <a:endParaRPr lang="en-US" dirty="0"/>
          </a:p>
        </p:txBody>
      </p:sp>
    </p:spTree>
    <p:extLst>
      <p:ext uri="{BB962C8B-B14F-4D97-AF65-F5344CB8AC3E}">
        <p14:creationId xmlns:p14="http://schemas.microsoft.com/office/powerpoint/2010/main" val="1866558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nodeType="clickEffect">
                                  <p:stCondLst>
                                    <p:cond delay="0"/>
                                  </p:stCondLst>
                                  <p:childTnLst>
                                    <p:animEffect transition="out" filter="blinds(horizontal)">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3" presetClass="exit" presetSubtype="10" fill="hold" nodeType="clickEffect">
                                  <p:stCondLst>
                                    <p:cond delay="0"/>
                                  </p:stCondLst>
                                  <p:childTnLst>
                                    <p:animEffect transition="out" filter="blinds(horizontal)">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3" presetClass="exit" presetSubtype="10" fill="hold" nodeType="clickEffect">
                                  <p:stCondLst>
                                    <p:cond delay="0"/>
                                  </p:stCondLst>
                                  <p:childTnLst>
                                    <p:animEffect transition="out" filter="blinds(horizontal)">
                                      <p:cBhvr>
                                        <p:cTn id="28" dur="500"/>
                                        <p:tgtEl>
                                          <p:spTgt spid="11"/>
                                        </p:tgtEl>
                                      </p:cBhvr>
                                    </p:animEffect>
                                    <p:set>
                                      <p:cBhvr>
                                        <p:cTn id="29" dur="1" fill="hold">
                                          <p:stCondLst>
                                            <p:cond delay="499"/>
                                          </p:stCondLst>
                                        </p:cTn>
                                        <p:tgtEl>
                                          <p:spTgt spid="11"/>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3" presetClass="exit" presetSubtype="10" fill="hold" nodeType="clickEffect">
                                  <p:stCondLst>
                                    <p:cond delay="0"/>
                                  </p:stCondLst>
                                  <p:childTnLst>
                                    <p:animEffect transition="out" filter="blinds(horizontal)">
                                      <p:cBhvr>
                                        <p:cTn id="37" dur="500"/>
                                        <p:tgtEl>
                                          <p:spTgt spid="14"/>
                                        </p:tgtEl>
                                      </p:cBhvr>
                                    </p:animEffect>
                                    <p:set>
                                      <p:cBhvr>
                                        <p:cTn id="38" dur="1" fill="hold">
                                          <p:stCondLst>
                                            <p:cond delay="499"/>
                                          </p:stCondLst>
                                        </p:cTn>
                                        <p:tgtEl>
                                          <p:spTgt spid="1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3" presetClass="exit" presetSubtype="10" fill="hold" nodeType="clickEffect">
                                  <p:stCondLst>
                                    <p:cond delay="0"/>
                                  </p:stCondLst>
                                  <p:childTnLst>
                                    <p:animEffect transition="out" filter="blinds(horizontal)">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3" presetClass="exit" presetSubtype="10" fill="hold" nodeType="clickEffect">
                                  <p:stCondLst>
                                    <p:cond delay="0"/>
                                  </p:stCondLst>
                                  <p:childTnLst>
                                    <p:animEffect transition="out" filter="blinds(horizontal)">
                                      <p:cBhvr>
                                        <p:cTn id="55" dur="500"/>
                                        <p:tgtEl>
                                          <p:spTgt spid="12"/>
                                        </p:tgtEl>
                                      </p:cBhvr>
                                    </p:animEffect>
                                    <p:set>
                                      <p:cBhvr>
                                        <p:cTn id="56" dur="1" fill="hold">
                                          <p:stCondLst>
                                            <p:cond delay="499"/>
                                          </p:stCondLst>
                                        </p:cTn>
                                        <p:tgtEl>
                                          <p:spTgt spid="12"/>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3" presetClass="exit" presetSubtype="10" fill="hold" nodeType="clickEffect">
                                  <p:stCondLst>
                                    <p:cond delay="0"/>
                                  </p:stCondLst>
                                  <p:childTnLst>
                                    <p:animEffect transition="out" filter="blinds(horizontal)">
                                      <p:cBhvr>
                                        <p:cTn id="64" dur="500"/>
                                        <p:tgtEl>
                                          <p:spTgt spid="15"/>
                                        </p:tgtEl>
                                      </p:cBhvr>
                                    </p:animEffect>
                                    <p:set>
                                      <p:cBhvr>
                                        <p:cTn id="65" dur="1" fill="hold">
                                          <p:stCondLst>
                                            <p:cond delay="499"/>
                                          </p:stCondLst>
                                        </p:cTn>
                                        <p:tgtEl>
                                          <p:spTgt spid="15"/>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18"/>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3" presetClass="exit" presetSubtype="10" fill="hold" nodeType="clickEffect">
                                  <p:stCondLst>
                                    <p:cond delay="0"/>
                                  </p:stCondLst>
                                  <p:childTnLst>
                                    <p:animEffect transition="out" filter="blinds(horizontal)">
                                      <p:cBhvr>
                                        <p:cTn id="73" dur="500"/>
                                        <p:tgtEl>
                                          <p:spTgt spid="18"/>
                                        </p:tgtEl>
                                      </p:cBhvr>
                                    </p:animEffect>
                                    <p:set>
                                      <p:cBhvr>
                                        <p:cTn id="74"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t>PURPOSE OF TOOTH PREPARATION </a:t>
            </a:r>
            <a:endParaRPr lang="en-US" sz="4000" dirty="0"/>
          </a:p>
        </p:txBody>
      </p:sp>
      <p:sp>
        <p:nvSpPr>
          <p:cNvPr id="3" name="Content Placeholder 2"/>
          <p:cNvSpPr>
            <a:spLocks noGrp="1"/>
          </p:cNvSpPr>
          <p:nvPr>
            <p:ph idx="1"/>
          </p:nvPr>
        </p:nvSpPr>
        <p:spPr/>
        <p:txBody>
          <a:bodyPr/>
          <a:lstStyle/>
          <a:p>
            <a:r>
              <a:rPr lang="en-US" sz="2400" dirty="0" smtClean="0"/>
              <a:t>Preventing </a:t>
            </a:r>
            <a:r>
              <a:rPr lang="en-US" sz="2400" dirty="0"/>
              <a:t>and Treating Caries </a:t>
            </a:r>
          </a:p>
          <a:p>
            <a:r>
              <a:rPr lang="en-US" sz="2400" dirty="0"/>
              <a:t>Replacing Restorations </a:t>
            </a:r>
          </a:p>
          <a:p>
            <a:r>
              <a:rPr lang="en-US" sz="2400" dirty="0"/>
              <a:t>Treatment of Malformed, Fractured and </a:t>
            </a:r>
            <a:r>
              <a:rPr lang="en-US" sz="2400" dirty="0" smtClean="0"/>
              <a:t>Traumatized </a:t>
            </a:r>
            <a:r>
              <a:rPr lang="en-US" sz="2400" dirty="0"/>
              <a:t>Teeth </a:t>
            </a:r>
          </a:p>
          <a:p>
            <a:r>
              <a:rPr lang="en-US" sz="2400" dirty="0"/>
              <a:t>Aesthetic Improvement </a:t>
            </a:r>
          </a:p>
          <a:p>
            <a:r>
              <a:rPr lang="en-US" sz="2400" dirty="0"/>
              <a:t>For Restoration of Loss of Tooth Material </a:t>
            </a:r>
          </a:p>
          <a:p>
            <a:pPr marL="0" indent="0">
              <a:buNone/>
            </a:pPr>
            <a:endParaRPr lang="en-US" sz="2400" dirty="0"/>
          </a:p>
          <a:p>
            <a:endParaRPr lang="en-US" dirty="0"/>
          </a:p>
        </p:txBody>
      </p:sp>
    </p:spTree>
    <p:extLst>
      <p:ext uri="{BB962C8B-B14F-4D97-AF65-F5344CB8AC3E}">
        <p14:creationId xmlns:p14="http://schemas.microsoft.com/office/powerpoint/2010/main" val="4101142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TOOTH PREPARATION </a:t>
            </a:r>
          </a:p>
        </p:txBody>
      </p:sp>
      <p:sp>
        <p:nvSpPr>
          <p:cNvPr id="3" name="Content Placeholder 2"/>
          <p:cNvSpPr>
            <a:spLocks noGrp="1"/>
          </p:cNvSpPr>
          <p:nvPr>
            <p:ph idx="1"/>
          </p:nvPr>
        </p:nvSpPr>
        <p:spPr/>
        <p:txBody>
          <a:bodyPr/>
          <a:lstStyle/>
          <a:p>
            <a:pPr marL="0" indent="0">
              <a:buNone/>
            </a:pPr>
            <a:r>
              <a:rPr lang="en-US" sz="2000" dirty="0"/>
              <a:t>Black gave following guidelines for tooth preparation: </a:t>
            </a:r>
          </a:p>
          <a:p>
            <a:r>
              <a:rPr lang="en-US" sz="2000" dirty="0"/>
              <a:t>Providing definite mechanical retention in the </a:t>
            </a:r>
            <a:r>
              <a:rPr lang="en-US" sz="2000" dirty="0" smtClean="0"/>
              <a:t>preparation</a:t>
            </a:r>
            <a:r>
              <a:rPr lang="en-US" sz="2000" dirty="0"/>
              <a:t>. </a:t>
            </a:r>
          </a:p>
          <a:p>
            <a:r>
              <a:rPr lang="en-US" sz="2000" dirty="0" smtClean="0"/>
              <a:t>Extension of preparation in adjacent pits and fissures for </a:t>
            </a:r>
            <a:r>
              <a:rPr lang="en-US" sz="2000" dirty="0"/>
              <a:t>prevention of recurrent caries. </a:t>
            </a:r>
          </a:p>
          <a:p>
            <a:r>
              <a:rPr lang="en-US" sz="2000" dirty="0"/>
              <a:t>Removal of infected and affected dentin from all </a:t>
            </a:r>
            <a:r>
              <a:rPr lang="en-US" sz="2000" dirty="0" smtClean="0"/>
              <a:t>surfaces</a:t>
            </a:r>
            <a:r>
              <a:rPr lang="en-US" sz="2000" dirty="0"/>
              <a:t>. </a:t>
            </a:r>
          </a:p>
          <a:p>
            <a:r>
              <a:rPr lang="en-US" sz="2000" dirty="0" smtClean="0"/>
              <a:t>Removal of even healthy tooth structure to gain access and </a:t>
            </a:r>
            <a:r>
              <a:rPr lang="en-US" sz="2000" dirty="0"/>
              <a:t>good visibility </a:t>
            </a:r>
          </a:p>
          <a:p>
            <a:endParaRPr lang="en-US" sz="2000" dirty="0"/>
          </a:p>
        </p:txBody>
      </p:sp>
    </p:spTree>
    <p:extLst>
      <p:ext uri="{BB962C8B-B14F-4D97-AF65-F5344CB8AC3E}">
        <p14:creationId xmlns:p14="http://schemas.microsoft.com/office/powerpoint/2010/main" val="17263889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69900"/>
            <a:ext cx="8229600" cy="4124723"/>
          </a:xfrm>
        </p:spPr>
        <p:txBody>
          <a:bodyPr/>
          <a:lstStyle/>
          <a:p>
            <a:r>
              <a:rPr lang="en-US" sz="2400" dirty="0"/>
              <a:t>When Black gave classification, following conditions and considerations were prevalent at that time: </a:t>
            </a:r>
          </a:p>
          <a:p>
            <a:pPr lvl="1"/>
            <a:r>
              <a:rPr lang="en-US" sz="2000" dirty="0" smtClean="0"/>
              <a:t>Poor oral hygiene habits </a:t>
            </a:r>
            <a:endParaRPr lang="en-US" sz="2000" dirty="0"/>
          </a:p>
          <a:p>
            <a:pPr lvl="1"/>
            <a:r>
              <a:rPr lang="en-US" sz="2000" dirty="0" smtClean="0"/>
              <a:t>Poor properties of the existing restorative materials </a:t>
            </a:r>
            <a:endParaRPr lang="en-US" sz="2000" dirty="0"/>
          </a:p>
          <a:p>
            <a:pPr lvl="1"/>
            <a:r>
              <a:rPr lang="en-US" sz="2000" dirty="0" smtClean="0"/>
              <a:t>The expected longer life of the restoration </a:t>
            </a:r>
            <a:endParaRPr lang="en-US" sz="2000" dirty="0"/>
          </a:p>
          <a:p>
            <a:pPr lvl="1"/>
            <a:r>
              <a:rPr lang="en-US" sz="2000" dirty="0" smtClean="0"/>
              <a:t>Hard and fibrous food </a:t>
            </a:r>
            <a:endParaRPr lang="en-US" sz="2000" dirty="0"/>
          </a:p>
          <a:p>
            <a:pPr lvl="1"/>
            <a:r>
              <a:rPr lang="en-US" sz="2000" dirty="0" smtClean="0"/>
              <a:t>More </a:t>
            </a:r>
            <a:r>
              <a:rPr lang="en-US" sz="2000" dirty="0" smtClean="0"/>
              <a:t>liking towards gold and silver fillings in teeth </a:t>
            </a:r>
            <a:endParaRPr lang="en-US" sz="2000" dirty="0"/>
          </a:p>
          <a:p>
            <a:endParaRPr lang="en-US" sz="2400" dirty="0"/>
          </a:p>
        </p:txBody>
      </p:sp>
    </p:spTree>
    <p:extLst>
      <p:ext uri="{BB962C8B-B14F-4D97-AF65-F5344CB8AC3E}">
        <p14:creationId xmlns:p14="http://schemas.microsoft.com/office/powerpoint/2010/main" val="1716708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0190"/>
            <a:ext cx="8229600" cy="4599567"/>
          </a:xfrm>
        </p:spPr>
        <p:txBody>
          <a:bodyPr/>
          <a:lstStyle/>
          <a:p>
            <a:pPr marL="0" indent="0">
              <a:buNone/>
            </a:pPr>
            <a:r>
              <a:rPr lang="en-US" sz="1800" dirty="0">
                <a:solidFill>
                  <a:srgbClr val="FF0000"/>
                </a:solidFill>
              </a:rPr>
              <a:t>Nowadays because of change in following conditions, design of the tooth preparation has become most conservative </a:t>
            </a:r>
          </a:p>
          <a:p>
            <a:r>
              <a:rPr lang="en-US" sz="1800" kern="1200" dirty="0"/>
              <a:t>Use of preventive measures like fluoridation of water </a:t>
            </a:r>
            <a:r>
              <a:rPr lang="en-US" sz="1800" kern="1200" dirty="0" smtClean="0"/>
              <a:t>supply</a:t>
            </a:r>
            <a:r>
              <a:rPr lang="en-US" sz="1800" kern="1200" dirty="0"/>
              <a:t>, fluoride toothpaste, topical fluoride </a:t>
            </a:r>
            <a:r>
              <a:rPr lang="en-US" sz="1800" kern="1200" dirty="0" smtClean="0"/>
              <a:t>applications</a:t>
            </a:r>
            <a:r>
              <a:rPr lang="en-US" sz="1800" kern="1200" dirty="0"/>
              <a:t>, proper brushing and flossing, etc. </a:t>
            </a:r>
          </a:p>
          <a:p>
            <a:r>
              <a:rPr lang="en-US" sz="1800" kern="1200" dirty="0" smtClean="0"/>
              <a:t>Understanding of the fact that the </a:t>
            </a:r>
            <a:r>
              <a:rPr lang="en-US" sz="1800" kern="1200" dirty="0" err="1" smtClean="0"/>
              <a:t>remineralization</a:t>
            </a:r>
            <a:r>
              <a:rPr lang="en-US" sz="1800" kern="1200" dirty="0" smtClean="0"/>
              <a:t> of enamel </a:t>
            </a:r>
            <a:r>
              <a:rPr lang="en-US" sz="1800" kern="1200" dirty="0"/>
              <a:t>and affected dentin can take place </a:t>
            </a:r>
          </a:p>
          <a:p>
            <a:r>
              <a:rPr lang="en-US" sz="1800" kern="1200" dirty="0" smtClean="0"/>
              <a:t>Advances in tooth colored, adhesive, fluoride releasing restorative </a:t>
            </a:r>
            <a:r>
              <a:rPr lang="en-US" sz="1800" kern="1200" dirty="0"/>
              <a:t>materials </a:t>
            </a:r>
          </a:p>
          <a:p>
            <a:r>
              <a:rPr lang="en-US" sz="1800" kern="1200" dirty="0" smtClean="0"/>
              <a:t>Newer advancements in restorative materials</a:t>
            </a:r>
            <a:r>
              <a:rPr lang="en-US" sz="1800" kern="1200" dirty="0"/>
              <a:t>. </a:t>
            </a:r>
          </a:p>
          <a:p>
            <a:r>
              <a:rPr lang="en-US" sz="1800" kern="1200" dirty="0" smtClean="0"/>
              <a:t>Improvements in diagnostic aids</a:t>
            </a:r>
            <a:r>
              <a:rPr lang="en-US" sz="1800" kern="1200" dirty="0"/>
              <a:t>. </a:t>
            </a:r>
          </a:p>
          <a:p>
            <a:r>
              <a:rPr lang="en-US" sz="1800" kern="1200" dirty="0" smtClean="0"/>
              <a:t>Better oral hygiene maintenance</a:t>
            </a:r>
            <a:r>
              <a:rPr lang="en-US" sz="1800" kern="1200" dirty="0"/>
              <a:t>. </a:t>
            </a:r>
          </a:p>
          <a:p>
            <a:r>
              <a:rPr lang="en-US" sz="1800" kern="1200" dirty="0"/>
              <a:t>Mechanical retention forms further improve the </a:t>
            </a:r>
            <a:r>
              <a:rPr lang="en-US" sz="1800" kern="1200" dirty="0" smtClean="0"/>
              <a:t>retention</a:t>
            </a:r>
            <a:r>
              <a:rPr lang="en-US" sz="1800" kern="1200" dirty="0"/>
              <a:t>. </a:t>
            </a:r>
          </a:p>
          <a:p>
            <a:endParaRPr lang="en-US" sz="1800" dirty="0"/>
          </a:p>
          <a:p>
            <a:endParaRPr lang="en-US" sz="1800" dirty="0"/>
          </a:p>
        </p:txBody>
      </p:sp>
    </p:spTree>
    <p:extLst>
      <p:ext uri="{BB962C8B-B14F-4D97-AF65-F5344CB8AC3E}">
        <p14:creationId xmlns:p14="http://schemas.microsoft.com/office/powerpoint/2010/main" val="14194786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Classification of Tooth Preparations </a:t>
            </a:r>
          </a:p>
        </p:txBody>
      </p:sp>
      <p:sp>
        <p:nvSpPr>
          <p:cNvPr id="3" name="Content Placeholder 2"/>
          <p:cNvSpPr>
            <a:spLocks noGrp="1"/>
          </p:cNvSpPr>
          <p:nvPr>
            <p:ph idx="1"/>
          </p:nvPr>
        </p:nvSpPr>
        <p:spPr/>
        <p:txBody>
          <a:bodyPr/>
          <a:lstStyle/>
          <a:p>
            <a:r>
              <a:rPr lang="en-US" sz="2400" b="1" dirty="0"/>
              <a:t>Class I–Pit and fissure </a:t>
            </a:r>
            <a:r>
              <a:rPr lang="en-US" sz="2400" b="1" dirty="0" smtClean="0"/>
              <a:t>preparations</a:t>
            </a:r>
          </a:p>
          <a:p>
            <a:pPr marL="0" indent="0">
              <a:buNone/>
            </a:pPr>
            <a:r>
              <a:rPr lang="en-US" sz="2400" dirty="0" smtClean="0"/>
              <a:t> </a:t>
            </a:r>
            <a:r>
              <a:rPr lang="en-US" sz="2400" dirty="0"/>
              <a:t>occur on the </a:t>
            </a:r>
            <a:r>
              <a:rPr lang="en-US" sz="2400" dirty="0" err="1"/>
              <a:t>occlusal</a:t>
            </a:r>
            <a:r>
              <a:rPr lang="en-US" sz="2400" dirty="0"/>
              <a:t> surfaces of premolars and molars, the </a:t>
            </a:r>
            <a:r>
              <a:rPr lang="en-US" sz="2400" dirty="0" err="1"/>
              <a:t>occlusal</a:t>
            </a:r>
            <a:r>
              <a:rPr lang="en-US" sz="2400" dirty="0"/>
              <a:t> two-third of </a:t>
            </a:r>
            <a:r>
              <a:rPr lang="en-US" sz="2400" dirty="0" err="1"/>
              <a:t>buccal</a:t>
            </a:r>
            <a:r>
              <a:rPr lang="en-US" sz="2400" dirty="0"/>
              <a:t> and lingual surface of molars, lingual surface of incisors and any other abnormal position </a:t>
            </a:r>
          </a:p>
          <a:p>
            <a:endParaRPr lang="en-US" sz="2400" dirty="0"/>
          </a:p>
        </p:txBody>
      </p:sp>
      <p:pic>
        <p:nvPicPr>
          <p:cNvPr id="4" name="Picture 3" descr="Screen Shot 2016-04-21 at 1.16.0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2100" y="2847618"/>
            <a:ext cx="5511800" cy="2181581"/>
          </a:xfrm>
          <a:prstGeom prst="rect">
            <a:avLst/>
          </a:prstGeom>
        </p:spPr>
      </p:pic>
    </p:spTree>
    <p:extLst>
      <p:ext uri="{BB962C8B-B14F-4D97-AF65-F5344CB8AC3E}">
        <p14:creationId xmlns:p14="http://schemas.microsoft.com/office/powerpoint/2010/main" val="9292527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sz="2800" b="1" dirty="0"/>
              <a:t>Class </a:t>
            </a:r>
            <a:r>
              <a:rPr lang="en-US" sz="2800" b="1" dirty="0" smtClean="0"/>
              <a:t>II</a:t>
            </a:r>
          </a:p>
          <a:p>
            <a:pPr marL="0" indent="0">
              <a:buNone/>
            </a:pPr>
            <a:r>
              <a:rPr lang="en-US" sz="2800" dirty="0" smtClean="0"/>
              <a:t>Preparations </a:t>
            </a:r>
            <a:r>
              <a:rPr lang="en-US" sz="2800" dirty="0"/>
              <a:t>on the proximal surface of premolars and molars are class II </a:t>
            </a:r>
          </a:p>
          <a:p>
            <a:endParaRPr lang="en-US" sz="2800" dirty="0"/>
          </a:p>
        </p:txBody>
      </p:sp>
      <p:pic>
        <p:nvPicPr>
          <p:cNvPr id="5" name="Picture 4" descr="Screen Shot 2016-04-21 at 1.19.1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4800" y="2802166"/>
            <a:ext cx="5981700" cy="2227033"/>
          </a:xfrm>
          <a:prstGeom prst="rect">
            <a:avLst/>
          </a:prstGeom>
        </p:spPr>
      </p:pic>
    </p:spTree>
    <p:extLst>
      <p:ext uri="{BB962C8B-B14F-4D97-AF65-F5344CB8AC3E}">
        <p14:creationId xmlns:p14="http://schemas.microsoft.com/office/powerpoint/2010/main" val="7939665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92100"/>
            <a:ext cx="8229600" cy="4302523"/>
          </a:xfrm>
        </p:spPr>
        <p:txBody>
          <a:bodyPr/>
          <a:lstStyle/>
          <a:p>
            <a:r>
              <a:rPr lang="en-US" sz="2800" dirty="0"/>
              <a:t>Modification of Black’s classification was made to provide more specific localization of preparations. </a:t>
            </a:r>
          </a:p>
          <a:p>
            <a:endParaRPr lang="en-US" sz="2800" dirty="0"/>
          </a:p>
        </p:txBody>
      </p:sp>
      <p:pic>
        <p:nvPicPr>
          <p:cNvPr id="4" name="Picture 3"/>
          <p:cNvPicPr>
            <a:picLocks noChangeAspect="1"/>
          </p:cNvPicPr>
          <p:nvPr/>
        </p:nvPicPr>
        <p:blipFill>
          <a:blip r:embed="rId2"/>
          <a:stretch>
            <a:fillRect/>
          </a:stretch>
        </p:blipFill>
        <p:spPr>
          <a:xfrm>
            <a:off x="1295400" y="1866900"/>
            <a:ext cx="3302000" cy="2463800"/>
          </a:xfrm>
          <a:prstGeom prst="rect">
            <a:avLst/>
          </a:prstGeom>
        </p:spPr>
      </p:pic>
      <p:pic>
        <p:nvPicPr>
          <p:cNvPr id="6" name="Picture 5"/>
          <p:cNvPicPr>
            <a:picLocks noChangeAspect="1"/>
          </p:cNvPicPr>
          <p:nvPr/>
        </p:nvPicPr>
        <p:blipFill>
          <a:blip r:embed="rId3"/>
          <a:stretch>
            <a:fillRect/>
          </a:stretch>
        </p:blipFill>
        <p:spPr>
          <a:xfrm>
            <a:off x="5295900" y="1676400"/>
            <a:ext cx="2641600" cy="3073400"/>
          </a:xfrm>
          <a:prstGeom prst="rect">
            <a:avLst/>
          </a:prstGeom>
        </p:spPr>
      </p:pic>
    </p:spTree>
    <p:extLst>
      <p:ext uri="{BB962C8B-B14F-4D97-AF65-F5344CB8AC3E}">
        <p14:creationId xmlns:p14="http://schemas.microsoft.com/office/powerpoint/2010/main" val="2850663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a:t>
            </a:r>
            <a:endParaRPr lang="en-US" dirty="0"/>
          </a:p>
        </p:txBody>
      </p:sp>
      <p:pic>
        <p:nvPicPr>
          <p:cNvPr id="4" name="Content Placeholder 3" descr="Screen Shot 2016-04-21 at 1.24.50 PM.png"/>
          <p:cNvPicPr>
            <a:picLocks noGrp="1" noChangeAspect="1"/>
          </p:cNvPicPr>
          <p:nvPr>
            <p:ph idx="1"/>
          </p:nvPr>
        </p:nvPicPr>
        <p:blipFill>
          <a:blip r:embed="rId2">
            <a:extLst>
              <a:ext uri="{28A0092B-C50C-407E-A947-70E740481C1C}">
                <a14:useLocalDpi xmlns:a14="http://schemas.microsoft.com/office/drawing/2010/main" val="0"/>
              </a:ext>
            </a:extLst>
          </a:blip>
          <a:srcRect l="-65423" r="-65423"/>
          <a:stretch>
            <a:fillRect/>
          </a:stretch>
        </p:blipFill>
        <p:spPr>
          <a:xfrm>
            <a:off x="1777999" y="2263559"/>
            <a:ext cx="5651459" cy="2331064"/>
          </a:xfrm>
        </p:spPr>
      </p:pic>
      <p:sp>
        <p:nvSpPr>
          <p:cNvPr id="3" name="Rectangle 2"/>
          <p:cNvSpPr/>
          <p:nvPr/>
        </p:nvSpPr>
        <p:spPr>
          <a:xfrm>
            <a:off x="1054100" y="1063229"/>
            <a:ext cx="7632700" cy="1200329"/>
          </a:xfrm>
          <a:prstGeom prst="rect">
            <a:avLst/>
          </a:prstGeom>
        </p:spPr>
        <p:txBody>
          <a:bodyPr wrap="square">
            <a:spAutoFit/>
          </a:bodyPr>
          <a:lstStyle/>
          <a:p>
            <a:r>
              <a:rPr lang="en-US" dirty="0"/>
              <a:t>Class II–Preparations on the single or both proximal surface of premolar and molar teeth. When there is involvement of both proximal surfaces, it is called </a:t>
            </a:r>
            <a:r>
              <a:rPr lang="en-US" dirty="0" err="1"/>
              <a:t>mesio</a:t>
            </a:r>
            <a:r>
              <a:rPr lang="en-US" dirty="0"/>
              <a:t>- </a:t>
            </a:r>
            <a:r>
              <a:rPr lang="en-US" dirty="0" err="1"/>
              <a:t>occluso</a:t>
            </a:r>
            <a:r>
              <a:rPr lang="en-US" dirty="0"/>
              <a:t>-distal (MOD) preparation </a:t>
            </a:r>
          </a:p>
          <a:p>
            <a:endParaRPr lang="en-US" dirty="0"/>
          </a:p>
        </p:txBody>
      </p:sp>
    </p:spTree>
    <p:extLst>
      <p:ext uri="{BB962C8B-B14F-4D97-AF65-F5344CB8AC3E}">
        <p14:creationId xmlns:p14="http://schemas.microsoft.com/office/powerpoint/2010/main" val="5895026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90551"/>
            <a:ext cx="8229600" cy="3394472"/>
          </a:xfrm>
        </p:spPr>
        <p:txBody>
          <a:bodyPr/>
          <a:lstStyle/>
          <a:p>
            <a:r>
              <a:rPr lang="en-US" sz="2800" dirty="0"/>
              <a:t>Class </a:t>
            </a:r>
            <a:r>
              <a:rPr lang="en-US" sz="2800" dirty="0" smtClean="0"/>
              <a:t>III</a:t>
            </a:r>
          </a:p>
          <a:p>
            <a:pPr marL="0" indent="0">
              <a:buNone/>
            </a:pPr>
            <a:r>
              <a:rPr lang="en-US" sz="2800" dirty="0" smtClean="0"/>
              <a:t>Preparations </a:t>
            </a:r>
            <a:r>
              <a:rPr lang="en-US" sz="2800" dirty="0"/>
              <a:t>on the proximal surface of anterior teeth and not involving the </a:t>
            </a:r>
            <a:r>
              <a:rPr lang="en-US" sz="2800" dirty="0" err="1"/>
              <a:t>incisal</a:t>
            </a:r>
            <a:r>
              <a:rPr lang="en-US" sz="2800" dirty="0"/>
              <a:t> angles are class III </a:t>
            </a:r>
          </a:p>
          <a:p>
            <a:endParaRPr lang="en-US" sz="2800" dirty="0"/>
          </a:p>
        </p:txBody>
      </p:sp>
      <p:pic>
        <p:nvPicPr>
          <p:cNvPr id="4" name="Picture 3" descr="Screen Shot 2016-04-21 at 1.23.3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6500" y="2260600"/>
            <a:ext cx="6801441" cy="2508250"/>
          </a:xfrm>
          <a:prstGeom prst="rect">
            <a:avLst/>
          </a:prstGeom>
        </p:spPr>
      </p:pic>
    </p:spTree>
    <p:extLst>
      <p:ext uri="{BB962C8B-B14F-4D97-AF65-F5344CB8AC3E}">
        <p14:creationId xmlns:p14="http://schemas.microsoft.com/office/powerpoint/2010/main" val="10025607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7351"/>
            <a:ext cx="8229600" cy="3394472"/>
          </a:xfrm>
        </p:spPr>
        <p:txBody>
          <a:bodyPr/>
          <a:lstStyle/>
          <a:p>
            <a:r>
              <a:rPr lang="en-US" sz="2800" dirty="0"/>
              <a:t>Class </a:t>
            </a:r>
            <a:r>
              <a:rPr lang="en-US" sz="2800" dirty="0" smtClean="0"/>
              <a:t>IV</a:t>
            </a:r>
          </a:p>
          <a:p>
            <a:pPr marL="0" indent="0">
              <a:buNone/>
            </a:pPr>
            <a:r>
              <a:rPr lang="en-US" sz="2800" dirty="0" smtClean="0"/>
              <a:t>Preparations </a:t>
            </a:r>
            <a:r>
              <a:rPr lang="en-US" sz="2800" dirty="0"/>
              <a:t>on the proximal surface of anterior teeth also involving the </a:t>
            </a:r>
            <a:r>
              <a:rPr lang="en-US" sz="2800" dirty="0" err="1"/>
              <a:t>incisal</a:t>
            </a:r>
            <a:r>
              <a:rPr lang="en-US" sz="2800" dirty="0"/>
              <a:t> angle come under class IV </a:t>
            </a:r>
          </a:p>
          <a:p>
            <a:endParaRPr lang="en-US" sz="2800" dirty="0"/>
          </a:p>
        </p:txBody>
      </p:sp>
      <p:pic>
        <p:nvPicPr>
          <p:cNvPr id="4" name="Picture 3" descr="Screen Shot 2016-04-21 at 1.24.2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900" y="2028718"/>
            <a:ext cx="6972300" cy="2702031"/>
          </a:xfrm>
          <a:prstGeom prst="rect">
            <a:avLst/>
          </a:prstGeom>
        </p:spPr>
      </p:pic>
    </p:spTree>
    <p:extLst>
      <p:ext uri="{BB962C8B-B14F-4D97-AF65-F5344CB8AC3E}">
        <p14:creationId xmlns:p14="http://schemas.microsoft.com/office/powerpoint/2010/main" val="22272912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38151"/>
            <a:ext cx="8229600" cy="3394472"/>
          </a:xfrm>
        </p:spPr>
        <p:txBody>
          <a:bodyPr/>
          <a:lstStyle/>
          <a:p>
            <a:r>
              <a:rPr lang="en-US" dirty="0"/>
              <a:t>Class </a:t>
            </a:r>
            <a:r>
              <a:rPr lang="en-US" dirty="0" smtClean="0"/>
              <a:t>V</a:t>
            </a:r>
          </a:p>
          <a:p>
            <a:pPr marL="0" indent="0">
              <a:buNone/>
            </a:pPr>
            <a:r>
              <a:rPr lang="en-US" sz="2800" dirty="0" smtClean="0"/>
              <a:t>Preparations </a:t>
            </a:r>
            <a:r>
              <a:rPr lang="en-US" sz="2800" dirty="0"/>
              <a:t>on gingival third of facial and lingual or palatal surfaces of all teeth came under Class V </a:t>
            </a:r>
          </a:p>
          <a:p>
            <a:endParaRPr lang="en-US" dirty="0"/>
          </a:p>
        </p:txBody>
      </p:sp>
      <p:pic>
        <p:nvPicPr>
          <p:cNvPr id="4" name="Picture 3" descr="Screen Shot 2016-04-21 at 1.24.3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4450" y="2400300"/>
            <a:ext cx="4964191" cy="2222500"/>
          </a:xfrm>
          <a:prstGeom prst="rect">
            <a:avLst/>
          </a:prstGeom>
        </p:spPr>
      </p:pic>
    </p:spTree>
    <p:extLst>
      <p:ext uri="{BB962C8B-B14F-4D97-AF65-F5344CB8AC3E}">
        <p14:creationId xmlns:p14="http://schemas.microsoft.com/office/powerpoint/2010/main" val="8566090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t>TERMINOLOGY OF TOOTH PREPARATION </a:t>
            </a:r>
          </a:p>
        </p:txBody>
      </p:sp>
      <p:sp>
        <p:nvSpPr>
          <p:cNvPr id="3" name="Content Placeholder 2"/>
          <p:cNvSpPr>
            <a:spLocks noGrp="1"/>
          </p:cNvSpPr>
          <p:nvPr>
            <p:ph idx="1"/>
          </p:nvPr>
        </p:nvSpPr>
        <p:spPr/>
        <p:txBody>
          <a:bodyPr/>
          <a:lstStyle/>
          <a:p>
            <a:r>
              <a:rPr lang="en-US" sz="2800" b="1" dirty="0" smtClean="0"/>
              <a:t>Definition</a:t>
            </a:r>
            <a:endParaRPr lang="en-US" sz="2800" b="1" dirty="0"/>
          </a:p>
          <a:p>
            <a:pPr marL="0" indent="0" algn="just">
              <a:buNone/>
            </a:pPr>
            <a:r>
              <a:rPr lang="en-US" sz="2800" dirty="0"/>
              <a:t>Tooth preparation is the </a:t>
            </a:r>
            <a:r>
              <a:rPr lang="en-US" sz="2800" b="1" i="1" u="sng" dirty="0"/>
              <a:t>mechanical alteration</a:t>
            </a:r>
            <a:r>
              <a:rPr lang="en-US" sz="2800" dirty="0"/>
              <a:t> of a defective, injured, or diseased tooth </a:t>
            </a:r>
            <a:r>
              <a:rPr lang="en-US" sz="2800" b="1" i="1" u="sng" dirty="0"/>
              <a:t>to receive</a:t>
            </a:r>
            <a:r>
              <a:rPr lang="en-US" sz="2800" dirty="0"/>
              <a:t> a restorative material that </a:t>
            </a:r>
            <a:r>
              <a:rPr lang="en-US" sz="2800" b="1" i="1" u="sng" dirty="0"/>
              <a:t>reestablishes a healthy state for the tooth,</a:t>
            </a:r>
            <a:r>
              <a:rPr lang="en-US" sz="2800" dirty="0"/>
              <a:t> including </a:t>
            </a:r>
            <a:r>
              <a:rPr lang="en-US" sz="2800" b="1" dirty="0">
                <a:solidFill>
                  <a:srgbClr val="FF0000"/>
                </a:solidFill>
              </a:rPr>
              <a:t>esthetic</a:t>
            </a:r>
            <a:r>
              <a:rPr lang="en-US" sz="2800" dirty="0"/>
              <a:t> corrections where indicated and </a:t>
            </a:r>
            <a:r>
              <a:rPr lang="en-US" sz="2800" b="1" dirty="0">
                <a:solidFill>
                  <a:srgbClr val="FF0000"/>
                </a:solidFill>
              </a:rPr>
              <a:t>normal form </a:t>
            </a:r>
            <a:r>
              <a:rPr lang="en-US" sz="2800" dirty="0"/>
              <a:t>and </a:t>
            </a:r>
            <a:r>
              <a:rPr lang="en-US" sz="2800" b="1" dirty="0">
                <a:solidFill>
                  <a:srgbClr val="FF0000"/>
                </a:solidFill>
              </a:rPr>
              <a:t>function</a:t>
            </a:r>
            <a:r>
              <a:rPr lang="en-US" sz="2800" dirty="0"/>
              <a:t>.  </a:t>
            </a:r>
          </a:p>
          <a:p>
            <a:endParaRPr lang="en-US" sz="2800" dirty="0"/>
          </a:p>
        </p:txBody>
      </p:sp>
    </p:spTree>
    <p:extLst>
      <p:ext uri="{BB962C8B-B14F-4D97-AF65-F5344CB8AC3E}">
        <p14:creationId xmlns:p14="http://schemas.microsoft.com/office/powerpoint/2010/main" val="19296926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85751"/>
            <a:ext cx="8229600" cy="3394472"/>
          </a:xfrm>
        </p:spPr>
        <p:txBody>
          <a:bodyPr/>
          <a:lstStyle/>
          <a:p>
            <a:r>
              <a:rPr lang="en-US" dirty="0"/>
              <a:t>Class </a:t>
            </a:r>
            <a:r>
              <a:rPr lang="en-US" dirty="0" smtClean="0"/>
              <a:t>VI</a:t>
            </a:r>
          </a:p>
          <a:p>
            <a:pPr marL="0" indent="0">
              <a:buNone/>
            </a:pPr>
            <a:r>
              <a:rPr lang="en-US" dirty="0" smtClean="0"/>
              <a:t>Preparations </a:t>
            </a:r>
            <a:r>
              <a:rPr lang="en-US" dirty="0"/>
              <a:t>on </a:t>
            </a:r>
            <a:r>
              <a:rPr lang="en-US" dirty="0" err="1"/>
              <a:t>incisal</a:t>
            </a:r>
            <a:r>
              <a:rPr lang="en-US" dirty="0"/>
              <a:t> edges of anterior and cusp tips of posterior teeth without involving any other surface </a:t>
            </a:r>
          </a:p>
          <a:p>
            <a:endParaRPr lang="en-US" dirty="0"/>
          </a:p>
        </p:txBody>
      </p:sp>
      <p:pic>
        <p:nvPicPr>
          <p:cNvPr id="4" name="Picture 3" descr="Screen Shot 2016-04-21 at 1.24.5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8250" y="2556273"/>
            <a:ext cx="4305300" cy="2247900"/>
          </a:xfrm>
          <a:prstGeom prst="rect">
            <a:avLst/>
          </a:prstGeom>
        </p:spPr>
      </p:pic>
    </p:spTree>
    <p:extLst>
      <p:ext uri="{BB962C8B-B14F-4D97-AF65-F5344CB8AC3E}">
        <p14:creationId xmlns:p14="http://schemas.microsoft.com/office/powerpoint/2010/main" val="6673157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STEPS IN TOOTH PREPARATION </a:t>
            </a:r>
          </a:p>
        </p:txBody>
      </p:sp>
      <p:sp>
        <p:nvSpPr>
          <p:cNvPr id="3" name="Content Placeholder 2"/>
          <p:cNvSpPr>
            <a:spLocks noGrp="1"/>
          </p:cNvSpPr>
          <p:nvPr>
            <p:ph idx="1"/>
          </p:nvPr>
        </p:nvSpPr>
        <p:spPr/>
        <p:txBody>
          <a:bodyPr/>
          <a:lstStyle/>
          <a:p>
            <a:r>
              <a:rPr lang="en-US" dirty="0"/>
              <a:t>Tooth preparation is divided into two stages, each consisting of many steps. Though each step should be done to perfection, but sometimes modifications can be made in steps. </a:t>
            </a:r>
          </a:p>
          <a:p>
            <a:endParaRPr lang="en-US" dirty="0"/>
          </a:p>
        </p:txBody>
      </p:sp>
    </p:spTree>
    <p:extLst>
      <p:ext uri="{BB962C8B-B14F-4D97-AF65-F5344CB8AC3E}">
        <p14:creationId xmlns:p14="http://schemas.microsoft.com/office/powerpoint/2010/main" val="37823916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57200" y="228600"/>
            <a:ext cx="4038600" cy="4366023"/>
          </a:xfrm>
        </p:spPr>
        <p:style>
          <a:lnRef idx="2">
            <a:schemeClr val="dk1"/>
          </a:lnRef>
          <a:fillRef idx="1">
            <a:schemeClr val="lt1"/>
          </a:fillRef>
          <a:effectRef idx="0">
            <a:schemeClr val="dk1"/>
          </a:effectRef>
          <a:fontRef idx="minor">
            <a:schemeClr val="dk1"/>
          </a:fontRef>
        </p:style>
        <p:txBody>
          <a:bodyPr/>
          <a:lstStyle/>
          <a:p>
            <a:pPr marL="457200" indent="-457200">
              <a:buAutoNum type="alphaUcPeriod"/>
            </a:pPr>
            <a:r>
              <a:rPr lang="en-US" sz="2400" dirty="0" smtClean="0">
                <a:solidFill>
                  <a:srgbClr val="FF0000"/>
                </a:solidFill>
              </a:rPr>
              <a:t>Stage I</a:t>
            </a:r>
          </a:p>
          <a:p>
            <a:pPr marL="0" indent="0">
              <a:buNone/>
            </a:pPr>
            <a:r>
              <a:rPr lang="en-US" sz="2400" dirty="0" smtClean="0">
                <a:solidFill>
                  <a:srgbClr val="FF0000"/>
                </a:solidFill>
              </a:rPr>
              <a:t>Initial </a:t>
            </a:r>
            <a:r>
              <a:rPr lang="en-US" sz="2400" dirty="0">
                <a:solidFill>
                  <a:srgbClr val="FF0000"/>
                </a:solidFill>
              </a:rPr>
              <a:t>tooth preparation </a:t>
            </a:r>
            <a:r>
              <a:rPr lang="en-US" sz="2400" dirty="0" smtClean="0">
                <a:solidFill>
                  <a:srgbClr val="FF0000"/>
                </a:solidFill>
              </a:rPr>
              <a:t>steps</a:t>
            </a:r>
            <a:endParaRPr lang="en-US" sz="2400" dirty="0">
              <a:solidFill>
                <a:srgbClr val="FF0000"/>
              </a:solidFill>
            </a:endParaRPr>
          </a:p>
          <a:p>
            <a:pPr marL="457200" indent="-457200">
              <a:buFont typeface="+mj-lt"/>
              <a:buAutoNum type="arabicPeriod"/>
            </a:pPr>
            <a:r>
              <a:rPr lang="en-US" sz="2400" dirty="0" smtClean="0"/>
              <a:t> </a:t>
            </a:r>
            <a:r>
              <a:rPr lang="en-US" sz="2400" dirty="0"/>
              <a:t>Outline form and initial depth. </a:t>
            </a:r>
          </a:p>
          <a:p>
            <a:pPr marL="457200" indent="-457200">
              <a:buFont typeface="+mj-lt"/>
              <a:buAutoNum type="arabicPeriod"/>
            </a:pPr>
            <a:r>
              <a:rPr lang="en-US" sz="2400" dirty="0" smtClean="0"/>
              <a:t>Primary </a:t>
            </a:r>
            <a:r>
              <a:rPr lang="en-US" sz="2400" dirty="0"/>
              <a:t>resistance </a:t>
            </a:r>
            <a:r>
              <a:rPr lang="en-US" sz="2400" dirty="0" smtClean="0"/>
              <a:t>form.</a:t>
            </a:r>
            <a:endParaRPr lang="en-US" sz="2400" dirty="0"/>
          </a:p>
          <a:p>
            <a:pPr marL="457200" indent="-457200">
              <a:buFont typeface="+mj-lt"/>
              <a:buAutoNum type="arabicPeriod"/>
            </a:pPr>
            <a:r>
              <a:rPr lang="en-US" sz="2400" dirty="0" smtClean="0"/>
              <a:t>Primary </a:t>
            </a:r>
            <a:r>
              <a:rPr lang="en-US" sz="2400" dirty="0"/>
              <a:t>retention </a:t>
            </a:r>
            <a:r>
              <a:rPr lang="en-US" sz="2400" dirty="0" smtClean="0"/>
              <a:t>form.</a:t>
            </a:r>
          </a:p>
          <a:p>
            <a:pPr marL="457200" indent="-457200">
              <a:buFont typeface="+mj-lt"/>
              <a:buAutoNum type="arabicPeriod"/>
            </a:pPr>
            <a:r>
              <a:rPr lang="en-US" sz="2400" dirty="0" smtClean="0"/>
              <a:t>Convenience </a:t>
            </a:r>
            <a:r>
              <a:rPr lang="en-US" sz="2400" dirty="0"/>
              <a:t>form.</a:t>
            </a:r>
            <a:br>
              <a:rPr lang="en-US" sz="2400" dirty="0"/>
            </a:br>
            <a:endParaRPr lang="en-US" sz="2400" dirty="0"/>
          </a:p>
          <a:p>
            <a:endParaRPr lang="en-US" sz="2400" dirty="0"/>
          </a:p>
        </p:txBody>
      </p:sp>
      <p:sp>
        <p:nvSpPr>
          <p:cNvPr id="6" name="Content Placeholder 5"/>
          <p:cNvSpPr>
            <a:spLocks noGrp="1"/>
          </p:cNvSpPr>
          <p:nvPr>
            <p:ph sz="half" idx="2"/>
          </p:nvPr>
        </p:nvSpPr>
        <p:spPr>
          <a:xfrm>
            <a:off x="4648200" y="228600"/>
            <a:ext cx="4038600" cy="4366023"/>
          </a:xfrm>
        </p:spPr>
        <p:style>
          <a:lnRef idx="2">
            <a:schemeClr val="accent2"/>
          </a:lnRef>
          <a:fillRef idx="1">
            <a:schemeClr val="lt1"/>
          </a:fillRef>
          <a:effectRef idx="0">
            <a:schemeClr val="accent2"/>
          </a:effectRef>
          <a:fontRef idx="minor">
            <a:schemeClr val="dk1"/>
          </a:fontRef>
        </p:style>
        <p:txBody>
          <a:bodyPr/>
          <a:lstStyle/>
          <a:p>
            <a:pPr marL="0" indent="0">
              <a:buNone/>
            </a:pPr>
            <a:r>
              <a:rPr lang="en-US" sz="1800" dirty="0">
                <a:solidFill>
                  <a:srgbClr val="FF0000"/>
                </a:solidFill>
              </a:rPr>
              <a:t>B. Stage II</a:t>
            </a:r>
            <a:br>
              <a:rPr lang="en-US" sz="1800" dirty="0">
                <a:solidFill>
                  <a:srgbClr val="FF0000"/>
                </a:solidFill>
              </a:rPr>
            </a:br>
            <a:r>
              <a:rPr lang="en-US" sz="1800" dirty="0">
                <a:solidFill>
                  <a:srgbClr val="FF0000"/>
                </a:solidFill>
              </a:rPr>
              <a:t>Final tooth preparation steps </a:t>
            </a:r>
            <a:endParaRPr lang="en-US" sz="1800" dirty="0" smtClean="0">
              <a:solidFill>
                <a:srgbClr val="FF0000"/>
              </a:solidFill>
            </a:endParaRPr>
          </a:p>
          <a:p>
            <a:pPr>
              <a:buFont typeface="+mj-lt"/>
              <a:buAutoNum type="arabicPeriod" startAt="5"/>
            </a:pPr>
            <a:r>
              <a:rPr lang="en-US" sz="1800" dirty="0"/>
              <a:t>Removal of any remaining enamel pit or fissure, infected dentin and/or old restorative material, if indicated. </a:t>
            </a:r>
          </a:p>
          <a:p>
            <a:pPr>
              <a:buFont typeface="+mj-lt"/>
              <a:buAutoNum type="arabicPeriod" startAt="5"/>
            </a:pPr>
            <a:r>
              <a:rPr lang="en-US" sz="1800" dirty="0"/>
              <a:t>Pulp protection, if indicated. </a:t>
            </a:r>
          </a:p>
          <a:p>
            <a:pPr>
              <a:buFont typeface="+mj-lt"/>
              <a:buAutoNum type="arabicPeriod" startAt="5"/>
            </a:pPr>
            <a:r>
              <a:rPr lang="en-US" sz="1800" dirty="0"/>
              <a:t>Secondary resistance and retention form. </a:t>
            </a:r>
          </a:p>
          <a:p>
            <a:pPr>
              <a:buFont typeface="+mj-lt"/>
              <a:buAutoNum type="arabicPeriod" startAt="5"/>
            </a:pPr>
            <a:r>
              <a:rPr lang="en-US" sz="1800" dirty="0" smtClean="0"/>
              <a:t>Procedures for finishing the external walls of the tooth preparation</a:t>
            </a:r>
            <a:r>
              <a:rPr lang="en-US" sz="1800" dirty="0"/>
              <a:t>. </a:t>
            </a:r>
          </a:p>
          <a:p>
            <a:pPr>
              <a:buFont typeface="+mj-lt"/>
              <a:buAutoNum type="arabicPeriod" startAt="5"/>
            </a:pPr>
            <a:r>
              <a:rPr lang="en-US" sz="1800" dirty="0"/>
              <a:t>Final procedures: cleaning, inspecting and sealing. </a:t>
            </a:r>
          </a:p>
          <a:p>
            <a:pPr marL="0" indent="0">
              <a:buNone/>
            </a:pPr>
            <a:r>
              <a:rPr lang="en-US" sz="1800" dirty="0"/>
              <a:t>Under special conditions these sequences are changed. </a:t>
            </a:r>
          </a:p>
          <a:p>
            <a:pPr marL="0" indent="0">
              <a:buNone/>
            </a:pPr>
            <a:endParaRPr lang="en-US" sz="1400" dirty="0"/>
          </a:p>
          <a:p>
            <a:pPr marL="0" indent="0">
              <a:buNone/>
            </a:pPr>
            <a:endParaRPr lang="en-US" sz="1400" dirty="0"/>
          </a:p>
        </p:txBody>
      </p:sp>
    </p:spTree>
    <p:extLst>
      <p:ext uri="{BB962C8B-B14F-4D97-AF65-F5344CB8AC3E}">
        <p14:creationId xmlns:p14="http://schemas.microsoft.com/office/powerpoint/2010/main" val="24549767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Initial Tooth Preparation </a:t>
            </a:r>
          </a:p>
        </p:txBody>
      </p:sp>
      <p:sp>
        <p:nvSpPr>
          <p:cNvPr id="5" name="Content Placeholder 4"/>
          <p:cNvSpPr>
            <a:spLocks noGrp="1"/>
          </p:cNvSpPr>
          <p:nvPr>
            <p:ph idx="1"/>
          </p:nvPr>
        </p:nvSpPr>
        <p:spPr>
          <a:xfrm>
            <a:off x="457200" y="1200151"/>
            <a:ext cx="4102100" cy="3394472"/>
          </a:xfrm>
        </p:spPr>
        <p:txBody>
          <a:bodyPr/>
          <a:lstStyle/>
          <a:p>
            <a:pPr marL="0" indent="0">
              <a:buNone/>
            </a:pPr>
            <a:r>
              <a:rPr lang="en-US" b="1" dirty="0"/>
              <a:t>Outline Form and Initial Depth </a:t>
            </a:r>
          </a:p>
          <a:p>
            <a:r>
              <a:rPr lang="en-US" sz="2400" dirty="0"/>
              <a:t>Outline form defines the external boundaries of the preparations. </a:t>
            </a:r>
          </a:p>
          <a:p>
            <a:r>
              <a:rPr lang="en-US" sz="2400" dirty="0" smtClean="0"/>
              <a:t>Maintaining the initial depth of 0.2 to 0.8mm in to the dentin</a:t>
            </a:r>
            <a:r>
              <a:rPr lang="en-US" sz="2400" dirty="0"/>
              <a:t>. </a:t>
            </a:r>
          </a:p>
          <a:p>
            <a:endParaRPr lang="en-US" dirty="0"/>
          </a:p>
        </p:txBody>
      </p:sp>
      <p:pic>
        <p:nvPicPr>
          <p:cNvPr id="6" name="Picture 5" descr="Screen Shot 2016-04-24 at 9.52.2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600" y="2286000"/>
            <a:ext cx="3787706" cy="2400299"/>
          </a:xfrm>
          <a:prstGeom prst="rect">
            <a:avLst/>
          </a:prstGeom>
        </p:spPr>
      </p:pic>
    </p:spTree>
    <p:extLst>
      <p:ext uri="{BB962C8B-B14F-4D97-AF65-F5344CB8AC3E}">
        <p14:creationId xmlns:p14="http://schemas.microsoft.com/office/powerpoint/2010/main" val="16608852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6-04-24 at 10.00.33 AM.png"/>
          <p:cNvPicPr>
            <a:picLocks noGrp="1" noChangeAspect="1"/>
          </p:cNvPicPr>
          <p:nvPr>
            <p:ph idx="1"/>
          </p:nvPr>
        </p:nvPicPr>
        <p:blipFill>
          <a:blip r:embed="rId3">
            <a:extLst>
              <a:ext uri="{28A0092B-C50C-407E-A947-70E740481C1C}">
                <a14:useLocalDpi xmlns:a14="http://schemas.microsoft.com/office/drawing/2010/main" val="0"/>
              </a:ext>
            </a:extLst>
          </a:blip>
          <a:srcRect l="-57819" r="-57819"/>
          <a:stretch>
            <a:fillRect/>
          </a:stretch>
        </p:blipFill>
        <p:spPr>
          <a:xfrm>
            <a:off x="-912742" y="399981"/>
            <a:ext cx="10169542" cy="4194642"/>
          </a:xfrm>
        </p:spPr>
      </p:pic>
    </p:spTree>
    <p:extLst>
      <p:ext uri="{BB962C8B-B14F-4D97-AF65-F5344CB8AC3E}">
        <p14:creationId xmlns:p14="http://schemas.microsoft.com/office/powerpoint/2010/main" val="92755045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Black’s Extension For </a:t>
            </a:r>
            <a:r>
              <a:rPr lang="en-US" dirty="0"/>
              <a:t>P</a:t>
            </a:r>
            <a:r>
              <a:rPr lang="en-US" dirty="0" smtClean="0"/>
              <a:t>revention Principles</a:t>
            </a:r>
            <a:endParaRPr lang="en-US" dirty="0"/>
          </a:p>
        </p:txBody>
      </p:sp>
      <p:sp>
        <p:nvSpPr>
          <p:cNvPr id="3" name="Content Placeholder 2"/>
          <p:cNvSpPr>
            <a:spLocks noGrp="1"/>
          </p:cNvSpPr>
          <p:nvPr>
            <p:ph idx="1"/>
          </p:nvPr>
        </p:nvSpPr>
        <p:spPr/>
        <p:txBody>
          <a:bodyPr/>
          <a:lstStyle/>
          <a:p>
            <a:r>
              <a:rPr lang="en-US" sz="2400" dirty="0" smtClean="0"/>
              <a:t>Extension </a:t>
            </a:r>
            <a:r>
              <a:rPr lang="en-US" sz="2400" dirty="0"/>
              <a:t>for prevention means the placing the margins of preparations at areas that would be cleaned by the excursions of food during chewing</a:t>
            </a:r>
            <a:r>
              <a:rPr lang="en-US" sz="2400" dirty="0" smtClean="0"/>
              <a:t>.</a:t>
            </a:r>
          </a:p>
          <a:p>
            <a:r>
              <a:rPr lang="en-US" sz="2400" dirty="0" smtClean="0"/>
              <a:t>It </a:t>
            </a:r>
            <a:r>
              <a:rPr lang="en-US" sz="2400" dirty="0"/>
              <a:t>is done with the objective of preventing the recurrence of caries at the margins of fillings where the recurrence of decay is most commonly seen. </a:t>
            </a:r>
            <a:endParaRPr lang="en-US" sz="2400" dirty="0" smtClean="0"/>
          </a:p>
          <a:p>
            <a:r>
              <a:rPr lang="en-US" sz="2400" dirty="0" smtClean="0"/>
              <a:t>His </a:t>
            </a:r>
            <a:r>
              <a:rPr lang="en-US" sz="2400" dirty="0"/>
              <a:t>concept also included extending preparations through enamel fissures to allow </a:t>
            </a:r>
            <a:r>
              <a:rPr lang="en-US" sz="2400" dirty="0" err="1"/>
              <a:t>cavosurface</a:t>
            </a:r>
            <a:r>
              <a:rPr lang="en-US" sz="2400" dirty="0"/>
              <a:t> margins to be placed on </a:t>
            </a:r>
            <a:r>
              <a:rPr lang="en-US" sz="2400" dirty="0" err="1"/>
              <a:t>nonfissured</a:t>
            </a:r>
            <a:r>
              <a:rPr lang="en-US" sz="2400" dirty="0"/>
              <a:t> enamel. </a:t>
            </a:r>
          </a:p>
          <a:p>
            <a:endParaRPr lang="en-US" sz="2400" dirty="0"/>
          </a:p>
        </p:txBody>
      </p:sp>
    </p:spTree>
    <p:extLst>
      <p:ext uri="{BB962C8B-B14F-4D97-AF65-F5344CB8AC3E}">
        <p14:creationId xmlns:p14="http://schemas.microsoft.com/office/powerpoint/2010/main" val="242851241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6-04-24 at 9.52.49 AM.png"/>
          <p:cNvPicPr>
            <a:picLocks noGrp="1" noChangeAspect="1"/>
          </p:cNvPicPr>
          <p:nvPr>
            <p:ph idx="1"/>
          </p:nvPr>
        </p:nvPicPr>
        <p:blipFill>
          <a:blip r:embed="rId2">
            <a:extLst>
              <a:ext uri="{28A0092B-C50C-407E-A947-70E740481C1C}">
                <a14:useLocalDpi xmlns:a14="http://schemas.microsoft.com/office/drawing/2010/main" val="0"/>
              </a:ext>
            </a:extLst>
          </a:blip>
          <a:srcRect l="-53092" r="-53092"/>
          <a:stretch>
            <a:fillRect/>
          </a:stretch>
        </p:blipFill>
        <p:spPr>
          <a:xfrm>
            <a:off x="-127001" y="596900"/>
            <a:ext cx="9692129" cy="3997723"/>
          </a:xfrm>
        </p:spPr>
      </p:pic>
    </p:spTree>
    <p:extLst>
      <p:ext uri="{BB962C8B-B14F-4D97-AF65-F5344CB8AC3E}">
        <p14:creationId xmlns:p14="http://schemas.microsoft.com/office/powerpoint/2010/main" val="84124444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2.Primary </a:t>
            </a:r>
            <a:r>
              <a:rPr lang="en-US" dirty="0"/>
              <a:t>Resistance Form </a:t>
            </a:r>
          </a:p>
        </p:txBody>
      </p:sp>
      <p:sp>
        <p:nvSpPr>
          <p:cNvPr id="3" name="Content Placeholder 2"/>
          <p:cNvSpPr>
            <a:spLocks noGrp="1"/>
          </p:cNvSpPr>
          <p:nvPr>
            <p:ph idx="1"/>
          </p:nvPr>
        </p:nvSpPr>
        <p:spPr/>
        <p:txBody>
          <a:bodyPr/>
          <a:lstStyle/>
          <a:p>
            <a:pPr marL="0" indent="0">
              <a:buNone/>
            </a:pPr>
            <a:r>
              <a:rPr lang="en-US" dirty="0" smtClean="0"/>
              <a:t>Is </a:t>
            </a:r>
            <a:r>
              <a:rPr lang="en-US" dirty="0"/>
              <a:t>that shape and placement of preparation walls to best enables both the tooth and restoration to withstand, without fracture the stresses of masticatory forces delivered principally along long axis of the tooth </a:t>
            </a:r>
          </a:p>
          <a:p>
            <a:endParaRPr lang="en-US" dirty="0"/>
          </a:p>
        </p:txBody>
      </p:sp>
    </p:spTree>
    <p:extLst>
      <p:ext uri="{BB962C8B-B14F-4D97-AF65-F5344CB8AC3E}">
        <p14:creationId xmlns:p14="http://schemas.microsoft.com/office/powerpoint/2010/main" val="368097097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6-04-24 at 10.03.11 AM.png"/>
          <p:cNvPicPr>
            <a:picLocks noGrp="1" noChangeAspect="1"/>
          </p:cNvPicPr>
          <p:nvPr>
            <p:ph idx="1"/>
          </p:nvPr>
        </p:nvPicPr>
        <p:blipFill>
          <a:blip r:embed="rId2">
            <a:extLst>
              <a:ext uri="{28A0092B-C50C-407E-A947-70E740481C1C}">
                <a14:useLocalDpi xmlns:a14="http://schemas.microsoft.com/office/drawing/2010/main" val="0"/>
              </a:ext>
            </a:extLst>
          </a:blip>
          <a:srcRect l="-41400" r="-41400"/>
          <a:stretch>
            <a:fillRect/>
          </a:stretch>
        </p:blipFill>
        <p:spPr/>
      </p:pic>
    </p:spTree>
    <p:extLst>
      <p:ext uri="{BB962C8B-B14F-4D97-AF65-F5344CB8AC3E}">
        <p14:creationId xmlns:p14="http://schemas.microsoft.com/office/powerpoint/2010/main" val="258289172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6-04-24 at 10.05.50 AM.png"/>
          <p:cNvPicPr>
            <a:picLocks noGrp="1" noChangeAspect="1"/>
          </p:cNvPicPr>
          <p:nvPr>
            <p:ph idx="1"/>
          </p:nvPr>
        </p:nvPicPr>
        <p:blipFill rotWithShape="1">
          <a:blip r:embed="rId2">
            <a:extLst>
              <a:ext uri="{28A0092B-C50C-407E-A947-70E740481C1C}">
                <a14:useLocalDpi xmlns:a14="http://schemas.microsoft.com/office/drawing/2010/main" val="0"/>
              </a:ext>
            </a:extLst>
          </a:blip>
          <a:srcRect r="656"/>
          <a:stretch/>
        </p:blipFill>
        <p:spPr>
          <a:xfrm>
            <a:off x="4509679" y="1479551"/>
            <a:ext cx="3835400" cy="3394472"/>
          </a:xfrm>
          <a:prstGeom prst="rect">
            <a:avLst/>
          </a:prstGeom>
        </p:spPr>
      </p:pic>
      <p:sp>
        <p:nvSpPr>
          <p:cNvPr id="3" name="Rectangle 2"/>
          <p:cNvSpPr/>
          <p:nvPr/>
        </p:nvSpPr>
        <p:spPr>
          <a:xfrm>
            <a:off x="584791" y="474018"/>
            <a:ext cx="7873409" cy="1015663"/>
          </a:xfrm>
          <a:prstGeom prst="rect">
            <a:avLst/>
          </a:prstGeom>
        </p:spPr>
        <p:txBody>
          <a:bodyPr wrap="square">
            <a:spAutoFit/>
          </a:bodyPr>
          <a:lstStyle/>
          <a:p>
            <a:pPr marL="457200" indent="-457200">
              <a:buFont typeface="Arial"/>
              <a:buChar char="•"/>
            </a:pPr>
            <a:r>
              <a:rPr lang="en-US" sz="3600" baseline="30000" dirty="0"/>
              <a:t>Rounding of internal line angle to reduce the stress concentration points in tooth preparation </a:t>
            </a:r>
            <a:endParaRPr lang="en-US" sz="3600" dirty="0"/>
          </a:p>
        </p:txBody>
      </p:sp>
      <p:pic>
        <p:nvPicPr>
          <p:cNvPr id="5" name="Picture 4" descr="Screen Shot 2016-04-25 at 12.22.4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1648" y="1660575"/>
            <a:ext cx="2432050" cy="2914675"/>
          </a:xfrm>
          <a:prstGeom prst="rect">
            <a:avLst/>
          </a:prstGeom>
        </p:spPr>
      </p:pic>
    </p:spTree>
    <p:extLst>
      <p:ext uri="{BB962C8B-B14F-4D97-AF65-F5344CB8AC3E}">
        <p14:creationId xmlns:p14="http://schemas.microsoft.com/office/powerpoint/2010/main" val="38160815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Simple, Compound and Complex Tooth Preparation </a:t>
            </a:r>
          </a:p>
        </p:txBody>
      </p:sp>
      <p:sp>
        <p:nvSpPr>
          <p:cNvPr id="3" name="Content Placeholder 2"/>
          <p:cNvSpPr>
            <a:spLocks noGrp="1"/>
          </p:cNvSpPr>
          <p:nvPr>
            <p:ph idx="1"/>
          </p:nvPr>
        </p:nvSpPr>
        <p:spPr/>
        <p:txBody>
          <a:bodyPr/>
          <a:lstStyle/>
          <a:p>
            <a:pPr marL="0" indent="0">
              <a:buNone/>
            </a:pPr>
            <a:r>
              <a:rPr lang="en-US" sz="2400" b="1" dirty="0"/>
              <a:t>Simple Tooth Preparation </a:t>
            </a:r>
          </a:p>
          <a:p>
            <a:r>
              <a:rPr lang="en-US" sz="2400" dirty="0"/>
              <a:t>A tooth preparation involving only one tooth surface is termed simple preparation </a:t>
            </a:r>
          </a:p>
          <a:p>
            <a:endParaRPr lang="en-US" sz="2400" dirty="0"/>
          </a:p>
        </p:txBody>
      </p:sp>
      <p:pic>
        <p:nvPicPr>
          <p:cNvPr id="4" name="Picture 3" descr="Screen Shot 2016-04-21 at 9.36.5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6455" y="2560916"/>
            <a:ext cx="5600700" cy="2295525"/>
          </a:xfrm>
          <a:prstGeom prst="rect">
            <a:avLst/>
          </a:prstGeom>
        </p:spPr>
      </p:pic>
    </p:spTree>
    <p:extLst>
      <p:ext uri="{BB962C8B-B14F-4D97-AF65-F5344CB8AC3E}">
        <p14:creationId xmlns:p14="http://schemas.microsoft.com/office/powerpoint/2010/main" val="2280745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3.Primary </a:t>
            </a:r>
            <a:r>
              <a:rPr lang="en-US" dirty="0"/>
              <a:t>retention form</a:t>
            </a:r>
            <a:r>
              <a:rPr lang="en-US" dirty="0" smtClean="0"/>
              <a:t>.</a:t>
            </a:r>
            <a:endParaRPr lang="en-US" dirty="0"/>
          </a:p>
        </p:txBody>
      </p:sp>
      <p:sp>
        <p:nvSpPr>
          <p:cNvPr id="3" name="Content Placeholder 2"/>
          <p:cNvSpPr>
            <a:spLocks noGrp="1"/>
          </p:cNvSpPr>
          <p:nvPr>
            <p:ph idx="1"/>
          </p:nvPr>
        </p:nvSpPr>
        <p:spPr/>
        <p:txBody>
          <a:bodyPr/>
          <a:lstStyle/>
          <a:p>
            <a:pPr marL="0" indent="0">
              <a:buNone/>
            </a:pPr>
            <a:r>
              <a:rPr lang="en-US" dirty="0" smtClean="0"/>
              <a:t>is </a:t>
            </a:r>
            <a:r>
              <a:rPr lang="en-US" dirty="0"/>
              <a:t>that form, shape and configuration of the tooth preparation that resists the displacement or removal of restoration from the preparation under lifting and tipping masticatory forces. </a:t>
            </a:r>
          </a:p>
          <a:p>
            <a:pPr marL="0" indent="0">
              <a:buNone/>
            </a:pPr>
            <a:endParaRPr lang="en-US" dirty="0"/>
          </a:p>
        </p:txBody>
      </p:sp>
    </p:spTree>
    <p:extLst>
      <p:ext uri="{BB962C8B-B14F-4D97-AF65-F5344CB8AC3E}">
        <p14:creationId xmlns:p14="http://schemas.microsoft.com/office/powerpoint/2010/main" val="266486451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The retention form is affected by the type of the restorative material used. </a:t>
            </a:r>
          </a:p>
        </p:txBody>
      </p:sp>
    </p:spTree>
    <p:extLst>
      <p:ext uri="{BB962C8B-B14F-4D97-AF65-F5344CB8AC3E}">
        <p14:creationId xmlns:p14="http://schemas.microsoft.com/office/powerpoint/2010/main" val="312412807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03360"/>
            <a:ext cx="8229600" cy="3394472"/>
          </a:xfrm>
        </p:spPr>
        <p:txBody>
          <a:bodyPr/>
          <a:lstStyle/>
          <a:p>
            <a:pPr marL="0" indent="0">
              <a:buNone/>
            </a:pPr>
            <a:r>
              <a:rPr lang="en-US" sz="2400" b="1" dirty="0"/>
              <a:t>Amalgam</a:t>
            </a:r>
            <a:r>
              <a:rPr lang="en-US" sz="2400" dirty="0" smtClean="0"/>
              <a:t>:</a:t>
            </a:r>
          </a:p>
          <a:p>
            <a:pPr marL="0" indent="0">
              <a:buNone/>
            </a:pPr>
            <a:r>
              <a:rPr lang="en-US" sz="2400" dirty="0" smtClean="0"/>
              <a:t> </a:t>
            </a:r>
            <a:r>
              <a:rPr lang="en-US" sz="2400" dirty="0"/>
              <a:t>Retention is increased </a:t>
            </a:r>
            <a:r>
              <a:rPr lang="en-US" sz="2400" dirty="0" smtClean="0"/>
              <a:t>by </a:t>
            </a:r>
            <a:r>
              <a:rPr lang="en-US" sz="2400" dirty="0"/>
              <a:t>the </a:t>
            </a:r>
            <a:r>
              <a:rPr lang="en-US" sz="2400" dirty="0" smtClean="0"/>
              <a:t>following:</a:t>
            </a:r>
            <a:endParaRPr lang="en-US" sz="2400" dirty="0"/>
          </a:p>
          <a:p>
            <a:pPr marL="457200" indent="-457200">
              <a:buFont typeface="+mj-lt"/>
              <a:buAutoNum type="arabicPeriod"/>
            </a:pPr>
            <a:r>
              <a:rPr lang="en-US" sz="2400" dirty="0" smtClean="0"/>
              <a:t>Providing </a:t>
            </a:r>
            <a:r>
              <a:rPr lang="en-US" sz="2400" dirty="0" err="1" smtClean="0"/>
              <a:t>occlusal</a:t>
            </a:r>
            <a:r>
              <a:rPr lang="en-US" sz="2400" dirty="0" smtClean="0"/>
              <a:t> convergence (about 2 to 5</a:t>
            </a:r>
            <a:r>
              <a:rPr lang="en-US" sz="2400" dirty="0"/>
              <a:t>%)the </a:t>
            </a:r>
            <a:r>
              <a:rPr lang="en-US" sz="2400" dirty="0" smtClean="0"/>
              <a:t>dentinal </a:t>
            </a:r>
            <a:r>
              <a:rPr lang="en-US" sz="2400" dirty="0"/>
              <a:t>walls towards the tooth surface </a:t>
            </a:r>
            <a:r>
              <a:rPr lang="en-US" sz="2400" dirty="0" smtClean="0"/>
              <a:t>.</a:t>
            </a:r>
          </a:p>
          <a:p>
            <a:pPr marL="457200" indent="-457200">
              <a:buFont typeface="+mj-lt"/>
              <a:buAutoNum type="arabicPeriod"/>
            </a:pPr>
            <a:r>
              <a:rPr lang="en-US" sz="2400" dirty="0" smtClean="0"/>
              <a:t>Giving </a:t>
            </a:r>
            <a:r>
              <a:rPr lang="en-US" sz="2400" dirty="0"/>
              <a:t>slight undercut in dentin near the pulpal </a:t>
            </a:r>
            <a:r>
              <a:rPr lang="en-US" sz="2400" dirty="0" smtClean="0"/>
              <a:t>wall </a:t>
            </a:r>
            <a:endParaRPr lang="en-US" sz="2400" dirty="0"/>
          </a:p>
          <a:p>
            <a:endParaRPr lang="en-US" sz="2400" dirty="0"/>
          </a:p>
        </p:txBody>
      </p:sp>
      <p:pic>
        <p:nvPicPr>
          <p:cNvPr id="4" name="Picture 3" descr="Screen Shot 2016-04-24 at 10.11.2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8629" y="2355094"/>
            <a:ext cx="3394922" cy="2788405"/>
          </a:xfrm>
          <a:prstGeom prst="rect">
            <a:avLst/>
          </a:prstGeom>
        </p:spPr>
      </p:pic>
      <p:pic>
        <p:nvPicPr>
          <p:cNvPr id="5" name="Picture 4" descr="Screen Shot 2016-04-24 at 10.08.0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932" y="2448239"/>
            <a:ext cx="2947940" cy="2695260"/>
          </a:xfrm>
          <a:prstGeom prst="rect">
            <a:avLst/>
          </a:prstGeom>
        </p:spPr>
      </p:pic>
    </p:spTree>
    <p:extLst>
      <p:ext uri="{BB962C8B-B14F-4D97-AF65-F5344CB8AC3E}">
        <p14:creationId xmlns:p14="http://schemas.microsoft.com/office/powerpoint/2010/main" val="92559412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4605"/>
            <a:ext cx="8229600" cy="3394472"/>
          </a:xfrm>
        </p:spPr>
        <p:txBody>
          <a:bodyPr/>
          <a:lstStyle/>
          <a:p>
            <a:pPr marL="514350" indent="-514350">
              <a:buFont typeface="+mj-lt"/>
              <a:buAutoNum type="arabicPeriod" startAt="3"/>
            </a:pPr>
            <a:r>
              <a:rPr lang="en-US" dirty="0" smtClean="0"/>
              <a:t>Conserving the marginal ridges.</a:t>
            </a:r>
            <a:endParaRPr lang="en-US" dirty="0"/>
          </a:p>
          <a:p>
            <a:pPr marL="514350" indent="-514350">
              <a:buFont typeface="+mj-lt"/>
              <a:buAutoNum type="arabicPeriod" startAt="3"/>
            </a:pPr>
            <a:r>
              <a:rPr lang="en-US" dirty="0" smtClean="0"/>
              <a:t>Providing </a:t>
            </a:r>
            <a:r>
              <a:rPr lang="en-US" dirty="0" err="1" smtClean="0"/>
              <a:t>occlusal</a:t>
            </a:r>
            <a:r>
              <a:rPr lang="en-US" dirty="0" smtClean="0"/>
              <a:t> dovetail </a:t>
            </a:r>
            <a:endParaRPr lang="en-US" dirty="0"/>
          </a:p>
          <a:p>
            <a:endParaRPr lang="en-US" dirty="0"/>
          </a:p>
        </p:txBody>
      </p:sp>
      <p:pic>
        <p:nvPicPr>
          <p:cNvPr id="2" name="Picture 1" descr="Screen Shot 2016-04-25 at 8.54.2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000" y="1612900"/>
            <a:ext cx="2997200" cy="2806700"/>
          </a:xfrm>
          <a:prstGeom prst="rect">
            <a:avLst/>
          </a:prstGeom>
        </p:spPr>
      </p:pic>
      <p:pic>
        <p:nvPicPr>
          <p:cNvPr id="4" name="Picture 3" descr="Screen Shot 2016-04-25 at 8.55.3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6500" y="1612900"/>
            <a:ext cx="2724150" cy="2916192"/>
          </a:xfrm>
          <a:prstGeom prst="rect">
            <a:avLst/>
          </a:prstGeom>
        </p:spPr>
      </p:pic>
    </p:spTree>
    <p:extLst>
      <p:ext uri="{BB962C8B-B14F-4D97-AF65-F5344CB8AC3E}">
        <p14:creationId xmlns:p14="http://schemas.microsoft.com/office/powerpoint/2010/main" val="398433566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5529"/>
            <a:ext cx="8229600" cy="3394472"/>
          </a:xfrm>
        </p:spPr>
        <p:txBody>
          <a:bodyPr/>
          <a:lstStyle/>
          <a:p>
            <a:r>
              <a:rPr lang="en-US" sz="2800" b="1" dirty="0"/>
              <a:t>Composites: </a:t>
            </a:r>
            <a:endParaRPr lang="en-US" sz="2800" b="1" dirty="0" smtClean="0"/>
          </a:p>
          <a:p>
            <a:pPr marL="0" indent="0">
              <a:buNone/>
            </a:pPr>
            <a:r>
              <a:rPr lang="en-US" sz="2800" dirty="0"/>
              <a:t>R</a:t>
            </a:r>
            <a:r>
              <a:rPr lang="en-US" sz="2800" dirty="0" smtClean="0"/>
              <a:t>etention </a:t>
            </a:r>
            <a:r>
              <a:rPr lang="en-US" sz="2800" dirty="0"/>
              <a:t>is increased by: </a:t>
            </a:r>
            <a:endParaRPr lang="en-US" sz="2800" dirty="0" smtClean="0"/>
          </a:p>
          <a:p>
            <a:pPr marL="514350" indent="-514350">
              <a:buFont typeface="+mj-lt"/>
              <a:buAutoNum type="arabicPeriod"/>
            </a:pPr>
            <a:r>
              <a:rPr lang="en-US" sz="2800" dirty="0" smtClean="0"/>
              <a:t>Micromechanical bonding between the etched and </a:t>
            </a:r>
            <a:r>
              <a:rPr lang="en-US" sz="2800" dirty="0"/>
              <a:t>primed prepared tooth structure and the composite </a:t>
            </a:r>
            <a:r>
              <a:rPr lang="en-US" sz="2800" dirty="0" smtClean="0"/>
              <a:t>resin.</a:t>
            </a:r>
            <a:endParaRPr lang="en-US" sz="2800" dirty="0"/>
          </a:p>
          <a:p>
            <a:pPr marL="514350" indent="-514350">
              <a:buFont typeface="+mj-lt"/>
              <a:buAutoNum type="arabicPeriod"/>
            </a:pPr>
            <a:r>
              <a:rPr lang="en-US" sz="2800" dirty="0" smtClean="0"/>
              <a:t>Providing enamel bevels </a:t>
            </a:r>
            <a:endParaRPr lang="en-US" sz="2800" dirty="0"/>
          </a:p>
          <a:p>
            <a:pPr marL="514350" indent="-514350">
              <a:buFont typeface="+mj-lt"/>
              <a:buAutoNum type="arabicPeriod"/>
            </a:pPr>
            <a:endParaRPr lang="en-US" sz="2800" dirty="0"/>
          </a:p>
        </p:txBody>
      </p:sp>
      <p:pic>
        <p:nvPicPr>
          <p:cNvPr id="2" name="Picture 1" descr="Screen Shot 2016-04-25 at 8.57.4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715" y="3077401"/>
            <a:ext cx="3266285" cy="1955800"/>
          </a:xfrm>
          <a:prstGeom prst="rect">
            <a:avLst/>
          </a:prstGeom>
        </p:spPr>
      </p:pic>
      <p:pic>
        <p:nvPicPr>
          <p:cNvPr id="4" name="Picture 3" descr="Screen Shot 2016-04-25 at 11.44.0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5100" y="3181568"/>
            <a:ext cx="3225800" cy="1851633"/>
          </a:xfrm>
          <a:prstGeom prst="rect">
            <a:avLst/>
          </a:prstGeom>
        </p:spPr>
      </p:pic>
    </p:spTree>
    <p:extLst>
      <p:ext uri="{BB962C8B-B14F-4D97-AF65-F5344CB8AC3E}">
        <p14:creationId xmlns:p14="http://schemas.microsoft.com/office/powerpoint/2010/main" val="161135448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4.Convenience </a:t>
            </a:r>
            <a:r>
              <a:rPr lang="en-US" dirty="0"/>
              <a:t>form</a:t>
            </a:r>
            <a:r>
              <a:rPr lang="en-US" dirty="0" smtClean="0"/>
              <a:t>.</a:t>
            </a:r>
            <a:endParaRPr lang="en-US" dirty="0"/>
          </a:p>
        </p:txBody>
      </p:sp>
      <p:sp>
        <p:nvSpPr>
          <p:cNvPr id="3" name="Content Placeholder 2"/>
          <p:cNvSpPr>
            <a:spLocks noGrp="1"/>
          </p:cNvSpPr>
          <p:nvPr>
            <p:ph idx="1"/>
          </p:nvPr>
        </p:nvSpPr>
        <p:spPr/>
        <p:txBody>
          <a:bodyPr/>
          <a:lstStyle/>
          <a:p>
            <a:r>
              <a:rPr lang="en-US" dirty="0"/>
              <a:t>The convenience form is that form which facilitates and provides adequate visibility, accessibility and ease of operation during preparation and restoration of the tooth. </a:t>
            </a:r>
          </a:p>
          <a:p>
            <a:endParaRPr lang="en-US" dirty="0"/>
          </a:p>
          <a:p>
            <a:endParaRPr lang="en-US" dirty="0"/>
          </a:p>
        </p:txBody>
      </p:sp>
    </p:spTree>
    <p:extLst>
      <p:ext uri="{BB962C8B-B14F-4D97-AF65-F5344CB8AC3E}">
        <p14:creationId xmlns:p14="http://schemas.microsoft.com/office/powerpoint/2010/main" val="245422535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6-04-25 at 11.37.54 AM.png"/>
          <p:cNvPicPr>
            <a:picLocks noGrp="1" noChangeAspect="1"/>
          </p:cNvPicPr>
          <p:nvPr>
            <p:ph idx="1"/>
          </p:nvPr>
        </p:nvPicPr>
        <p:blipFill>
          <a:blip r:embed="rId2">
            <a:extLst>
              <a:ext uri="{28A0092B-C50C-407E-A947-70E740481C1C}">
                <a14:useLocalDpi xmlns:a14="http://schemas.microsoft.com/office/drawing/2010/main" val="0"/>
              </a:ext>
            </a:extLst>
          </a:blip>
          <a:srcRect t="-31706" b="-31706"/>
          <a:stretch>
            <a:fillRect/>
          </a:stretch>
        </p:blipFill>
        <p:spPr/>
      </p:pic>
    </p:spTree>
    <p:extLst>
      <p:ext uri="{BB962C8B-B14F-4D97-AF65-F5344CB8AC3E}">
        <p14:creationId xmlns:p14="http://schemas.microsoft.com/office/powerpoint/2010/main" val="413502002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descr="amalc-2 cop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05979"/>
            <a:ext cx="7842250" cy="2370138"/>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3" descr="amalc-3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576117"/>
            <a:ext cx="7842250" cy="24161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25375744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2897" r="5518" b="19862"/>
          <a:stretch/>
        </p:blipFill>
        <p:spPr>
          <a:xfrm>
            <a:off x="584793" y="-21266"/>
            <a:ext cx="7729869" cy="5078131"/>
          </a:xfrm>
        </p:spPr>
      </p:pic>
    </p:spTree>
    <p:extLst>
      <p:ext uri="{BB962C8B-B14F-4D97-AF65-F5344CB8AC3E}">
        <p14:creationId xmlns:p14="http://schemas.microsoft.com/office/powerpoint/2010/main" val="97991069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5"/>
          <p:cNvSpPr txBox="1">
            <a:spLocks/>
          </p:cNvSpPr>
          <p:nvPr/>
        </p:nvSpPr>
        <p:spPr>
          <a:xfrm>
            <a:off x="457200" y="228600"/>
            <a:ext cx="7553019" cy="4366023"/>
          </a:xfrm>
          <a:prstGeom prst="rect">
            <a:avLst/>
          </a:prstGeom>
        </p:spPr>
        <p:style>
          <a:lnRef idx="2">
            <a:schemeClr val="accent3"/>
          </a:lnRef>
          <a:fillRef idx="1">
            <a:schemeClr val="lt1"/>
          </a:fillRef>
          <a:effectRef idx="0">
            <a:schemeClr val="accent3"/>
          </a:effectRef>
          <a:fontRef idx="minor">
            <a:schemeClr val="dk1"/>
          </a:fontRef>
        </p:style>
        <p:txBody>
          <a:bodyPr/>
          <a:lstStyle>
            <a:lvl1pPr marL="342900" indent="-342900" algn="l" rtl="0" eaLnBrk="1" fontAlgn="base" hangingPunct="1">
              <a:spcBef>
                <a:spcPct val="20000"/>
              </a:spcBef>
              <a:spcAft>
                <a:spcPct val="0"/>
              </a:spcAft>
              <a:buChar char="•"/>
              <a:defRPr sz="3200">
                <a:solidFill>
                  <a:schemeClr val="dk1"/>
                </a:solidFill>
                <a:latin typeface="+mn-lt"/>
                <a:ea typeface="+mn-ea"/>
                <a:cs typeface="+mn-cs"/>
              </a:defRPr>
            </a:lvl1pPr>
            <a:lvl2pPr marL="742950" indent="-285750" algn="l" rtl="0" eaLnBrk="1" fontAlgn="base" hangingPunct="1">
              <a:spcBef>
                <a:spcPct val="20000"/>
              </a:spcBef>
              <a:spcAft>
                <a:spcPct val="0"/>
              </a:spcAft>
              <a:buChar char="–"/>
              <a:defRPr sz="2800">
                <a:solidFill>
                  <a:schemeClr val="dk1"/>
                </a:solidFill>
                <a:latin typeface="+mn-lt"/>
                <a:ea typeface="+mn-ea"/>
                <a:cs typeface="+mn-cs"/>
              </a:defRPr>
            </a:lvl2pPr>
            <a:lvl3pPr marL="1143000" indent="-228600" algn="l" rtl="0" eaLnBrk="1" fontAlgn="base" hangingPunct="1">
              <a:spcBef>
                <a:spcPct val="20000"/>
              </a:spcBef>
              <a:spcAft>
                <a:spcPct val="0"/>
              </a:spcAft>
              <a:buChar char="•"/>
              <a:defRPr sz="2400">
                <a:solidFill>
                  <a:schemeClr val="dk1"/>
                </a:solidFill>
                <a:latin typeface="+mn-lt"/>
                <a:ea typeface="+mn-ea"/>
                <a:cs typeface="+mn-cs"/>
              </a:defRPr>
            </a:lvl3pPr>
            <a:lvl4pPr marL="1600200" indent="-228600" algn="l" rtl="0" eaLnBrk="1" fontAlgn="base" hangingPunct="1">
              <a:spcBef>
                <a:spcPct val="20000"/>
              </a:spcBef>
              <a:spcAft>
                <a:spcPct val="0"/>
              </a:spcAft>
              <a:buChar char="–"/>
              <a:defRPr sz="2000">
                <a:solidFill>
                  <a:schemeClr val="dk1"/>
                </a:solidFill>
                <a:latin typeface="+mn-lt"/>
                <a:ea typeface="+mn-ea"/>
                <a:cs typeface="+mn-cs"/>
              </a:defRPr>
            </a:lvl4pPr>
            <a:lvl5pPr marL="2057400" indent="-228600" algn="l" rtl="0" eaLnBrk="1" fontAlgn="base" hangingPunct="1">
              <a:spcBef>
                <a:spcPct val="20000"/>
              </a:spcBef>
              <a:spcAft>
                <a:spcPct val="0"/>
              </a:spcAft>
              <a:buChar char="»"/>
              <a:defRPr sz="2000">
                <a:solidFill>
                  <a:schemeClr val="dk1"/>
                </a:solidFill>
                <a:latin typeface="+mn-lt"/>
                <a:ea typeface="+mn-ea"/>
                <a:cs typeface="+mn-cs"/>
              </a:defRPr>
            </a:lvl5pPr>
            <a:lvl6pPr marL="2514600" indent="-228600" algn="l" rtl="0" eaLnBrk="1" fontAlgn="base" hangingPunct="1">
              <a:spcBef>
                <a:spcPct val="20000"/>
              </a:spcBef>
              <a:spcAft>
                <a:spcPct val="0"/>
              </a:spcAft>
              <a:buChar char="»"/>
              <a:defRPr sz="2000">
                <a:solidFill>
                  <a:schemeClr val="dk1"/>
                </a:solidFill>
                <a:latin typeface="+mn-lt"/>
                <a:ea typeface="+mn-ea"/>
                <a:cs typeface="+mn-cs"/>
              </a:defRPr>
            </a:lvl6pPr>
            <a:lvl7pPr marL="2971800" indent="-228600" algn="l" rtl="0" eaLnBrk="1" fontAlgn="base" hangingPunct="1">
              <a:spcBef>
                <a:spcPct val="20000"/>
              </a:spcBef>
              <a:spcAft>
                <a:spcPct val="0"/>
              </a:spcAft>
              <a:buChar char="»"/>
              <a:defRPr sz="2000">
                <a:solidFill>
                  <a:schemeClr val="dk1"/>
                </a:solidFill>
                <a:latin typeface="+mn-lt"/>
                <a:ea typeface="+mn-ea"/>
                <a:cs typeface="+mn-cs"/>
              </a:defRPr>
            </a:lvl7pPr>
            <a:lvl8pPr marL="3429000" indent="-228600" algn="l" rtl="0" eaLnBrk="1" fontAlgn="base" hangingPunct="1">
              <a:spcBef>
                <a:spcPct val="20000"/>
              </a:spcBef>
              <a:spcAft>
                <a:spcPct val="0"/>
              </a:spcAft>
              <a:buChar char="»"/>
              <a:defRPr sz="2000">
                <a:solidFill>
                  <a:schemeClr val="dk1"/>
                </a:solidFill>
                <a:latin typeface="+mn-lt"/>
                <a:ea typeface="+mn-ea"/>
                <a:cs typeface="+mn-cs"/>
              </a:defRPr>
            </a:lvl8pPr>
            <a:lvl9pPr marL="3886200" indent="-228600" algn="l" rtl="0" eaLnBrk="1" fontAlgn="base" hangingPunct="1">
              <a:spcBef>
                <a:spcPct val="20000"/>
              </a:spcBef>
              <a:spcAft>
                <a:spcPct val="0"/>
              </a:spcAft>
              <a:buChar char="»"/>
              <a:defRPr sz="2000">
                <a:solidFill>
                  <a:schemeClr val="dk1"/>
                </a:solidFill>
                <a:latin typeface="+mn-lt"/>
                <a:ea typeface="+mn-ea"/>
                <a:cs typeface="+mn-cs"/>
              </a:defRPr>
            </a:lvl9pPr>
          </a:lstStyle>
          <a:p>
            <a:pPr marL="0" indent="0">
              <a:buFontTx/>
              <a:buNone/>
            </a:pPr>
            <a:r>
              <a:rPr lang="en-US" sz="2400" dirty="0" smtClean="0">
                <a:solidFill>
                  <a:srgbClr val="FF0000"/>
                </a:solidFill>
              </a:rPr>
              <a:t>B. Stage II</a:t>
            </a:r>
            <a:br>
              <a:rPr lang="en-US" sz="2400" dirty="0" smtClean="0">
                <a:solidFill>
                  <a:srgbClr val="FF0000"/>
                </a:solidFill>
              </a:rPr>
            </a:br>
            <a:r>
              <a:rPr lang="en-US" sz="2400" dirty="0" smtClean="0">
                <a:solidFill>
                  <a:srgbClr val="FF0000"/>
                </a:solidFill>
              </a:rPr>
              <a:t>Final tooth preparation steps </a:t>
            </a:r>
          </a:p>
          <a:p>
            <a:pPr>
              <a:buFont typeface="+mj-lt"/>
              <a:buAutoNum type="arabicPeriod" startAt="5"/>
            </a:pPr>
            <a:r>
              <a:rPr lang="en-US" sz="2400" dirty="0" smtClean="0"/>
              <a:t>Removal of any remaining enamel pit or fissure, infected dentin and/or old restorative material, if indicated. </a:t>
            </a:r>
          </a:p>
          <a:p>
            <a:pPr>
              <a:buFont typeface="+mj-lt"/>
              <a:buAutoNum type="arabicPeriod" startAt="5"/>
            </a:pPr>
            <a:r>
              <a:rPr lang="en-US" sz="2400" dirty="0" smtClean="0"/>
              <a:t>Pulp protection, if indicated. </a:t>
            </a:r>
          </a:p>
          <a:p>
            <a:pPr>
              <a:buFont typeface="+mj-lt"/>
              <a:buAutoNum type="arabicPeriod" startAt="5"/>
            </a:pPr>
            <a:r>
              <a:rPr lang="en-US" sz="2400" dirty="0" smtClean="0"/>
              <a:t>Secondary resistance and retention form. </a:t>
            </a:r>
          </a:p>
          <a:p>
            <a:pPr>
              <a:buFont typeface="+mj-lt"/>
              <a:buAutoNum type="arabicPeriod" startAt="5"/>
            </a:pPr>
            <a:r>
              <a:rPr lang="en-US" sz="2400" dirty="0" smtClean="0"/>
              <a:t>Procedures for finishing the external walls of the tooth preparation. </a:t>
            </a:r>
          </a:p>
          <a:p>
            <a:pPr>
              <a:buFont typeface="+mj-lt"/>
              <a:buAutoNum type="arabicPeriod" startAt="5"/>
            </a:pPr>
            <a:r>
              <a:rPr lang="en-US" sz="2400" dirty="0" smtClean="0"/>
              <a:t>Final procedures: cleaning, inspecting and sealing. </a:t>
            </a:r>
          </a:p>
          <a:p>
            <a:pPr marL="0" indent="0">
              <a:buFontTx/>
              <a:buNone/>
            </a:pPr>
            <a:r>
              <a:rPr lang="en-US" sz="2400" dirty="0" smtClean="0"/>
              <a:t>Under special conditions these sequences are changed. </a:t>
            </a:r>
          </a:p>
          <a:p>
            <a:pPr marL="0" indent="0">
              <a:buFontTx/>
              <a:buNone/>
            </a:pPr>
            <a:endParaRPr lang="en-US" sz="1800" dirty="0" smtClean="0"/>
          </a:p>
          <a:p>
            <a:pPr marL="0" indent="0">
              <a:buFontTx/>
              <a:buNone/>
            </a:pPr>
            <a:endParaRPr lang="en-US" sz="1800" dirty="0"/>
          </a:p>
        </p:txBody>
      </p:sp>
    </p:spTree>
    <p:extLst>
      <p:ext uri="{BB962C8B-B14F-4D97-AF65-F5344CB8AC3E}">
        <p14:creationId xmlns:p14="http://schemas.microsoft.com/office/powerpoint/2010/main" val="1502937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73100" y="679450"/>
            <a:ext cx="8229600" cy="3394075"/>
          </a:xfrm>
        </p:spPr>
        <p:txBody>
          <a:bodyPr/>
          <a:lstStyle/>
          <a:p>
            <a:pPr marL="0" indent="0">
              <a:buNone/>
            </a:pPr>
            <a:r>
              <a:rPr lang="en-US" sz="2400" b="1" dirty="0"/>
              <a:t>Compound Tooth Preparation </a:t>
            </a:r>
          </a:p>
          <a:p>
            <a:r>
              <a:rPr lang="en-US" sz="2400" dirty="0"/>
              <a:t>A tooth preparation involving two surfaces is termed compound tooth preparation </a:t>
            </a:r>
          </a:p>
          <a:p>
            <a:endParaRPr lang="en-US" sz="2400" dirty="0"/>
          </a:p>
        </p:txBody>
      </p:sp>
      <p:pic>
        <p:nvPicPr>
          <p:cNvPr id="4" name="Picture 3" descr="Screen Shot 2016-04-21 at 9.37.2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2519560"/>
            <a:ext cx="3991644" cy="2325489"/>
          </a:xfrm>
          <a:prstGeom prst="rect">
            <a:avLst/>
          </a:prstGeom>
        </p:spPr>
      </p:pic>
    </p:spTree>
    <p:extLst>
      <p:ext uri="{BB962C8B-B14F-4D97-AF65-F5344CB8AC3E}">
        <p14:creationId xmlns:p14="http://schemas.microsoft.com/office/powerpoint/2010/main" val="71774414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Remove any undermined enamel, all enamel should be supported by dentin</a:t>
            </a:r>
            <a:endParaRPr lang="en-US" dirty="0"/>
          </a:p>
        </p:txBody>
      </p:sp>
      <p:pic>
        <p:nvPicPr>
          <p:cNvPr id="4" name="Picture 3" descr="Screen Shot 2016-04-28 at 4.44.2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3871" y="3007123"/>
            <a:ext cx="3492500" cy="1587500"/>
          </a:xfrm>
          <a:prstGeom prst="rect">
            <a:avLst/>
          </a:prstGeom>
        </p:spPr>
      </p:pic>
    </p:spTree>
    <p:extLst>
      <p:ext uri="{BB962C8B-B14F-4D97-AF65-F5344CB8AC3E}">
        <p14:creationId xmlns:p14="http://schemas.microsoft.com/office/powerpoint/2010/main" val="272305205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87210" y="1620132"/>
            <a:ext cx="8229600" cy="3394472"/>
          </a:xfrm>
        </p:spPr>
        <p:txBody>
          <a:bodyPr/>
          <a:lstStyle/>
          <a:p>
            <a:pPr marL="0" indent="0">
              <a:buNone/>
            </a:pPr>
            <a:r>
              <a:rPr lang="en-US" sz="5400" dirty="0" smtClean="0"/>
              <a:t>Any Questions??</a:t>
            </a:r>
          </a:p>
          <a:p>
            <a:pPr marL="0" indent="0">
              <a:buNone/>
            </a:pPr>
            <a:r>
              <a:rPr lang="en-US" sz="5400" dirty="0"/>
              <a:t> </a:t>
            </a:r>
            <a:r>
              <a:rPr lang="en-US" sz="5400" dirty="0" smtClean="0"/>
              <a:t>                        Thank You….</a:t>
            </a:r>
            <a:endParaRPr lang="en-US" sz="5400" dirty="0"/>
          </a:p>
        </p:txBody>
      </p:sp>
    </p:spTree>
    <p:extLst>
      <p:ext uri="{BB962C8B-B14F-4D97-AF65-F5344CB8AC3E}">
        <p14:creationId xmlns:p14="http://schemas.microsoft.com/office/powerpoint/2010/main" val="2232391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635685"/>
            <a:ext cx="7505700" cy="1384995"/>
          </a:xfrm>
          <a:prstGeom prst="rect">
            <a:avLst/>
          </a:prstGeom>
        </p:spPr>
        <p:txBody>
          <a:bodyPr wrap="square">
            <a:spAutoFit/>
          </a:bodyPr>
          <a:lstStyle/>
          <a:p>
            <a:r>
              <a:rPr lang="en-US" sz="3600" b="1" baseline="30000" dirty="0"/>
              <a:t>Complex Tooth Preparation</a:t>
            </a:r>
          </a:p>
          <a:p>
            <a:pPr marL="571500" indent="-571500">
              <a:buFont typeface="Arial"/>
              <a:buChar char="•"/>
            </a:pPr>
            <a:r>
              <a:rPr lang="en-US" sz="3600" baseline="30000" dirty="0"/>
              <a:t>A tooth preparation involving more than two surfaces is called as complex tooth preparation</a:t>
            </a:r>
            <a:endParaRPr lang="en-US" sz="3600" dirty="0"/>
          </a:p>
        </p:txBody>
      </p:sp>
      <p:pic>
        <p:nvPicPr>
          <p:cNvPr id="3" name="Picture 2" descr="Screen Shot 2016-04-21 at 9.39.1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2074426"/>
            <a:ext cx="4787900" cy="2775287"/>
          </a:xfrm>
          <a:prstGeom prst="rect">
            <a:avLst/>
          </a:prstGeom>
        </p:spPr>
      </p:pic>
    </p:spTree>
    <p:extLst>
      <p:ext uri="{BB962C8B-B14F-4D97-AF65-F5344CB8AC3E}">
        <p14:creationId xmlns:p14="http://schemas.microsoft.com/office/powerpoint/2010/main" val="41625415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Tooth Preparation Walls </a:t>
            </a:r>
          </a:p>
        </p:txBody>
      </p:sp>
      <p:sp>
        <p:nvSpPr>
          <p:cNvPr id="3" name="Content Placeholder 2"/>
          <p:cNvSpPr>
            <a:spLocks noGrp="1"/>
          </p:cNvSpPr>
          <p:nvPr>
            <p:ph idx="1"/>
          </p:nvPr>
        </p:nvSpPr>
        <p:spPr/>
        <p:txBody>
          <a:bodyPr/>
          <a:lstStyle/>
          <a:p>
            <a:r>
              <a:rPr lang="en-US" dirty="0"/>
              <a:t>Internal Wall </a:t>
            </a:r>
          </a:p>
          <a:p>
            <a:r>
              <a:rPr lang="en-US" dirty="0"/>
              <a:t>External Wall </a:t>
            </a:r>
          </a:p>
          <a:p>
            <a:r>
              <a:rPr lang="en-US" dirty="0"/>
              <a:t>Pulpal </a:t>
            </a:r>
            <a:r>
              <a:rPr lang="en-US" dirty="0" smtClean="0"/>
              <a:t>Wall</a:t>
            </a:r>
          </a:p>
          <a:p>
            <a:r>
              <a:rPr lang="en-US" dirty="0" smtClean="0"/>
              <a:t>Axial wall </a:t>
            </a:r>
            <a:endParaRPr lang="en-US" dirty="0"/>
          </a:p>
          <a:p>
            <a:r>
              <a:rPr lang="en-US" dirty="0"/>
              <a:t>Floor </a:t>
            </a:r>
          </a:p>
          <a:p>
            <a:endParaRPr lang="en-US" dirty="0"/>
          </a:p>
        </p:txBody>
      </p:sp>
    </p:spTree>
    <p:extLst>
      <p:ext uri="{BB962C8B-B14F-4D97-AF65-F5344CB8AC3E}">
        <p14:creationId xmlns:p14="http://schemas.microsoft.com/office/powerpoint/2010/main" val="21287736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90551"/>
            <a:ext cx="8458200" cy="3394472"/>
          </a:xfrm>
        </p:spPr>
        <p:txBody>
          <a:bodyPr/>
          <a:lstStyle/>
          <a:p>
            <a:pPr marL="0" indent="0">
              <a:buNone/>
            </a:pPr>
            <a:r>
              <a:rPr lang="en-US" sz="2400" b="1" dirty="0"/>
              <a:t>Internal Wall </a:t>
            </a:r>
          </a:p>
          <a:p>
            <a:r>
              <a:rPr lang="en-US" sz="2400" dirty="0"/>
              <a:t>It is a wall in the preparation, which is not extended to the external tooth surface </a:t>
            </a:r>
          </a:p>
          <a:p>
            <a:endParaRPr lang="en-US" dirty="0"/>
          </a:p>
        </p:txBody>
      </p:sp>
      <p:pic>
        <p:nvPicPr>
          <p:cNvPr id="4" name="Picture 3" descr="Screen Shot 2016-04-21 at 9.42.5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9284" y="1970671"/>
            <a:ext cx="3647614" cy="2811907"/>
          </a:xfrm>
          <a:prstGeom prst="rect">
            <a:avLst/>
          </a:prstGeom>
        </p:spPr>
      </p:pic>
    </p:spTree>
    <p:extLst>
      <p:ext uri="{BB962C8B-B14F-4D97-AF65-F5344CB8AC3E}">
        <p14:creationId xmlns:p14="http://schemas.microsoft.com/office/powerpoint/2010/main" val="28574436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49251"/>
            <a:ext cx="8229600" cy="3394472"/>
          </a:xfrm>
        </p:spPr>
        <p:txBody>
          <a:bodyPr/>
          <a:lstStyle/>
          <a:p>
            <a:pPr marL="0" indent="0">
              <a:buNone/>
            </a:pPr>
            <a:r>
              <a:rPr lang="en-US" sz="2400" b="1" dirty="0"/>
              <a:t>An external </a:t>
            </a:r>
            <a:r>
              <a:rPr lang="en-US" sz="2400" b="1" dirty="0" smtClean="0"/>
              <a:t>wall</a:t>
            </a:r>
          </a:p>
          <a:p>
            <a:pPr marL="0" indent="0">
              <a:buNone/>
            </a:pPr>
            <a:r>
              <a:rPr lang="en-US" sz="2400" dirty="0" smtClean="0"/>
              <a:t> </a:t>
            </a:r>
            <a:r>
              <a:rPr lang="en-US" sz="2400" dirty="0"/>
              <a:t>I</a:t>
            </a:r>
            <a:r>
              <a:rPr lang="en-US" sz="2400" dirty="0" smtClean="0"/>
              <a:t>s </a:t>
            </a:r>
            <a:r>
              <a:rPr lang="en-US" sz="2400" dirty="0"/>
              <a:t>a wall in the prepared tooth surface that extends to the external tooth </a:t>
            </a:r>
            <a:r>
              <a:rPr lang="en-US" sz="2400" dirty="0" smtClean="0"/>
              <a:t>surface. </a:t>
            </a:r>
            <a:r>
              <a:rPr lang="en-US" sz="2400" dirty="0"/>
              <a:t>External wall takes the name of the tooth surface towards which it is situated. </a:t>
            </a:r>
          </a:p>
          <a:p>
            <a:r>
              <a:rPr lang="en-US" sz="2400" dirty="0" err="1" smtClean="0"/>
              <a:t>eg</a:t>
            </a:r>
            <a:r>
              <a:rPr lang="en-US" sz="2400" dirty="0" smtClean="0"/>
              <a:t>; </a:t>
            </a:r>
            <a:r>
              <a:rPr lang="en-US" sz="2400" dirty="0" err="1" smtClean="0"/>
              <a:t>Buccal</a:t>
            </a:r>
            <a:r>
              <a:rPr lang="en-US" sz="2400" dirty="0" smtClean="0"/>
              <a:t>, lingual, mesial, distal</a:t>
            </a:r>
            <a:endParaRPr lang="en-US" sz="2400" dirty="0"/>
          </a:p>
        </p:txBody>
      </p:sp>
      <p:pic>
        <p:nvPicPr>
          <p:cNvPr id="4" name="Picture 3" descr="Screen Shot 2016-04-21 at 9.44.2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4193" y="2565400"/>
            <a:ext cx="3212607" cy="2451100"/>
          </a:xfrm>
          <a:prstGeom prst="rect">
            <a:avLst/>
          </a:prstGeom>
        </p:spPr>
      </p:pic>
      <p:pic>
        <p:nvPicPr>
          <p:cNvPr id="2" name="Picture 1" descr="Screen Shot 2016-04-26 at 3.40.2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0032" y="2438400"/>
            <a:ext cx="3996055" cy="2578100"/>
          </a:xfrm>
          <a:prstGeom prst="rect">
            <a:avLst/>
          </a:prstGeom>
        </p:spPr>
      </p:pic>
    </p:spTree>
    <p:extLst>
      <p:ext uri="{BB962C8B-B14F-4D97-AF65-F5344CB8AC3E}">
        <p14:creationId xmlns:p14="http://schemas.microsoft.com/office/powerpoint/2010/main" val="581518606"/>
      </p:ext>
    </p:extLst>
  </p:cSld>
  <p:clrMapOvr>
    <a:masterClrMapping/>
  </p:clrMapOvr>
  <p:timing>
    <p:tnLst>
      <p:par>
        <p:cTn id="1" dur="indefinite" restart="never" nodeType="tmRoot"/>
      </p:par>
    </p:tnLst>
  </p:timing>
</p:sld>
</file>

<file path=ppt/theme/theme1.xml><?xml version="1.0" encoding="utf-8"?>
<a:theme xmlns:a="http://schemas.openxmlformats.org/drawingml/2006/main" name="dental instruments">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xpo">
      <a:majorFont>
        <a:latin typeface="Calibri"/>
        <a:ea typeface=""/>
        <a:cs typeface=""/>
        <a:font script="Jpan" typeface="ＭＳ ゴシック"/>
        <a:font script="Hans" typeface="宋体"/>
        <a:font script="Hant" typeface="新細明體"/>
      </a:majorFont>
      <a:minorFont>
        <a:latin typeface="Calibri"/>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dental instruments.thmx</Template>
  <TotalTime>1123</TotalTime>
  <Words>1272</Words>
  <Application>Microsoft Macintosh PowerPoint</Application>
  <PresentationFormat>On-screen Show (16:9)</PresentationFormat>
  <Paragraphs>157</Paragraphs>
  <Slides>51</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51</vt:i4>
      </vt:variant>
    </vt:vector>
  </HeadingPairs>
  <TitlesOfParts>
    <vt:vector size="55" baseType="lpstr">
      <vt:lpstr>Calibri</vt:lpstr>
      <vt:lpstr>ＭＳ Ｐゴシック</vt:lpstr>
      <vt:lpstr>Arial</vt:lpstr>
      <vt:lpstr>dental instruments</vt:lpstr>
      <vt:lpstr>Principles of Tooth Preparation  </vt:lpstr>
      <vt:lpstr>PURPOSE OF TOOTH PREPARATION </vt:lpstr>
      <vt:lpstr>TERMINOLOGY OF TOOTH PREPARATION </vt:lpstr>
      <vt:lpstr>Simple, Compound and Complex Tooth Preparation </vt:lpstr>
      <vt:lpstr>PowerPoint Presentation</vt:lpstr>
      <vt:lpstr>PowerPoint Presentation</vt:lpstr>
      <vt:lpstr>Tooth Preparation Walls </vt:lpstr>
      <vt:lpstr>PowerPoint Presentation</vt:lpstr>
      <vt:lpstr>PowerPoint Presentation</vt:lpstr>
      <vt:lpstr>PowerPoint Presentation</vt:lpstr>
      <vt:lpstr>PowerPoint Presentation</vt:lpstr>
      <vt:lpstr>PowerPoint Presentation</vt:lpstr>
      <vt:lpstr>PowerPoint Presentation</vt:lpstr>
      <vt:lpstr>Cavosurface Angle Margin/Tooth Preparation Margin </vt:lpstr>
      <vt:lpstr>PowerPoint Presentation</vt:lpstr>
      <vt:lpstr>PowerPoint Presentation</vt:lpstr>
      <vt:lpstr>PowerPoint Presentation</vt:lpstr>
      <vt:lpstr>PowerPoint Presentation</vt:lpstr>
      <vt:lpstr>PowerPoint Presentation</vt:lpstr>
      <vt:lpstr>TOOTH PREPARATION </vt:lpstr>
      <vt:lpstr>PowerPoint Presentation</vt:lpstr>
      <vt:lpstr>PowerPoint Presentation</vt:lpstr>
      <vt:lpstr>Classification of Tooth Preparations </vt:lpstr>
      <vt:lpstr>PowerPoint Presentation</vt:lpstr>
      <vt:lpstr>PowerPoint Presentation</vt:lpstr>
      <vt:lpstr>MOD</vt:lpstr>
      <vt:lpstr>PowerPoint Presentation</vt:lpstr>
      <vt:lpstr>PowerPoint Presentation</vt:lpstr>
      <vt:lpstr>PowerPoint Presentation</vt:lpstr>
      <vt:lpstr>PowerPoint Presentation</vt:lpstr>
      <vt:lpstr>STEPS IN TOOTH PREPARATION </vt:lpstr>
      <vt:lpstr>PowerPoint Presentation</vt:lpstr>
      <vt:lpstr>Initial Tooth Preparation </vt:lpstr>
      <vt:lpstr>PowerPoint Presentation</vt:lpstr>
      <vt:lpstr>Black’s Extension For Prevention Principles</vt:lpstr>
      <vt:lpstr>PowerPoint Presentation</vt:lpstr>
      <vt:lpstr>2.Primary Resistance Form </vt:lpstr>
      <vt:lpstr>PowerPoint Presentation</vt:lpstr>
      <vt:lpstr>PowerPoint Presentation</vt:lpstr>
      <vt:lpstr>3.Primary retention form.</vt:lpstr>
      <vt:lpstr>PowerPoint Presentation</vt:lpstr>
      <vt:lpstr>PowerPoint Presentation</vt:lpstr>
      <vt:lpstr>PowerPoint Presentation</vt:lpstr>
      <vt:lpstr>PowerPoint Presentation</vt:lpstr>
      <vt:lpstr>4.Convenience form.</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ahmed</dc:creator>
  <cp:lastModifiedBy>Microsoft Office User</cp:lastModifiedBy>
  <cp:revision>37</cp:revision>
  <dcterms:created xsi:type="dcterms:W3CDTF">2016-04-21T05:53:42Z</dcterms:created>
  <dcterms:modified xsi:type="dcterms:W3CDTF">2016-05-05T06:58:02Z</dcterms:modified>
</cp:coreProperties>
</file>