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77" r:id="rId4"/>
    <p:sldId id="279" r:id="rId5"/>
    <p:sldId id="283" r:id="rId6"/>
    <p:sldId id="284" r:id="rId7"/>
    <p:sldId id="278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893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700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676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6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829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537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011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845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261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7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992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B2ED-A2C1-4947-A3F9-ED7AE66A1A62}" type="datetimeFigureOut">
              <a:rPr lang="ar-IQ" smtClean="0"/>
              <a:t>19/07/1437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9C57B-17B4-4096-BFBD-E3481C862C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592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568952" cy="4752528"/>
          </a:xfrm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 rtl="0"/>
            <a:r>
              <a:rPr lang="en-US" sz="3600" dirty="0">
                <a:solidFill>
                  <a:schemeClr val="tx1"/>
                </a:solidFill>
              </a:rPr>
              <a:t>MECHANISM OF </a:t>
            </a:r>
            <a:r>
              <a:rPr lang="en-US" sz="3600" dirty="0" smtClean="0">
                <a:solidFill>
                  <a:schemeClr val="tx1"/>
                </a:solidFill>
              </a:rPr>
              <a:t>TOXICITY:</a:t>
            </a:r>
          </a:p>
          <a:p>
            <a:pPr algn="l" rtl="0"/>
            <a:r>
              <a:rPr lang="en-US" sz="3600" dirty="0" smtClean="0">
                <a:solidFill>
                  <a:schemeClr val="tx1"/>
                </a:solidFill>
              </a:rPr>
              <a:t>Overdose </a:t>
            </a:r>
            <a:r>
              <a:rPr lang="en-US" sz="3600" dirty="0" smtClean="0">
                <a:solidFill>
                  <a:srgbClr val="0070C0"/>
                </a:solidFill>
              </a:rPr>
              <a:t>(adult 7.5 - 10gm and children 150 – 200mg/kg), leads to exhausting </a:t>
            </a:r>
            <a:r>
              <a:rPr lang="en-US" sz="3600" dirty="0" smtClean="0">
                <a:solidFill>
                  <a:srgbClr val="FF0000"/>
                </a:solidFill>
              </a:rPr>
              <a:t>glutathione reserves</a:t>
            </a:r>
            <a:r>
              <a:rPr lang="en-US" sz="3600" dirty="0">
                <a:solidFill>
                  <a:srgbClr val="FF0000"/>
                </a:solidFill>
              </a:rPr>
              <a:t>;</a:t>
            </a:r>
            <a:r>
              <a:rPr lang="en-US" sz="3600" dirty="0" smtClean="0">
                <a:solidFill>
                  <a:srgbClr val="FF0000"/>
                </a:solidFill>
              </a:rPr>
              <a:t> a substance that is very important for cellular  metabolism especially in liver.</a:t>
            </a:r>
            <a:endParaRPr lang="en-US" sz="3600" u="sng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16632"/>
            <a:ext cx="780891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600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5976664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smtClean="0">
                <a:solidFill>
                  <a:srgbClr val="FF0000"/>
                </a:solidFill>
              </a:rPr>
              <a:t>Features of Acute </a:t>
            </a:r>
            <a:r>
              <a:rPr lang="en-US" b="1" dirty="0">
                <a:solidFill>
                  <a:srgbClr val="FF0000"/>
                </a:solidFill>
              </a:rPr>
              <a:t>cholinergic syndrome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The acute cholinergic syndrome usually starts within </a:t>
            </a:r>
            <a:r>
              <a:rPr lang="en-US" dirty="0" smtClean="0">
                <a:solidFill>
                  <a:schemeClr val="tx1"/>
                </a:solidFill>
              </a:rPr>
              <a:t>a few </a:t>
            </a:r>
            <a:r>
              <a:rPr lang="en-US" dirty="0">
                <a:solidFill>
                  <a:schemeClr val="tx1"/>
                </a:solidFill>
              </a:rPr>
              <a:t>minutes of exposure. Nicotinic or muscarinic </a:t>
            </a:r>
            <a:r>
              <a:rPr lang="en-US" dirty="0" smtClean="0">
                <a:solidFill>
                  <a:schemeClr val="tx1"/>
                </a:solidFill>
              </a:rPr>
              <a:t>features may </a:t>
            </a:r>
            <a:r>
              <a:rPr lang="en-US" dirty="0">
                <a:solidFill>
                  <a:schemeClr val="tx1"/>
                </a:solidFill>
              </a:rPr>
              <a:t>be present </a:t>
            </a:r>
            <a:r>
              <a:rPr lang="en-US" dirty="0" smtClean="0">
                <a:solidFill>
                  <a:schemeClr val="tx1"/>
                </a:solidFill>
              </a:rPr>
              <a:t>. Vomiting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profuse </a:t>
            </a:r>
            <a:r>
              <a:rPr lang="en-US" dirty="0" err="1" smtClean="0">
                <a:solidFill>
                  <a:schemeClr val="tx1"/>
                </a:solidFill>
              </a:rPr>
              <a:t>diarrhoea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typical following oral ingestion.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Bronchoconstriction</a:t>
            </a:r>
            <a:r>
              <a:rPr lang="en-US" dirty="0" smtClean="0">
                <a:solidFill>
                  <a:schemeClr val="tx1"/>
                </a:solidFill>
              </a:rPr>
              <a:t>, bronchorrhoea </a:t>
            </a:r>
            <a:r>
              <a:rPr lang="en-US" dirty="0">
                <a:solidFill>
                  <a:schemeClr val="tx1"/>
                </a:solidFill>
              </a:rPr>
              <a:t>and salivation may </a:t>
            </a:r>
            <a:r>
              <a:rPr lang="en-US" dirty="0" smtClean="0">
                <a:solidFill>
                  <a:schemeClr val="tx1"/>
                </a:solidFill>
              </a:rPr>
              <a:t>cause severe </a:t>
            </a:r>
            <a:r>
              <a:rPr lang="en-US" dirty="0">
                <a:solidFill>
                  <a:schemeClr val="tx1"/>
                </a:solidFill>
              </a:rPr>
              <a:t>respiratory compromise.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b="1" dirty="0" err="1" smtClean="0">
                <a:solidFill>
                  <a:srgbClr val="0070C0"/>
                </a:solidFill>
              </a:rPr>
              <a:t>Miosis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dirty="0" smtClean="0">
                <a:solidFill>
                  <a:schemeClr val="tx1"/>
                </a:solidFill>
              </a:rPr>
              <a:t>characteristic and </a:t>
            </a:r>
            <a:r>
              <a:rPr lang="en-US" dirty="0">
                <a:solidFill>
                  <a:schemeClr val="tx1"/>
                </a:solidFill>
              </a:rPr>
              <a:t>the presence of muscle </a:t>
            </a:r>
            <a:r>
              <a:rPr lang="en-US" dirty="0" smtClean="0">
                <a:solidFill>
                  <a:schemeClr val="tx1"/>
                </a:solidFill>
              </a:rPr>
              <a:t>fasciculation </a:t>
            </a:r>
            <a:r>
              <a:rPr lang="en-US" dirty="0">
                <a:solidFill>
                  <a:schemeClr val="tx1"/>
                </a:solidFill>
              </a:rPr>
              <a:t>strongly </a:t>
            </a:r>
            <a:r>
              <a:rPr lang="en-US" dirty="0" smtClean="0">
                <a:solidFill>
                  <a:schemeClr val="tx1"/>
                </a:solidFill>
              </a:rPr>
              <a:t>suggests the </a:t>
            </a:r>
            <a:r>
              <a:rPr lang="en-US" dirty="0">
                <a:solidFill>
                  <a:schemeClr val="tx1"/>
                </a:solidFill>
              </a:rPr>
              <a:t>diagnosis, although this feature is often </a:t>
            </a:r>
            <a:r>
              <a:rPr lang="en-US" dirty="0" smtClean="0">
                <a:solidFill>
                  <a:schemeClr val="tx1"/>
                </a:solidFill>
              </a:rPr>
              <a:t>absent, even </a:t>
            </a:r>
            <a:r>
              <a:rPr lang="en-US" dirty="0">
                <a:solidFill>
                  <a:schemeClr val="tx1"/>
                </a:solidFill>
              </a:rPr>
              <a:t>in serious poisoning. Subsequently, the </a:t>
            </a:r>
            <a:r>
              <a:rPr lang="en-US" dirty="0" smtClean="0">
                <a:solidFill>
                  <a:schemeClr val="tx1"/>
                </a:solidFill>
              </a:rPr>
              <a:t>patient may </a:t>
            </a:r>
            <a:r>
              <a:rPr lang="en-US" dirty="0">
                <a:solidFill>
                  <a:schemeClr val="tx1"/>
                </a:solidFill>
              </a:rPr>
              <a:t>develop </a:t>
            </a:r>
            <a:r>
              <a:rPr lang="en-US" dirty="0" err="1">
                <a:solidFill>
                  <a:srgbClr val="0070C0"/>
                </a:solidFill>
              </a:rPr>
              <a:t>generalised</a:t>
            </a:r>
            <a:r>
              <a:rPr lang="en-US" dirty="0">
                <a:solidFill>
                  <a:srgbClr val="0070C0"/>
                </a:solidFill>
              </a:rPr>
              <a:t> flaccid paralysis </a:t>
            </a:r>
            <a:r>
              <a:rPr lang="en-US" dirty="0">
                <a:solidFill>
                  <a:schemeClr val="tx1"/>
                </a:solidFill>
              </a:rPr>
              <a:t>which </a:t>
            </a:r>
            <a:r>
              <a:rPr lang="en-US" dirty="0" smtClean="0">
                <a:solidFill>
                  <a:schemeClr val="tx1"/>
                </a:solidFill>
              </a:rPr>
              <a:t>can affect </a:t>
            </a:r>
            <a:r>
              <a:rPr lang="en-US" dirty="0">
                <a:solidFill>
                  <a:schemeClr val="tx1"/>
                </a:solidFill>
              </a:rPr>
              <a:t>respiratory and ocular muscles and result in </a:t>
            </a:r>
            <a:r>
              <a:rPr lang="en-US" dirty="0" smtClean="0">
                <a:solidFill>
                  <a:schemeClr val="tx1"/>
                </a:solidFill>
              </a:rPr>
              <a:t>respiratory failure</a:t>
            </a:r>
            <a:r>
              <a:rPr lang="en-US" dirty="0">
                <a:solidFill>
                  <a:schemeClr val="tx1"/>
                </a:solidFill>
              </a:rPr>
              <a:t>. Ataxia, coma and </a:t>
            </a:r>
            <a:r>
              <a:rPr lang="en-US" dirty="0" smtClean="0">
                <a:solidFill>
                  <a:schemeClr val="tx1"/>
                </a:solidFill>
              </a:rPr>
              <a:t>convulsions, cardiac arrhythmia, pancreatitis  may develop.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0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424936" cy="5544616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Management</a:t>
            </a:r>
            <a:endParaRPr lang="en-US" b="1" dirty="0">
              <a:solidFill>
                <a:srgbClr val="FF0000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b="1" dirty="0" smtClean="0">
                <a:solidFill>
                  <a:srgbClr val="0070C0"/>
                </a:solidFill>
              </a:rPr>
              <a:t>Supportive: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airway should be cleared of excessive </a:t>
            </a:r>
            <a:r>
              <a:rPr lang="en-US" dirty="0" smtClean="0">
                <a:solidFill>
                  <a:schemeClr val="tx1"/>
                </a:solidFill>
              </a:rPr>
              <a:t>secretions, breathing </a:t>
            </a:r>
            <a:r>
              <a:rPr lang="en-US" dirty="0">
                <a:solidFill>
                  <a:schemeClr val="tx1"/>
                </a:solidFill>
              </a:rPr>
              <a:t>and circulation assessed, high-flow oxygen administered and intravenous access obtained. In </a:t>
            </a:r>
            <a:r>
              <a:rPr lang="en-US" dirty="0" smtClean="0">
                <a:solidFill>
                  <a:schemeClr val="tx1"/>
                </a:solidFill>
              </a:rPr>
              <a:t>the event </a:t>
            </a:r>
            <a:r>
              <a:rPr lang="en-US" dirty="0">
                <a:solidFill>
                  <a:schemeClr val="tx1"/>
                </a:solidFill>
              </a:rPr>
              <a:t>of external contamination, further exposure </a:t>
            </a:r>
            <a:r>
              <a:rPr lang="en-US" dirty="0" smtClean="0">
                <a:solidFill>
                  <a:schemeClr val="tx1"/>
                </a:solidFill>
              </a:rPr>
              <a:t>should be </a:t>
            </a:r>
            <a:r>
              <a:rPr lang="en-US" dirty="0">
                <a:solidFill>
                  <a:schemeClr val="tx1"/>
                </a:solidFill>
              </a:rPr>
              <a:t>prevented, contaminated clothing and contact </a:t>
            </a:r>
            <a:r>
              <a:rPr lang="en-US" dirty="0" smtClean="0">
                <a:solidFill>
                  <a:schemeClr val="tx1"/>
                </a:solidFill>
              </a:rPr>
              <a:t>lenses removed</a:t>
            </a:r>
            <a:r>
              <a:rPr lang="en-US" dirty="0">
                <a:solidFill>
                  <a:schemeClr val="tx1"/>
                </a:solidFill>
              </a:rPr>
              <a:t>, the skin washed with soap and water, and </a:t>
            </a:r>
            <a:r>
              <a:rPr lang="en-US" dirty="0" smtClean="0">
                <a:solidFill>
                  <a:schemeClr val="tx1"/>
                </a:solidFill>
              </a:rPr>
              <a:t>the eyes </a:t>
            </a:r>
            <a:r>
              <a:rPr lang="en-US" dirty="0">
                <a:solidFill>
                  <a:schemeClr val="tx1"/>
                </a:solidFill>
              </a:rPr>
              <a:t>irrigated. Gastric lavage or activated charcoal </a:t>
            </a:r>
            <a:r>
              <a:rPr lang="en-US" dirty="0" smtClean="0">
                <a:solidFill>
                  <a:schemeClr val="tx1"/>
                </a:solidFill>
              </a:rPr>
              <a:t>may be </a:t>
            </a:r>
            <a:r>
              <a:rPr lang="en-US" dirty="0">
                <a:solidFill>
                  <a:schemeClr val="tx1"/>
                </a:solidFill>
              </a:rPr>
              <a:t>considered if the patient presents within 1 hour </a:t>
            </a:r>
            <a:r>
              <a:rPr lang="en-US" dirty="0" smtClean="0">
                <a:solidFill>
                  <a:schemeClr val="tx1"/>
                </a:solidFill>
              </a:rPr>
              <a:t>of ingestion</a:t>
            </a:r>
            <a:r>
              <a:rPr lang="en-US" dirty="0">
                <a:solidFill>
                  <a:schemeClr val="tx1"/>
                </a:solidFill>
              </a:rPr>
              <a:t>. Convulsions should be </a:t>
            </a:r>
            <a:r>
              <a:rPr lang="en-US" dirty="0" err="1" smtClean="0">
                <a:solidFill>
                  <a:schemeClr val="tx1"/>
                </a:solidFill>
              </a:rPr>
              <a:t>treated.The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ECG, oxygen saturation, </a:t>
            </a:r>
            <a:r>
              <a:rPr lang="en-US" dirty="0" smtClean="0">
                <a:solidFill>
                  <a:schemeClr val="tx1"/>
                </a:solidFill>
              </a:rPr>
              <a:t>blood gases</a:t>
            </a:r>
            <a:r>
              <a:rPr lang="en-US" dirty="0">
                <a:solidFill>
                  <a:schemeClr val="tx1"/>
                </a:solidFill>
              </a:rPr>
              <a:t>, temperature, urea and electrolytes, amylase </a:t>
            </a:r>
            <a:r>
              <a:rPr lang="en-US" dirty="0" err="1" smtClean="0">
                <a:solidFill>
                  <a:schemeClr val="tx1"/>
                </a:solidFill>
              </a:rPr>
              <a:t>andglucose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should be monitored closely.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58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352928" cy="5040560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2. Specific (atropine): </a:t>
            </a:r>
            <a:r>
              <a:rPr lang="en-US" u="sng" dirty="0" smtClean="0">
                <a:solidFill>
                  <a:srgbClr val="FF0000"/>
                </a:solidFill>
              </a:rPr>
              <a:t>Early </a:t>
            </a:r>
            <a:r>
              <a:rPr lang="en-US" u="sng" dirty="0">
                <a:solidFill>
                  <a:srgbClr val="FF0000"/>
                </a:solidFill>
              </a:rPr>
              <a:t>use of sufficient doses of atropine </a:t>
            </a: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dirty="0" smtClean="0">
                <a:solidFill>
                  <a:schemeClr val="tx1"/>
                </a:solidFill>
              </a:rPr>
              <a:t>potentially life-saving </a:t>
            </a:r>
            <a:r>
              <a:rPr lang="en-US" dirty="0">
                <a:solidFill>
                  <a:schemeClr val="tx1"/>
                </a:solidFill>
              </a:rPr>
              <a:t>in patients with severe toxicity. </a:t>
            </a:r>
            <a:r>
              <a:rPr lang="en-US" u="sng" dirty="0" smtClean="0">
                <a:solidFill>
                  <a:schemeClr val="tx1"/>
                </a:solidFill>
              </a:rPr>
              <a:t>Atropine reverses </a:t>
            </a:r>
            <a:r>
              <a:rPr lang="en-US" u="sng" dirty="0" err="1">
                <a:solidFill>
                  <a:schemeClr val="tx1"/>
                </a:solidFill>
              </a:rPr>
              <a:t>ACh</a:t>
            </a:r>
            <a:r>
              <a:rPr lang="en-US" u="sng" dirty="0">
                <a:solidFill>
                  <a:schemeClr val="tx1"/>
                </a:solidFill>
              </a:rPr>
              <a:t>-induced bronchospasm, </a:t>
            </a:r>
            <a:r>
              <a:rPr lang="en-US" u="sng" dirty="0" err="1" smtClean="0">
                <a:solidFill>
                  <a:schemeClr val="tx1"/>
                </a:solidFill>
              </a:rPr>
              <a:t>bronchorrhoea,bradycardia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and hypotension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u="sng" dirty="0" smtClean="0">
                <a:solidFill>
                  <a:srgbClr val="FF0000"/>
                </a:solidFill>
              </a:rPr>
              <a:t>atropine should be </a:t>
            </a:r>
            <a:r>
              <a:rPr lang="en-US" u="sng" dirty="0">
                <a:solidFill>
                  <a:srgbClr val="FF0000"/>
                </a:solidFill>
              </a:rPr>
              <a:t>administered in doses of 0.6–2 mg IV, repeated </a:t>
            </a:r>
            <a:r>
              <a:rPr lang="en-US" u="sng" dirty="0" smtClean="0">
                <a:solidFill>
                  <a:srgbClr val="FF0000"/>
                </a:solidFill>
              </a:rPr>
              <a:t>every 10–25 </a:t>
            </a:r>
            <a:r>
              <a:rPr lang="en-US" u="sng" dirty="0">
                <a:solidFill>
                  <a:srgbClr val="FF0000"/>
                </a:solidFill>
              </a:rPr>
              <a:t>mins until secretions are controlled, the skin is dry</a:t>
            </a:r>
          </a:p>
          <a:p>
            <a:pPr algn="l" rtl="0"/>
            <a:r>
              <a:rPr lang="en-US" u="sng" dirty="0">
                <a:solidFill>
                  <a:srgbClr val="FF0000"/>
                </a:solidFill>
              </a:rPr>
              <a:t>and there is a sinus tachycardia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Large </a:t>
            </a:r>
            <a:r>
              <a:rPr lang="en-US" dirty="0">
                <a:solidFill>
                  <a:schemeClr val="tx1"/>
                </a:solidFill>
              </a:rPr>
              <a:t>doses may </a:t>
            </a:r>
            <a:r>
              <a:rPr lang="en-US" dirty="0" smtClean="0">
                <a:solidFill>
                  <a:schemeClr val="tx1"/>
                </a:solidFill>
              </a:rPr>
              <a:t>be needed </a:t>
            </a:r>
            <a:r>
              <a:rPr lang="en-US" dirty="0">
                <a:solidFill>
                  <a:schemeClr val="tx1"/>
                </a:solidFill>
              </a:rPr>
              <a:t>but excessive doses may cause </a:t>
            </a:r>
            <a:r>
              <a:rPr lang="en-US" dirty="0" smtClean="0">
                <a:solidFill>
                  <a:schemeClr val="tx1"/>
                </a:solidFill>
              </a:rPr>
              <a:t>anticholinergic effects.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69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8208912" cy="5256584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b="1" dirty="0" smtClean="0">
                <a:solidFill>
                  <a:srgbClr val="0070C0"/>
                </a:solidFill>
              </a:rPr>
              <a:t>Specific (Oximes):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patients requiring atropine, an </a:t>
            </a:r>
            <a:r>
              <a:rPr lang="en-US" b="1" dirty="0" err="1">
                <a:solidFill>
                  <a:srgbClr val="FF0000"/>
                </a:solidFill>
              </a:rPr>
              <a:t>oxime</a:t>
            </a:r>
            <a:r>
              <a:rPr lang="en-US" dirty="0">
                <a:solidFill>
                  <a:schemeClr val="tx1"/>
                </a:solidFill>
              </a:rPr>
              <a:t> such as </a:t>
            </a:r>
            <a:r>
              <a:rPr lang="en-US" dirty="0" err="1" smtClean="0">
                <a:solidFill>
                  <a:schemeClr val="tx1"/>
                </a:solidFill>
              </a:rPr>
              <a:t>pralidoxime</a:t>
            </a:r>
            <a:r>
              <a:rPr lang="en-US" dirty="0" smtClean="0">
                <a:solidFill>
                  <a:schemeClr val="tx1"/>
                </a:solidFill>
              </a:rPr>
              <a:t> if </a:t>
            </a:r>
            <a:r>
              <a:rPr lang="en-US" dirty="0">
                <a:solidFill>
                  <a:schemeClr val="tx1"/>
                </a:solidFill>
              </a:rPr>
              <a:t>available, </a:t>
            </a:r>
            <a:r>
              <a:rPr lang="en-US" dirty="0" smtClean="0">
                <a:solidFill>
                  <a:schemeClr val="tx1"/>
                </a:solidFill>
              </a:rPr>
              <a:t>should also </a:t>
            </a:r>
            <a:r>
              <a:rPr lang="en-US" dirty="0">
                <a:solidFill>
                  <a:schemeClr val="tx1"/>
                </a:solidFill>
              </a:rPr>
              <a:t>be administered, as this may reverse or </a:t>
            </a:r>
            <a:r>
              <a:rPr lang="en-US" dirty="0" smtClean="0">
                <a:solidFill>
                  <a:schemeClr val="tx1"/>
                </a:solidFill>
              </a:rPr>
              <a:t>prevent muscle </a:t>
            </a:r>
            <a:r>
              <a:rPr lang="en-US" dirty="0">
                <a:solidFill>
                  <a:schemeClr val="tx1"/>
                </a:solidFill>
              </a:rPr>
              <a:t>weakness, convulsions or coma, especially </a:t>
            </a:r>
            <a:r>
              <a:rPr lang="en-US" dirty="0" smtClean="0">
                <a:solidFill>
                  <a:schemeClr val="tx1"/>
                </a:solidFill>
              </a:rPr>
              <a:t>if given </a:t>
            </a:r>
            <a:r>
              <a:rPr lang="en-US" dirty="0">
                <a:solidFill>
                  <a:schemeClr val="tx1"/>
                </a:solidFill>
              </a:rPr>
              <a:t>rapidly after exposure. The </a:t>
            </a:r>
            <a:r>
              <a:rPr lang="en-US" dirty="0" err="1">
                <a:solidFill>
                  <a:schemeClr val="tx1"/>
                </a:solidFill>
              </a:rPr>
              <a:t>pralidoxime</a:t>
            </a:r>
            <a:r>
              <a:rPr lang="en-US" dirty="0">
                <a:solidFill>
                  <a:schemeClr val="tx1"/>
                </a:solidFill>
              </a:rPr>
              <a:t> dose </a:t>
            </a:r>
            <a:r>
              <a:rPr lang="en-US" dirty="0" smtClean="0">
                <a:solidFill>
                  <a:schemeClr val="tx1"/>
                </a:solidFill>
              </a:rPr>
              <a:t>for an </a:t>
            </a:r>
            <a:r>
              <a:rPr lang="en-US" dirty="0">
                <a:solidFill>
                  <a:schemeClr val="tx1"/>
                </a:solidFill>
              </a:rPr>
              <a:t>adult is 2 g IV over 4 mins, repeated 4–6 times daily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Note: </a:t>
            </a:r>
            <a:r>
              <a:rPr lang="en-US" dirty="0" smtClean="0">
                <a:solidFill>
                  <a:schemeClr val="tx1"/>
                </a:solidFill>
              </a:rPr>
              <a:t>This is less important than atropine and may causes some problems.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chemeClr val="tx1"/>
                </a:solidFill>
              </a:rPr>
              <a:t>Rarely Benzodiazepines may be used to reduce agitation </a:t>
            </a:r>
            <a:r>
              <a:rPr lang="en-US" dirty="0" err="1" smtClean="0">
                <a:solidFill>
                  <a:schemeClr val="tx1"/>
                </a:solidFill>
              </a:rPr>
              <a:t>andfasciculations</a:t>
            </a:r>
            <a:r>
              <a:rPr lang="en-US" dirty="0">
                <a:solidFill>
                  <a:schemeClr val="tx1"/>
                </a:solidFill>
              </a:rPr>
              <a:t>, treat convulsions and sedate patients during mechanical </a:t>
            </a:r>
            <a:r>
              <a:rPr lang="en-US" dirty="0" smtClean="0">
                <a:solidFill>
                  <a:schemeClr val="tx1"/>
                </a:solidFill>
              </a:rPr>
              <a:t>ventilation </a:t>
            </a:r>
            <a:r>
              <a:rPr lang="en-US" u="sng" dirty="0" smtClean="0">
                <a:solidFill>
                  <a:schemeClr val="tx1"/>
                </a:solidFill>
              </a:rPr>
              <a:t>but should be given with caution and after the starting of atropine .</a:t>
            </a:r>
            <a:endParaRPr 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40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424936" cy="5592340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sz="3800" dirty="0" smtClean="0">
                <a:solidFill>
                  <a:schemeClr val="tx1"/>
                </a:solidFill>
              </a:rPr>
              <a:t>Tricyclic </a:t>
            </a:r>
            <a:r>
              <a:rPr lang="en-US" sz="3800" dirty="0">
                <a:solidFill>
                  <a:schemeClr val="tx1"/>
                </a:solidFill>
              </a:rPr>
              <a:t>antidepressants (TCAs) are used frequently </a:t>
            </a:r>
            <a:r>
              <a:rPr lang="en-US" sz="3800" dirty="0" smtClean="0">
                <a:solidFill>
                  <a:schemeClr val="tx1"/>
                </a:solidFill>
              </a:rPr>
              <a:t>in overdose </a:t>
            </a:r>
            <a:r>
              <a:rPr lang="en-US" sz="3800" dirty="0">
                <a:solidFill>
                  <a:schemeClr val="tx1"/>
                </a:solidFill>
              </a:rPr>
              <a:t>and carry a high morbidity and mortality </a:t>
            </a:r>
            <a:r>
              <a:rPr lang="en-US" sz="3800" dirty="0" smtClean="0">
                <a:solidFill>
                  <a:schemeClr val="tx1"/>
                </a:solidFill>
              </a:rPr>
              <a:t>relating to </a:t>
            </a:r>
            <a:r>
              <a:rPr lang="en-US" sz="3800" dirty="0">
                <a:solidFill>
                  <a:schemeClr val="tx1"/>
                </a:solidFill>
              </a:rPr>
              <a:t>their sodium channel-blocking, anticholinergic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and α-</a:t>
            </a:r>
            <a:r>
              <a:rPr lang="en-US" sz="3800" dirty="0" err="1">
                <a:solidFill>
                  <a:schemeClr val="tx1"/>
                </a:solidFill>
              </a:rPr>
              <a:t>adrenoceptor</a:t>
            </a:r>
            <a:r>
              <a:rPr lang="en-US" sz="3800" dirty="0">
                <a:solidFill>
                  <a:schemeClr val="tx1"/>
                </a:solidFill>
              </a:rPr>
              <a:t>-blocking effects.</a:t>
            </a:r>
          </a:p>
          <a:p>
            <a:pPr algn="l" rtl="0"/>
            <a:r>
              <a:rPr lang="en-US" sz="3800" b="1" dirty="0">
                <a:solidFill>
                  <a:schemeClr val="tx2"/>
                </a:solidFill>
              </a:rPr>
              <a:t>Clinical features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Anticholinergic effects are </a:t>
            </a:r>
            <a:r>
              <a:rPr lang="en-US" sz="3800" dirty="0" smtClean="0">
                <a:solidFill>
                  <a:schemeClr val="tx1"/>
                </a:solidFill>
              </a:rPr>
              <a:t>common. Life-threatening</a:t>
            </a:r>
            <a:endParaRPr lang="en-US" sz="3800" dirty="0">
              <a:solidFill>
                <a:schemeClr val="tx1"/>
              </a:solidFill>
            </a:endParaRP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complications are frequent, including </a:t>
            </a:r>
            <a:r>
              <a:rPr lang="en-US" sz="3800" dirty="0">
                <a:solidFill>
                  <a:srgbClr val="FF0000"/>
                </a:solidFill>
              </a:rPr>
              <a:t>convulsions</a:t>
            </a:r>
            <a:r>
              <a:rPr lang="en-US" sz="3800" dirty="0">
                <a:solidFill>
                  <a:schemeClr val="tx1"/>
                </a:solidFill>
              </a:rPr>
              <a:t>,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coma, </a:t>
            </a:r>
            <a:r>
              <a:rPr lang="en-US" sz="3800" dirty="0">
                <a:solidFill>
                  <a:srgbClr val="FF0000"/>
                </a:solidFill>
              </a:rPr>
              <a:t>arrhythmias</a:t>
            </a:r>
            <a:r>
              <a:rPr lang="en-US" sz="3800" dirty="0">
                <a:solidFill>
                  <a:schemeClr val="tx1"/>
                </a:solidFill>
              </a:rPr>
              <a:t> (ventricular tachycardia,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ventricular fibrillation and, less commonly, heart block)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and </a:t>
            </a:r>
            <a:r>
              <a:rPr lang="en-US" sz="3800" dirty="0">
                <a:solidFill>
                  <a:srgbClr val="FF0000"/>
                </a:solidFill>
              </a:rPr>
              <a:t>hypotension</a:t>
            </a:r>
            <a:r>
              <a:rPr lang="en-US" sz="3800" dirty="0">
                <a:solidFill>
                  <a:schemeClr val="tx1"/>
                </a:solidFill>
              </a:rPr>
              <a:t>, which results from inappropriate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vasodilatation or impaired myocardial contractility.</a:t>
            </a:r>
          </a:p>
          <a:p>
            <a:pPr algn="l" rtl="0"/>
            <a:r>
              <a:rPr lang="en-US" sz="3800" dirty="0">
                <a:solidFill>
                  <a:schemeClr val="tx1"/>
                </a:solidFill>
              </a:rPr>
              <a:t>Serious complications appear to be more common with</a:t>
            </a:r>
          </a:p>
          <a:p>
            <a:pPr algn="l" rtl="0"/>
            <a:r>
              <a:rPr lang="en-US" sz="3800" dirty="0" smtClean="0">
                <a:solidFill>
                  <a:srgbClr val="0070C0"/>
                </a:solidFill>
              </a:rPr>
              <a:t>Tricyclic anti-depressant: </a:t>
            </a:r>
            <a:r>
              <a:rPr lang="en-US" sz="3800" dirty="0" smtClean="0">
                <a:solidFill>
                  <a:schemeClr val="tx1"/>
                </a:solidFill>
              </a:rPr>
              <a:t>dosulepin (an old drug) and </a:t>
            </a:r>
            <a:r>
              <a:rPr lang="en-US" sz="3800" dirty="0">
                <a:solidFill>
                  <a:schemeClr val="tx1"/>
                </a:solidFill>
              </a:rPr>
              <a:t>amitriptyline.</a:t>
            </a:r>
            <a:endParaRPr lang="ar-IQ" sz="3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171400"/>
            <a:ext cx="77978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78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Management</a:t>
            </a:r>
          </a:p>
          <a:p>
            <a:pPr algn="l" rtl="0"/>
            <a:r>
              <a:rPr lang="en-US" dirty="0" smtClean="0"/>
              <a:t>1. </a:t>
            </a:r>
            <a:r>
              <a:rPr lang="en-US" dirty="0" smtClean="0">
                <a:solidFill>
                  <a:srgbClr val="0070C0"/>
                </a:solidFill>
              </a:rPr>
              <a:t>Activated </a:t>
            </a:r>
            <a:r>
              <a:rPr lang="en-US" dirty="0">
                <a:solidFill>
                  <a:srgbClr val="0070C0"/>
                </a:solidFill>
              </a:rPr>
              <a:t>charcoal </a:t>
            </a:r>
            <a:r>
              <a:rPr lang="en-US" dirty="0">
                <a:solidFill>
                  <a:schemeClr val="tx1"/>
                </a:solidFill>
              </a:rPr>
              <a:t>should be administered if the patient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presents within 1 hour.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2. All </a:t>
            </a:r>
            <a:r>
              <a:rPr lang="en-US" dirty="0">
                <a:solidFill>
                  <a:schemeClr val="tx1"/>
                </a:solidFill>
              </a:rPr>
              <a:t>patients with possible </a:t>
            </a:r>
            <a:r>
              <a:rPr lang="en-US" dirty="0" smtClean="0">
                <a:solidFill>
                  <a:schemeClr val="tx1"/>
                </a:solidFill>
              </a:rPr>
              <a:t>TCA overdose </a:t>
            </a:r>
            <a:r>
              <a:rPr lang="en-US" dirty="0">
                <a:solidFill>
                  <a:schemeClr val="tx1"/>
                </a:solidFill>
              </a:rPr>
              <a:t>should have a </a:t>
            </a:r>
            <a:r>
              <a:rPr lang="en-US" dirty="0">
                <a:solidFill>
                  <a:srgbClr val="0070C0"/>
                </a:solidFill>
              </a:rPr>
              <a:t>12-lead ECG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tx1"/>
                </a:solidFill>
              </a:rPr>
              <a:t>ongoing cardiac </a:t>
            </a:r>
            <a:r>
              <a:rPr lang="en-US" dirty="0">
                <a:solidFill>
                  <a:schemeClr val="tx1"/>
                </a:solidFill>
              </a:rPr>
              <a:t>monitoring for at least 6 hours. </a:t>
            </a:r>
            <a:r>
              <a:rPr lang="en-US" dirty="0" smtClean="0">
                <a:solidFill>
                  <a:schemeClr val="tx1"/>
                </a:solidFill>
              </a:rPr>
              <a:t>Prolongation of </a:t>
            </a:r>
            <a:r>
              <a:rPr lang="en-US" dirty="0">
                <a:solidFill>
                  <a:schemeClr val="tx1"/>
                </a:solidFill>
              </a:rPr>
              <a:t>the QRS interval (especially if &gt; 0.16 s) </a:t>
            </a:r>
            <a:r>
              <a:rPr lang="en-US" dirty="0" smtClean="0">
                <a:solidFill>
                  <a:schemeClr val="tx1"/>
                </a:solidFill>
              </a:rPr>
              <a:t>indicates severe </a:t>
            </a:r>
            <a:r>
              <a:rPr lang="en-US" dirty="0">
                <a:solidFill>
                  <a:schemeClr val="tx1"/>
                </a:solidFill>
              </a:rPr>
              <a:t>sodium channel blockade and is associated </a:t>
            </a:r>
            <a:r>
              <a:rPr lang="en-US" dirty="0" smtClean="0">
                <a:solidFill>
                  <a:schemeClr val="tx1"/>
                </a:solidFill>
              </a:rPr>
              <a:t>with an </a:t>
            </a:r>
            <a:r>
              <a:rPr lang="en-US" dirty="0">
                <a:solidFill>
                  <a:schemeClr val="tx1"/>
                </a:solidFill>
              </a:rPr>
              <a:t>increased risk of </a:t>
            </a:r>
            <a:r>
              <a:rPr lang="en-US" dirty="0" smtClean="0">
                <a:solidFill>
                  <a:schemeClr val="tx1"/>
                </a:solidFill>
              </a:rPr>
              <a:t>arrhythmia. </a:t>
            </a:r>
            <a:r>
              <a:rPr lang="en-US" dirty="0">
                <a:solidFill>
                  <a:schemeClr val="tx1"/>
                </a:solidFill>
              </a:rPr>
              <a:t>QT </a:t>
            </a:r>
            <a:r>
              <a:rPr lang="en-US" dirty="0" smtClean="0">
                <a:solidFill>
                  <a:schemeClr val="tx1"/>
                </a:solidFill>
              </a:rPr>
              <a:t>interval prolongation </a:t>
            </a:r>
            <a:r>
              <a:rPr lang="en-US" dirty="0">
                <a:solidFill>
                  <a:schemeClr val="tx1"/>
                </a:solidFill>
              </a:rPr>
              <a:t>may also occur.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dirty="0" smtClean="0">
                <a:solidFill>
                  <a:srgbClr val="0070C0"/>
                </a:solidFill>
              </a:rPr>
              <a:t>Arterial </a:t>
            </a:r>
            <a:r>
              <a:rPr lang="en-US" dirty="0">
                <a:solidFill>
                  <a:srgbClr val="0070C0"/>
                </a:solidFill>
              </a:rPr>
              <a:t>blood </a:t>
            </a:r>
            <a:r>
              <a:rPr lang="en-US" dirty="0" smtClean="0">
                <a:solidFill>
                  <a:srgbClr val="0070C0"/>
                </a:solidFill>
              </a:rPr>
              <a:t>gases </a:t>
            </a:r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>
                <a:solidFill>
                  <a:schemeClr val="tx1"/>
                </a:solidFill>
              </a:rPr>
              <a:t>be measured in suspected severe </a:t>
            </a:r>
            <a:r>
              <a:rPr lang="en-US" dirty="0" smtClean="0">
                <a:solidFill>
                  <a:schemeClr val="tx1"/>
                </a:solidFill>
              </a:rPr>
              <a:t>poisoning.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ntravenous </a:t>
            </a:r>
            <a:r>
              <a:rPr lang="en-US" dirty="0">
                <a:solidFill>
                  <a:srgbClr val="0070C0"/>
                </a:solidFill>
              </a:rPr>
              <a:t>sodium </a:t>
            </a:r>
            <a:r>
              <a:rPr lang="en-US" dirty="0" smtClean="0">
                <a:solidFill>
                  <a:srgbClr val="0070C0"/>
                </a:solidFill>
              </a:rPr>
              <a:t>bicarbonate </a:t>
            </a:r>
            <a:r>
              <a:rPr lang="en-US" dirty="0" smtClean="0">
                <a:solidFill>
                  <a:schemeClr val="tx1"/>
                </a:solidFill>
              </a:rPr>
              <a:t>(50 </a:t>
            </a:r>
            <a:r>
              <a:rPr lang="en-US" dirty="0">
                <a:solidFill>
                  <a:schemeClr val="tx1"/>
                </a:solidFill>
              </a:rPr>
              <a:t>mL of 8.4% solution) should be </a:t>
            </a:r>
            <a:r>
              <a:rPr lang="en-US" dirty="0" smtClean="0">
                <a:solidFill>
                  <a:schemeClr val="tx1"/>
                </a:solidFill>
              </a:rPr>
              <a:t>administered and </a:t>
            </a:r>
            <a:r>
              <a:rPr lang="en-US" dirty="0">
                <a:solidFill>
                  <a:schemeClr val="tx1"/>
                </a:solidFill>
              </a:rPr>
              <a:t>repeated to correct </a:t>
            </a:r>
            <a:r>
              <a:rPr lang="en-US" dirty="0" smtClean="0">
                <a:solidFill>
                  <a:schemeClr val="tx1"/>
                </a:solidFill>
              </a:rPr>
              <a:t>pH in significant acidosis and cardiac arrhythmia.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dirty="0" smtClean="0">
                <a:solidFill>
                  <a:srgbClr val="0070C0"/>
                </a:solidFill>
              </a:rPr>
              <a:t>Hypoxia </a:t>
            </a:r>
            <a:r>
              <a:rPr lang="en-US" dirty="0">
                <a:solidFill>
                  <a:srgbClr val="0070C0"/>
                </a:solidFill>
              </a:rPr>
              <a:t>and electrolyte abnormalities </a:t>
            </a:r>
            <a:r>
              <a:rPr lang="en-US" dirty="0" smtClean="0">
                <a:solidFill>
                  <a:srgbClr val="0070C0"/>
                </a:solidFill>
              </a:rPr>
              <a:t>should also </a:t>
            </a:r>
            <a:r>
              <a:rPr lang="en-US" dirty="0">
                <a:solidFill>
                  <a:srgbClr val="0070C0"/>
                </a:solidFill>
              </a:rPr>
              <a:t>be corrected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smtClean="0">
                <a:solidFill>
                  <a:schemeClr val="tx1"/>
                </a:solidFill>
              </a:rPr>
              <a:t>6. </a:t>
            </a:r>
            <a:r>
              <a:rPr lang="en-US" dirty="0" smtClean="0">
                <a:solidFill>
                  <a:srgbClr val="0070C0"/>
                </a:solidFill>
              </a:rPr>
              <a:t>Anti-arrhythmic </a:t>
            </a:r>
            <a:r>
              <a:rPr lang="en-US" dirty="0">
                <a:solidFill>
                  <a:srgbClr val="0070C0"/>
                </a:solidFill>
              </a:rPr>
              <a:t>drugs </a:t>
            </a:r>
            <a:r>
              <a:rPr lang="en-US" dirty="0">
                <a:solidFill>
                  <a:schemeClr val="tx1"/>
                </a:solidFill>
              </a:rPr>
              <a:t>should </a:t>
            </a:r>
            <a:r>
              <a:rPr lang="en-US" dirty="0" smtClean="0">
                <a:solidFill>
                  <a:schemeClr val="tx1"/>
                </a:solidFill>
              </a:rPr>
              <a:t>only be </a:t>
            </a:r>
            <a:r>
              <a:rPr lang="en-US" dirty="0">
                <a:solidFill>
                  <a:schemeClr val="tx1"/>
                </a:solidFill>
              </a:rPr>
              <a:t>given on specialist advice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 7. Prolonged convulsions should </a:t>
            </a:r>
            <a:r>
              <a:rPr lang="en-US" dirty="0">
                <a:solidFill>
                  <a:schemeClr val="tx1"/>
                </a:solidFill>
              </a:rPr>
              <a:t>be treated with </a:t>
            </a:r>
            <a:r>
              <a:rPr lang="en-US" dirty="0">
                <a:solidFill>
                  <a:srgbClr val="0070C0"/>
                </a:solidFill>
              </a:rPr>
              <a:t>intravenous </a:t>
            </a:r>
            <a:r>
              <a:rPr lang="en-US" dirty="0" smtClean="0">
                <a:solidFill>
                  <a:srgbClr val="0070C0"/>
                </a:solidFill>
              </a:rPr>
              <a:t>benzodiazepines.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61" y="985680"/>
            <a:ext cx="8280920" cy="5688632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in </a:t>
            </a:r>
            <a:r>
              <a:rPr lang="en-US" dirty="0">
                <a:solidFill>
                  <a:srgbClr val="0070C0"/>
                </a:solidFill>
              </a:rPr>
              <a:t>first few hours after </a:t>
            </a:r>
            <a:r>
              <a:rPr lang="en-US" dirty="0" smtClean="0">
                <a:solidFill>
                  <a:srgbClr val="0070C0"/>
                </a:solidFill>
              </a:rPr>
              <a:t>ingestion: </a:t>
            </a:r>
            <a:r>
              <a:rPr lang="en-US" dirty="0" smtClean="0">
                <a:solidFill>
                  <a:schemeClr val="tx1"/>
                </a:solidFill>
              </a:rPr>
              <a:t>Patients may be asymptomatic or report anorexia, nausea or vomiting, and malaise. 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In next 1-3 days(early hepatotoxicity):  </a:t>
            </a:r>
            <a:r>
              <a:rPr lang="en-US" dirty="0" smtClean="0">
                <a:solidFill>
                  <a:schemeClr val="tx1"/>
                </a:solidFill>
              </a:rPr>
              <a:t>patients generally develop RUQ abdominal pain with increasing nausea and vomiting. 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In 3-4 days after ingestion (severe hepatic damage: the most dangerous period): </a:t>
            </a:r>
            <a:r>
              <a:rPr lang="en-US" dirty="0" smtClean="0">
                <a:solidFill>
                  <a:schemeClr val="tx1"/>
                </a:solidFill>
              </a:rPr>
              <a:t>Hepatic necrosis and dysfunction are associated with jaundice, coagulopathy, hypoglycemia, and hepatic encephalopathy 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Acute renal failure develops in some critically ill patients. Death from multi-organ failure may occur.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32" y="116632"/>
            <a:ext cx="7834313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98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208912" cy="4968552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Approach Considerations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1. Initial </a:t>
            </a:r>
            <a:r>
              <a:rPr lang="en-US" dirty="0">
                <a:solidFill>
                  <a:schemeClr val="tx1"/>
                </a:solidFill>
              </a:rPr>
              <a:t>appropriate supportive care is essential in </a:t>
            </a:r>
            <a:r>
              <a:rPr lang="en-US" dirty="0" smtClean="0">
                <a:solidFill>
                  <a:schemeClr val="tx1"/>
                </a:solidFill>
              </a:rPr>
              <a:t>acetaminophen (paracetamol) </a:t>
            </a:r>
            <a:r>
              <a:rPr lang="en-US" dirty="0">
                <a:solidFill>
                  <a:schemeClr val="tx1"/>
                </a:solidFill>
              </a:rPr>
              <a:t>poisoning. Immediate assessment of the patient's airway, breathing, and fluid status (</a:t>
            </a:r>
            <a:r>
              <a:rPr lang="en-US" dirty="0" err="1">
                <a:solidFill>
                  <a:schemeClr val="tx1"/>
                </a:solidFill>
              </a:rPr>
              <a:t>ie</a:t>
            </a:r>
            <a:r>
              <a:rPr lang="en-US" dirty="0">
                <a:solidFill>
                  <a:schemeClr val="tx1"/>
                </a:solidFill>
              </a:rPr>
              <a:t>, ABCs) is critical before treatment for suspected acetaminophen overdose is initiated. In addition, assessing for other potential life-threatening co-ingestions (</a:t>
            </a:r>
            <a:r>
              <a:rPr lang="en-US" dirty="0" err="1">
                <a:solidFill>
                  <a:schemeClr val="tx1"/>
                </a:solidFill>
              </a:rPr>
              <a:t>eg</a:t>
            </a:r>
            <a:r>
              <a:rPr lang="en-US" dirty="0">
                <a:solidFill>
                  <a:schemeClr val="tx1"/>
                </a:solidFill>
              </a:rPr>
              <a:t>, salicylate) is very important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2. Administer </a:t>
            </a:r>
            <a:r>
              <a:rPr lang="en-US" dirty="0">
                <a:solidFill>
                  <a:schemeClr val="tx1"/>
                </a:solidFill>
              </a:rPr>
              <a:t>activated charcoal (AC) if the patient has a stable mental and clinical status and presents to the emergency department within 1 hour of ingestion. </a:t>
            </a:r>
          </a:p>
        </p:txBody>
      </p:sp>
    </p:spTree>
    <p:extLst>
      <p:ext uri="{BB962C8B-B14F-4D97-AF65-F5344CB8AC3E}">
        <p14:creationId xmlns:p14="http://schemas.microsoft.com/office/powerpoint/2010/main" val="387232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84976" cy="1440160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smtClean="0">
                <a:solidFill>
                  <a:srgbClr val="0070C0"/>
                </a:solidFill>
              </a:rPr>
              <a:t>Draw </a:t>
            </a: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4-hourly </a:t>
            </a:r>
            <a:r>
              <a:rPr lang="en-US" dirty="0">
                <a:solidFill>
                  <a:srgbClr val="0070C0"/>
                </a:solidFill>
              </a:rPr>
              <a:t>serum acetaminophen concentration to determine the risk for hepatotoxicity, plot this value using the </a:t>
            </a:r>
            <a:r>
              <a:rPr lang="en-US" dirty="0" smtClean="0">
                <a:solidFill>
                  <a:srgbClr val="0070C0"/>
                </a:solidFill>
              </a:rPr>
              <a:t>R-M </a:t>
            </a:r>
            <a:r>
              <a:rPr lang="en-US" dirty="0">
                <a:solidFill>
                  <a:srgbClr val="0070C0"/>
                </a:solidFill>
              </a:rPr>
              <a:t>nomogram</a:t>
            </a:r>
            <a:r>
              <a:rPr lang="en-US" dirty="0" smtClean="0">
                <a:solidFill>
                  <a:srgbClr val="0070C0"/>
                </a:solidFill>
              </a:rPr>
              <a:t>. Start 4 hours after ingestion.</a:t>
            </a:r>
            <a:endParaRPr lang="en-US" dirty="0">
              <a:solidFill>
                <a:srgbClr val="0070C0"/>
              </a:solidFill>
            </a:endParaRPr>
          </a:p>
          <a:p>
            <a:pPr algn="l" rtl="0"/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6559"/>
            <a:ext cx="4431678" cy="512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1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76672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 smtClean="0"/>
              <a:t>3. </a:t>
            </a:r>
            <a:r>
              <a:rPr lang="en-US" sz="3200" dirty="0" smtClean="0">
                <a:solidFill>
                  <a:srgbClr val="0070C0"/>
                </a:solidFill>
              </a:rPr>
              <a:t>Patients </a:t>
            </a:r>
            <a:r>
              <a:rPr lang="en-US" sz="3200" dirty="0">
                <a:solidFill>
                  <a:srgbClr val="0070C0"/>
                </a:solidFill>
              </a:rPr>
              <a:t>with acetaminophen levels below the “possible” line for hepatotoxicity on the </a:t>
            </a:r>
            <a:r>
              <a:rPr lang="en-US" sz="3200" dirty="0" err="1">
                <a:solidFill>
                  <a:srgbClr val="0070C0"/>
                </a:solidFill>
              </a:rPr>
              <a:t>Rumack</a:t>
            </a:r>
            <a:r>
              <a:rPr lang="en-US" sz="3200" dirty="0">
                <a:solidFill>
                  <a:srgbClr val="0070C0"/>
                </a:solidFill>
              </a:rPr>
              <a:t>-Matthew nomogram may be discharged home after they are medically cleared</a:t>
            </a:r>
            <a:r>
              <a:rPr lang="en-US" sz="3200" dirty="0"/>
              <a:t>. If the ingestion occurred with intent to do self-harm, a thorough psychosocial, psychological and/or psychiatric evaluation is indicated before the patient can be discharged safely from the medical care facility.</a:t>
            </a:r>
          </a:p>
        </p:txBody>
      </p:sp>
    </p:spTree>
    <p:extLst>
      <p:ext uri="{BB962C8B-B14F-4D97-AF65-F5344CB8AC3E}">
        <p14:creationId xmlns:p14="http://schemas.microsoft.com/office/powerpoint/2010/main" val="298884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4. </a:t>
            </a:r>
            <a:r>
              <a:rPr lang="en-US" dirty="0" smtClean="0">
                <a:solidFill>
                  <a:schemeClr val="tx1"/>
                </a:solidFill>
              </a:rPr>
              <a:t>Admit </a:t>
            </a:r>
            <a:r>
              <a:rPr lang="en-US" dirty="0">
                <a:solidFill>
                  <a:schemeClr val="tx1"/>
                </a:solidFill>
              </a:rPr>
              <a:t>patients with acetaminophen plasma levels above the possible line on the Rumack-Matthew nomogram for treatment with </a:t>
            </a:r>
            <a:r>
              <a:rPr lang="en-US" dirty="0" smtClean="0">
                <a:solidFill>
                  <a:schemeClr val="tx1"/>
                </a:solidFill>
              </a:rPr>
              <a:t>antidote: N </a:t>
            </a:r>
            <a:r>
              <a:rPr lang="en-US" dirty="0">
                <a:solidFill>
                  <a:schemeClr val="tx1"/>
                </a:solidFill>
              </a:rPr>
              <a:t>-acetylcysteine (NAC</a:t>
            </a:r>
            <a:r>
              <a:rPr lang="en-US" dirty="0" smtClean="0">
                <a:solidFill>
                  <a:schemeClr val="tx1"/>
                </a:solidFill>
              </a:rPr>
              <a:t>), most effective in first 8 hours of ingestion and usually by IV infusion. Rarely may cause allergy. 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5. Treat </a:t>
            </a:r>
            <a:r>
              <a:rPr lang="en-US" dirty="0">
                <a:solidFill>
                  <a:schemeClr val="tx1"/>
                </a:solidFill>
              </a:rPr>
              <a:t>patients with evidence of hepatic failure, metabolic acidosis, coagulopathy, and/or encephalopathy in an intensive care unit (ICU). Transfer patients with evidence of clinically significant hepatotoxicity to a medical facility with intensive care support and organ transplant services.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8920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136904" cy="5688632"/>
          </a:xfrm>
        </p:spPr>
        <p:txBody>
          <a:bodyPr>
            <a:normAutofit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Criteria for liver transplantation include the following:</a:t>
            </a:r>
          </a:p>
          <a:p>
            <a:pPr algn="l" rtl="0"/>
            <a:r>
              <a:rPr lang="en-US" dirty="0"/>
              <a:t>•</a:t>
            </a:r>
            <a:r>
              <a:rPr lang="en-US" dirty="0">
                <a:solidFill>
                  <a:schemeClr val="tx1"/>
                </a:solidFill>
              </a:rPr>
              <a:t>Metabolic acidosis 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•Renal failure 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•Coagulopathy 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•Encephalopathy </a:t>
            </a: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753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712968" cy="5400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err="1">
                <a:solidFill>
                  <a:srgbClr val="FF0000"/>
                </a:solidFill>
              </a:rPr>
              <a:t>Organophosphorus</a:t>
            </a:r>
            <a:r>
              <a:rPr lang="en-US" b="1" dirty="0">
                <a:solidFill>
                  <a:srgbClr val="FF0000"/>
                </a:solidFill>
              </a:rPr>
              <a:t> insecticides </a:t>
            </a:r>
            <a:r>
              <a:rPr lang="en-US" b="1" dirty="0" err="1" smtClean="0">
                <a:solidFill>
                  <a:srgbClr val="FF0000"/>
                </a:solidFill>
              </a:rPr>
              <a:t>andbnerve</a:t>
            </a:r>
            <a:r>
              <a:rPr lang="en-US" b="1" dirty="0" smtClean="0">
                <a:solidFill>
                  <a:srgbClr val="FF0000"/>
                </a:solidFill>
              </a:rPr>
              <a:t> agents</a:t>
            </a:r>
            <a:endParaRPr lang="en-US" b="1" dirty="0">
              <a:solidFill>
                <a:srgbClr val="FF0000"/>
              </a:solidFill>
            </a:endParaRPr>
          </a:p>
          <a:p>
            <a:pPr algn="l" rtl="0"/>
            <a:r>
              <a:rPr lang="en-US" dirty="0" err="1" smtClean="0">
                <a:solidFill>
                  <a:schemeClr val="tx1"/>
                </a:solidFill>
              </a:rPr>
              <a:t>Organophosphorus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(OP) compounds </a:t>
            </a:r>
            <a:r>
              <a:rPr lang="en-US" dirty="0" smtClean="0">
                <a:solidFill>
                  <a:schemeClr val="tx1"/>
                </a:solidFill>
              </a:rPr>
              <a:t>are widely </a:t>
            </a:r>
            <a:r>
              <a:rPr lang="en-US" dirty="0">
                <a:solidFill>
                  <a:schemeClr val="tx1"/>
                </a:solidFill>
              </a:rPr>
              <a:t>used as pesticides, especially in </a:t>
            </a:r>
            <a:r>
              <a:rPr lang="en-US" dirty="0" smtClean="0">
                <a:solidFill>
                  <a:schemeClr val="tx1"/>
                </a:solidFill>
              </a:rPr>
              <a:t>developing countries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smtClean="0">
                <a:solidFill>
                  <a:schemeClr val="tx1"/>
                </a:solidFill>
              </a:rPr>
              <a:t>Nerve </a:t>
            </a:r>
            <a:r>
              <a:rPr lang="en-US" dirty="0">
                <a:solidFill>
                  <a:schemeClr val="tx1"/>
                </a:solidFill>
              </a:rPr>
              <a:t>agents developed for chemical warfare </a:t>
            </a:r>
            <a:r>
              <a:rPr lang="en-US" dirty="0" smtClean="0">
                <a:solidFill>
                  <a:schemeClr val="tx1"/>
                </a:solidFill>
              </a:rPr>
              <a:t>are derived </a:t>
            </a:r>
            <a:r>
              <a:rPr lang="en-US" dirty="0">
                <a:solidFill>
                  <a:schemeClr val="tx1"/>
                </a:solidFill>
              </a:rPr>
              <a:t>from OP insecticides but are much more </a:t>
            </a:r>
            <a:r>
              <a:rPr lang="en-US" dirty="0" smtClean="0">
                <a:solidFill>
                  <a:schemeClr val="tx1"/>
                </a:solidFill>
              </a:rPr>
              <a:t>toxic. The </a:t>
            </a:r>
            <a:r>
              <a:rPr lang="en-US" dirty="0">
                <a:solidFill>
                  <a:schemeClr val="tx1"/>
                </a:solidFill>
              </a:rPr>
              <a:t>toxicology and management of nerve agent </a:t>
            </a:r>
            <a:r>
              <a:rPr lang="en-US" dirty="0" smtClean="0">
                <a:solidFill>
                  <a:schemeClr val="tx1"/>
                </a:solidFill>
              </a:rPr>
              <a:t>and pesticide </a:t>
            </a:r>
            <a:r>
              <a:rPr lang="en-US" dirty="0">
                <a:solidFill>
                  <a:schemeClr val="tx1"/>
                </a:solidFill>
              </a:rPr>
              <a:t>poisoning are similar.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04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4464496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4300" b="1" dirty="0" smtClean="0">
                <a:solidFill>
                  <a:srgbClr val="FF0000"/>
                </a:solidFill>
              </a:rPr>
              <a:t>Summary: 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inactivating </a:t>
            </a:r>
            <a:r>
              <a:rPr lang="en-US" dirty="0">
                <a:solidFill>
                  <a:srgbClr val="0070C0"/>
                </a:solidFill>
              </a:rPr>
              <a:t>the enzyme </a:t>
            </a:r>
            <a:r>
              <a:rPr lang="en-US" dirty="0" err="1" smtClean="0">
                <a:solidFill>
                  <a:srgbClr val="FF0000"/>
                </a:solidFill>
              </a:rPr>
              <a:t>acetylcholinesterase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by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OP </a:t>
            </a:r>
            <a:r>
              <a:rPr lang="en-US" dirty="0">
                <a:solidFill>
                  <a:schemeClr val="tx1"/>
                </a:solidFill>
              </a:rPr>
              <a:t>compounds </a:t>
            </a:r>
            <a:r>
              <a:rPr lang="en-US" dirty="0" smtClean="0">
                <a:solidFill>
                  <a:srgbClr val="0070C0"/>
                </a:solidFill>
              </a:rPr>
              <a:t>leading </a:t>
            </a:r>
            <a:r>
              <a:rPr lang="en-US" dirty="0">
                <a:solidFill>
                  <a:srgbClr val="0070C0"/>
                </a:solidFill>
              </a:rPr>
              <a:t>to the accumulation of acetylcholine (</a:t>
            </a:r>
            <a:r>
              <a:rPr lang="en-US" dirty="0" err="1">
                <a:solidFill>
                  <a:srgbClr val="0070C0"/>
                </a:solidFill>
              </a:rPr>
              <a:t>ACh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 smtClean="0">
                <a:solidFill>
                  <a:srgbClr val="0070C0"/>
                </a:solidFill>
              </a:rPr>
              <a:t>in cholinergic </a:t>
            </a:r>
            <a:r>
              <a:rPr lang="en-US" dirty="0">
                <a:solidFill>
                  <a:srgbClr val="0070C0"/>
                </a:solidFill>
              </a:rPr>
              <a:t>synapses </a:t>
            </a:r>
            <a:r>
              <a:rPr lang="en-US" dirty="0" smtClean="0">
                <a:solidFill>
                  <a:srgbClr val="0070C0"/>
                </a:solidFill>
              </a:rPr>
              <a:t>and presences of many cholinergic symptoms like excessive body secretions, abdominal colic, diarrhea, dyspnea (pulmonary </a:t>
            </a:r>
            <a:r>
              <a:rPr lang="en-US" dirty="0" err="1" smtClean="0">
                <a:solidFill>
                  <a:srgbClr val="0070C0"/>
                </a:solidFill>
              </a:rPr>
              <a:t>oedema</a:t>
            </a:r>
            <a:r>
              <a:rPr lang="en-US" dirty="0" smtClean="0">
                <a:solidFill>
                  <a:srgbClr val="0070C0"/>
                </a:solidFill>
              </a:rPr>
              <a:t> like, etc. Treatment consists of giving anticholinergic drugs like atropine and OXIMES which cause </a:t>
            </a:r>
            <a:r>
              <a:rPr lang="en-US" dirty="0" err="1" smtClean="0">
                <a:solidFill>
                  <a:srgbClr val="0070C0"/>
                </a:solidFill>
              </a:rPr>
              <a:t>cholinestrase</a:t>
            </a:r>
            <a:r>
              <a:rPr lang="en-US" dirty="0" smtClean="0">
                <a:solidFill>
                  <a:srgbClr val="0070C0"/>
                </a:solidFill>
              </a:rPr>
              <a:t> recovery.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1166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</dc:creator>
  <cp:lastModifiedBy>KING</cp:lastModifiedBy>
  <cp:revision>40</cp:revision>
  <dcterms:created xsi:type="dcterms:W3CDTF">2016-04-16T12:40:55Z</dcterms:created>
  <dcterms:modified xsi:type="dcterms:W3CDTF">2016-04-26T06:51:09Z</dcterms:modified>
</cp:coreProperties>
</file>