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8" r:id="rId1"/>
  </p:sldMasterIdLst>
  <p:notesMasterIdLst>
    <p:notesMasterId r:id="rId25"/>
  </p:notesMasterIdLst>
  <p:handoutMasterIdLst>
    <p:handoutMasterId r:id="rId26"/>
  </p:handoutMasterIdLst>
  <p:sldIdLst>
    <p:sldId id="258" r:id="rId2"/>
    <p:sldId id="393" r:id="rId3"/>
    <p:sldId id="259" r:id="rId4"/>
    <p:sldId id="360" r:id="rId5"/>
    <p:sldId id="262" r:id="rId6"/>
    <p:sldId id="374" r:id="rId7"/>
    <p:sldId id="260" r:id="rId8"/>
    <p:sldId id="369" r:id="rId9"/>
    <p:sldId id="263" r:id="rId10"/>
    <p:sldId id="375" r:id="rId11"/>
    <p:sldId id="376" r:id="rId12"/>
    <p:sldId id="383" r:id="rId13"/>
    <p:sldId id="377" r:id="rId14"/>
    <p:sldId id="370" r:id="rId15"/>
    <p:sldId id="399" r:id="rId16"/>
    <p:sldId id="400" r:id="rId17"/>
    <p:sldId id="401" r:id="rId18"/>
    <p:sldId id="402" r:id="rId19"/>
    <p:sldId id="403" r:id="rId20"/>
    <p:sldId id="404" r:id="rId21"/>
    <p:sldId id="406" r:id="rId22"/>
    <p:sldId id="407" r:id="rId23"/>
    <p:sldId id="408" r:id="rId24"/>
  </p:sldIdLst>
  <p:sldSz cx="9144000" cy="6858000" type="screen4x3"/>
  <p:notesSz cx="6858000" cy="9144000"/>
  <p:defaultTextStyle>
    <a:defPPr>
      <a:defRPr lang="ar-IQ"/>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118" autoAdjust="0"/>
    <p:restoredTop sz="94660"/>
  </p:normalViewPr>
  <p:slideViewPr>
    <p:cSldViewPr>
      <p:cViewPr>
        <p:scale>
          <a:sx n="60" d="100"/>
          <a:sy n="60" d="100"/>
        </p:scale>
        <p:origin x="-1644"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IQ"/>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B5A9488B-5DA8-4AE4-922A-AFC7CDE03A82}" type="datetimeFigureOut">
              <a:rPr lang="ar-IQ"/>
              <a:pPr>
                <a:defRPr/>
              </a:pPr>
              <a:t>25/06/1437</a:t>
            </a:fld>
            <a:endParaRPr lang="ar-IQ"/>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IQ"/>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CDBD368D-30A5-4630-A517-9BCB8FB69391}" type="slidenum">
              <a:rPr lang="ar-IQ"/>
              <a:pPr>
                <a:defRPr/>
              </a:pPr>
              <a:t>‹#›</a:t>
            </a:fld>
            <a:endParaRPr lang="ar-IQ"/>
          </a:p>
        </p:txBody>
      </p:sp>
    </p:spTree>
    <p:extLst>
      <p:ext uri="{BB962C8B-B14F-4D97-AF65-F5344CB8AC3E}">
        <p14:creationId xmlns:p14="http://schemas.microsoft.com/office/powerpoint/2010/main" val="4182343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5859C475-D668-4796-A0B5-6EAF605582F0}" type="datetimeFigureOut">
              <a:rPr lang="ar-IQ"/>
              <a:pPr>
                <a:defRPr/>
              </a:pPr>
              <a:t>25/06/1437</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IQ"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302D5DCF-66B6-4CCC-8190-DFBE6DA77B87}" type="slidenum">
              <a:rPr lang="ar-IQ"/>
              <a:pPr>
                <a:defRPr/>
              </a:pPr>
              <a:t>‹#›</a:t>
            </a:fld>
            <a:endParaRPr lang="ar-IQ"/>
          </a:p>
        </p:txBody>
      </p:sp>
    </p:spTree>
    <p:extLst>
      <p:ext uri="{BB962C8B-B14F-4D97-AF65-F5344CB8AC3E}">
        <p14:creationId xmlns:p14="http://schemas.microsoft.com/office/powerpoint/2010/main" val="3082174462"/>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1E3969-0F5C-4E7E-99BF-B659BF6A5535}" type="slidenum">
              <a:rPr lang="ar-SA"/>
              <a:pPr fontAlgn="base">
                <a:spcBef>
                  <a:spcPct val="0"/>
                </a:spcBef>
                <a:spcAft>
                  <a:spcPct val="0"/>
                </a:spcAft>
              </a:pPr>
              <a:t>4</a:t>
            </a:fld>
            <a:endParaRPr lang="en-GB">
              <a:cs typeface="Tahoma"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a:lstStyle/>
          <a:p>
            <a:pPr>
              <a:spcBef>
                <a:spcPct val="0"/>
              </a:spcBef>
            </a:pPr>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579" name="عنصر نائب للملاحظات 2"/>
          <p:cNvSpPr>
            <a:spLocks noGrp="1"/>
          </p:cNvSpPr>
          <p:nvPr>
            <p:ph type="body" idx="1"/>
          </p:nvPr>
        </p:nvSpPr>
        <p:spPr bwMode="auto">
          <a:noFill/>
        </p:spPr>
        <p:txBody>
          <a:bodyPr/>
          <a:lstStyle/>
          <a:p>
            <a:pPr>
              <a:spcBef>
                <a:spcPct val="0"/>
              </a:spcBef>
            </a:pPr>
            <a:endParaRPr lang="ar-SA" smtClean="0"/>
          </a:p>
        </p:txBody>
      </p:sp>
      <p:sp>
        <p:nvSpPr>
          <p:cNvPr id="2458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7D0E41-8D4F-4B14-8CC5-C368A65698F4}" type="slidenum">
              <a:rPr lang="ar-IQ"/>
              <a:pPr fontAlgn="base">
                <a:spcBef>
                  <a:spcPct val="0"/>
                </a:spcBef>
                <a:spcAft>
                  <a:spcPct val="0"/>
                </a:spcAft>
              </a:pPr>
              <a:t>14</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A23681-D9E1-4AA3-A596-1C9C3E896FCD}" type="slidenum">
              <a:rPr lang="ar-SA"/>
              <a:pPr fontAlgn="base">
                <a:spcBef>
                  <a:spcPct val="0"/>
                </a:spcBef>
                <a:spcAft>
                  <a:spcPct val="0"/>
                </a:spcAft>
              </a:pPr>
              <a:t>20</a:t>
            </a:fld>
            <a:endParaRPr lang="en-GB">
              <a:cs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pPr>
              <a:spcBef>
                <a:spcPct val="0"/>
              </a:spcBef>
            </a:pPr>
            <a:endParaRPr 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DDDBE9-757E-404B-8E18-0E7F25C7E450}" type="slidenum">
              <a:rPr lang="en-US">
                <a:cs typeface="Tahoma" pitchFamily="34" charset="0"/>
              </a:rPr>
              <a:pPr fontAlgn="base">
                <a:spcBef>
                  <a:spcPct val="0"/>
                </a:spcBef>
                <a:spcAft>
                  <a:spcPct val="0"/>
                </a:spcAft>
              </a:pPr>
              <a:t>23</a:t>
            </a:fld>
            <a:endParaRPr lang="en-US">
              <a:cs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a:spcBef>
                <a:spcPct val="0"/>
              </a:spcBef>
            </a:pPr>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pPr>
              <a:defRPr/>
            </a:pPr>
            <a:fld id="{432631D3-136E-4CBB-BF79-CD7AAB1EE2FA}" type="datetime8">
              <a:rPr lang="ar-IQ" smtClean="0"/>
              <a:t>03 نيسان، 16</a:t>
            </a:fld>
            <a:endParaRPr lang="ar-IQ"/>
          </a:p>
        </p:txBody>
      </p:sp>
      <p:sp>
        <p:nvSpPr>
          <p:cNvPr id="5" name="عنصر نائب للتذييل 4"/>
          <p:cNvSpPr>
            <a:spLocks noGrp="1"/>
          </p:cNvSpPr>
          <p:nvPr>
            <p:ph type="ftr" sz="quarter" idx="11"/>
          </p:nvPr>
        </p:nvSpPr>
        <p:spPr/>
        <p:txBody>
          <a:bodyPr/>
          <a:lstStyle/>
          <a:p>
            <a:pPr>
              <a:defRPr/>
            </a:pPr>
            <a:endParaRPr lang="ar-IQ"/>
          </a:p>
        </p:txBody>
      </p:sp>
      <p:sp>
        <p:nvSpPr>
          <p:cNvPr id="6" name="عنصر نائب لرقم الشريحة 5"/>
          <p:cNvSpPr>
            <a:spLocks noGrp="1"/>
          </p:cNvSpPr>
          <p:nvPr>
            <p:ph type="sldNum" sz="quarter" idx="12"/>
          </p:nvPr>
        </p:nvSpPr>
        <p:spPr/>
        <p:txBody>
          <a:bodyPr/>
          <a:lstStyle/>
          <a:p>
            <a:pPr>
              <a:defRPr/>
            </a:pPr>
            <a:fld id="{75DB6844-353F-4AAF-BD90-047580CBB249}" type="slidenum">
              <a:rPr lang="ar-IQ" smtClean="0"/>
              <a:pPr>
                <a:defRPr/>
              </a:pPr>
              <a:t>‹#›</a:t>
            </a:fld>
            <a:endParaRPr lang="ar-IQ"/>
          </a:p>
        </p:txBody>
      </p:sp>
    </p:spTree>
    <p:extLst>
      <p:ext uri="{BB962C8B-B14F-4D97-AF65-F5344CB8AC3E}">
        <p14:creationId xmlns:p14="http://schemas.microsoft.com/office/powerpoint/2010/main" val="1988293074"/>
      </p:ext>
    </p:extLst>
  </p:cSld>
  <p:clrMapOvr>
    <a:masterClrMapping/>
  </p:clrMapOvr>
  <p:transition spd="med">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a:defRPr/>
            </a:pPr>
            <a:fld id="{93B250A0-F60E-4776-AD6A-595E6BC570B3}" type="datetime8">
              <a:rPr lang="ar-IQ" smtClean="0"/>
              <a:t>03 نيسان، 16</a:t>
            </a:fld>
            <a:endParaRPr lang="ar-IQ"/>
          </a:p>
        </p:txBody>
      </p:sp>
      <p:sp>
        <p:nvSpPr>
          <p:cNvPr id="5" name="عنصر نائب للتذييل 4"/>
          <p:cNvSpPr>
            <a:spLocks noGrp="1"/>
          </p:cNvSpPr>
          <p:nvPr>
            <p:ph type="ftr" sz="quarter" idx="11"/>
          </p:nvPr>
        </p:nvSpPr>
        <p:spPr/>
        <p:txBody>
          <a:bodyPr/>
          <a:lstStyle/>
          <a:p>
            <a:pPr>
              <a:defRPr/>
            </a:pPr>
            <a:endParaRPr lang="ar-IQ"/>
          </a:p>
        </p:txBody>
      </p:sp>
      <p:sp>
        <p:nvSpPr>
          <p:cNvPr id="6" name="عنصر نائب لرقم الشريحة 5"/>
          <p:cNvSpPr>
            <a:spLocks noGrp="1"/>
          </p:cNvSpPr>
          <p:nvPr>
            <p:ph type="sldNum" sz="quarter" idx="12"/>
          </p:nvPr>
        </p:nvSpPr>
        <p:spPr/>
        <p:txBody>
          <a:bodyPr/>
          <a:lstStyle/>
          <a:p>
            <a:pPr>
              <a:defRPr/>
            </a:pPr>
            <a:fld id="{265CBF64-985C-4BBA-B303-0DA2700CACF9}" type="slidenum">
              <a:rPr lang="ar-IQ" smtClean="0"/>
              <a:pPr>
                <a:defRPr/>
              </a:pPr>
              <a:t>‹#›</a:t>
            </a:fld>
            <a:endParaRPr lang="ar-IQ"/>
          </a:p>
        </p:txBody>
      </p:sp>
    </p:spTree>
    <p:extLst>
      <p:ext uri="{BB962C8B-B14F-4D97-AF65-F5344CB8AC3E}">
        <p14:creationId xmlns:p14="http://schemas.microsoft.com/office/powerpoint/2010/main" val="3665964274"/>
      </p:ext>
    </p:extLst>
  </p:cSld>
  <p:clrMapOvr>
    <a:masterClrMapping/>
  </p:clrMapOvr>
  <p:transition spd="med">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a:defRPr/>
            </a:pPr>
            <a:fld id="{4270A4D1-5B2E-4882-B38A-27F4FF809896}" type="datetime8">
              <a:rPr lang="ar-IQ" smtClean="0"/>
              <a:t>03 نيسان، 16</a:t>
            </a:fld>
            <a:endParaRPr lang="ar-IQ"/>
          </a:p>
        </p:txBody>
      </p:sp>
      <p:sp>
        <p:nvSpPr>
          <p:cNvPr id="5" name="عنصر نائب للتذييل 4"/>
          <p:cNvSpPr>
            <a:spLocks noGrp="1"/>
          </p:cNvSpPr>
          <p:nvPr>
            <p:ph type="ftr" sz="quarter" idx="11"/>
          </p:nvPr>
        </p:nvSpPr>
        <p:spPr/>
        <p:txBody>
          <a:bodyPr/>
          <a:lstStyle/>
          <a:p>
            <a:pPr>
              <a:defRPr/>
            </a:pPr>
            <a:endParaRPr lang="ar-IQ"/>
          </a:p>
        </p:txBody>
      </p:sp>
      <p:sp>
        <p:nvSpPr>
          <p:cNvPr id="6" name="عنصر نائب لرقم الشريحة 5"/>
          <p:cNvSpPr>
            <a:spLocks noGrp="1"/>
          </p:cNvSpPr>
          <p:nvPr>
            <p:ph type="sldNum" sz="quarter" idx="12"/>
          </p:nvPr>
        </p:nvSpPr>
        <p:spPr/>
        <p:txBody>
          <a:bodyPr/>
          <a:lstStyle/>
          <a:p>
            <a:pPr>
              <a:defRPr/>
            </a:pPr>
            <a:fld id="{CF070966-5336-42CD-90D8-728FB00456C3}" type="slidenum">
              <a:rPr lang="ar-IQ" smtClean="0"/>
              <a:pPr>
                <a:defRPr/>
              </a:pPr>
              <a:t>‹#›</a:t>
            </a:fld>
            <a:endParaRPr lang="ar-IQ"/>
          </a:p>
        </p:txBody>
      </p:sp>
    </p:spTree>
    <p:extLst>
      <p:ext uri="{BB962C8B-B14F-4D97-AF65-F5344CB8AC3E}">
        <p14:creationId xmlns:p14="http://schemas.microsoft.com/office/powerpoint/2010/main" val="338542547"/>
      </p:ext>
    </p:extLst>
  </p:cSld>
  <p:clrMapOvr>
    <a:masterClrMapping/>
  </p:clrMapOvr>
  <p:transition spd="med">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pPr>
              <a:defRPr/>
            </a:pPr>
            <a:fld id="{92B04AAE-35D7-4B65-8C9F-CB4BF9746FCE}" type="datetime8">
              <a:rPr lang="ar-IQ" smtClean="0"/>
              <a:t>03 نيسان، 16</a:t>
            </a:fld>
            <a:endParaRPr lang="ar-IQ"/>
          </a:p>
        </p:txBody>
      </p:sp>
      <p:sp>
        <p:nvSpPr>
          <p:cNvPr id="5" name="عنصر نائب للتذييل 4"/>
          <p:cNvSpPr>
            <a:spLocks noGrp="1"/>
          </p:cNvSpPr>
          <p:nvPr>
            <p:ph type="ftr" sz="quarter" idx="11"/>
          </p:nvPr>
        </p:nvSpPr>
        <p:spPr/>
        <p:txBody>
          <a:bodyPr/>
          <a:lstStyle/>
          <a:p>
            <a:pPr>
              <a:defRPr/>
            </a:pPr>
            <a:endParaRPr lang="ar-IQ"/>
          </a:p>
        </p:txBody>
      </p:sp>
      <p:sp>
        <p:nvSpPr>
          <p:cNvPr id="6" name="عنصر نائب لرقم الشريحة 5"/>
          <p:cNvSpPr>
            <a:spLocks noGrp="1"/>
          </p:cNvSpPr>
          <p:nvPr>
            <p:ph type="sldNum" sz="quarter" idx="12"/>
          </p:nvPr>
        </p:nvSpPr>
        <p:spPr/>
        <p:txBody>
          <a:bodyPr/>
          <a:lstStyle/>
          <a:p>
            <a:pPr>
              <a:defRPr/>
            </a:pPr>
            <a:fld id="{04A4183E-667E-4570-B277-EA3CFFF97577}" type="slidenum">
              <a:rPr lang="ar-IQ" smtClean="0"/>
              <a:pPr>
                <a:defRPr/>
              </a:pPr>
              <a:t>‹#›</a:t>
            </a:fld>
            <a:endParaRPr lang="ar-IQ"/>
          </a:p>
        </p:txBody>
      </p:sp>
    </p:spTree>
    <p:extLst>
      <p:ext uri="{BB962C8B-B14F-4D97-AF65-F5344CB8AC3E}">
        <p14:creationId xmlns:p14="http://schemas.microsoft.com/office/powerpoint/2010/main" val="3961272429"/>
      </p:ext>
    </p:extLst>
  </p:cSld>
  <p:clrMapOvr>
    <a:masterClrMapping/>
  </p:clrMapOvr>
  <p:transition spd="med">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fld id="{A9E797F8-BD5B-4F03-992F-783BC5985FCA}" type="datetime8">
              <a:rPr lang="ar-IQ" smtClean="0"/>
              <a:t>03 نيسان، 16</a:t>
            </a:fld>
            <a:endParaRPr lang="ar-IQ"/>
          </a:p>
        </p:txBody>
      </p:sp>
      <p:sp>
        <p:nvSpPr>
          <p:cNvPr id="5" name="عنصر نائب للتذييل 4"/>
          <p:cNvSpPr>
            <a:spLocks noGrp="1"/>
          </p:cNvSpPr>
          <p:nvPr>
            <p:ph type="ftr" sz="quarter" idx="11"/>
          </p:nvPr>
        </p:nvSpPr>
        <p:spPr/>
        <p:txBody>
          <a:bodyPr/>
          <a:lstStyle/>
          <a:p>
            <a:pPr>
              <a:defRPr/>
            </a:pPr>
            <a:endParaRPr lang="ar-IQ"/>
          </a:p>
        </p:txBody>
      </p:sp>
      <p:sp>
        <p:nvSpPr>
          <p:cNvPr id="6" name="عنصر نائب لرقم الشريحة 5"/>
          <p:cNvSpPr>
            <a:spLocks noGrp="1"/>
          </p:cNvSpPr>
          <p:nvPr>
            <p:ph type="sldNum" sz="quarter" idx="12"/>
          </p:nvPr>
        </p:nvSpPr>
        <p:spPr/>
        <p:txBody>
          <a:bodyPr/>
          <a:lstStyle/>
          <a:p>
            <a:pPr>
              <a:defRPr/>
            </a:pPr>
            <a:fld id="{1FF91BDF-A584-4F6F-9D26-6294169E2FD3}" type="slidenum">
              <a:rPr lang="ar-IQ" smtClean="0"/>
              <a:pPr>
                <a:defRPr/>
              </a:pPr>
              <a:t>‹#›</a:t>
            </a:fld>
            <a:endParaRPr lang="ar-IQ"/>
          </a:p>
        </p:txBody>
      </p:sp>
    </p:spTree>
    <p:extLst>
      <p:ext uri="{BB962C8B-B14F-4D97-AF65-F5344CB8AC3E}">
        <p14:creationId xmlns:p14="http://schemas.microsoft.com/office/powerpoint/2010/main" val="2065044319"/>
      </p:ext>
    </p:extLst>
  </p:cSld>
  <p:clrMapOvr>
    <a:masterClrMapping/>
  </p:clrMapOvr>
  <p:transition spd="med">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pPr>
              <a:defRPr/>
            </a:pPr>
            <a:fld id="{A29535B0-82D0-446E-ADC3-DA6AE21EA90D}" type="datetime8">
              <a:rPr lang="ar-IQ" smtClean="0"/>
              <a:t>03 نيسان، 16</a:t>
            </a:fld>
            <a:endParaRPr lang="ar-IQ"/>
          </a:p>
        </p:txBody>
      </p:sp>
      <p:sp>
        <p:nvSpPr>
          <p:cNvPr id="6" name="عنصر نائب للتذييل 5"/>
          <p:cNvSpPr>
            <a:spLocks noGrp="1"/>
          </p:cNvSpPr>
          <p:nvPr>
            <p:ph type="ftr" sz="quarter" idx="11"/>
          </p:nvPr>
        </p:nvSpPr>
        <p:spPr/>
        <p:txBody>
          <a:bodyPr/>
          <a:lstStyle/>
          <a:p>
            <a:pPr>
              <a:defRPr/>
            </a:pPr>
            <a:endParaRPr lang="ar-IQ"/>
          </a:p>
        </p:txBody>
      </p:sp>
      <p:sp>
        <p:nvSpPr>
          <p:cNvPr id="7" name="عنصر نائب لرقم الشريحة 6"/>
          <p:cNvSpPr>
            <a:spLocks noGrp="1"/>
          </p:cNvSpPr>
          <p:nvPr>
            <p:ph type="sldNum" sz="quarter" idx="12"/>
          </p:nvPr>
        </p:nvSpPr>
        <p:spPr/>
        <p:txBody>
          <a:bodyPr/>
          <a:lstStyle/>
          <a:p>
            <a:pPr>
              <a:defRPr/>
            </a:pPr>
            <a:fld id="{8B4168E4-4690-4B6D-9D96-048C301FBB89}" type="slidenum">
              <a:rPr lang="ar-IQ" smtClean="0"/>
              <a:pPr>
                <a:defRPr/>
              </a:pPr>
              <a:t>‹#›</a:t>
            </a:fld>
            <a:endParaRPr lang="ar-IQ"/>
          </a:p>
        </p:txBody>
      </p:sp>
    </p:spTree>
    <p:extLst>
      <p:ext uri="{BB962C8B-B14F-4D97-AF65-F5344CB8AC3E}">
        <p14:creationId xmlns:p14="http://schemas.microsoft.com/office/powerpoint/2010/main" val="2435450011"/>
      </p:ext>
    </p:extLst>
  </p:cSld>
  <p:clrMapOvr>
    <a:masterClrMapping/>
  </p:clrMapOvr>
  <p:transition spd="med">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pPr>
              <a:defRPr/>
            </a:pPr>
            <a:fld id="{A66293B1-DBBD-43D7-8FC3-CF1D078A5408}" type="datetime8">
              <a:rPr lang="ar-IQ" smtClean="0"/>
              <a:t>03 نيسان، 16</a:t>
            </a:fld>
            <a:endParaRPr lang="ar-IQ"/>
          </a:p>
        </p:txBody>
      </p:sp>
      <p:sp>
        <p:nvSpPr>
          <p:cNvPr id="8" name="عنصر نائب للتذييل 7"/>
          <p:cNvSpPr>
            <a:spLocks noGrp="1"/>
          </p:cNvSpPr>
          <p:nvPr>
            <p:ph type="ftr" sz="quarter" idx="11"/>
          </p:nvPr>
        </p:nvSpPr>
        <p:spPr/>
        <p:txBody>
          <a:bodyPr/>
          <a:lstStyle/>
          <a:p>
            <a:pPr>
              <a:defRPr/>
            </a:pPr>
            <a:endParaRPr lang="ar-IQ"/>
          </a:p>
        </p:txBody>
      </p:sp>
      <p:sp>
        <p:nvSpPr>
          <p:cNvPr id="9" name="عنصر نائب لرقم الشريحة 8"/>
          <p:cNvSpPr>
            <a:spLocks noGrp="1"/>
          </p:cNvSpPr>
          <p:nvPr>
            <p:ph type="sldNum" sz="quarter" idx="12"/>
          </p:nvPr>
        </p:nvSpPr>
        <p:spPr/>
        <p:txBody>
          <a:bodyPr/>
          <a:lstStyle/>
          <a:p>
            <a:pPr>
              <a:defRPr/>
            </a:pPr>
            <a:fld id="{076D6CEF-FCE4-4938-9D5E-F264D35CA1DB}" type="slidenum">
              <a:rPr lang="ar-IQ" smtClean="0"/>
              <a:pPr>
                <a:defRPr/>
              </a:pPr>
              <a:t>‹#›</a:t>
            </a:fld>
            <a:endParaRPr lang="ar-IQ"/>
          </a:p>
        </p:txBody>
      </p:sp>
    </p:spTree>
    <p:extLst>
      <p:ext uri="{BB962C8B-B14F-4D97-AF65-F5344CB8AC3E}">
        <p14:creationId xmlns:p14="http://schemas.microsoft.com/office/powerpoint/2010/main" val="509627181"/>
      </p:ext>
    </p:extLst>
  </p:cSld>
  <p:clrMapOvr>
    <a:masterClrMapping/>
  </p:clrMapOvr>
  <p:transition spd="med">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pPr>
              <a:defRPr/>
            </a:pPr>
            <a:fld id="{88DE9B49-A4F2-4B11-B721-99A554668F52}" type="datetime8">
              <a:rPr lang="ar-IQ" smtClean="0"/>
              <a:t>03 نيسان، 16</a:t>
            </a:fld>
            <a:endParaRPr lang="ar-IQ"/>
          </a:p>
        </p:txBody>
      </p:sp>
      <p:sp>
        <p:nvSpPr>
          <p:cNvPr id="4" name="عنصر نائب للتذييل 3"/>
          <p:cNvSpPr>
            <a:spLocks noGrp="1"/>
          </p:cNvSpPr>
          <p:nvPr>
            <p:ph type="ftr" sz="quarter" idx="11"/>
          </p:nvPr>
        </p:nvSpPr>
        <p:spPr/>
        <p:txBody>
          <a:bodyPr/>
          <a:lstStyle/>
          <a:p>
            <a:pPr>
              <a:defRPr/>
            </a:pPr>
            <a:endParaRPr lang="ar-IQ"/>
          </a:p>
        </p:txBody>
      </p:sp>
      <p:sp>
        <p:nvSpPr>
          <p:cNvPr id="5" name="عنصر نائب لرقم الشريحة 4"/>
          <p:cNvSpPr>
            <a:spLocks noGrp="1"/>
          </p:cNvSpPr>
          <p:nvPr>
            <p:ph type="sldNum" sz="quarter" idx="12"/>
          </p:nvPr>
        </p:nvSpPr>
        <p:spPr/>
        <p:txBody>
          <a:bodyPr/>
          <a:lstStyle/>
          <a:p>
            <a:pPr>
              <a:defRPr/>
            </a:pPr>
            <a:fld id="{B189B314-DA1A-42F5-AF28-6187C75BAB38}" type="slidenum">
              <a:rPr lang="ar-IQ" smtClean="0"/>
              <a:pPr>
                <a:defRPr/>
              </a:pPr>
              <a:t>‹#›</a:t>
            </a:fld>
            <a:endParaRPr lang="ar-IQ"/>
          </a:p>
        </p:txBody>
      </p:sp>
    </p:spTree>
    <p:extLst>
      <p:ext uri="{BB962C8B-B14F-4D97-AF65-F5344CB8AC3E}">
        <p14:creationId xmlns:p14="http://schemas.microsoft.com/office/powerpoint/2010/main" val="2258171678"/>
      </p:ext>
    </p:extLst>
  </p:cSld>
  <p:clrMapOvr>
    <a:masterClrMapping/>
  </p:clrMapOvr>
  <p:transition spd="med">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fld id="{4798B568-26A8-435D-A775-23EDB61B8E10}" type="datetime8">
              <a:rPr lang="ar-IQ" smtClean="0"/>
              <a:t>03 نيسان، 16</a:t>
            </a:fld>
            <a:endParaRPr lang="ar-IQ"/>
          </a:p>
        </p:txBody>
      </p:sp>
      <p:sp>
        <p:nvSpPr>
          <p:cNvPr id="3" name="عنصر نائب للتذييل 2"/>
          <p:cNvSpPr>
            <a:spLocks noGrp="1"/>
          </p:cNvSpPr>
          <p:nvPr>
            <p:ph type="ftr" sz="quarter" idx="11"/>
          </p:nvPr>
        </p:nvSpPr>
        <p:spPr/>
        <p:txBody>
          <a:bodyPr/>
          <a:lstStyle/>
          <a:p>
            <a:pPr>
              <a:defRPr/>
            </a:pPr>
            <a:endParaRPr lang="ar-IQ"/>
          </a:p>
        </p:txBody>
      </p:sp>
      <p:sp>
        <p:nvSpPr>
          <p:cNvPr id="4" name="عنصر نائب لرقم الشريحة 3"/>
          <p:cNvSpPr>
            <a:spLocks noGrp="1"/>
          </p:cNvSpPr>
          <p:nvPr>
            <p:ph type="sldNum" sz="quarter" idx="12"/>
          </p:nvPr>
        </p:nvSpPr>
        <p:spPr/>
        <p:txBody>
          <a:bodyPr/>
          <a:lstStyle/>
          <a:p>
            <a:pPr>
              <a:defRPr/>
            </a:pPr>
            <a:fld id="{16D37E1A-43BE-4929-BBC6-2AF0C9E0D5DE}" type="slidenum">
              <a:rPr lang="ar-IQ" smtClean="0"/>
              <a:pPr>
                <a:defRPr/>
              </a:pPr>
              <a:t>‹#›</a:t>
            </a:fld>
            <a:endParaRPr lang="ar-IQ"/>
          </a:p>
        </p:txBody>
      </p:sp>
    </p:spTree>
    <p:extLst>
      <p:ext uri="{BB962C8B-B14F-4D97-AF65-F5344CB8AC3E}">
        <p14:creationId xmlns:p14="http://schemas.microsoft.com/office/powerpoint/2010/main" val="311153964"/>
      </p:ext>
    </p:extLst>
  </p:cSld>
  <p:clrMapOvr>
    <a:masterClrMapping/>
  </p:clrMapOvr>
  <p:transition spd="med">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7BDD0782-4400-45B5-B3D6-BBCEA3E0FECF}" type="datetime8">
              <a:rPr lang="ar-IQ" smtClean="0"/>
              <a:t>03 نيسان، 16</a:t>
            </a:fld>
            <a:endParaRPr lang="ar-IQ"/>
          </a:p>
        </p:txBody>
      </p:sp>
      <p:sp>
        <p:nvSpPr>
          <p:cNvPr id="6" name="عنصر نائب للتذييل 5"/>
          <p:cNvSpPr>
            <a:spLocks noGrp="1"/>
          </p:cNvSpPr>
          <p:nvPr>
            <p:ph type="ftr" sz="quarter" idx="11"/>
          </p:nvPr>
        </p:nvSpPr>
        <p:spPr/>
        <p:txBody>
          <a:bodyPr/>
          <a:lstStyle/>
          <a:p>
            <a:pPr>
              <a:defRPr/>
            </a:pPr>
            <a:endParaRPr lang="ar-IQ"/>
          </a:p>
        </p:txBody>
      </p:sp>
      <p:sp>
        <p:nvSpPr>
          <p:cNvPr id="7" name="عنصر نائب لرقم الشريحة 6"/>
          <p:cNvSpPr>
            <a:spLocks noGrp="1"/>
          </p:cNvSpPr>
          <p:nvPr>
            <p:ph type="sldNum" sz="quarter" idx="12"/>
          </p:nvPr>
        </p:nvSpPr>
        <p:spPr/>
        <p:txBody>
          <a:bodyPr/>
          <a:lstStyle/>
          <a:p>
            <a:pPr>
              <a:defRPr/>
            </a:pPr>
            <a:fld id="{02E39A78-8843-477A-820B-021113FDADA6}" type="slidenum">
              <a:rPr lang="ar-IQ" smtClean="0"/>
              <a:pPr>
                <a:defRPr/>
              </a:pPr>
              <a:t>‹#›</a:t>
            </a:fld>
            <a:endParaRPr lang="ar-IQ"/>
          </a:p>
        </p:txBody>
      </p:sp>
    </p:spTree>
    <p:extLst>
      <p:ext uri="{BB962C8B-B14F-4D97-AF65-F5344CB8AC3E}">
        <p14:creationId xmlns:p14="http://schemas.microsoft.com/office/powerpoint/2010/main" val="781243279"/>
      </p:ext>
    </p:extLst>
  </p:cSld>
  <p:clrMapOvr>
    <a:masterClrMapping/>
  </p:clrMapOvr>
  <p:transition spd="med">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C6D5B05C-A376-417C-80B0-F95CCFD154A4}" type="datetime8">
              <a:rPr lang="ar-IQ" smtClean="0"/>
              <a:t>03 نيسان، 16</a:t>
            </a:fld>
            <a:endParaRPr lang="ar-IQ"/>
          </a:p>
        </p:txBody>
      </p:sp>
      <p:sp>
        <p:nvSpPr>
          <p:cNvPr id="6" name="عنصر نائب للتذييل 5"/>
          <p:cNvSpPr>
            <a:spLocks noGrp="1"/>
          </p:cNvSpPr>
          <p:nvPr>
            <p:ph type="ftr" sz="quarter" idx="11"/>
          </p:nvPr>
        </p:nvSpPr>
        <p:spPr/>
        <p:txBody>
          <a:bodyPr/>
          <a:lstStyle/>
          <a:p>
            <a:pPr>
              <a:defRPr/>
            </a:pPr>
            <a:endParaRPr lang="ar-IQ"/>
          </a:p>
        </p:txBody>
      </p:sp>
      <p:sp>
        <p:nvSpPr>
          <p:cNvPr id="7" name="عنصر نائب لرقم الشريحة 6"/>
          <p:cNvSpPr>
            <a:spLocks noGrp="1"/>
          </p:cNvSpPr>
          <p:nvPr>
            <p:ph type="sldNum" sz="quarter" idx="12"/>
          </p:nvPr>
        </p:nvSpPr>
        <p:spPr/>
        <p:txBody>
          <a:bodyPr/>
          <a:lstStyle/>
          <a:p>
            <a:pPr>
              <a:defRPr/>
            </a:pPr>
            <a:fld id="{D0621440-A7AA-4060-B300-243240F6CECC}" type="slidenum">
              <a:rPr lang="ar-IQ" smtClean="0"/>
              <a:pPr>
                <a:defRPr/>
              </a:pPr>
              <a:t>‹#›</a:t>
            </a:fld>
            <a:endParaRPr lang="ar-IQ"/>
          </a:p>
        </p:txBody>
      </p:sp>
    </p:spTree>
    <p:extLst>
      <p:ext uri="{BB962C8B-B14F-4D97-AF65-F5344CB8AC3E}">
        <p14:creationId xmlns:p14="http://schemas.microsoft.com/office/powerpoint/2010/main" val="3372481401"/>
      </p:ext>
    </p:extLst>
  </p:cSld>
  <p:clrMapOvr>
    <a:masterClrMapping/>
  </p:clrMapOvr>
  <p:transition spd="med">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fld id="{E49D69E6-7465-47FA-81F9-513ED77154D9}" type="datetime8">
              <a:rPr lang="ar-IQ" smtClean="0"/>
              <a:t>03 نيسان، 16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4AE12821-A114-461D-B455-7A65D439829F}" type="slidenum">
              <a:rPr lang="ar-IQ" smtClean="0"/>
              <a:pPr>
                <a:defRPr/>
              </a:pPr>
              <a:t>‹#›</a:t>
            </a:fld>
            <a:endParaRPr lang="ar-IQ"/>
          </a:p>
        </p:txBody>
      </p:sp>
    </p:spTree>
    <p:extLst>
      <p:ext uri="{BB962C8B-B14F-4D97-AF65-F5344CB8AC3E}">
        <p14:creationId xmlns:p14="http://schemas.microsoft.com/office/powerpoint/2010/main" val="305759045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wedge/>
  </p:transition>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564904"/>
            <a:ext cx="8572560" cy="1871663"/>
          </a:xfrm>
        </p:spPr>
        <p:txBody>
          <a:bodyPr>
            <a:normAutofit/>
          </a:bodyPr>
          <a:lstStyle/>
          <a:p>
            <a:pPr algn="ctr" fontAlgn="auto">
              <a:spcAft>
                <a:spcPts val="0"/>
              </a:spcAft>
              <a:defRPr/>
            </a:pPr>
            <a:r>
              <a:rPr sz="4400" i="1" dirty="0" smtClean="0"/>
              <a:t>Mixing and packing of acrylic dough</a:t>
            </a:r>
            <a:endParaRPr sz="4400" i="1" dirty="0"/>
          </a:p>
        </p:txBody>
      </p:sp>
      <p:sp>
        <p:nvSpPr>
          <p:cNvPr id="4" name="مربع نص 3"/>
          <p:cNvSpPr txBox="1"/>
          <p:nvPr/>
        </p:nvSpPr>
        <p:spPr>
          <a:xfrm>
            <a:off x="4211960" y="476672"/>
            <a:ext cx="4419600" cy="1754326"/>
          </a:xfrm>
          <a:prstGeom prst="rect">
            <a:avLst/>
          </a:prstGeom>
          <a:noFill/>
        </p:spPr>
        <p:txBody>
          <a:bodyPr wrap="square" rtlCol="1">
            <a:spAutoFit/>
          </a:bodyPr>
          <a:lstStyle/>
          <a:p>
            <a:pPr algn="ctr"/>
            <a:r>
              <a:rPr lang="ar-SA" sz="3600" b="1" dirty="0" smtClean="0"/>
              <a:t>صناعة </a:t>
            </a:r>
            <a:r>
              <a:rPr lang="ar-SA" sz="3600" b="1" dirty="0" smtClean="0"/>
              <a:t> </a:t>
            </a:r>
            <a:endParaRPr lang="ar-SA" sz="3600" b="1" dirty="0" smtClean="0"/>
          </a:p>
          <a:p>
            <a:pPr algn="ctr"/>
            <a:r>
              <a:rPr lang="ar-SA" sz="3600" b="1" dirty="0" smtClean="0"/>
              <a:t>ثاني اسنان موصل</a:t>
            </a:r>
            <a:endParaRPr lang="ar-SA" sz="3600" b="1" dirty="0" smtClean="0"/>
          </a:p>
          <a:p>
            <a:pPr algn="ctr"/>
            <a:r>
              <a:rPr lang="ar-SA" sz="3600" b="1" dirty="0" smtClean="0"/>
              <a:t>4 / 4 / </a:t>
            </a:r>
            <a:r>
              <a:rPr lang="ar-SA" sz="3600" b="1" dirty="0" smtClean="0"/>
              <a:t>2016</a:t>
            </a:r>
            <a:endParaRPr lang="ar-SA" sz="3600" b="1" dirty="0"/>
          </a:p>
        </p:txBody>
      </p:sp>
      <p:sp>
        <p:nvSpPr>
          <p:cNvPr id="2" name="عنصر نائب لرقم الشريحة 1"/>
          <p:cNvSpPr>
            <a:spLocks noGrp="1"/>
          </p:cNvSpPr>
          <p:nvPr>
            <p:ph type="sldNum" sz="quarter" idx="12"/>
          </p:nvPr>
        </p:nvSpPr>
        <p:spPr/>
        <p:txBody>
          <a:bodyPr/>
          <a:lstStyle/>
          <a:p>
            <a:pPr>
              <a:defRPr/>
            </a:pPr>
            <a:fld id="{75DB6844-353F-4AAF-BD90-047580CBB249}" type="slidenum">
              <a:rPr lang="ar-IQ" smtClean="0"/>
              <a:pPr>
                <a:defRPr/>
              </a:pPr>
              <a:t>1</a:t>
            </a:fld>
            <a:endParaRPr lang="ar-IQ"/>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p:txBody>
          <a:bodyPr/>
          <a:lstStyle/>
          <a:p>
            <a:endParaRPr lang="ar-SA" smtClean="0"/>
          </a:p>
        </p:txBody>
      </p:sp>
      <p:pic>
        <p:nvPicPr>
          <p:cNvPr id="16387" name="Picture 2"/>
          <p:cNvPicPr>
            <a:picLocks noGrp="1" noChangeAspect="1" noChangeArrowheads="1"/>
          </p:cNvPicPr>
          <p:nvPr>
            <p:ph idx="1"/>
          </p:nvPr>
        </p:nvPicPr>
        <p:blipFill>
          <a:blip r:embed="rId2" cstate="print"/>
          <a:srcRect/>
          <a:stretch>
            <a:fillRect/>
          </a:stretch>
        </p:blipFill>
        <p:spPr>
          <a:xfrm>
            <a:off x="214313" y="422275"/>
            <a:ext cx="4286250" cy="2863850"/>
          </a:xfrm>
        </p:spPr>
      </p:pic>
      <p:pic>
        <p:nvPicPr>
          <p:cNvPr id="16388" name="Picture 3"/>
          <p:cNvPicPr>
            <a:picLocks noChangeAspect="1" noChangeArrowheads="1"/>
          </p:cNvPicPr>
          <p:nvPr/>
        </p:nvPicPr>
        <p:blipFill>
          <a:blip r:embed="rId3" cstate="print"/>
          <a:srcRect/>
          <a:stretch>
            <a:fillRect/>
          </a:stretch>
        </p:blipFill>
        <p:spPr bwMode="auto">
          <a:xfrm>
            <a:off x="4637088" y="428625"/>
            <a:ext cx="4292600" cy="2857500"/>
          </a:xfrm>
          <a:prstGeom prst="rect">
            <a:avLst/>
          </a:prstGeom>
          <a:noFill/>
          <a:ln w="9525">
            <a:noFill/>
            <a:miter lim="800000"/>
            <a:headEnd/>
            <a:tailEnd/>
          </a:ln>
        </p:spPr>
      </p:pic>
      <p:pic>
        <p:nvPicPr>
          <p:cNvPr id="16389" name="Picture 4"/>
          <p:cNvPicPr>
            <a:picLocks noChangeAspect="1" noChangeArrowheads="1"/>
          </p:cNvPicPr>
          <p:nvPr/>
        </p:nvPicPr>
        <p:blipFill>
          <a:blip r:embed="rId4" cstate="print"/>
          <a:srcRect/>
          <a:stretch>
            <a:fillRect/>
          </a:stretch>
        </p:blipFill>
        <p:spPr bwMode="auto">
          <a:xfrm>
            <a:off x="214313" y="3700463"/>
            <a:ext cx="4286250" cy="2871787"/>
          </a:xfrm>
          <a:prstGeom prst="rect">
            <a:avLst/>
          </a:prstGeom>
          <a:noFill/>
          <a:ln w="9525">
            <a:noFill/>
            <a:miter lim="800000"/>
            <a:headEnd/>
            <a:tailEnd/>
          </a:ln>
        </p:spPr>
      </p:pic>
      <p:pic>
        <p:nvPicPr>
          <p:cNvPr id="16390" name="Picture 5"/>
          <p:cNvPicPr>
            <a:picLocks noChangeAspect="1" noChangeArrowheads="1"/>
          </p:cNvPicPr>
          <p:nvPr/>
        </p:nvPicPr>
        <p:blipFill>
          <a:blip r:embed="rId5" cstate="print"/>
          <a:srcRect/>
          <a:stretch>
            <a:fillRect/>
          </a:stretch>
        </p:blipFill>
        <p:spPr bwMode="auto">
          <a:xfrm>
            <a:off x="4643438" y="3714750"/>
            <a:ext cx="4276725" cy="2874963"/>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10</a:t>
            </a:fld>
            <a:endParaRPr lang="ar-IQ"/>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وان 1"/>
          <p:cNvSpPr>
            <a:spLocks noGrp="1"/>
          </p:cNvSpPr>
          <p:nvPr>
            <p:ph type="title"/>
          </p:nvPr>
        </p:nvSpPr>
        <p:spPr/>
        <p:txBody>
          <a:bodyPr/>
          <a:lstStyle/>
          <a:p>
            <a:endParaRPr lang="ar-SA" b="1" smtClean="0"/>
          </a:p>
        </p:txBody>
      </p:sp>
      <p:pic>
        <p:nvPicPr>
          <p:cNvPr id="17411" name="Picture 2"/>
          <p:cNvPicPr>
            <a:picLocks noGrp="1" noChangeAspect="1" noChangeArrowheads="1"/>
          </p:cNvPicPr>
          <p:nvPr>
            <p:ph idx="1"/>
          </p:nvPr>
        </p:nvPicPr>
        <p:blipFill>
          <a:blip r:embed="rId2" cstate="print"/>
          <a:srcRect/>
          <a:stretch>
            <a:fillRect/>
          </a:stretch>
        </p:blipFill>
        <p:spPr>
          <a:xfrm>
            <a:off x="857250" y="0"/>
            <a:ext cx="3500438" cy="2374900"/>
          </a:xfrm>
        </p:spPr>
      </p:pic>
      <p:pic>
        <p:nvPicPr>
          <p:cNvPr id="17412" name="Picture 3"/>
          <p:cNvPicPr>
            <a:picLocks noChangeAspect="1" noChangeArrowheads="1"/>
          </p:cNvPicPr>
          <p:nvPr/>
        </p:nvPicPr>
        <p:blipFill>
          <a:blip r:embed="rId3" cstate="print"/>
          <a:srcRect/>
          <a:stretch>
            <a:fillRect/>
          </a:stretch>
        </p:blipFill>
        <p:spPr bwMode="auto">
          <a:xfrm>
            <a:off x="4541838" y="0"/>
            <a:ext cx="3559175" cy="2357438"/>
          </a:xfrm>
          <a:prstGeom prst="rect">
            <a:avLst/>
          </a:prstGeom>
          <a:noFill/>
          <a:ln w="9525">
            <a:noFill/>
            <a:miter lim="800000"/>
            <a:headEnd/>
            <a:tailEnd/>
          </a:ln>
        </p:spPr>
      </p:pic>
      <p:pic>
        <p:nvPicPr>
          <p:cNvPr id="17413" name="Picture 4"/>
          <p:cNvPicPr>
            <a:picLocks noChangeAspect="1" noChangeArrowheads="1"/>
          </p:cNvPicPr>
          <p:nvPr/>
        </p:nvPicPr>
        <p:blipFill>
          <a:blip r:embed="rId4" cstate="print"/>
          <a:srcRect/>
          <a:stretch>
            <a:fillRect/>
          </a:stretch>
        </p:blipFill>
        <p:spPr bwMode="auto">
          <a:xfrm>
            <a:off x="850900" y="2428875"/>
            <a:ext cx="3506788" cy="2354263"/>
          </a:xfrm>
          <a:prstGeom prst="rect">
            <a:avLst/>
          </a:prstGeom>
          <a:noFill/>
          <a:ln w="9525">
            <a:noFill/>
            <a:miter lim="800000"/>
            <a:headEnd/>
            <a:tailEnd/>
          </a:ln>
        </p:spPr>
      </p:pic>
      <p:pic>
        <p:nvPicPr>
          <p:cNvPr id="17414" name="Picture 5"/>
          <p:cNvPicPr>
            <a:picLocks noChangeAspect="1" noChangeArrowheads="1"/>
          </p:cNvPicPr>
          <p:nvPr/>
        </p:nvPicPr>
        <p:blipFill>
          <a:blip r:embed="rId5" cstate="print"/>
          <a:srcRect/>
          <a:stretch>
            <a:fillRect/>
          </a:stretch>
        </p:blipFill>
        <p:spPr bwMode="auto">
          <a:xfrm>
            <a:off x="4500563" y="2428875"/>
            <a:ext cx="3598862" cy="2357438"/>
          </a:xfrm>
          <a:prstGeom prst="rect">
            <a:avLst/>
          </a:prstGeom>
          <a:noFill/>
          <a:ln w="9525">
            <a:noFill/>
            <a:miter lim="800000"/>
            <a:headEnd/>
            <a:tailEnd/>
          </a:ln>
        </p:spPr>
      </p:pic>
      <p:sp>
        <p:nvSpPr>
          <p:cNvPr id="7" name="مستطيل 6"/>
          <p:cNvSpPr/>
          <p:nvPr/>
        </p:nvSpPr>
        <p:spPr>
          <a:xfrm>
            <a:off x="285750" y="4929188"/>
            <a:ext cx="8501063" cy="1323439"/>
          </a:xfrm>
          <a:prstGeom prst="rect">
            <a:avLst/>
          </a:prstGeom>
        </p:spPr>
        <p:txBody>
          <a:bodyPr>
            <a:spAutoFit/>
          </a:bodyPr>
          <a:lstStyle/>
          <a:p>
            <a:pPr algn="just" rtl="0" fontAlgn="auto">
              <a:spcBef>
                <a:spcPts val="0"/>
              </a:spcBef>
              <a:spcAft>
                <a:spcPts val="0"/>
              </a:spcAft>
              <a:buFont typeface="Wingdings" pitchFamily="2" charset="2"/>
              <a:buNone/>
              <a:defRPr/>
            </a:pPr>
            <a:r>
              <a:rPr lang="en-US" sz="1600" b="1" dirty="0">
                <a:latin typeface="+mn-lt"/>
                <a:cs typeface="+mn-cs"/>
              </a:rPr>
              <a:t>9-Trial closure is repeated until all excess material is removed and the metal edges of the flask are in complete contact.</a:t>
            </a:r>
          </a:p>
          <a:p>
            <a:pPr algn="just" rtl="0" fontAlgn="auto">
              <a:spcBef>
                <a:spcPts val="0"/>
              </a:spcBef>
              <a:spcAft>
                <a:spcPts val="0"/>
              </a:spcAft>
              <a:buFont typeface="Wingdings" pitchFamily="2" charset="2"/>
              <a:buNone/>
              <a:defRPr/>
            </a:pPr>
            <a:r>
              <a:rPr lang="en-US" sz="1600" b="1" dirty="0">
                <a:latin typeface="+mn-lt"/>
                <a:cs typeface="+mn-cs"/>
              </a:rPr>
              <a:t>10-Final closure: open the flask, paint the cast with separating medium, remove the cellophane sheets and close the flask under the press until metal to metal contact is reached.</a:t>
            </a:r>
          </a:p>
          <a:p>
            <a:pPr algn="just" rtl="0" fontAlgn="auto">
              <a:spcBef>
                <a:spcPts val="0"/>
              </a:spcBef>
              <a:spcAft>
                <a:spcPts val="0"/>
              </a:spcAft>
              <a:buFont typeface="Wingdings" pitchFamily="2" charset="2"/>
              <a:buNone/>
              <a:defRPr/>
            </a:pPr>
            <a:r>
              <a:rPr lang="en-US" sz="1600" b="1" dirty="0">
                <a:latin typeface="+mn-lt"/>
                <a:cs typeface="+mn-cs"/>
              </a:rPr>
              <a:t>11-</a:t>
            </a:r>
            <a:r>
              <a:rPr lang="en-US" sz="1600" b="1" spc="150" dirty="0">
                <a:ln w="11430">
                  <a:noFill/>
                </a:ln>
                <a:effectLst>
                  <a:outerShdw blurRad="60007" dist="200025" dir="15000000" sy="30000" kx="-1800000" algn="bl" rotWithShape="0">
                    <a:prstClr val="black">
                      <a:alpha val="32000"/>
                    </a:prstClr>
                  </a:outerShdw>
                </a:effectLst>
                <a:latin typeface="Comic Sans MS" pitchFamily="66" charset="0"/>
                <a:cs typeface="+mn-cs"/>
              </a:rPr>
              <a:t> </a:t>
            </a:r>
            <a:r>
              <a:rPr lang="en-US" sz="1600" b="1" spc="150" dirty="0">
                <a:ln w="11430">
                  <a:noFill/>
                </a:ln>
                <a:latin typeface="+mn-lt"/>
                <a:cs typeface="+mn-cs"/>
              </a:rPr>
              <a:t>Flasks Are Secured In Clamp And Placed Aside For 30mins (bench curing).</a:t>
            </a:r>
            <a:endParaRPr lang="en-US" sz="1600" b="1" dirty="0">
              <a:latin typeface="+mn-lt"/>
              <a:cs typeface="+mn-cs"/>
            </a:endParaRPr>
          </a:p>
        </p:txBody>
      </p:sp>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11</a:t>
            </a:fld>
            <a:endParaRPr lang="ar-IQ"/>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7200"/>
            <a:ext cx="1906587" cy="1173162"/>
          </a:xfrm>
        </p:spPr>
        <p:txBody>
          <a:bodyPr>
            <a:normAutofit/>
          </a:bodyPr>
          <a:lstStyle/>
          <a:p>
            <a:pPr fontAlgn="auto">
              <a:spcAft>
                <a:spcPts val="0"/>
              </a:spcAft>
              <a:defRPr/>
            </a:pPr>
            <a:r>
              <a:rPr lang="en-US" sz="4800" b="1" dirty="0" smtClean="0">
                <a:ln>
                  <a:solidFill>
                    <a:schemeClr val="accent2">
                      <a:lumMod val="75000"/>
                    </a:schemeClr>
                  </a:solidFill>
                </a:ln>
                <a:effectLst>
                  <a:outerShdw blurRad="60007" dir="1500000" sy="-30000" kx="800400" algn="bl" rotWithShape="0">
                    <a:prstClr val="black">
                      <a:alpha val="20000"/>
                    </a:prstClr>
                  </a:outerShdw>
                </a:effectLst>
                <a:latin typeface="Bradley Hand ITC" pitchFamily="66" charset="0"/>
              </a:rPr>
              <a:t>WHY?</a:t>
            </a:r>
            <a:endParaRPr lang="en-US" sz="4800" b="1" dirty="0">
              <a:ln>
                <a:solidFill>
                  <a:schemeClr val="accent2">
                    <a:lumMod val="75000"/>
                  </a:schemeClr>
                </a:solidFill>
              </a:ln>
              <a:effectLst>
                <a:outerShdw blurRad="60007" dir="1500000" sy="-30000" kx="800400" algn="bl" rotWithShape="0">
                  <a:prstClr val="black">
                    <a:alpha val="20000"/>
                  </a:prstClr>
                </a:outerShdw>
              </a:effectLst>
              <a:latin typeface="Bradley Hand ITC" pitchFamily="66" charset="0"/>
            </a:endParaRPr>
          </a:p>
        </p:txBody>
      </p:sp>
      <p:sp>
        <p:nvSpPr>
          <p:cNvPr id="3" name="Content Placeholder 2"/>
          <p:cNvSpPr>
            <a:spLocks noGrp="1"/>
          </p:cNvSpPr>
          <p:nvPr>
            <p:ph idx="1"/>
          </p:nvPr>
        </p:nvSpPr>
        <p:spPr>
          <a:xfrm>
            <a:off x="500034" y="1828800"/>
            <a:ext cx="8264553" cy="4602163"/>
          </a:xfrm>
        </p:spPr>
        <p:txBody>
          <a:bodyPr>
            <a:normAutofit/>
          </a:bodyPr>
          <a:lstStyle/>
          <a:p>
            <a:pPr marL="420624" indent="-384048" algn="just" rtl="0" fontAlgn="auto">
              <a:spcAft>
                <a:spcPts val="0"/>
              </a:spcAft>
              <a:buFont typeface="Wingdings 2"/>
              <a:buChar char=""/>
              <a:defRPr/>
            </a:pPr>
            <a:r>
              <a:rPr lang="en-US" sz="2800" b="1" dirty="0" smtClean="0">
                <a:ln>
                  <a:solidFill>
                    <a:schemeClr val="accent2">
                      <a:lumMod val="20000"/>
                      <a:lumOff val="80000"/>
                    </a:schemeClr>
                  </a:solidFill>
                </a:ln>
                <a:latin typeface="Comic Sans MS" pitchFamily="66" charset="0"/>
              </a:rPr>
              <a:t>Permits equilization of pressure.</a:t>
            </a:r>
          </a:p>
          <a:p>
            <a:pPr marL="420624" indent="-384048" algn="just" rtl="0" fontAlgn="auto">
              <a:spcAft>
                <a:spcPts val="0"/>
              </a:spcAft>
              <a:buFont typeface="Wingdings 2"/>
              <a:buChar char=""/>
              <a:defRPr/>
            </a:pPr>
            <a:endParaRPr lang="en-US" sz="2800" b="1" dirty="0" smtClean="0">
              <a:ln>
                <a:solidFill>
                  <a:schemeClr val="accent2">
                    <a:lumMod val="20000"/>
                    <a:lumOff val="80000"/>
                  </a:schemeClr>
                </a:solidFill>
              </a:ln>
              <a:latin typeface="Comic Sans MS" pitchFamily="66" charset="0"/>
            </a:endParaRPr>
          </a:p>
          <a:p>
            <a:pPr marL="420624" indent="-384048" algn="just" rtl="0" fontAlgn="auto">
              <a:spcAft>
                <a:spcPts val="0"/>
              </a:spcAft>
              <a:buFont typeface="Wingdings 2"/>
              <a:buChar char=""/>
              <a:defRPr/>
            </a:pPr>
            <a:r>
              <a:rPr lang="en-US" sz="2800" b="1" dirty="0" smtClean="0">
                <a:ln>
                  <a:solidFill>
                    <a:schemeClr val="accent2">
                      <a:lumMod val="20000"/>
                      <a:lumOff val="80000"/>
                    </a:schemeClr>
                  </a:solidFill>
                </a:ln>
                <a:latin typeface="Comic Sans MS" pitchFamily="66" charset="0"/>
              </a:rPr>
              <a:t>Allows time for uniform dispersion of monomer.</a:t>
            </a:r>
          </a:p>
          <a:p>
            <a:pPr marL="420624" indent="-384048" algn="just" rtl="0" fontAlgn="auto">
              <a:spcAft>
                <a:spcPts val="0"/>
              </a:spcAft>
              <a:buFont typeface="Wingdings 2"/>
              <a:buChar char=""/>
              <a:defRPr/>
            </a:pPr>
            <a:endParaRPr lang="en-US" sz="2800" b="1" dirty="0" smtClean="0">
              <a:ln>
                <a:solidFill>
                  <a:schemeClr val="accent2">
                    <a:lumMod val="20000"/>
                    <a:lumOff val="80000"/>
                  </a:schemeClr>
                </a:solidFill>
              </a:ln>
              <a:latin typeface="Comic Sans MS" pitchFamily="66" charset="0"/>
            </a:endParaRPr>
          </a:p>
          <a:p>
            <a:pPr marL="420624" indent="-384048" algn="just" rtl="0" fontAlgn="auto">
              <a:spcAft>
                <a:spcPts val="0"/>
              </a:spcAft>
              <a:buFont typeface="Wingdings 2"/>
              <a:buChar char=""/>
              <a:defRPr/>
            </a:pPr>
            <a:r>
              <a:rPr lang="en-US" sz="2800" b="1" dirty="0" smtClean="0">
                <a:ln>
                  <a:solidFill>
                    <a:schemeClr val="accent2">
                      <a:lumMod val="20000"/>
                      <a:lumOff val="80000"/>
                    </a:schemeClr>
                  </a:solidFill>
                </a:ln>
                <a:latin typeface="Comic Sans MS" pitchFamily="66" charset="0"/>
              </a:rPr>
              <a:t>Helps in better bonding of tooth with base material.</a:t>
            </a:r>
          </a:p>
        </p:txBody>
      </p:sp>
      <p:sp>
        <p:nvSpPr>
          <p:cNvPr id="4" name="عنصر نائب لرقم الشريحة 3"/>
          <p:cNvSpPr>
            <a:spLocks noGrp="1"/>
          </p:cNvSpPr>
          <p:nvPr>
            <p:ph type="sldNum" sz="quarter" idx="12"/>
          </p:nvPr>
        </p:nvSpPr>
        <p:spPr/>
        <p:txBody>
          <a:bodyPr/>
          <a:lstStyle/>
          <a:p>
            <a:pPr>
              <a:defRPr/>
            </a:pPr>
            <a:fld id="{04A4183E-667E-4570-B277-EA3CFFF97577}" type="slidenum">
              <a:rPr lang="ar-IQ" smtClean="0"/>
              <a:pPr>
                <a:defRPr/>
              </a:pPr>
              <a:t>12</a:t>
            </a:fld>
            <a:endParaRPr lang="ar-IQ"/>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p:cNvSpPr>
            <a:spLocks noGrp="1"/>
          </p:cNvSpPr>
          <p:nvPr>
            <p:ph type="title"/>
          </p:nvPr>
        </p:nvSpPr>
        <p:spPr/>
        <p:txBody>
          <a:bodyPr/>
          <a:lstStyle/>
          <a:p>
            <a:endParaRPr lang="ar-SA" smtClean="0"/>
          </a:p>
        </p:txBody>
      </p:sp>
      <p:pic>
        <p:nvPicPr>
          <p:cNvPr id="19459" name="Picture 2"/>
          <p:cNvPicPr>
            <a:picLocks noGrp="1" noChangeAspect="1" noChangeArrowheads="1"/>
          </p:cNvPicPr>
          <p:nvPr>
            <p:ph idx="1"/>
          </p:nvPr>
        </p:nvPicPr>
        <p:blipFill>
          <a:blip r:embed="rId2" cstate="print"/>
          <a:srcRect/>
          <a:stretch>
            <a:fillRect/>
          </a:stretch>
        </p:blipFill>
        <p:spPr>
          <a:xfrm>
            <a:off x="3810000" y="214313"/>
            <a:ext cx="4976813" cy="3286125"/>
          </a:xfrm>
        </p:spPr>
      </p:pic>
      <p:sp>
        <p:nvSpPr>
          <p:cNvPr id="19460" name="مستطيل 3"/>
          <p:cNvSpPr>
            <a:spLocks noChangeArrowheads="1"/>
          </p:cNvSpPr>
          <p:nvPr/>
        </p:nvSpPr>
        <p:spPr bwMode="auto">
          <a:xfrm>
            <a:off x="214313" y="3657600"/>
            <a:ext cx="8643937" cy="2954655"/>
          </a:xfrm>
          <a:prstGeom prst="rect">
            <a:avLst/>
          </a:prstGeom>
          <a:noFill/>
          <a:ln w="9525">
            <a:noFill/>
            <a:miter lim="800000"/>
            <a:headEnd/>
            <a:tailEnd/>
          </a:ln>
        </p:spPr>
        <p:txBody>
          <a:bodyPr>
            <a:spAutoFit/>
          </a:bodyPr>
          <a:lstStyle/>
          <a:p>
            <a:pPr algn="just" rtl="0"/>
            <a:r>
              <a:rPr lang="en-US" b="1">
                <a:cs typeface="Tahoma" pitchFamily="34" charset="0"/>
              </a:rPr>
              <a:t>The applied pressure has three important functions:</a:t>
            </a:r>
          </a:p>
          <a:p>
            <a:pPr algn="just" rtl="0">
              <a:buFont typeface="Arial" pitchFamily="34" charset="0"/>
              <a:buChar char="•"/>
            </a:pPr>
            <a:r>
              <a:rPr lang="en-US" i="1">
                <a:cs typeface="Tahoma" pitchFamily="34" charset="0"/>
              </a:rPr>
              <a:t>It ensures that dough flows into every part of the mould.</a:t>
            </a:r>
          </a:p>
          <a:p>
            <a:pPr algn="just" rtl="0">
              <a:buFont typeface="Arial" pitchFamily="34" charset="0"/>
              <a:buChar char="•"/>
            </a:pPr>
            <a:r>
              <a:rPr lang="en-US" i="1">
                <a:cs typeface="Tahoma" pitchFamily="34" charset="0"/>
              </a:rPr>
              <a:t>It enables excess dough to be used, thus causing an effective reduction in the polymerisation shrinkage. </a:t>
            </a:r>
          </a:p>
          <a:p>
            <a:pPr algn="just" rtl="0">
              <a:buFont typeface="Arial" pitchFamily="34" charset="0"/>
              <a:buChar char="•"/>
            </a:pPr>
            <a:r>
              <a:rPr lang="en-US" i="1">
                <a:cs typeface="Tahoma" pitchFamily="34" charset="0"/>
              </a:rPr>
              <a:t>It prevents the formation of a ‘raised bite’ on the denture by giving a base which is too thick.</a:t>
            </a:r>
          </a:p>
          <a:p>
            <a:pPr algn="just" rtl="0"/>
            <a:endParaRPr lang="en-US">
              <a:cs typeface="Tahoma" pitchFamily="34" charset="0"/>
            </a:endParaRPr>
          </a:p>
          <a:p>
            <a:pPr algn="just" rtl="0"/>
            <a:r>
              <a:rPr lang="en-US">
                <a:cs typeface="Tahoma" pitchFamily="34" charset="0"/>
              </a:rPr>
              <a:t>The use of insufficient dough in the mould or the application of insufficient pressure during curing can lead to porosity voids dispersed throughout the whole mass of the denture base. This is known as </a:t>
            </a:r>
            <a:r>
              <a:rPr lang="en-US" i="1">
                <a:cs typeface="Tahoma" pitchFamily="34" charset="0"/>
              </a:rPr>
              <a:t>contraction porosity.</a:t>
            </a:r>
            <a:endParaRPr lang="en-US" sz="2400">
              <a:cs typeface="Tahoma" pitchFamily="34" charset="0"/>
            </a:endParaRPr>
          </a:p>
        </p:txBody>
      </p:sp>
      <p:pic>
        <p:nvPicPr>
          <p:cNvPr id="19461" name="Picture 2"/>
          <p:cNvPicPr>
            <a:picLocks noChangeAspect="1" noChangeArrowheads="1"/>
          </p:cNvPicPr>
          <p:nvPr/>
        </p:nvPicPr>
        <p:blipFill>
          <a:blip r:embed="rId3" cstate="print"/>
          <a:srcRect/>
          <a:stretch>
            <a:fillRect/>
          </a:stretch>
        </p:blipFill>
        <p:spPr bwMode="auto">
          <a:xfrm>
            <a:off x="928688" y="142875"/>
            <a:ext cx="2500312" cy="333375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13</a:t>
            </a:fld>
            <a:endParaRPr lang="ar-IQ"/>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457200" y="60325"/>
            <a:ext cx="8229600" cy="1143000"/>
          </a:xfrm>
        </p:spPr>
        <p:txBody>
          <a:bodyPr>
            <a:normAutofit/>
          </a:bodyPr>
          <a:lstStyle/>
          <a:p>
            <a:pPr algn="l" rtl="0" fontAlgn="auto">
              <a:spcAft>
                <a:spcPts val="0"/>
              </a:spcAft>
              <a:defRPr/>
            </a:pPr>
            <a:r>
              <a:rPr lang="en-US" sz="2800" dirty="0" smtClean="0">
                <a:effectLst>
                  <a:outerShdw blurRad="38100" dist="38100" dir="2700000" algn="tl">
                    <a:srgbClr val="000000">
                      <a:alpha val="43137"/>
                    </a:srgbClr>
                  </a:outerShdw>
                </a:effectLst>
              </a:rPr>
              <a:t>Processing of the Denture (polymerization)</a:t>
            </a:r>
            <a:endParaRPr lang="ar-IQ" sz="2800" dirty="0">
              <a:effectLst>
                <a:outerShdw blurRad="38100" dist="38100" dir="2700000" algn="tl">
                  <a:srgbClr val="000000">
                    <a:alpha val="43137"/>
                  </a:srgbClr>
                </a:outerShdw>
              </a:effectLst>
            </a:endParaRPr>
          </a:p>
        </p:txBody>
      </p:sp>
      <p:sp>
        <p:nvSpPr>
          <p:cNvPr id="6" name="مربع نص 5"/>
          <p:cNvSpPr txBox="1"/>
          <p:nvPr/>
        </p:nvSpPr>
        <p:spPr>
          <a:xfrm>
            <a:off x="357188" y="1143000"/>
            <a:ext cx="8429625" cy="1200150"/>
          </a:xfrm>
          <a:prstGeom prst="rect">
            <a:avLst/>
          </a:prstGeom>
          <a:noFill/>
        </p:spPr>
        <p:txBody>
          <a:bodyPr rtlCol="1">
            <a:spAutoFit/>
          </a:bodyPr>
          <a:lstStyle/>
          <a:p>
            <a:pPr algn="l" rtl="0" fontAlgn="auto">
              <a:spcBef>
                <a:spcPts val="0"/>
              </a:spcBef>
              <a:spcAft>
                <a:spcPts val="0"/>
              </a:spcAft>
              <a:buClr>
                <a:schemeClr val="accent1">
                  <a:lumMod val="75000"/>
                </a:schemeClr>
              </a:buClr>
              <a:buSzPct val="122000"/>
              <a:defRPr/>
            </a:pPr>
            <a:r>
              <a:rPr lang="en-US" sz="2400" dirty="0">
                <a:latin typeface="+mn-lt"/>
                <a:cs typeface="+mn-cs"/>
              </a:rPr>
              <a:t>	the processing or polymerization of acrylic resin: is the process of conversion of the monomer to polymer when a mixture of the two is subjected to heat.</a:t>
            </a:r>
          </a:p>
        </p:txBody>
      </p:sp>
      <p:sp>
        <p:nvSpPr>
          <p:cNvPr id="7" name="مربع نص 6"/>
          <p:cNvSpPr txBox="1"/>
          <p:nvPr/>
        </p:nvSpPr>
        <p:spPr>
          <a:xfrm>
            <a:off x="285750" y="3000375"/>
            <a:ext cx="8577263" cy="1938338"/>
          </a:xfrm>
          <a:prstGeom prst="rect">
            <a:avLst/>
          </a:prstGeom>
          <a:noFill/>
        </p:spPr>
        <p:txBody>
          <a:bodyPr rtlCol="1">
            <a:spAutoFit/>
          </a:bodyPr>
          <a:lstStyle/>
          <a:p>
            <a:pPr algn="l" rtl="0" fontAlgn="auto">
              <a:spcBef>
                <a:spcPts val="0"/>
              </a:spcBef>
              <a:spcAft>
                <a:spcPts val="0"/>
              </a:spcAft>
              <a:buClr>
                <a:schemeClr val="accent1">
                  <a:lumMod val="75000"/>
                </a:schemeClr>
              </a:buClr>
              <a:buSzPct val="122000"/>
              <a:defRPr/>
            </a:pPr>
            <a:r>
              <a:rPr lang="en-US" sz="2400" dirty="0">
                <a:latin typeface="+mn-lt"/>
                <a:cs typeface="+mn-cs"/>
              </a:rPr>
              <a:t>	Types of curing methods:</a:t>
            </a:r>
          </a:p>
          <a:p>
            <a:pPr algn="l" rtl="0" fontAlgn="auto">
              <a:spcBef>
                <a:spcPts val="0"/>
              </a:spcBef>
              <a:spcAft>
                <a:spcPts val="0"/>
              </a:spcAft>
              <a:buClr>
                <a:schemeClr val="accent1">
                  <a:lumMod val="75000"/>
                </a:schemeClr>
              </a:buClr>
              <a:buSzPct val="122000"/>
              <a:buFont typeface="Arial" pitchFamily="34" charset="0"/>
              <a:buChar char="•"/>
              <a:defRPr/>
            </a:pPr>
            <a:r>
              <a:rPr lang="en-US" sz="2400" dirty="0">
                <a:latin typeface="+mn-lt"/>
                <a:cs typeface="+mn-cs"/>
              </a:rPr>
              <a:t> Heat curing which              microwave </a:t>
            </a:r>
          </a:p>
          <a:p>
            <a:pPr algn="l" rtl="0" fontAlgn="auto">
              <a:spcBef>
                <a:spcPts val="0"/>
              </a:spcBef>
              <a:spcAft>
                <a:spcPts val="0"/>
              </a:spcAft>
              <a:buClr>
                <a:schemeClr val="accent1">
                  <a:lumMod val="75000"/>
                </a:schemeClr>
              </a:buClr>
              <a:buSzPct val="122000"/>
              <a:defRPr/>
            </a:pPr>
            <a:r>
              <a:rPr lang="en-US" sz="2400" dirty="0">
                <a:latin typeface="+mn-lt"/>
                <a:cs typeface="+mn-cs"/>
              </a:rPr>
              <a:t>                                            water bath (heat cure acrylic resin)</a:t>
            </a:r>
          </a:p>
          <a:p>
            <a:pPr algn="l" rtl="0" fontAlgn="auto">
              <a:spcBef>
                <a:spcPts val="0"/>
              </a:spcBef>
              <a:spcAft>
                <a:spcPts val="0"/>
              </a:spcAft>
              <a:buClr>
                <a:schemeClr val="accent1">
                  <a:lumMod val="75000"/>
                </a:schemeClr>
              </a:buClr>
              <a:buSzPct val="122000"/>
              <a:buFont typeface="Arial" pitchFamily="34" charset="0"/>
              <a:buChar char="•"/>
              <a:defRPr/>
            </a:pPr>
            <a:r>
              <a:rPr lang="en-US" sz="2400" dirty="0">
                <a:latin typeface="+mn-lt"/>
                <a:cs typeface="+mn-cs"/>
              </a:rPr>
              <a:t> Chemical cure (cold cure acrylic resin )</a:t>
            </a:r>
          </a:p>
          <a:p>
            <a:pPr algn="l" rtl="0" fontAlgn="auto">
              <a:spcBef>
                <a:spcPts val="0"/>
              </a:spcBef>
              <a:spcAft>
                <a:spcPts val="0"/>
              </a:spcAft>
              <a:buClr>
                <a:schemeClr val="accent1">
                  <a:lumMod val="75000"/>
                </a:schemeClr>
              </a:buClr>
              <a:buSzPct val="122000"/>
              <a:buFont typeface="Arial" pitchFamily="34" charset="0"/>
              <a:buChar char="•"/>
              <a:defRPr/>
            </a:pPr>
            <a:r>
              <a:rPr lang="en-US" sz="2400" dirty="0">
                <a:latin typeface="+mn-lt"/>
                <a:cs typeface="+mn-cs"/>
              </a:rPr>
              <a:t> Light curing  (visible cure acrylic resin )</a:t>
            </a:r>
          </a:p>
        </p:txBody>
      </p:sp>
      <p:sp>
        <p:nvSpPr>
          <p:cNvPr id="8" name="سهم مسنن إلى اليمين 7"/>
          <p:cNvSpPr/>
          <p:nvPr/>
        </p:nvSpPr>
        <p:spPr>
          <a:xfrm>
            <a:off x="2311165" y="3900488"/>
            <a:ext cx="928687" cy="2143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endParaRPr lang="ar-SA">
              <a:solidFill>
                <a:schemeClr val="tx1"/>
              </a:solidFill>
            </a:endParaRPr>
          </a:p>
        </p:txBody>
      </p:sp>
      <p:sp>
        <p:nvSpPr>
          <p:cNvPr id="9" name="سهم مسنن إلى اليمين 8"/>
          <p:cNvSpPr/>
          <p:nvPr/>
        </p:nvSpPr>
        <p:spPr>
          <a:xfrm>
            <a:off x="2915816" y="3500438"/>
            <a:ext cx="648072" cy="2143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fontAlgn="auto">
              <a:spcBef>
                <a:spcPts val="0"/>
              </a:spcBef>
              <a:spcAft>
                <a:spcPts val="0"/>
              </a:spcAft>
              <a:defRPr/>
            </a:pPr>
            <a:endParaRPr lang="ar-SA">
              <a:solidFill>
                <a:schemeClr val="tx1"/>
              </a:solidFill>
            </a:endParaRPr>
          </a:p>
        </p:txBody>
      </p:sp>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14</a:t>
            </a:fld>
            <a:endParaRPr lang="ar-IQ"/>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p:cTn id="29"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32"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xEl>
                                              <p:pRg st="0" end="0"/>
                                            </p:txEl>
                                          </p:spTgt>
                                        </p:tgtEl>
                                      </p:cBhvr>
                                    </p:animEffect>
                                  </p:childTnLst>
                                </p:cTn>
                              </p:par>
                            </p:childTnLst>
                          </p:cTn>
                        </p:par>
                        <p:par>
                          <p:cTn id="37" fill="hold">
                            <p:stCondLst>
                              <p:cond delay="1000"/>
                            </p:stCondLst>
                            <p:childTnLst>
                              <p:par>
                                <p:cTn id="38" presetID="25" presetClass="entr" presetSubtype="0" fill="hold" grpId="0" nodeType="after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 calcmode="lin" valueType="num">
                                      <p:cBhvr>
                                        <p:cTn id="40"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43"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7">
                                            <p:txEl>
                                              <p:pRg st="1" end="1"/>
                                            </p:txEl>
                                          </p:spTgt>
                                        </p:tgtEl>
                                      </p:cBhvr>
                                    </p:animEffect>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0-#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5" presetClass="entr" presetSubtype="0" fill="hold" grpId="0" nodeType="after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 calcmode="lin" valueType="num">
                                      <p:cBhvr>
                                        <p:cTn id="60"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63"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7">
                                            <p:txEl>
                                              <p:pRg st="2" end="2"/>
                                            </p:txEl>
                                          </p:spTgt>
                                        </p:tgtEl>
                                      </p:cBhvr>
                                    </p:animEffect>
                                  </p:childTnLst>
                                </p:cTn>
                              </p:par>
                            </p:childTnLst>
                          </p:cTn>
                        </p:par>
                        <p:par>
                          <p:cTn id="68" fill="hold">
                            <p:stCondLst>
                              <p:cond delay="3500"/>
                            </p:stCondLst>
                            <p:childTnLst>
                              <p:par>
                                <p:cTn id="69" presetID="25" presetClass="entr" presetSubtype="0" fill="hold" grpId="0" nodeType="after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anim calcmode="lin" valueType="num">
                                      <p:cBhvr>
                                        <p:cTn id="71"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74"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7">
                                            <p:txEl>
                                              <p:pRg st="3" end="3"/>
                                            </p:txEl>
                                          </p:spTgt>
                                        </p:tgtEl>
                                      </p:cBhvr>
                                    </p:animEffect>
                                  </p:childTnLst>
                                </p:cTn>
                              </p:par>
                            </p:childTnLst>
                          </p:cTn>
                        </p:par>
                        <p:par>
                          <p:cTn id="79" fill="hold">
                            <p:stCondLst>
                              <p:cond delay="4500"/>
                            </p:stCondLst>
                            <p:childTnLst>
                              <p:par>
                                <p:cTn id="80" presetID="25" presetClass="entr" presetSubtype="0" fill="hold" grpId="0" nodeType="afterEffect">
                                  <p:stCondLst>
                                    <p:cond delay="0"/>
                                  </p:stCondLst>
                                  <p:childTnLst>
                                    <p:set>
                                      <p:cBhvr>
                                        <p:cTn id="81" dur="1" fill="hold">
                                          <p:stCondLst>
                                            <p:cond delay="0"/>
                                          </p:stCondLst>
                                        </p:cTn>
                                        <p:tgtEl>
                                          <p:spTgt spid="7">
                                            <p:txEl>
                                              <p:pRg st="4" end="4"/>
                                            </p:txEl>
                                          </p:spTgt>
                                        </p:tgtEl>
                                        <p:attrNameLst>
                                          <p:attrName>style.visibility</p:attrName>
                                        </p:attrNameLst>
                                      </p:cBhvr>
                                      <p:to>
                                        <p:strVal val="visible"/>
                                      </p:to>
                                    </p:set>
                                    <p:anim calcmode="lin" valueType="num">
                                      <p:cBhvr>
                                        <p:cTn id="82"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85"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5"/>
      <p:bldP spid="7" grpId="0" build="p" bldLvl="5"/>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000240"/>
            <a:ext cx="8458200" cy="1222375"/>
          </a:xfrm>
        </p:spPr>
        <p:txBody>
          <a:bodyPr>
            <a:noAutofit/>
          </a:bodyPr>
          <a:lstStyle/>
          <a:p>
            <a:pPr algn="ctr" fontAlgn="auto">
              <a:spcAft>
                <a:spcPts val="0"/>
              </a:spcAft>
              <a:defRPr/>
            </a:pPr>
            <a:r>
              <a:rPr lang="en-US" sz="4400" dirty="0" smtClean="0"/>
              <a:t>Curing of acrylic resin denture base</a:t>
            </a:r>
            <a:endParaRPr lang="ar-IQ" sz="4400" dirty="0"/>
          </a:p>
        </p:txBody>
      </p:sp>
      <p:sp>
        <p:nvSpPr>
          <p:cNvPr id="4" name="عنصر نائب لرقم الشريحة 3"/>
          <p:cNvSpPr>
            <a:spLocks noGrp="1"/>
          </p:cNvSpPr>
          <p:nvPr>
            <p:ph type="sldNum" sz="quarter" idx="12"/>
          </p:nvPr>
        </p:nvSpPr>
        <p:spPr/>
        <p:txBody>
          <a:bodyPr/>
          <a:lstStyle/>
          <a:p>
            <a:pPr>
              <a:defRPr/>
            </a:pPr>
            <a:fld id="{75DB6844-353F-4AAF-BD90-047580CBB249}" type="slidenum">
              <a:rPr lang="ar-IQ" smtClean="0"/>
              <a:pPr>
                <a:defRPr/>
              </a:pPr>
              <a:t>15</a:t>
            </a:fld>
            <a:endParaRPr lang="ar-IQ"/>
          </a:p>
        </p:txBody>
      </p:sp>
    </p:spTree>
    <p:extLst>
      <p:ext uri="{BB962C8B-B14F-4D97-AF65-F5344CB8AC3E}">
        <p14:creationId xmlns:p14="http://schemas.microsoft.com/office/powerpoint/2010/main" val="1971724020"/>
      </p:ext>
    </p:extLst>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r>
              <a:rPr lang="en-US" sz="2800" b="1" i="1" dirty="0"/>
              <a:t>Processing acrylic resin (curing)</a:t>
            </a:r>
          </a:p>
        </p:txBody>
      </p:sp>
      <p:sp>
        <p:nvSpPr>
          <p:cNvPr id="25603" name="Rectangle 3"/>
          <p:cNvSpPr>
            <a:spLocks noGrp="1" noChangeArrowheads="1"/>
          </p:cNvSpPr>
          <p:nvPr>
            <p:ph idx="1"/>
          </p:nvPr>
        </p:nvSpPr>
        <p:spPr>
          <a:xfrm>
            <a:off x="304800" y="1143000"/>
            <a:ext cx="8686800" cy="5429250"/>
          </a:xfrm>
        </p:spPr>
        <p:txBody>
          <a:bodyPr>
            <a:normAutofit fontScale="62500" lnSpcReduction="20000"/>
          </a:bodyPr>
          <a:lstStyle/>
          <a:p>
            <a:pPr marL="609600" indent="-609600" algn="just" rtl="0" fontAlgn="auto">
              <a:lnSpc>
                <a:spcPct val="120000"/>
              </a:lnSpc>
              <a:spcAft>
                <a:spcPts val="0"/>
              </a:spcAft>
              <a:buFont typeface="Wingdings 2"/>
              <a:buNone/>
              <a:defRPr/>
            </a:pPr>
            <a:r>
              <a:rPr lang="en-US" sz="3300" b="1" i="1" dirty="0" smtClean="0"/>
              <a:t>The denture base material used in denture base construction is </a:t>
            </a:r>
            <a:r>
              <a:rPr lang="en-US" sz="3300" b="1" i="1" u="sng" dirty="0" smtClean="0"/>
              <a:t>heat cured type.</a:t>
            </a:r>
          </a:p>
          <a:p>
            <a:pPr marL="609600" indent="-609600" algn="just" rtl="0" fontAlgn="auto">
              <a:lnSpc>
                <a:spcPct val="120000"/>
              </a:lnSpc>
              <a:spcAft>
                <a:spcPts val="0"/>
              </a:spcAft>
              <a:buFont typeface="Wingdings 2"/>
              <a:buNone/>
              <a:defRPr/>
            </a:pPr>
            <a:r>
              <a:rPr lang="en-US" sz="3300" b="1" i="1" dirty="0" smtClean="0"/>
              <a:t>The polymerization process is activated by </a:t>
            </a:r>
            <a:r>
              <a:rPr lang="en-US" sz="3300" b="1" i="1" u="sng" dirty="0" smtClean="0"/>
              <a:t>heat</a:t>
            </a:r>
            <a:r>
              <a:rPr lang="en-US" sz="3300" b="1" i="1" dirty="0" smtClean="0"/>
              <a:t>.</a:t>
            </a:r>
          </a:p>
          <a:p>
            <a:pPr marL="609600" indent="-609600" algn="just" rtl="0" fontAlgn="auto">
              <a:lnSpc>
                <a:spcPct val="120000"/>
              </a:lnSpc>
              <a:spcAft>
                <a:spcPts val="0"/>
              </a:spcAft>
              <a:buFont typeface="Arial" pitchFamily="34" charset="0"/>
              <a:buChar char="•"/>
              <a:defRPr/>
            </a:pPr>
            <a:endParaRPr lang="en-US" sz="3300" b="1" i="1" dirty="0" smtClean="0"/>
          </a:p>
          <a:p>
            <a:pPr algn="just" rtl="0" fontAlgn="auto">
              <a:lnSpc>
                <a:spcPct val="120000"/>
              </a:lnSpc>
              <a:spcAft>
                <a:spcPts val="0"/>
              </a:spcAft>
              <a:buFont typeface="Wingdings 2"/>
              <a:buChar char=""/>
              <a:defRPr/>
            </a:pPr>
            <a:r>
              <a:rPr lang="en-US" sz="3300" dirty="0" smtClean="0"/>
              <a:t>The </a:t>
            </a:r>
            <a:r>
              <a:rPr lang="en-US" sz="3300" dirty="0"/>
              <a:t>processing or polymerization of acrylic resin is the conversion of the monomer to the polymer when a mixture of the two is subjected to heat (in water bath</a:t>
            </a:r>
            <a:r>
              <a:rPr lang="en-US" sz="3300" dirty="0" smtClean="0"/>
              <a:t>).</a:t>
            </a:r>
          </a:p>
          <a:p>
            <a:pPr algn="just" rtl="0" fontAlgn="auto">
              <a:lnSpc>
                <a:spcPct val="120000"/>
              </a:lnSpc>
              <a:spcAft>
                <a:spcPts val="0"/>
              </a:spcAft>
              <a:buFont typeface="Wingdings 2"/>
              <a:buChar char=""/>
              <a:defRPr/>
            </a:pPr>
            <a:endParaRPr lang="en-US" sz="3300" dirty="0"/>
          </a:p>
          <a:p>
            <a:pPr algn="just" rtl="0" fontAlgn="auto">
              <a:lnSpc>
                <a:spcPct val="120000"/>
              </a:lnSpc>
              <a:spcAft>
                <a:spcPts val="0"/>
              </a:spcAft>
              <a:buFont typeface="Wingdings 2"/>
              <a:buChar char=""/>
              <a:defRPr/>
            </a:pPr>
            <a:r>
              <a:rPr lang="en-US" sz="3300" i="1" dirty="0" smtClean="0"/>
              <a:t>The reaction is an </a:t>
            </a:r>
            <a:r>
              <a:rPr lang="en-US" sz="3300" i="1" u="sng" dirty="0" smtClean="0"/>
              <a:t>addition polymerization reaction </a:t>
            </a:r>
            <a:r>
              <a:rPr lang="en-US" sz="3300" i="1" dirty="0" smtClean="0"/>
              <a:t>to convert MMA (methyl </a:t>
            </a:r>
            <a:r>
              <a:rPr lang="en-US" sz="3300" i="1" dirty="0" err="1" smtClean="0"/>
              <a:t>methacrylate</a:t>
            </a:r>
            <a:r>
              <a:rPr lang="en-US" sz="3300" i="1" dirty="0" smtClean="0"/>
              <a:t>) to PMMA (</a:t>
            </a:r>
            <a:r>
              <a:rPr lang="en-US" sz="3300" i="1" dirty="0" err="1" smtClean="0"/>
              <a:t>polymethyl</a:t>
            </a:r>
            <a:r>
              <a:rPr lang="en-US" sz="3300" i="1" dirty="0" smtClean="0"/>
              <a:t> </a:t>
            </a:r>
            <a:r>
              <a:rPr lang="en-US" sz="3300" i="1" dirty="0" err="1" smtClean="0"/>
              <a:t>methacrylate</a:t>
            </a:r>
            <a:r>
              <a:rPr lang="en-US" sz="3300" i="1" dirty="0" smtClean="0"/>
              <a:t>).</a:t>
            </a:r>
          </a:p>
          <a:p>
            <a:pPr algn="just" rtl="0" fontAlgn="auto">
              <a:lnSpc>
                <a:spcPct val="120000"/>
              </a:lnSpc>
              <a:spcAft>
                <a:spcPts val="0"/>
              </a:spcAft>
              <a:buFont typeface="Wingdings 2"/>
              <a:buChar char=""/>
              <a:defRPr/>
            </a:pPr>
            <a:r>
              <a:rPr lang="en-US" sz="3300" dirty="0" smtClean="0"/>
              <a:t>Mono= single</a:t>
            </a:r>
          </a:p>
          <a:p>
            <a:pPr algn="just" rtl="0" fontAlgn="auto">
              <a:lnSpc>
                <a:spcPct val="120000"/>
              </a:lnSpc>
              <a:spcAft>
                <a:spcPts val="0"/>
              </a:spcAft>
              <a:buFont typeface="Wingdings 2"/>
              <a:buChar char=""/>
              <a:defRPr/>
            </a:pPr>
            <a:r>
              <a:rPr lang="en-US" sz="3300" dirty="0" smtClean="0"/>
              <a:t>Poly= many</a:t>
            </a:r>
          </a:p>
          <a:p>
            <a:pPr marL="342900" lvl="1" indent="-342900" algn="just" rtl="0" fontAlgn="auto">
              <a:lnSpc>
                <a:spcPct val="120000"/>
              </a:lnSpc>
              <a:spcAft>
                <a:spcPts val="0"/>
              </a:spcAft>
              <a:buFont typeface="Arial" pitchFamily="34" charset="0"/>
              <a:buChar char="•"/>
              <a:defRPr/>
            </a:pPr>
            <a:r>
              <a:rPr lang="en-US" sz="3300" dirty="0" smtClean="0"/>
              <a:t>Polymer: large long chain molecules formed by chemically joining smaller molecules called monomers</a:t>
            </a:r>
          </a:p>
          <a:p>
            <a:pPr fontAlgn="auto">
              <a:lnSpc>
                <a:spcPct val="90000"/>
              </a:lnSpc>
              <a:spcAft>
                <a:spcPts val="0"/>
              </a:spcAft>
              <a:buFont typeface="Wingdings 2"/>
              <a:buChar char=""/>
              <a:defRPr/>
            </a:pPr>
            <a:endParaRPr lang="en-US" dirty="0"/>
          </a:p>
          <a:p>
            <a:pPr fontAlgn="auto">
              <a:lnSpc>
                <a:spcPct val="90000"/>
              </a:lnSpc>
              <a:spcAft>
                <a:spcPts val="0"/>
              </a:spcAft>
              <a:buFont typeface="Wingdings 2"/>
              <a:buChar char=""/>
              <a:defRPr/>
            </a:pPr>
            <a:endParaRPr lang="en-US" dirty="0"/>
          </a:p>
        </p:txBody>
      </p:sp>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16</a:t>
            </a:fld>
            <a:endParaRPr lang="ar-IQ"/>
          </a:p>
        </p:txBody>
      </p:sp>
    </p:spTree>
    <p:extLst>
      <p:ext uri="{BB962C8B-B14F-4D97-AF65-F5344CB8AC3E}">
        <p14:creationId xmlns:p14="http://schemas.microsoft.com/office/powerpoint/2010/main" val="983485300"/>
      </p:ext>
    </p:extLst>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مستطيل 2"/>
          <p:cNvSpPr>
            <a:spLocks noChangeArrowheads="1"/>
          </p:cNvSpPr>
          <p:nvPr/>
        </p:nvSpPr>
        <p:spPr bwMode="auto">
          <a:xfrm>
            <a:off x="539750" y="404813"/>
            <a:ext cx="8215313" cy="3108325"/>
          </a:xfrm>
          <a:prstGeom prst="rect">
            <a:avLst/>
          </a:prstGeom>
          <a:noFill/>
          <a:ln w="9525">
            <a:noFill/>
            <a:miter lim="800000"/>
            <a:headEnd/>
            <a:tailEnd/>
          </a:ln>
        </p:spPr>
        <p:txBody>
          <a:bodyPr>
            <a:spAutoFit/>
          </a:bodyPr>
          <a:lstStyle/>
          <a:p>
            <a:pPr algn="just" rtl="0"/>
            <a:r>
              <a:rPr lang="en-US" sz="2800" b="1" i="1">
                <a:latin typeface="Franklin Gothic Book" pitchFamily="34" charset="0"/>
                <a:cs typeface="Tahoma" pitchFamily="34" charset="0"/>
              </a:rPr>
              <a:t>Curing:</a:t>
            </a:r>
            <a:r>
              <a:rPr lang="en-US" sz="2800" i="1">
                <a:latin typeface="Franklin Gothic Book" pitchFamily="34" charset="0"/>
                <a:cs typeface="Tahoma" pitchFamily="34" charset="0"/>
              </a:rPr>
              <a:t> Having filled the mould with dough, the </a:t>
            </a:r>
            <a:r>
              <a:rPr lang="en-US" sz="2800">
                <a:latin typeface="Franklin Gothic Book" pitchFamily="34" charset="0"/>
                <a:cs typeface="Tahoma" pitchFamily="34" charset="0"/>
              </a:rPr>
              <a:t>next stage is to polymerise the monomer to produce the final ‘processed’ denture. Curing is normally carried out by placing the clamped flask in either a water bath or an air oven. Whichever type of system is used, many ‘curing cycles’ are available. </a:t>
            </a:r>
          </a:p>
          <a:p>
            <a:pPr algn="just" rtl="0"/>
            <a:endParaRPr lang="ar-IQ" sz="2800">
              <a:latin typeface="Franklin Gothic Book" pitchFamily="34" charset="0"/>
              <a:cs typeface="Tahoma" pitchFamily="34" charset="0"/>
            </a:endParaRPr>
          </a:p>
        </p:txBody>
      </p:sp>
      <p:sp>
        <p:nvSpPr>
          <p:cNvPr id="4" name="مستطيل 3"/>
          <p:cNvSpPr/>
          <p:nvPr/>
        </p:nvSpPr>
        <p:spPr>
          <a:xfrm>
            <a:off x="250825" y="3429000"/>
            <a:ext cx="8215313" cy="3170238"/>
          </a:xfrm>
          <a:prstGeom prst="rect">
            <a:avLst/>
          </a:prstGeom>
        </p:spPr>
        <p:txBody>
          <a:bodyPr>
            <a:spAutoFit/>
          </a:bodyPr>
          <a:lstStyle/>
          <a:p>
            <a:pPr marL="571500" indent="-571500" algn="just" rtl="0" fontAlgn="auto">
              <a:spcBef>
                <a:spcPts val="0"/>
              </a:spcBef>
              <a:spcAft>
                <a:spcPts val="0"/>
              </a:spcAft>
              <a:defRPr/>
            </a:pPr>
            <a:r>
              <a:rPr lang="en-US" sz="2000" b="1" dirty="0">
                <a:latin typeface="+mn-lt"/>
                <a:cs typeface="+mn-cs"/>
              </a:rPr>
              <a:t>Stages of Addition Polymerization:</a:t>
            </a:r>
          </a:p>
          <a:p>
            <a:pPr marL="571500" indent="-571500" algn="just" rtl="0" fontAlgn="auto">
              <a:spcBef>
                <a:spcPts val="0"/>
              </a:spcBef>
              <a:spcAft>
                <a:spcPts val="0"/>
              </a:spcAft>
              <a:defRPr/>
            </a:pPr>
            <a:endParaRPr lang="en-US" sz="2000" b="1" dirty="0">
              <a:latin typeface="+mn-lt"/>
              <a:cs typeface="+mn-cs"/>
            </a:endParaRPr>
          </a:p>
          <a:p>
            <a:pPr algn="just" rtl="0" fontAlgn="auto">
              <a:spcBef>
                <a:spcPts val="0"/>
              </a:spcBef>
              <a:spcAft>
                <a:spcPts val="0"/>
              </a:spcAft>
              <a:defRPr/>
            </a:pPr>
            <a:r>
              <a:rPr lang="en-US" sz="2000" dirty="0">
                <a:latin typeface="+mn-lt"/>
                <a:cs typeface="+mn-cs"/>
              </a:rPr>
              <a:t>An addition reaction simply involves the joining together of two molecules to form a third, larger molecule.</a:t>
            </a:r>
          </a:p>
          <a:p>
            <a:pPr algn="just" rtl="0" fontAlgn="auto">
              <a:spcBef>
                <a:spcPts val="0"/>
              </a:spcBef>
              <a:spcAft>
                <a:spcPts val="0"/>
              </a:spcAft>
              <a:defRPr/>
            </a:pPr>
            <a:endParaRPr lang="en-US" sz="2000" dirty="0">
              <a:latin typeface="+mn-lt"/>
              <a:cs typeface="+mn-cs"/>
            </a:endParaRPr>
          </a:p>
          <a:p>
            <a:pPr algn="just" rtl="0" fontAlgn="auto">
              <a:spcBef>
                <a:spcPts val="0"/>
              </a:spcBef>
              <a:spcAft>
                <a:spcPts val="0"/>
              </a:spcAft>
              <a:defRPr/>
            </a:pPr>
            <a:r>
              <a:rPr lang="en-US" sz="2000" dirty="0">
                <a:latin typeface="+mn-lt"/>
                <a:cs typeface="+mn-cs"/>
              </a:rPr>
              <a:t>In simplified terms the reaction may be visualized as follows:</a:t>
            </a:r>
          </a:p>
          <a:p>
            <a:pPr algn="just" rtl="0" fontAlgn="auto">
              <a:spcBef>
                <a:spcPts val="0"/>
              </a:spcBef>
              <a:spcAft>
                <a:spcPts val="0"/>
              </a:spcAft>
              <a:defRPr/>
            </a:pPr>
            <a:endParaRPr lang="en-US" sz="2000" dirty="0">
              <a:latin typeface="+mn-lt"/>
              <a:cs typeface="+mn-cs"/>
            </a:endParaRPr>
          </a:p>
          <a:p>
            <a:pPr algn="just" rtl="0" fontAlgn="auto">
              <a:spcBef>
                <a:spcPts val="0"/>
              </a:spcBef>
              <a:spcAft>
                <a:spcPts val="0"/>
              </a:spcAft>
              <a:defRPr/>
            </a:pPr>
            <a:r>
              <a:rPr lang="en-US" sz="2000" dirty="0">
                <a:latin typeface="+mn-lt"/>
                <a:cs typeface="+mn-cs"/>
              </a:rPr>
              <a:t>R* + M → R − M*</a:t>
            </a:r>
          </a:p>
          <a:p>
            <a:pPr algn="just" rtl="0" fontAlgn="auto">
              <a:spcBef>
                <a:spcPts val="0"/>
              </a:spcBef>
              <a:spcAft>
                <a:spcPts val="0"/>
              </a:spcAft>
              <a:defRPr/>
            </a:pPr>
            <a:r>
              <a:rPr lang="pt-BR" sz="2000" dirty="0">
                <a:latin typeface="+mn-lt"/>
                <a:cs typeface="+mn-cs"/>
              </a:rPr>
              <a:t>R − M* + M → R − M − M*</a:t>
            </a:r>
          </a:p>
          <a:p>
            <a:pPr algn="just" rtl="0" fontAlgn="auto">
              <a:spcBef>
                <a:spcPts val="0"/>
              </a:spcBef>
              <a:spcAft>
                <a:spcPts val="0"/>
              </a:spcAft>
              <a:defRPr/>
            </a:pPr>
            <a:r>
              <a:rPr lang="pt-BR" sz="2000" dirty="0">
                <a:latin typeface="+mn-lt"/>
                <a:cs typeface="+mn-cs"/>
              </a:rPr>
              <a:t>R − M − M* + M → R − M − M − M* etc.</a:t>
            </a:r>
            <a:endParaRPr lang="en-US" sz="2000" dirty="0">
              <a:latin typeface="+mn-lt"/>
              <a:cs typeface="+mn-cs"/>
            </a:endParaRPr>
          </a:p>
        </p:txBody>
      </p:sp>
      <p:sp>
        <p:nvSpPr>
          <p:cNvPr id="2" name="عنصر نائب لرقم الشريحة 1"/>
          <p:cNvSpPr>
            <a:spLocks noGrp="1"/>
          </p:cNvSpPr>
          <p:nvPr>
            <p:ph type="sldNum" sz="quarter" idx="12"/>
          </p:nvPr>
        </p:nvSpPr>
        <p:spPr/>
        <p:txBody>
          <a:bodyPr/>
          <a:lstStyle/>
          <a:p>
            <a:pPr>
              <a:defRPr/>
            </a:pPr>
            <a:fld id="{B189B314-DA1A-42F5-AF28-6187C75BAB38}" type="slidenum">
              <a:rPr lang="ar-IQ" smtClean="0"/>
              <a:pPr>
                <a:defRPr/>
              </a:pPr>
              <a:t>17</a:t>
            </a:fld>
            <a:endParaRPr lang="ar-IQ"/>
          </a:p>
        </p:txBody>
      </p:sp>
    </p:spTree>
    <p:extLst>
      <p:ext uri="{BB962C8B-B14F-4D97-AF65-F5344CB8AC3E}">
        <p14:creationId xmlns:p14="http://schemas.microsoft.com/office/powerpoint/2010/main" val="2355564719"/>
      </p:ext>
    </p:extLst>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fontAlgn="auto">
              <a:spcAft>
                <a:spcPts val="0"/>
              </a:spcAft>
              <a:defRPr/>
            </a:pPr>
            <a:r>
              <a:rPr lang="en-US" b="1" dirty="0" smtClean="0"/>
              <a:t>Stages of Addition Polymerization:</a:t>
            </a:r>
            <a:br>
              <a:rPr lang="en-US" b="1" dirty="0" smtClean="0"/>
            </a:br>
            <a:endParaRPr lang="ar-IQ" dirty="0"/>
          </a:p>
        </p:txBody>
      </p:sp>
      <p:sp>
        <p:nvSpPr>
          <p:cNvPr id="13315" name="مستطيل 2"/>
          <p:cNvSpPr>
            <a:spLocks noChangeArrowheads="1"/>
          </p:cNvSpPr>
          <p:nvPr/>
        </p:nvSpPr>
        <p:spPr bwMode="auto">
          <a:xfrm>
            <a:off x="285750" y="1214438"/>
            <a:ext cx="8501063" cy="4708525"/>
          </a:xfrm>
          <a:prstGeom prst="rect">
            <a:avLst/>
          </a:prstGeom>
          <a:noFill/>
          <a:ln w="9525">
            <a:noFill/>
            <a:miter lim="800000"/>
            <a:headEnd/>
            <a:tailEnd/>
          </a:ln>
        </p:spPr>
        <p:txBody>
          <a:bodyPr>
            <a:spAutoFit/>
          </a:bodyPr>
          <a:lstStyle/>
          <a:p>
            <a:pPr marL="342900" indent="-342900" algn="just" rtl="0">
              <a:buFont typeface="Franklin Gothic Medium" pitchFamily="34" charset="0"/>
              <a:buAutoNum type="arabicPeriod"/>
            </a:pPr>
            <a:r>
              <a:rPr lang="en-US" sz="2000" b="1">
                <a:latin typeface="Franklin Gothic Book" pitchFamily="34" charset="0"/>
                <a:cs typeface="Tahoma" pitchFamily="34" charset="0"/>
              </a:rPr>
              <a:t>Activation</a:t>
            </a:r>
            <a:r>
              <a:rPr lang="en-US" sz="2000" b="1" i="1">
                <a:latin typeface="Franklin Gothic Book" pitchFamily="34" charset="0"/>
                <a:cs typeface="Tahoma" pitchFamily="34" charset="0"/>
              </a:rPr>
              <a:t>: </a:t>
            </a:r>
          </a:p>
          <a:p>
            <a:pPr marL="342900" indent="-342900" algn="just" rtl="0"/>
            <a:r>
              <a:rPr lang="en-US" sz="2000" i="1">
                <a:latin typeface="Franklin Gothic Book" pitchFamily="34" charset="0"/>
                <a:cs typeface="Tahoma" pitchFamily="34" charset="0"/>
              </a:rPr>
              <a:t>	This involves decomposition of the </a:t>
            </a:r>
            <a:r>
              <a:rPr lang="en-US" sz="2000">
                <a:latin typeface="Franklin Gothic Book" pitchFamily="34" charset="0"/>
                <a:cs typeface="Tahoma" pitchFamily="34" charset="0"/>
              </a:rPr>
              <a:t>peroxide initiator using thermal activation (heat),to produce </a:t>
            </a:r>
            <a:r>
              <a:rPr lang="en-US" sz="2000" i="1">
                <a:latin typeface="Franklin Gothic Book" pitchFamily="34" charset="0"/>
                <a:cs typeface="Tahoma" pitchFamily="34" charset="0"/>
              </a:rPr>
              <a:t>free radicals. </a:t>
            </a:r>
            <a:r>
              <a:rPr lang="en-US" sz="2000">
                <a:latin typeface="Franklin Gothic Book" pitchFamily="34" charset="0"/>
                <a:cs typeface="Tahoma" pitchFamily="34" charset="0"/>
              </a:rPr>
              <a:t>activators:</a:t>
            </a:r>
          </a:p>
          <a:p>
            <a:pPr marL="1090613" lvl="2" indent="-419100" algn="just" rtl="0">
              <a:buFont typeface="Arial" pitchFamily="34" charset="0"/>
              <a:buChar char="•"/>
            </a:pPr>
            <a:endParaRPr lang="en-US" sz="2000">
              <a:latin typeface="Franklin Gothic Book" pitchFamily="34" charset="0"/>
              <a:cs typeface="Tahoma" pitchFamily="34" charset="0"/>
            </a:endParaRPr>
          </a:p>
          <a:p>
            <a:pPr marL="342900" indent="-342900" algn="just" rtl="0">
              <a:buFont typeface="Franklin Gothic Medium" pitchFamily="34" charset="0"/>
              <a:buAutoNum type="arabicPeriod" startAt="2"/>
            </a:pPr>
            <a:r>
              <a:rPr lang="en-US" sz="2000" b="1">
                <a:latin typeface="Franklin Gothic Book" pitchFamily="34" charset="0"/>
                <a:cs typeface="Tahoma" pitchFamily="34" charset="0"/>
              </a:rPr>
              <a:t>Initiation:</a:t>
            </a:r>
          </a:p>
          <a:p>
            <a:pPr marL="342900" indent="-342900" algn="just" rtl="0"/>
            <a:r>
              <a:rPr lang="en-US" sz="2000">
                <a:latin typeface="Franklin Gothic Book" pitchFamily="34" charset="0"/>
                <a:cs typeface="Tahoma" pitchFamily="34" charset="0"/>
              </a:rPr>
              <a:t>	When an initiator such as benzoyl peroxide is decomposed and free radicals are produced. The polymerization reaction is initiated when the radical, formed on activation, reacts with a monomer molecule. </a:t>
            </a:r>
          </a:p>
          <a:p>
            <a:pPr marL="342900" indent="-342900" algn="just" rtl="0">
              <a:buFont typeface="Franklin Gothic Medium" pitchFamily="34" charset="0"/>
              <a:buAutoNum type="arabicPeriod" startAt="3"/>
            </a:pPr>
            <a:r>
              <a:rPr lang="en-US" sz="2000" b="1">
                <a:latin typeface="Franklin Gothic Book" pitchFamily="34" charset="0"/>
                <a:cs typeface="Tahoma" pitchFamily="34" charset="0"/>
              </a:rPr>
              <a:t>Propagation:</a:t>
            </a:r>
          </a:p>
          <a:p>
            <a:pPr marL="342900" indent="-342900" algn="just" rtl="0"/>
            <a:r>
              <a:rPr lang="en-US" sz="2000">
                <a:latin typeface="Franklin Gothic Book" pitchFamily="34" charset="0"/>
                <a:cs typeface="Tahoma" pitchFamily="34" charset="0"/>
              </a:rPr>
              <a:t> 	Following initiation, the new free radical is capable of reacting with further monomer molecules. Each stage of the reaction produces a new reactive species capable of further reaction .</a:t>
            </a:r>
          </a:p>
          <a:p>
            <a:pPr marL="342900" indent="-342900" algn="just" rtl="0"/>
            <a:r>
              <a:rPr lang="en-US" sz="2000">
                <a:latin typeface="Franklin Gothic Book" pitchFamily="34" charset="0"/>
                <a:cs typeface="Tahoma" pitchFamily="34" charset="0"/>
              </a:rPr>
              <a:t> </a:t>
            </a:r>
            <a:r>
              <a:rPr lang="en-US" sz="2000" b="1">
                <a:latin typeface="Franklin Gothic Book" pitchFamily="34" charset="0"/>
                <a:cs typeface="Tahoma" pitchFamily="34" charset="0"/>
              </a:rPr>
              <a:t>Termination:</a:t>
            </a:r>
          </a:p>
          <a:p>
            <a:pPr marL="342900" indent="-342900" algn="just" rtl="0"/>
            <a:r>
              <a:rPr lang="en-US" sz="2000">
                <a:latin typeface="Franklin Gothic Book" pitchFamily="34" charset="0"/>
                <a:cs typeface="Tahoma" pitchFamily="34" charset="0"/>
              </a:rPr>
              <a:t>	Occurs when monomer units are used up, or free radical is tied up by a reaction. </a:t>
            </a:r>
          </a:p>
        </p:txBody>
      </p:sp>
      <p:sp>
        <p:nvSpPr>
          <p:cNvPr id="3" name="عنصر نائب لرقم الشريحة 2"/>
          <p:cNvSpPr>
            <a:spLocks noGrp="1"/>
          </p:cNvSpPr>
          <p:nvPr>
            <p:ph type="sldNum" sz="quarter" idx="12"/>
          </p:nvPr>
        </p:nvSpPr>
        <p:spPr/>
        <p:txBody>
          <a:bodyPr/>
          <a:lstStyle/>
          <a:p>
            <a:pPr>
              <a:defRPr/>
            </a:pPr>
            <a:fld id="{B189B314-DA1A-42F5-AF28-6187C75BAB38}" type="slidenum">
              <a:rPr lang="ar-IQ" smtClean="0"/>
              <a:pPr>
                <a:defRPr/>
              </a:pPr>
              <a:t>18</a:t>
            </a:fld>
            <a:endParaRPr lang="ar-IQ"/>
          </a:p>
        </p:txBody>
      </p:sp>
    </p:spTree>
    <p:extLst>
      <p:ext uri="{BB962C8B-B14F-4D97-AF65-F5344CB8AC3E}">
        <p14:creationId xmlns:p14="http://schemas.microsoft.com/office/powerpoint/2010/main" val="114764005"/>
      </p:ext>
    </p:extLst>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28625" y="101600"/>
            <a:ext cx="8286750" cy="5632311"/>
          </a:xfrm>
          <a:prstGeom prst="rect">
            <a:avLst/>
          </a:prstGeom>
        </p:spPr>
        <p:txBody>
          <a:bodyPr>
            <a:spAutoFit/>
          </a:bodyPr>
          <a:lstStyle/>
          <a:p>
            <a:pPr algn="just" rtl="0" fontAlgn="auto">
              <a:spcBef>
                <a:spcPts val="0"/>
              </a:spcBef>
              <a:spcAft>
                <a:spcPts val="0"/>
              </a:spcAft>
              <a:defRPr/>
            </a:pPr>
            <a:r>
              <a:rPr lang="en-US" sz="2400" b="1" dirty="0">
                <a:latin typeface="+mn-lt"/>
                <a:cs typeface="+mn-cs"/>
              </a:rPr>
              <a:t>Important considerations:</a:t>
            </a:r>
          </a:p>
          <a:p>
            <a:pPr algn="just" rtl="0" fontAlgn="auto">
              <a:spcBef>
                <a:spcPts val="0"/>
              </a:spcBef>
              <a:spcAft>
                <a:spcPts val="0"/>
              </a:spcAft>
              <a:defRPr/>
            </a:pPr>
            <a:endParaRPr lang="en-US" sz="2400" b="1" dirty="0">
              <a:latin typeface="+mn-lt"/>
              <a:cs typeface="+mn-cs"/>
            </a:endParaRPr>
          </a:p>
          <a:p>
            <a:pPr marL="342900" indent="-342900" algn="just" rtl="0" fontAlgn="auto">
              <a:spcBef>
                <a:spcPts val="0"/>
              </a:spcBef>
              <a:spcAft>
                <a:spcPts val="0"/>
              </a:spcAft>
              <a:buFont typeface="+mj-lt"/>
              <a:buAutoNum type="arabicPeriod"/>
              <a:defRPr/>
            </a:pPr>
            <a:r>
              <a:rPr lang="en-US" sz="2400" dirty="0" err="1">
                <a:latin typeface="+mn-lt"/>
                <a:cs typeface="+mn-cs"/>
              </a:rPr>
              <a:t>Benzoyl</a:t>
            </a:r>
            <a:r>
              <a:rPr lang="en-US" sz="2400" dirty="0">
                <a:latin typeface="+mn-lt"/>
                <a:cs typeface="+mn-cs"/>
              </a:rPr>
              <a:t> peroxide initiator begins to decompose rapidly to form free radicals above 65ºC.</a:t>
            </a:r>
          </a:p>
          <a:p>
            <a:pPr marL="342900" indent="-342900" algn="just" rtl="0" fontAlgn="auto">
              <a:spcBef>
                <a:spcPts val="0"/>
              </a:spcBef>
              <a:spcAft>
                <a:spcPts val="0"/>
              </a:spcAft>
              <a:buFont typeface="+mj-lt"/>
              <a:buAutoNum type="arabicPeriod"/>
              <a:defRPr/>
            </a:pPr>
            <a:r>
              <a:rPr lang="en-US" sz="2400" dirty="0">
                <a:latin typeface="+mn-lt"/>
                <a:cs typeface="+mn-cs"/>
              </a:rPr>
              <a:t>The polymerization reaction is highly exothermic.</a:t>
            </a:r>
          </a:p>
          <a:p>
            <a:pPr marL="342900" indent="-342900" algn="just" rtl="0" fontAlgn="auto">
              <a:spcBef>
                <a:spcPts val="0"/>
              </a:spcBef>
              <a:spcAft>
                <a:spcPts val="0"/>
              </a:spcAft>
              <a:buFont typeface="+mj-lt"/>
              <a:buAutoNum type="arabicPeriod"/>
              <a:defRPr/>
            </a:pPr>
            <a:r>
              <a:rPr lang="en-US" sz="2400" dirty="0">
                <a:latin typeface="+mn-lt"/>
                <a:cs typeface="+mn-cs"/>
              </a:rPr>
              <a:t>The boiling point of the monomer is 100.3ºC and if the temperature of the dough is raised significantly above this, the monomer will boil, producing spherical voids in the hottest part of the curing dough. These will be apparent as </a:t>
            </a:r>
            <a:r>
              <a:rPr lang="en-US" sz="2400" b="1" i="1" dirty="0">
                <a:latin typeface="+mn-lt"/>
                <a:cs typeface="+mn-cs"/>
              </a:rPr>
              <a:t>gaseous porosity</a:t>
            </a:r>
            <a:r>
              <a:rPr lang="en-US" sz="2400" i="1" dirty="0">
                <a:latin typeface="+mn-lt"/>
                <a:cs typeface="+mn-cs"/>
              </a:rPr>
              <a:t> in the cured denture </a:t>
            </a:r>
            <a:r>
              <a:rPr lang="en-US" sz="2400" dirty="0">
                <a:latin typeface="+mn-lt"/>
                <a:cs typeface="+mn-cs"/>
              </a:rPr>
              <a:t>base.</a:t>
            </a:r>
          </a:p>
          <a:p>
            <a:pPr marL="342900" indent="-342900" algn="just" rtl="0" fontAlgn="auto">
              <a:spcBef>
                <a:spcPts val="0"/>
              </a:spcBef>
              <a:spcAft>
                <a:spcPts val="0"/>
              </a:spcAft>
              <a:buFont typeface="+mj-lt"/>
              <a:buAutoNum type="arabicPeriod"/>
              <a:defRPr/>
            </a:pPr>
            <a:r>
              <a:rPr lang="en-US" sz="2400" dirty="0">
                <a:latin typeface="+mn-lt"/>
                <a:cs typeface="+mn-cs"/>
              </a:rPr>
              <a:t>It is important to get a high degree of conversion from monomer to polymer and to produce a polymer with high molecular weight. Residual monomer and low molecular weight polymer result in poor mechanical properties as well as possible adverse tissue reactions.</a:t>
            </a:r>
            <a:endParaRPr lang="ar-IQ" sz="2400" dirty="0">
              <a:latin typeface="+mn-lt"/>
              <a:cs typeface="+mn-cs"/>
            </a:endParaRPr>
          </a:p>
        </p:txBody>
      </p:sp>
      <p:sp>
        <p:nvSpPr>
          <p:cNvPr id="2" name="عنصر نائب لرقم الشريحة 1"/>
          <p:cNvSpPr>
            <a:spLocks noGrp="1"/>
          </p:cNvSpPr>
          <p:nvPr>
            <p:ph type="sldNum" sz="quarter" idx="12"/>
          </p:nvPr>
        </p:nvSpPr>
        <p:spPr/>
        <p:txBody>
          <a:bodyPr/>
          <a:lstStyle/>
          <a:p>
            <a:pPr>
              <a:defRPr/>
            </a:pPr>
            <a:fld id="{B189B314-DA1A-42F5-AF28-6187C75BAB38}" type="slidenum">
              <a:rPr lang="ar-IQ" smtClean="0"/>
              <a:pPr>
                <a:defRPr/>
              </a:pPr>
              <a:t>19</a:t>
            </a:fld>
            <a:endParaRPr lang="ar-IQ"/>
          </a:p>
        </p:txBody>
      </p:sp>
    </p:spTree>
    <p:extLst>
      <p:ext uri="{BB962C8B-B14F-4D97-AF65-F5344CB8AC3E}">
        <p14:creationId xmlns:p14="http://schemas.microsoft.com/office/powerpoint/2010/main" val="2070482487"/>
      </p:ext>
    </p:extLst>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593" y="363641"/>
            <a:ext cx="6316663" cy="1143000"/>
          </a:xfrm>
        </p:spPr>
        <p:txBody>
          <a:bodyPr>
            <a:normAutofit/>
          </a:bodyPr>
          <a:lstStyle/>
          <a:p>
            <a:pPr rtl="0" fontAlgn="auto">
              <a:spcAft>
                <a:spcPts val="0"/>
              </a:spcAft>
              <a:defRPr/>
            </a:pPr>
            <a:r>
              <a:rPr lang="en-US" sz="4000" dirty="0" smtClean="0">
                <a:ln cmpd="dbl">
                  <a:solidFill>
                    <a:sysClr val="windowText" lastClr="000000"/>
                  </a:solidFill>
                </a:ln>
                <a:solidFill>
                  <a:sysClr val="windowText" lastClr="000000"/>
                </a:solidFill>
                <a:latin typeface="Bradley Hand ITC" pitchFamily="66" charset="0"/>
              </a:rPr>
              <a:t>Separating Media</a:t>
            </a:r>
            <a:endParaRPr lang="en-IN" sz="4000" dirty="0">
              <a:ln cmpd="dbl">
                <a:solidFill>
                  <a:sysClr val="windowText" lastClr="000000"/>
                </a:solidFill>
              </a:ln>
              <a:solidFill>
                <a:sysClr val="windowText" lastClr="000000"/>
              </a:solidFill>
              <a:latin typeface="Bradley Hand ITC" pitchFamily="66" charset="0"/>
            </a:endParaRPr>
          </a:p>
        </p:txBody>
      </p:sp>
      <p:sp>
        <p:nvSpPr>
          <p:cNvPr id="8" name="Content Placeholder 7"/>
          <p:cNvSpPr>
            <a:spLocks noGrp="1"/>
          </p:cNvSpPr>
          <p:nvPr>
            <p:ph idx="1"/>
          </p:nvPr>
        </p:nvSpPr>
        <p:spPr>
          <a:xfrm>
            <a:off x="107504" y="2289365"/>
            <a:ext cx="7786742" cy="4597401"/>
          </a:xfrm>
        </p:spPr>
        <p:txBody>
          <a:bodyPr>
            <a:normAutofit lnSpcReduction="10000"/>
          </a:bodyPr>
          <a:lstStyle/>
          <a:p>
            <a:pPr marL="420624" indent="-384048" algn="just" rtl="0" fontAlgn="auto">
              <a:spcAft>
                <a:spcPts val="0"/>
              </a:spcAft>
              <a:buFont typeface="Wingdings 2"/>
              <a:buNone/>
              <a:defRPr/>
            </a:pPr>
            <a:r>
              <a:rPr lang="en-US" sz="2800" dirty="0" smtClean="0">
                <a:ln>
                  <a:solidFill>
                    <a:sysClr val="windowText" lastClr="000000"/>
                  </a:solidFill>
                </a:ln>
                <a:cs typeface="Arial" pitchFamily="34" charset="0"/>
              </a:rPr>
              <a:t>Separating Media Is Applied To The Dewaxed Mold Space Prior To Packing The Acrylic Resin</a:t>
            </a:r>
          </a:p>
          <a:p>
            <a:pPr marL="420624" indent="-384048" algn="just" rtl="0" fontAlgn="auto">
              <a:spcAft>
                <a:spcPts val="0"/>
              </a:spcAft>
              <a:buFont typeface="Wingdings 2"/>
              <a:buNone/>
              <a:defRPr/>
            </a:pPr>
            <a:r>
              <a:rPr lang="en-US" sz="3200" dirty="0" smtClean="0">
                <a:ln>
                  <a:solidFill>
                    <a:sysClr val="windowText" lastClr="000000"/>
                  </a:solidFill>
                </a:ln>
                <a:cs typeface="Arial" pitchFamily="34" charset="0"/>
              </a:rPr>
              <a:t> Objectives:</a:t>
            </a:r>
          </a:p>
          <a:p>
            <a:pPr marL="420624" indent="-384048" algn="just" rtl="0" fontAlgn="auto">
              <a:spcAft>
                <a:spcPts val="0"/>
              </a:spcAft>
              <a:buFont typeface="Wingdings" pitchFamily="2" charset="2"/>
              <a:buChar char="ü"/>
              <a:defRPr/>
            </a:pPr>
            <a:r>
              <a:rPr lang="en-US" dirty="0" smtClean="0">
                <a:ln>
                  <a:solidFill>
                    <a:sysClr val="windowText" lastClr="000000"/>
                  </a:solidFill>
                </a:ln>
                <a:cs typeface="Arial" pitchFamily="34" charset="0"/>
              </a:rPr>
              <a:t>Prevent Water From Mold Entering Into Resin Which May Affect The Rate Of Polymerisation.</a:t>
            </a:r>
          </a:p>
          <a:p>
            <a:pPr marL="420624" indent="-384048" algn="just" rtl="0" fontAlgn="auto">
              <a:spcAft>
                <a:spcPts val="0"/>
              </a:spcAft>
              <a:buFont typeface="Wingdings" pitchFamily="2" charset="2"/>
              <a:buChar char="ü"/>
              <a:defRPr/>
            </a:pPr>
            <a:r>
              <a:rPr lang="en-US" dirty="0" smtClean="0">
                <a:ln>
                  <a:solidFill>
                    <a:sysClr val="windowText" lastClr="000000"/>
                  </a:solidFill>
                </a:ln>
                <a:cs typeface="Arial" pitchFamily="34" charset="0"/>
              </a:rPr>
              <a:t>Prevent Monomer Penetrating Into Mold Material , causing Plaster To Adhere To The Resin And Producing A Rough Surface.</a:t>
            </a:r>
            <a:endParaRPr lang="en-IN" dirty="0">
              <a:ln>
                <a:solidFill>
                  <a:sysClr val="windowText" lastClr="000000"/>
                </a:solidFill>
              </a:ln>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16632"/>
            <a:ext cx="2592288" cy="21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2</a:t>
            </a:fld>
            <a:endParaRPr lang="ar-IQ"/>
          </a:p>
        </p:txBody>
      </p:sp>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827088" y="188913"/>
            <a:ext cx="7477125" cy="1143000"/>
          </a:xfrm>
        </p:spPr>
        <p:txBody>
          <a:bodyPr/>
          <a:lstStyle/>
          <a:p>
            <a:pPr fontAlgn="auto">
              <a:spcAft>
                <a:spcPts val="0"/>
              </a:spcAft>
              <a:defRPr/>
            </a:pPr>
            <a:r>
              <a:rPr lang="en-US" dirty="0"/>
              <a:t>Heat curing cycles</a:t>
            </a:r>
          </a:p>
        </p:txBody>
      </p:sp>
      <p:sp>
        <p:nvSpPr>
          <p:cNvPr id="15363" name="Rectangle 3"/>
          <p:cNvSpPr>
            <a:spLocks noGrp="1" noChangeArrowheads="1"/>
          </p:cNvSpPr>
          <p:nvPr>
            <p:ph idx="1"/>
          </p:nvPr>
        </p:nvSpPr>
        <p:spPr/>
        <p:txBody>
          <a:bodyPr/>
          <a:lstStyle/>
          <a:p>
            <a:pPr algn="just" rtl="0">
              <a:lnSpc>
                <a:spcPct val="80000"/>
              </a:lnSpc>
            </a:pPr>
            <a:r>
              <a:rPr lang="en-US" sz="2900" b="1" dirty="0" smtClean="0">
                <a:cs typeface="Tahoma" pitchFamily="34" charset="0"/>
              </a:rPr>
              <a:t>Fast cycle(short cycle)</a:t>
            </a:r>
          </a:p>
          <a:p>
            <a:pPr marL="449263" lvl="1" indent="0" algn="just" rtl="0">
              <a:lnSpc>
                <a:spcPct val="80000"/>
              </a:lnSpc>
              <a:buNone/>
            </a:pPr>
            <a:r>
              <a:rPr lang="en-US" sz="2400" dirty="0" smtClean="0">
                <a:cs typeface="Tahoma" pitchFamily="34" charset="0"/>
              </a:rPr>
              <a:t> Heat the flask in water at 70°C for 90 min then at</a:t>
            </a:r>
            <a:r>
              <a:rPr lang="en-US" sz="2400" dirty="0">
                <a:cs typeface="Tahoma" pitchFamily="34" charset="0"/>
              </a:rPr>
              <a:t> </a:t>
            </a:r>
            <a:r>
              <a:rPr lang="en-US" sz="2400" dirty="0" smtClean="0">
                <a:cs typeface="Tahoma" pitchFamily="34" charset="0"/>
              </a:rPr>
              <a:t>100°C for 60 min. </a:t>
            </a:r>
          </a:p>
          <a:p>
            <a:pPr marL="449263" lvl="1" indent="0" algn="just" rtl="0">
              <a:lnSpc>
                <a:spcPct val="80000"/>
              </a:lnSpc>
              <a:buNone/>
            </a:pPr>
            <a:endParaRPr lang="en-US" sz="2400" dirty="0" smtClean="0">
              <a:cs typeface="Tahoma" pitchFamily="34" charset="0"/>
            </a:endParaRPr>
          </a:p>
          <a:p>
            <a:pPr algn="just" rtl="0">
              <a:lnSpc>
                <a:spcPct val="80000"/>
              </a:lnSpc>
            </a:pPr>
            <a:r>
              <a:rPr lang="en-US" sz="2900" b="1" dirty="0" smtClean="0">
                <a:cs typeface="Tahoma" pitchFamily="34" charset="0"/>
              </a:rPr>
              <a:t>Slow cycle(long cycle) </a:t>
            </a:r>
          </a:p>
          <a:p>
            <a:pPr marL="449263" lvl="1" indent="0" algn="just" rtl="0">
              <a:lnSpc>
                <a:spcPct val="80000"/>
              </a:lnSpc>
              <a:buNone/>
            </a:pPr>
            <a:r>
              <a:rPr lang="en-US" sz="2400" dirty="0" smtClean="0">
                <a:cs typeface="Tahoma" pitchFamily="34" charset="0"/>
              </a:rPr>
              <a:t>Heat the flask  in  water  at 60- 70°C for </a:t>
            </a:r>
            <a:r>
              <a:rPr lang="en-US" sz="2400" dirty="0">
                <a:cs typeface="Tahoma" pitchFamily="34" charset="0"/>
              </a:rPr>
              <a:t> </a:t>
            </a:r>
            <a:r>
              <a:rPr lang="en-US" sz="2400" dirty="0" smtClean="0">
                <a:cs typeface="Tahoma" pitchFamily="34" charset="0"/>
              </a:rPr>
              <a:t>9 hours.</a:t>
            </a:r>
          </a:p>
          <a:p>
            <a:pPr algn="just" rtl="0">
              <a:lnSpc>
                <a:spcPct val="80000"/>
              </a:lnSpc>
            </a:pPr>
            <a:endParaRPr lang="en-US" sz="2900" dirty="0" smtClean="0">
              <a:cs typeface="Tahoma" pitchFamily="34" charset="0"/>
            </a:endParaRPr>
          </a:p>
          <a:p>
            <a:pPr algn="just" rtl="0">
              <a:lnSpc>
                <a:spcPct val="80000"/>
              </a:lnSpc>
            </a:pPr>
            <a:r>
              <a:rPr lang="en-US" sz="2900" dirty="0" smtClean="0">
                <a:cs typeface="Tahoma" pitchFamily="34" charset="0"/>
              </a:rPr>
              <a:t>Other cycles are done as recommended by manufacturers.</a:t>
            </a:r>
          </a:p>
          <a:p>
            <a:pPr algn="just" rtl="0">
              <a:lnSpc>
                <a:spcPct val="80000"/>
              </a:lnSpc>
            </a:pPr>
            <a:endParaRPr lang="en-US" sz="1400" dirty="0" smtClean="0">
              <a:cs typeface="Tahoma" pitchFamily="34" charset="0"/>
            </a:endParaRPr>
          </a:p>
        </p:txBody>
      </p:sp>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20</a:t>
            </a:fld>
            <a:endParaRPr lang="ar-IQ"/>
          </a:p>
        </p:txBody>
      </p:sp>
    </p:spTree>
    <p:extLst>
      <p:ext uri="{BB962C8B-B14F-4D97-AF65-F5344CB8AC3E}">
        <p14:creationId xmlns:p14="http://schemas.microsoft.com/office/powerpoint/2010/main" val="3583656407"/>
      </p:ext>
    </p:extLst>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31800" y="2611438"/>
            <a:ext cx="7467600" cy="1143000"/>
          </a:xfrm>
        </p:spPr>
        <p:txBody>
          <a:bodyPr>
            <a:normAutofit/>
          </a:bodyPr>
          <a:lstStyle/>
          <a:p>
            <a:pPr lvl="1" fontAlgn="auto">
              <a:spcAft>
                <a:spcPts val="0"/>
              </a:spcAft>
              <a:defRPr/>
            </a:pPr>
            <a:r>
              <a:rPr lang="en-US" b="1" dirty="0">
                <a:solidFill>
                  <a:schemeClr val="tx1"/>
                </a:solidFill>
              </a:rPr>
              <a:t>Porosity:</a:t>
            </a:r>
            <a:r>
              <a:rPr lang="en-US" sz="1800" b="1" dirty="0">
                <a:solidFill>
                  <a:schemeClr val="tx1"/>
                </a:solidFill>
              </a:rPr>
              <a:t/>
            </a:r>
            <a:br>
              <a:rPr lang="en-US" sz="1800" b="1" dirty="0">
                <a:solidFill>
                  <a:schemeClr val="tx1"/>
                </a:solidFill>
              </a:rPr>
            </a:br>
            <a:r>
              <a:rPr lang="en-US" sz="1800" dirty="0">
                <a:solidFill>
                  <a:schemeClr val="tx1"/>
                </a:solidFill>
              </a:rPr>
              <a:t> </a:t>
            </a:r>
          </a:p>
        </p:txBody>
      </p:sp>
      <p:sp>
        <p:nvSpPr>
          <p:cNvPr id="17411" name="Rectangle 3"/>
          <p:cNvSpPr>
            <a:spLocks noGrp="1" noChangeArrowheads="1"/>
          </p:cNvSpPr>
          <p:nvPr>
            <p:ph idx="1"/>
          </p:nvPr>
        </p:nvSpPr>
        <p:spPr>
          <a:xfrm>
            <a:off x="200744" y="3717032"/>
            <a:ext cx="7467600" cy="2808312"/>
          </a:xfrm>
        </p:spPr>
        <p:txBody>
          <a:bodyPr/>
          <a:lstStyle/>
          <a:p>
            <a:pPr marL="990600" lvl="1" indent="-646113" algn="just" rtl="0">
              <a:buFont typeface="Wingdings 2" pitchFamily="18" charset="2"/>
              <a:buNone/>
            </a:pPr>
            <a:r>
              <a:rPr lang="en-US" b="1" dirty="0" smtClean="0">
                <a:cs typeface="Tahoma" pitchFamily="34" charset="0"/>
              </a:rPr>
              <a:t>types of porosity in acrylic resin denture base:</a:t>
            </a:r>
          </a:p>
          <a:p>
            <a:pPr marL="1371600" lvl="2" indent="-700088" algn="just" rtl="0">
              <a:buFont typeface="Wingdings" pitchFamily="2" charset="2"/>
              <a:buAutoNum type="arabicPeriod"/>
            </a:pPr>
            <a:r>
              <a:rPr lang="en-US" sz="2600" dirty="0" smtClean="0">
                <a:cs typeface="Tahoma" pitchFamily="34" charset="0"/>
              </a:rPr>
              <a:t>Contraction porosity.</a:t>
            </a:r>
          </a:p>
          <a:p>
            <a:pPr marL="1371600" lvl="2" indent="-700088" algn="just" rtl="0">
              <a:buFont typeface="Wingdings" pitchFamily="2" charset="2"/>
              <a:buAutoNum type="arabicPeriod"/>
            </a:pPr>
            <a:r>
              <a:rPr lang="en-US" sz="2600" dirty="0" smtClean="0">
                <a:cs typeface="Tahoma" pitchFamily="34" charset="0"/>
              </a:rPr>
              <a:t>Gaseous porosity. </a:t>
            </a:r>
          </a:p>
          <a:p>
            <a:pPr marL="1371600" lvl="2" indent="-700088" algn="just" rtl="0">
              <a:buFont typeface="Wingdings" pitchFamily="2" charset="2"/>
              <a:buAutoNum type="arabicPeriod"/>
            </a:pPr>
            <a:r>
              <a:rPr lang="en-US" sz="2600" dirty="0" smtClean="0">
                <a:cs typeface="Tahoma" pitchFamily="34" charset="0"/>
              </a:rPr>
              <a:t>Granular porosity. </a:t>
            </a:r>
          </a:p>
        </p:txBody>
      </p:sp>
      <p:sp>
        <p:nvSpPr>
          <p:cNvPr id="5" name="مستطيل 2"/>
          <p:cNvSpPr>
            <a:spLocks noChangeArrowheads="1"/>
          </p:cNvSpPr>
          <p:nvPr/>
        </p:nvSpPr>
        <p:spPr bwMode="auto">
          <a:xfrm>
            <a:off x="251520" y="245270"/>
            <a:ext cx="8215312" cy="2678112"/>
          </a:xfrm>
          <a:prstGeom prst="rect">
            <a:avLst/>
          </a:prstGeom>
          <a:noFill/>
          <a:ln w="9525">
            <a:noFill/>
            <a:miter lim="800000"/>
            <a:headEnd/>
            <a:tailEnd/>
          </a:ln>
        </p:spPr>
        <p:txBody>
          <a:bodyPr>
            <a:spAutoFit/>
          </a:bodyPr>
          <a:lstStyle/>
          <a:p>
            <a:pPr algn="just" rtl="0"/>
            <a:r>
              <a:rPr lang="en-US" sz="2400" dirty="0">
                <a:latin typeface="Franklin Gothic Book" pitchFamily="34" charset="0"/>
                <a:cs typeface="Tahoma" pitchFamily="34" charset="0"/>
              </a:rPr>
              <a:t>	Before </a:t>
            </a:r>
            <a:r>
              <a:rPr lang="en-US" sz="2400" dirty="0" err="1">
                <a:latin typeface="Franklin Gothic Book" pitchFamily="34" charset="0"/>
                <a:cs typeface="Tahoma" pitchFamily="34" charset="0"/>
              </a:rPr>
              <a:t>deflasking</a:t>
            </a:r>
            <a:r>
              <a:rPr lang="en-US" sz="2400" dirty="0">
                <a:latin typeface="Franklin Gothic Book" pitchFamily="34" charset="0"/>
                <a:cs typeface="Tahoma" pitchFamily="34" charset="0"/>
              </a:rPr>
              <a:t> the processed denture the flask is cooled to room temperature.</a:t>
            </a:r>
          </a:p>
          <a:p>
            <a:pPr algn="just" rtl="0">
              <a:buFont typeface="Arial" pitchFamily="34" charset="0"/>
              <a:buChar char="•"/>
            </a:pPr>
            <a:r>
              <a:rPr lang="en-US" sz="2400" dirty="0">
                <a:latin typeface="Franklin Gothic Book" pitchFamily="34" charset="0"/>
                <a:cs typeface="Tahoma" pitchFamily="34" charset="0"/>
              </a:rPr>
              <a:t>To minimize internal stresses and subsequent </a:t>
            </a:r>
            <a:r>
              <a:rPr lang="en-US" sz="2400" dirty="0" err="1">
                <a:latin typeface="Franklin Gothic Book" pitchFamily="34" charset="0"/>
                <a:cs typeface="Tahoma" pitchFamily="34" charset="0"/>
              </a:rPr>
              <a:t>warpage</a:t>
            </a:r>
            <a:r>
              <a:rPr lang="en-US" sz="2400" dirty="0">
                <a:latin typeface="Franklin Gothic Book" pitchFamily="34" charset="0"/>
                <a:cs typeface="Tahoma" pitchFamily="34" charset="0"/>
              </a:rPr>
              <a:t> of the denture. Since the coefficient of thermal </a:t>
            </a:r>
            <a:r>
              <a:rPr lang="en-US" sz="2400" dirty="0" err="1">
                <a:latin typeface="Franklin Gothic Book" pitchFamily="34" charset="0"/>
                <a:cs typeface="Tahoma" pitchFamily="34" charset="0"/>
              </a:rPr>
              <a:t>expantion</a:t>
            </a:r>
            <a:r>
              <a:rPr lang="en-US" sz="2400" dirty="0">
                <a:latin typeface="Franklin Gothic Book" pitchFamily="34" charset="0"/>
                <a:cs typeface="Tahoma" pitchFamily="34" charset="0"/>
              </a:rPr>
              <a:t> of acrylic resin is about 10 times greater than that of the gypsum </a:t>
            </a:r>
            <a:r>
              <a:rPr lang="en-US" sz="2400" dirty="0" err="1">
                <a:latin typeface="Franklin Gothic Book" pitchFamily="34" charset="0"/>
                <a:cs typeface="Tahoma" pitchFamily="34" charset="0"/>
              </a:rPr>
              <a:t>mould</a:t>
            </a:r>
            <a:r>
              <a:rPr lang="en-US" sz="2400" dirty="0">
                <a:latin typeface="Franklin Gothic Book" pitchFamily="34" charset="0"/>
                <a:cs typeface="Tahoma" pitchFamily="34" charset="0"/>
              </a:rPr>
              <a:t> material.</a:t>
            </a:r>
          </a:p>
          <a:p>
            <a:pPr algn="just" rtl="0"/>
            <a:endParaRPr lang="ar-IQ" sz="2400" dirty="0">
              <a:latin typeface="Franklin Gothic Book" pitchFamily="34" charset="0"/>
              <a:cs typeface="Tahoma" pitchFamily="34" charset="0"/>
            </a:endParaRPr>
          </a:p>
        </p:txBody>
      </p:sp>
    </p:spTree>
    <p:extLst>
      <p:ext uri="{BB962C8B-B14F-4D97-AF65-F5344CB8AC3E}">
        <p14:creationId xmlns:p14="http://schemas.microsoft.com/office/powerpoint/2010/main" val="3785851183"/>
      </p:ext>
    </p:extLst>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57200" y="1214438"/>
            <a:ext cx="8229600" cy="5383212"/>
          </a:xfrm>
        </p:spPr>
        <p:txBody>
          <a:bodyPr/>
          <a:lstStyle/>
          <a:p>
            <a:pPr marL="609600" indent="-609600" algn="just" rtl="0">
              <a:buFont typeface="Wingdings 2" pitchFamily="18" charset="2"/>
              <a:buNone/>
            </a:pPr>
            <a:r>
              <a:rPr lang="en-US" sz="2600" b="1" smtClean="0">
                <a:cs typeface="Tahoma" pitchFamily="34" charset="0"/>
              </a:rPr>
              <a:t>Contraction porosity: </a:t>
            </a:r>
          </a:p>
          <a:p>
            <a:pPr marL="609600" indent="-609600" algn="just" rtl="0">
              <a:buFont typeface="Wingdings 2" pitchFamily="18" charset="2"/>
              <a:buNone/>
            </a:pPr>
            <a:r>
              <a:rPr lang="en-US" sz="2600" smtClean="0">
                <a:cs typeface="Tahoma" pitchFamily="34" charset="0"/>
              </a:rPr>
              <a:t>occurs due to monomer contraction by 20% during processing</a:t>
            </a:r>
            <a:r>
              <a:rPr lang="en-US" smtClean="0">
                <a:cs typeface="Tahoma" pitchFamily="34" charset="0"/>
              </a:rPr>
              <a:t>. </a:t>
            </a:r>
          </a:p>
          <a:p>
            <a:pPr lvl="1" algn="just" rtl="0"/>
            <a:r>
              <a:rPr lang="en-US" smtClean="0">
                <a:cs typeface="Tahoma" pitchFamily="34" charset="0"/>
              </a:rPr>
              <a:t>Insufficient amounts of resin packed in the flask may lead to voids or porosity. </a:t>
            </a:r>
          </a:p>
          <a:p>
            <a:pPr lvl="1" algn="just" rtl="0"/>
            <a:r>
              <a:rPr lang="en-US" smtClean="0">
                <a:cs typeface="Tahoma" pitchFamily="34" charset="0"/>
              </a:rPr>
              <a:t>Also resin should be packed in the dough stage. Prior to that the resin would flow too rapidly and pressure is lost.</a:t>
            </a:r>
          </a:p>
          <a:p>
            <a:pPr lvl="1" algn="just" rtl="0"/>
            <a:r>
              <a:rPr lang="en-US" smtClean="0">
                <a:cs typeface="Tahoma" pitchFamily="34" charset="0"/>
              </a:rPr>
              <a:t>Insufficient pressure during curing.</a:t>
            </a:r>
          </a:p>
        </p:txBody>
      </p:sp>
      <p:sp>
        <p:nvSpPr>
          <p:cNvPr id="5" name="عنصر نائب لرقم الشريحة 5"/>
          <p:cNvSpPr>
            <a:spLocks noGrp="1"/>
          </p:cNvSpPr>
          <p:nvPr>
            <p:ph type="sldNum" sz="quarter" idx="12"/>
          </p:nvPr>
        </p:nvSpPr>
        <p:spPr>
          <a:xfrm>
            <a:off x="3275856" y="6381328"/>
            <a:ext cx="2133600" cy="365125"/>
          </a:xfrm>
        </p:spPr>
        <p:txBody>
          <a:bodyPr>
            <a:normAutofit/>
          </a:bodyPr>
          <a:lstStyle/>
          <a:p>
            <a:pPr>
              <a:defRPr/>
            </a:pPr>
            <a:endParaRPr lang="en-US" altLang="en-US" dirty="0"/>
          </a:p>
        </p:txBody>
      </p:sp>
    </p:spTree>
    <p:extLst>
      <p:ext uri="{BB962C8B-B14F-4D97-AF65-F5344CB8AC3E}">
        <p14:creationId xmlns:p14="http://schemas.microsoft.com/office/powerpoint/2010/main" val="2298962067"/>
      </p:ext>
    </p:extLst>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idx="1"/>
          </p:nvPr>
        </p:nvSpPr>
        <p:spPr>
          <a:xfrm>
            <a:off x="304800" y="548680"/>
            <a:ext cx="8339138" cy="4525962"/>
          </a:xfrm>
        </p:spPr>
        <p:txBody>
          <a:bodyPr>
            <a:normAutofit fontScale="92500" lnSpcReduction="10000"/>
          </a:bodyPr>
          <a:lstStyle/>
          <a:p>
            <a:pPr marL="609600" indent="-609600" algn="just" rtl="0">
              <a:buFont typeface="Wingdings 2" pitchFamily="18" charset="2"/>
              <a:buNone/>
            </a:pPr>
            <a:r>
              <a:rPr lang="en-US" sz="3200" b="1" dirty="0" smtClean="0">
                <a:cs typeface="Tahoma" pitchFamily="34" charset="0"/>
              </a:rPr>
              <a:t>Gaseous porosity:</a:t>
            </a:r>
          </a:p>
          <a:p>
            <a:pPr marL="990600" lvl="1" indent="-646113" algn="just" rtl="0"/>
            <a:r>
              <a:rPr lang="en-US" dirty="0" smtClean="0">
                <a:cs typeface="Tahoma" pitchFamily="34" charset="0"/>
              </a:rPr>
              <a:t>Caused by a rise in the resin temperature during curing above 100°C (&gt; boiling temperature of resin).</a:t>
            </a:r>
          </a:p>
          <a:p>
            <a:pPr marL="990600" lvl="1" indent="-646113" algn="just" rtl="0"/>
            <a:r>
              <a:rPr lang="en-US" dirty="0" smtClean="0">
                <a:cs typeface="Tahoma" pitchFamily="34" charset="0"/>
              </a:rPr>
              <a:t>Gaseous monomer forms and causes gaseous porosity.</a:t>
            </a:r>
          </a:p>
          <a:p>
            <a:pPr marL="990600" lvl="1" indent="-646113" algn="just" rtl="0">
              <a:buFont typeface="Wingdings 2" pitchFamily="18" charset="2"/>
              <a:buNone/>
            </a:pPr>
            <a:r>
              <a:rPr lang="en-US" dirty="0" smtClean="0">
                <a:cs typeface="Tahoma" pitchFamily="34" charset="0"/>
              </a:rPr>
              <a:t>This is avoided by allowing a slow and controlled rise in temperature.</a:t>
            </a:r>
          </a:p>
          <a:p>
            <a:pPr marL="342900" lvl="2" indent="-342900" algn="just" rtl="0">
              <a:buFont typeface="Wingdings 2" pitchFamily="18" charset="2"/>
              <a:buNone/>
            </a:pPr>
            <a:r>
              <a:rPr lang="en-US" sz="3200" b="1" dirty="0">
                <a:cs typeface="Tahoma" pitchFamily="34" charset="0"/>
              </a:rPr>
              <a:t>Granular porosity:</a:t>
            </a:r>
          </a:p>
          <a:p>
            <a:pPr marL="342900" lvl="2" indent="-342900" algn="just" rtl="0">
              <a:buFont typeface="Wingdings 2" pitchFamily="18" charset="2"/>
              <a:buChar char=""/>
            </a:pPr>
            <a:r>
              <a:rPr lang="en-US" sz="2600" dirty="0">
                <a:cs typeface="Tahoma" pitchFamily="34" charset="0"/>
              </a:rPr>
              <a:t> due to loss of monomer while resin mix is left to stand until dough stage is reached.</a:t>
            </a:r>
          </a:p>
          <a:p>
            <a:pPr marL="342900" lvl="2" indent="-342900" algn="just" rtl="0">
              <a:buFont typeface="Wingdings 2" pitchFamily="18" charset="2"/>
              <a:buChar char=""/>
            </a:pPr>
            <a:r>
              <a:rPr lang="en-US" sz="2600" dirty="0">
                <a:cs typeface="Tahoma" pitchFamily="34" charset="0"/>
              </a:rPr>
              <a:t>Also if the resin mix is dry.</a:t>
            </a:r>
          </a:p>
          <a:p>
            <a:endParaRPr lang="ar-IQ" dirty="0"/>
          </a:p>
          <a:p>
            <a:pPr marL="990600" lvl="1" indent="-646113" algn="just" rtl="0">
              <a:buFont typeface="Wingdings 2" pitchFamily="18" charset="2"/>
              <a:buNone/>
            </a:pPr>
            <a:endParaRPr lang="en-US" dirty="0" smtClean="0">
              <a:cs typeface="Tahoma" pitchFamily="34" charset="0"/>
            </a:endParaRPr>
          </a:p>
          <a:p>
            <a:pPr marL="609600" indent="-609600">
              <a:buFont typeface="Wingdings" pitchFamily="2" charset="2"/>
              <a:buNone/>
            </a:pPr>
            <a:endParaRPr lang="en-US" dirty="0" smtClean="0">
              <a:cs typeface="Tahoma" pitchFamily="34" charset="0"/>
            </a:endParaRPr>
          </a:p>
        </p:txBody>
      </p:sp>
      <p:sp>
        <p:nvSpPr>
          <p:cNvPr id="4" name="عنصر نائب لرقم الشريحة 5"/>
          <p:cNvSpPr>
            <a:spLocks noGrp="1"/>
          </p:cNvSpPr>
          <p:nvPr>
            <p:ph type="sldNum" sz="quarter" idx="12"/>
          </p:nvPr>
        </p:nvSpPr>
        <p:spPr>
          <a:xfrm>
            <a:off x="2195736" y="6165304"/>
            <a:ext cx="2133600" cy="365125"/>
          </a:xfrm>
        </p:spPr>
        <p:txBody>
          <a:bodyPr>
            <a:normAutofit/>
          </a:bodyPr>
          <a:lstStyle/>
          <a:p>
            <a:pPr>
              <a:defRPr/>
            </a:pPr>
            <a:endParaRPr lang="en-US" altLang="en-US" dirty="0">
              <a:solidFill>
                <a:schemeClr val="tx1"/>
              </a:solidFill>
            </a:endParaRPr>
          </a:p>
        </p:txBody>
      </p:sp>
    </p:spTree>
    <p:extLst>
      <p:ext uri="{BB962C8B-B14F-4D97-AF65-F5344CB8AC3E}">
        <p14:creationId xmlns:p14="http://schemas.microsoft.com/office/powerpoint/2010/main" val="3460198109"/>
      </p:ext>
    </p:extLst>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5750" y="928688"/>
            <a:ext cx="8686800" cy="5614987"/>
          </a:xfrm>
        </p:spPr>
        <p:txBody>
          <a:bodyPr>
            <a:noAutofit/>
          </a:bodyPr>
          <a:lstStyle/>
          <a:p>
            <a:pPr rtl="0" fontAlgn="auto">
              <a:lnSpc>
                <a:spcPct val="90000"/>
              </a:lnSpc>
              <a:spcAft>
                <a:spcPts val="0"/>
              </a:spcAft>
              <a:defRPr/>
            </a:pPr>
            <a:r>
              <a:rPr lang="en-US" sz="2800" b="1" i="1" u="sng" dirty="0" smtClean="0"/>
              <a:t/>
            </a:r>
            <a:br>
              <a:rPr lang="en-US" sz="2800" b="1" i="1" u="sng" dirty="0" smtClean="0"/>
            </a:br>
            <a:r>
              <a:rPr lang="en-US" sz="2800" b="1" i="1" u="sng" dirty="0" smtClean="0"/>
              <a:t> Packing the mold with acrylic resin:</a:t>
            </a:r>
            <a:br>
              <a:rPr lang="en-US" sz="2800" b="1" i="1" u="sng" dirty="0" smtClean="0"/>
            </a:br>
            <a:r>
              <a:rPr lang="en-US" sz="2800" b="1" i="1" u="sng" dirty="0" smtClean="0"/>
              <a:t> </a:t>
            </a:r>
            <a:br>
              <a:rPr lang="en-US" sz="2800" b="1" i="1" u="sng" dirty="0" smtClean="0"/>
            </a:br>
            <a:r>
              <a:rPr lang="en-US" sz="2000" b="1" dirty="0" smtClean="0"/>
              <a:t>Acrylic resin is a resinous plastic material of various esters of acrylic acid. It is used as a denture base material.</a:t>
            </a:r>
            <a:br>
              <a:rPr lang="en-US" sz="2000" b="1" dirty="0" smtClean="0"/>
            </a:br>
            <a:r>
              <a:rPr lang="en-US" sz="2000" b="1" dirty="0" smtClean="0"/>
              <a:t>It is formed of a powder and liquid.</a:t>
            </a:r>
            <a:br>
              <a:rPr lang="en-US" sz="2000" b="1" dirty="0" smtClean="0"/>
            </a:br>
            <a:r>
              <a:rPr lang="en-US" sz="2000" b="1" dirty="0" smtClean="0"/>
              <a:t>  </a:t>
            </a:r>
            <a:br>
              <a:rPr lang="en-US" sz="2000" b="1" dirty="0" smtClean="0"/>
            </a:br>
            <a:r>
              <a:rPr lang="en-US" sz="2000" b="1" dirty="0" smtClean="0"/>
              <a:t>*Powder:</a:t>
            </a:r>
            <a:br>
              <a:rPr lang="en-US" sz="2000" b="1" dirty="0" smtClean="0"/>
            </a:br>
            <a:r>
              <a:rPr lang="en-US" sz="2000" b="1" dirty="0" smtClean="0"/>
              <a:t> is </a:t>
            </a:r>
            <a:r>
              <a:rPr lang="en-US" sz="2000" b="1" dirty="0" err="1" smtClean="0"/>
              <a:t>polymethyl</a:t>
            </a:r>
            <a:r>
              <a:rPr lang="en-US" sz="2000" b="1" dirty="0" smtClean="0"/>
              <a:t> </a:t>
            </a:r>
            <a:r>
              <a:rPr lang="en-US" sz="2000" b="1" dirty="0" err="1" smtClean="0"/>
              <a:t>methacrylate</a:t>
            </a:r>
            <a:r>
              <a:rPr lang="en-US" sz="2000" b="1" dirty="0" smtClean="0"/>
              <a:t> (polymer) + </a:t>
            </a:r>
            <a:r>
              <a:rPr lang="en-US" sz="2000" b="1" dirty="0" err="1" smtClean="0"/>
              <a:t>Benzoyl</a:t>
            </a:r>
            <a:r>
              <a:rPr lang="en-US" sz="2000" b="1" dirty="0" smtClean="0"/>
              <a:t> peroxide (initiator) +pigments.</a:t>
            </a:r>
            <a:br>
              <a:rPr lang="en-US" sz="2000" b="1" dirty="0" smtClean="0"/>
            </a:br>
            <a:r>
              <a:rPr lang="en-US" sz="2000" b="1" dirty="0" smtClean="0"/>
              <a:t/>
            </a:r>
            <a:br>
              <a:rPr lang="en-US" sz="2000" b="1" dirty="0" smtClean="0"/>
            </a:br>
            <a:r>
              <a:rPr lang="en-US" sz="2000" b="1" dirty="0" smtClean="0"/>
              <a:t>*Liquid:     </a:t>
            </a:r>
            <a:br>
              <a:rPr lang="en-US" sz="2000" b="1" dirty="0" smtClean="0"/>
            </a:br>
            <a:r>
              <a:rPr lang="en-US" sz="2000" b="1" dirty="0" smtClean="0"/>
              <a:t>is methyl </a:t>
            </a:r>
            <a:r>
              <a:rPr lang="en-US" sz="2000" b="1" dirty="0" err="1" smtClean="0"/>
              <a:t>methacrylate</a:t>
            </a:r>
            <a:r>
              <a:rPr lang="en-US" sz="2000" b="1" dirty="0" smtClean="0"/>
              <a:t> (monomer) + hydroquinone (inhibitor)  </a:t>
            </a:r>
            <a:br>
              <a:rPr lang="en-US" sz="2000" b="1" dirty="0" smtClean="0"/>
            </a:br>
            <a:r>
              <a:rPr lang="en-US" sz="2000" b="1" dirty="0" smtClean="0"/>
              <a:t/>
            </a:r>
            <a:br>
              <a:rPr lang="en-US" sz="2000" b="1" dirty="0" smtClean="0"/>
            </a:br>
            <a:r>
              <a:rPr lang="en-US" sz="2000" b="1" dirty="0" smtClean="0"/>
              <a:t>Powder and liquid are mixed in A ratio of 3 to 1 by volume for an average sized denture</a:t>
            </a:r>
            <a:br>
              <a:rPr lang="en-US" sz="2000" b="1" dirty="0" smtClean="0"/>
            </a:br>
            <a:r>
              <a:rPr lang="en-US" sz="2000" b="1" dirty="0" smtClean="0"/>
              <a:t/>
            </a:r>
            <a:br>
              <a:rPr lang="en-US" sz="2000" b="1" dirty="0" smtClean="0"/>
            </a:br>
            <a:r>
              <a:rPr lang="en-US" sz="2000" b="1" dirty="0" smtClean="0"/>
              <a:t>Acrylic resin (</a:t>
            </a:r>
            <a:r>
              <a:rPr lang="en-US" sz="2000" b="1" dirty="0" err="1" smtClean="0"/>
              <a:t>polymethyl</a:t>
            </a:r>
            <a:r>
              <a:rPr lang="en-US" sz="2000" b="1" dirty="0" smtClean="0"/>
              <a:t> </a:t>
            </a:r>
            <a:r>
              <a:rPr lang="en-US" sz="2000" b="1" dirty="0" err="1" smtClean="0"/>
              <a:t>methacrylate</a:t>
            </a:r>
            <a:r>
              <a:rPr lang="en-US" sz="2000" b="1" dirty="0" smtClean="0"/>
              <a:t>) is the material of choice for complete denture construction for its desirable qualities:</a:t>
            </a:r>
            <a:br>
              <a:rPr lang="en-US" sz="2000" b="1" dirty="0" smtClean="0"/>
            </a:br>
            <a:r>
              <a:rPr lang="en-US" sz="2000" b="1" dirty="0" smtClean="0"/>
              <a:t>- </a:t>
            </a:r>
            <a:r>
              <a:rPr lang="en-US" sz="1800" b="1" dirty="0" smtClean="0"/>
              <a:t>Good esthetics</a:t>
            </a:r>
            <a:br>
              <a:rPr lang="en-US" sz="1800" b="1" dirty="0" smtClean="0"/>
            </a:br>
            <a:r>
              <a:rPr lang="en-US" sz="1800" b="1" dirty="0" smtClean="0"/>
              <a:t>- Cheap</a:t>
            </a:r>
            <a:br>
              <a:rPr lang="en-US" sz="1800" b="1" dirty="0" smtClean="0"/>
            </a:br>
            <a:r>
              <a:rPr lang="en-US" sz="1800" b="1" dirty="0" smtClean="0"/>
              <a:t>- Easy to process</a:t>
            </a:r>
            <a:br>
              <a:rPr lang="en-US" sz="18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endParaRPr lang="en-US" sz="2800" b="1" i="1" u="sng" dirty="0"/>
          </a:p>
        </p:txBody>
      </p:sp>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3</a:t>
            </a:fld>
            <a:endParaRPr lang="ar-IQ"/>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4063" y="188913"/>
            <a:ext cx="7778750" cy="1143000"/>
          </a:xfrm>
        </p:spPr>
        <p:txBody>
          <a:bodyPr/>
          <a:lstStyle/>
          <a:p>
            <a:pPr algn="l" rtl="0"/>
            <a:r>
              <a:rPr lang="en-GB" dirty="0" smtClean="0">
                <a:cs typeface="Tahoma" pitchFamily="34" charset="0"/>
              </a:rPr>
              <a:t>Heat cured acrylic resin</a:t>
            </a:r>
          </a:p>
        </p:txBody>
      </p:sp>
      <p:sp>
        <p:nvSpPr>
          <p:cNvPr id="10243" name="Rectangle 3"/>
          <p:cNvSpPr>
            <a:spLocks noGrp="1" noChangeArrowheads="1"/>
          </p:cNvSpPr>
          <p:nvPr>
            <p:ph idx="1"/>
          </p:nvPr>
        </p:nvSpPr>
        <p:spPr>
          <a:xfrm>
            <a:off x="112713" y="1341438"/>
            <a:ext cx="7772400" cy="5327650"/>
          </a:xfrm>
        </p:spPr>
        <p:txBody>
          <a:bodyPr/>
          <a:lstStyle/>
          <a:p>
            <a:pPr algn="just" rtl="0">
              <a:lnSpc>
                <a:spcPct val="80000"/>
              </a:lnSpc>
            </a:pPr>
            <a:r>
              <a:rPr lang="en-GB" sz="2100" smtClean="0">
                <a:cs typeface="Tahoma" pitchFamily="34" charset="0"/>
              </a:rPr>
              <a:t>Powder (  can have limitless life)</a:t>
            </a:r>
          </a:p>
          <a:p>
            <a:pPr lvl="1" algn="just" rtl="0">
              <a:lnSpc>
                <a:spcPct val="80000"/>
              </a:lnSpc>
            </a:pPr>
            <a:r>
              <a:rPr lang="en-GB" sz="1800" smtClean="0">
                <a:cs typeface="Tahoma" pitchFamily="34" charset="0"/>
              </a:rPr>
              <a:t>Beads or granules of polymethyl methacrylate</a:t>
            </a:r>
          </a:p>
          <a:p>
            <a:pPr lvl="1" algn="just" rtl="0">
              <a:lnSpc>
                <a:spcPct val="80000"/>
              </a:lnSpc>
            </a:pPr>
            <a:r>
              <a:rPr lang="en-GB" sz="1800" smtClean="0">
                <a:cs typeface="Tahoma" pitchFamily="34" charset="0"/>
              </a:rPr>
              <a:t>Initiator (benzoyl peroxide)</a:t>
            </a:r>
          </a:p>
          <a:p>
            <a:pPr lvl="1" algn="just" rtl="0">
              <a:lnSpc>
                <a:spcPct val="80000"/>
              </a:lnSpc>
            </a:pPr>
            <a:r>
              <a:rPr lang="en-GB" sz="1800" smtClean="0">
                <a:cs typeface="Tahoma" pitchFamily="34" charset="0"/>
              </a:rPr>
              <a:t>Pigments/dyes (colour vitality as cadmium, iron, organic dyes)</a:t>
            </a:r>
            <a:r>
              <a:rPr lang="en-GB" sz="1900" smtClean="0">
                <a:cs typeface="Tahoma" pitchFamily="34" charset="0"/>
              </a:rPr>
              <a:t> </a:t>
            </a:r>
            <a:endParaRPr lang="en-GB" sz="1800" smtClean="0">
              <a:cs typeface="Tahoma" pitchFamily="34" charset="0"/>
            </a:endParaRPr>
          </a:p>
          <a:p>
            <a:pPr lvl="1" algn="just" rtl="0">
              <a:lnSpc>
                <a:spcPct val="80000"/>
              </a:lnSpc>
            </a:pPr>
            <a:r>
              <a:rPr lang="en-GB" sz="1800" smtClean="0">
                <a:cs typeface="Tahoma" pitchFamily="34" charset="0"/>
              </a:rPr>
              <a:t>Optical opacifiers (tio</a:t>
            </a:r>
            <a:r>
              <a:rPr lang="en-GB" sz="1800" baseline="-25000" smtClean="0">
                <a:cs typeface="Tahoma" pitchFamily="34" charset="0"/>
              </a:rPr>
              <a:t>2</a:t>
            </a:r>
            <a:r>
              <a:rPr lang="en-GB" sz="1800" smtClean="0">
                <a:cs typeface="Tahoma" pitchFamily="34" charset="0"/>
              </a:rPr>
              <a:t>/zno)</a:t>
            </a:r>
          </a:p>
          <a:p>
            <a:pPr lvl="1" algn="just" rtl="0">
              <a:lnSpc>
                <a:spcPct val="80000"/>
              </a:lnSpc>
            </a:pPr>
            <a:r>
              <a:rPr lang="en-GB" sz="1800" smtClean="0">
                <a:cs typeface="Tahoma" pitchFamily="34" charset="0"/>
              </a:rPr>
              <a:t>Plasticizers (ethyl acrylate (internal), dibutylphthalate (external) to make dough easier)</a:t>
            </a:r>
          </a:p>
          <a:p>
            <a:pPr lvl="1" algn="just" rtl="0">
              <a:lnSpc>
                <a:spcPct val="80000"/>
              </a:lnSpc>
            </a:pPr>
            <a:r>
              <a:rPr lang="en-GB" sz="1800" smtClean="0">
                <a:cs typeface="Tahoma" pitchFamily="34" charset="0"/>
              </a:rPr>
              <a:t>Synthetic fibres (nylon)</a:t>
            </a:r>
          </a:p>
          <a:p>
            <a:pPr lvl="1" algn="just" rtl="0">
              <a:lnSpc>
                <a:spcPct val="90000"/>
              </a:lnSpc>
            </a:pPr>
            <a:r>
              <a:rPr lang="en-GB" sz="1800" smtClean="0">
                <a:cs typeface="Tahoma" pitchFamily="34" charset="0"/>
              </a:rPr>
              <a:t>Coloured fibres (blood vessels) </a:t>
            </a:r>
          </a:p>
          <a:p>
            <a:pPr lvl="1" algn="just" rtl="0">
              <a:lnSpc>
                <a:spcPct val="80000"/>
              </a:lnSpc>
            </a:pPr>
            <a:endParaRPr lang="en-GB" sz="1800" smtClean="0">
              <a:cs typeface="Tahoma" pitchFamily="34" charset="0"/>
            </a:endParaRPr>
          </a:p>
          <a:p>
            <a:pPr algn="just" rtl="0">
              <a:lnSpc>
                <a:spcPct val="80000"/>
              </a:lnSpc>
            </a:pPr>
            <a:r>
              <a:rPr lang="en-GB" sz="2100" smtClean="0">
                <a:cs typeface="Tahoma" pitchFamily="34" charset="0"/>
              </a:rPr>
              <a:t>Liquid </a:t>
            </a:r>
            <a:r>
              <a:rPr lang="en-GB" sz="1800" smtClean="0">
                <a:cs typeface="Tahoma" pitchFamily="34" charset="0"/>
              </a:rPr>
              <a:t>(  in dark bottle, avoid contamination by </a:t>
            </a:r>
          </a:p>
          <a:p>
            <a:pPr algn="just" rtl="0">
              <a:lnSpc>
                <a:spcPct val="80000"/>
              </a:lnSpc>
              <a:buFontTx/>
              <a:buNone/>
            </a:pPr>
            <a:r>
              <a:rPr lang="en-GB" sz="1800" smtClean="0">
                <a:cs typeface="Tahoma" pitchFamily="34" charset="0"/>
              </a:rPr>
              <a:t>			powder)</a:t>
            </a:r>
          </a:p>
          <a:p>
            <a:pPr lvl="1" algn="just" rtl="0">
              <a:lnSpc>
                <a:spcPct val="80000"/>
              </a:lnSpc>
            </a:pPr>
            <a:r>
              <a:rPr lang="en-GB" sz="1800" smtClean="0">
                <a:cs typeface="Tahoma" pitchFamily="34" charset="0"/>
              </a:rPr>
              <a:t>Methyl methacrylate monomer</a:t>
            </a:r>
          </a:p>
          <a:p>
            <a:pPr lvl="1" algn="just" rtl="0">
              <a:lnSpc>
                <a:spcPct val="80000"/>
              </a:lnSpc>
            </a:pPr>
            <a:r>
              <a:rPr lang="en-GB" sz="1800" smtClean="0">
                <a:cs typeface="Tahoma" pitchFamily="34" charset="0"/>
              </a:rPr>
              <a:t>Inhibitor (hydroquinone)</a:t>
            </a:r>
          </a:p>
          <a:p>
            <a:pPr lvl="1" algn="just" rtl="0">
              <a:lnSpc>
                <a:spcPct val="80000"/>
              </a:lnSpc>
            </a:pPr>
            <a:r>
              <a:rPr lang="en-GB" sz="1800" smtClean="0">
                <a:cs typeface="Tahoma" pitchFamily="34" charset="0"/>
              </a:rPr>
              <a:t>Crosslinking agent </a:t>
            </a:r>
          </a:p>
          <a:p>
            <a:pPr lvl="2" algn="just" rtl="0">
              <a:lnSpc>
                <a:spcPct val="80000"/>
              </a:lnSpc>
            </a:pPr>
            <a:r>
              <a:rPr lang="en-GB" sz="1600" smtClean="0">
                <a:cs typeface="Tahoma" pitchFamily="34" charset="0"/>
              </a:rPr>
              <a:t>(diethylene glycol dimethacrylate, (1,4 butylene glycol dimethacrylate)</a:t>
            </a:r>
          </a:p>
          <a:p>
            <a:pPr lvl="2" algn="l" rtl="0">
              <a:lnSpc>
                <a:spcPct val="90000"/>
              </a:lnSpc>
              <a:buFontTx/>
              <a:buNone/>
            </a:pPr>
            <a:endParaRPr lang="en-GB" sz="1600" smtClean="0">
              <a:cs typeface="Tahoma" pitchFamily="34" charset="0"/>
              <a:sym typeface="Symbol" pitchFamily="18" charset="2"/>
            </a:endParaRPr>
          </a:p>
          <a:p>
            <a:pPr lvl="1" algn="l" rtl="0">
              <a:lnSpc>
                <a:spcPct val="80000"/>
              </a:lnSpc>
            </a:pPr>
            <a:endParaRPr lang="en-GB" sz="1800" smtClean="0">
              <a:cs typeface="Tahoma" pitchFamily="34" charset="0"/>
            </a:endParaRPr>
          </a:p>
        </p:txBody>
      </p:sp>
      <p:pic>
        <p:nvPicPr>
          <p:cNvPr id="10244" name="Picture 6" descr="PMMA-Powder-SEM-LR"/>
          <p:cNvPicPr>
            <a:picLocks noChangeAspect="1" noChangeArrowheads="1"/>
          </p:cNvPicPr>
          <p:nvPr/>
        </p:nvPicPr>
        <p:blipFill>
          <a:blip r:embed="rId3" cstate="print"/>
          <a:srcRect/>
          <a:stretch>
            <a:fillRect/>
          </a:stretch>
        </p:blipFill>
        <p:spPr bwMode="auto">
          <a:xfrm>
            <a:off x="5929313" y="3071813"/>
            <a:ext cx="3024187" cy="2338387"/>
          </a:xfrm>
          <a:prstGeom prst="rect">
            <a:avLst/>
          </a:prstGeom>
          <a:noFill/>
          <a:ln w="12700">
            <a:solidFill>
              <a:schemeClr val="bg1"/>
            </a:solidFill>
            <a:miter lim="800000"/>
            <a:headEnd/>
            <a:tailEnd/>
          </a:ln>
        </p:spPr>
      </p:pic>
      <p:sp>
        <p:nvSpPr>
          <p:cNvPr id="10245" name="Text Box 7"/>
          <p:cNvSpPr txBox="1">
            <a:spLocks noChangeArrowheads="1"/>
          </p:cNvSpPr>
          <p:nvPr/>
        </p:nvSpPr>
        <p:spPr bwMode="auto">
          <a:xfrm>
            <a:off x="7017931" y="5301208"/>
            <a:ext cx="1871663" cy="366713"/>
          </a:xfrm>
          <a:prstGeom prst="rect">
            <a:avLst/>
          </a:prstGeom>
          <a:noFill/>
          <a:ln w="9525">
            <a:noFill/>
            <a:miter lim="800000"/>
            <a:headEnd/>
            <a:tailEnd/>
          </a:ln>
        </p:spPr>
        <p:txBody>
          <a:bodyPr>
            <a:spAutoFit/>
          </a:bodyPr>
          <a:lstStyle/>
          <a:p>
            <a:pPr algn="l" rtl="0">
              <a:spcBef>
                <a:spcPct val="50000"/>
              </a:spcBef>
            </a:pPr>
            <a:r>
              <a:rPr lang="en-US" b="1" dirty="0">
                <a:cs typeface="Tahoma" pitchFamily="34" charset="0"/>
              </a:rPr>
              <a:t>Bead Polymer</a:t>
            </a:r>
          </a:p>
        </p:txBody>
      </p:sp>
      <p:pic>
        <p:nvPicPr>
          <p:cNvPr id="10246" name="Picture 2"/>
          <p:cNvPicPr>
            <a:picLocks noChangeAspect="1" noChangeArrowheads="1"/>
          </p:cNvPicPr>
          <p:nvPr/>
        </p:nvPicPr>
        <p:blipFill>
          <a:blip r:embed="rId4" cstate="print"/>
          <a:srcRect/>
          <a:stretch>
            <a:fillRect/>
          </a:stretch>
        </p:blipFill>
        <p:spPr bwMode="auto">
          <a:xfrm>
            <a:off x="7034213" y="571500"/>
            <a:ext cx="2109787" cy="1571625"/>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4</a:t>
            </a:fld>
            <a:endParaRPr lang="ar-IQ"/>
          </a:p>
        </p:txBody>
      </p:sp>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15888"/>
            <a:ext cx="6635750" cy="706437"/>
          </a:xfrm>
        </p:spPr>
        <p:txBody>
          <a:bodyPr>
            <a:normAutofit fontScale="90000"/>
          </a:bodyPr>
          <a:lstStyle/>
          <a:p>
            <a:pPr fontAlgn="auto">
              <a:spcAft>
                <a:spcPts val="0"/>
              </a:spcAft>
              <a:defRPr/>
            </a:pPr>
            <a:r>
              <a:rPr lang="en-US" sz="2400" b="1" i="1" u="sng" dirty="0"/>
              <a:t>Packing procedure for acrylic resin:</a:t>
            </a:r>
            <a:r>
              <a:rPr lang="en-US" sz="2000" dirty="0"/>
              <a:t/>
            </a:r>
            <a:br>
              <a:rPr lang="en-US" sz="2000" dirty="0"/>
            </a:br>
            <a:endParaRPr lang="en-US" sz="2000" dirty="0"/>
          </a:p>
        </p:txBody>
      </p:sp>
      <p:sp>
        <p:nvSpPr>
          <p:cNvPr id="22531" name="Rectangle 3"/>
          <p:cNvSpPr>
            <a:spLocks noGrp="1" noChangeArrowheads="1"/>
          </p:cNvSpPr>
          <p:nvPr>
            <p:ph idx="1"/>
          </p:nvPr>
        </p:nvSpPr>
        <p:spPr>
          <a:xfrm>
            <a:off x="457200" y="692150"/>
            <a:ext cx="8401050" cy="4237038"/>
          </a:xfrm>
        </p:spPr>
        <p:txBody>
          <a:bodyPr>
            <a:normAutofit fontScale="92500" lnSpcReduction="20000"/>
          </a:bodyPr>
          <a:lstStyle/>
          <a:p>
            <a:pPr marL="609600" indent="-609600" algn="just" fontAlgn="auto">
              <a:spcAft>
                <a:spcPts val="0"/>
              </a:spcAft>
              <a:buFont typeface="Wingdings" pitchFamily="2" charset="2"/>
              <a:buNone/>
              <a:defRPr/>
            </a:pPr>
            <a:r>
              <a:rPr lang="en-US" sz="2400" dirty="0"/>
              <a:t>1. Make sure that the hands and all mixing equipments are clean. Acrylic resin can become contaminated easily by foreign body that </a:t>
            </a:r>
            <a:r>
              <a:rPr lang="en-US" sz="2400" dirty="0" smtClean="0"/>
              <a:t>may change </a:t>
            </a:r>
            <a:r>
              <a:rPr lang="en-US" sz="2400" dirty="0"/>
              <a:t>the color of the material and its physical properties.</a:t>
            </a:r>
          </a:p>
          <a:p>
            <a:pPr marL="609600" indent="-609600" algn="just" rtl="0" fontAlgn="auto">
              <a:spcAft>
                <a:spcPts val="0"/>
              </a:spcAft>
              <a:buFont typeface="Wingdings" pitchFamily="2" charset="2"/>
              <a:buNone/>
              <a:defRPr/>
            </a:pPr>
            <a:r>
              <a:rPr lang="en-US" sz="2400" dirty="0"/>
              <a:t>2. Mixing the acrylic resin</a:t>
            </a:r>
            <a:r>
              <a:rPr lang="en-US" sz="2400" dirty="0" smtClean="0"/>
              <a:t>:</a:t>
            </a:r>
            <a:endParaRPr lang="en-US" sz="2400" dirty="0"/>
          </a:p>
          <a:p>
            <a:pPr marL="609600" indent="-609600" algn="just" rtl="0" fontAlgn="auto">
              <a:spcAft>
                <a:spcPts val="0"/>
              </a:spcAft>
              <a:buFont typeface="Wingdings 2"/>
              <a:buChar char=""/>
              <a:defRPr/>
            </a:pPr>
            <a:r>
              <a:rPr lang="en-US" sz="2000" dirty="0" smtClean="0"/>
              <a:t>Measure </a:t>
            </a:r>
            <a:r>
              <a:rPr lang="en-US" sz="2000" dirty="0"/>
              <a:t>and mix the polymer and monomer according to the </a:t>
            </a:r>
            <a:r>
              <a:rPr lang="en-US" sz="2000" dirty="0" smtClean="0"/>
              <a:t>manufacturer’s direction usually 10 cc of monomer and 30 cc of polymer are used.</a:t>
            </a:r>
          </a:p>
          <a:p>
            <a:pPr marL="609600" indent="-609600" algn="just" rtl="0" fontAlgn="auto">
              <a:spcAft>
                <a:spcPts val="0"/>
              </a:spcAft>
              <a:buFont typeface="Wingdings 2"/>
              <a:buChar char=""/>
              <a:defRPr/>
            </a:pPr>
            <a:r>
              <a:rPr lang="en-US" sz="2000" dirty="0" smtClean="0"/>
              <a:t>First pour the monomer into a clean porcelain jar then add the polymer.</a:t>
            </a:r>
          </a:p>
          <a:p>
            <a:pPr marL="609600" indent="-609600" algn="just" rtl="0" fontAlgn="auto">
              <a:spcAft>
                <a:spcPts val="0"/>
              </a:spcAft>
              <a:buFont typeface="Wingdings 2"/>
              <a:buChar char=""/>
              <a:defRPr/>
            </a:pPr>
            <a:r>
              <a:rPr lang="en-US" sz="2000" dirty="0" smtClean="0"/>
              <a:t>Stir with a clean spatula till the monomer and polymer are thoroughly combined.</a:t>
            </a:r>
          </a:p>
          <a:p>
            <a:pPr marL="609600" indent="-609600" algn="just" rtl="0" fontAlgn="auto">
              <a:spcAft>
                <a:spcPts val="0"/>
              </a:spcAft>
              <a:buFont typeface="Wingdings 2"/>
              <a:buChar char=""/>
              <a:defRPr/>
            </a:pPr>
            <a:r>
              <a:rPr lang="en-US" sz="1900" dirty="0" smtClean="0"/>
              <a:t>Place the lid on the jar and allow the mixture to stand till it reaches the dough stage indicated by which the mix  can cleanly be separated from the sides of the jar. During this standing period a lid should be placed on the mixing vessel to prevent evaporation of monomer. Loss of monomer during this stage could produce </a:t>
            </a:r>
            <a:r>
              <a:rPr lang="en-US" sz="1900" i="1" u="sng" dirty="0" smtClean="0"/>
              <a:t>granular porosity </a:t>
            </a:r>
            <a:r>
              <a:rPr lang="en-US" sz="1900" i="1" dirty="0" smtClean="0"/>
              <a:t>in the set material. This is </a:t>
            </a:r>
            <a:r>
              <a:rPr lang="en-US" sz="1900" i="1" dirty="0" err="1" smtClean="0"/>
              <a:t>characterised</a:t>
            </a:r>
            <a:r>
              <a:rPr lang="en-US" sz="1900" i="1" dirty="0" smtClean="0"/>
              <a:t> </a:t>
            </a:r>
            <a:r>
              <a:rPr lang="en-US" sz="1900" dirty="0" smtClean="0"/>
              <a:t>by a blotchy, opaque surface.</a:t>
            </a:r>
          </a:p>
          <a:p>
            <a:pPr marL="609600" indent="-609600" algn="just" fontAlgn="auto">
              <a:spcAft>
                <a:spcPts val="0"/>
              </a:spcAft>
              <a:buFontTx/>
              <a:buNone/>
              <a:defRPr/>
            </a:pPr>
            <a:endParaRPr lang="en-US" sz="2400" dirty="0"/>
          </a:p>
          <a:p>
            <a:pPr marL="609600" indent="-609600" algn="just" fontAlgn="auto">
              <a:spcAft>
                <a:spcPts val="0"/>
              </a:spcAft>
              <a:buFont typeface="Wingdings" pitchFamily="2" charset="2"/>
              <a:buNone/>
              <a:defRPr/>
            </a:pPr>
            <a:endParaRPr lang="en-US" sz="2400" dirty="0"/>
          </a:p>
        </p:txBody>
      </p:sp>
      <p:pic>
        <p:nvPicPr>
          <p:cNvPr id="5" name="Picture 22" descr="denture construction 11"/>
          <p:cNvPicPr preferRelativeResize="0">
            <a:picLocks noChangeAspect="1" noChangeArrowheads="1"/>
          </p:cNvPicPr>
          <p:nvPr/>
        </p:nvPicPr>
        <p:blipFill>
          <a:blip r:embed="rId2" cstate="print"/>
          <a:srcRect l="1816" t="4033"/>
          <a:stretch>
            <a:fillRect/>
          </a:stretch>
        </p:blipFill>
        <p:spPr bwMode="auto">
          <a:xfrm>
            <a:off x="5072063" y="4880272"/>
            <a:ext cx="2921000" cy="1851025"/>
          </a:xfrm>
          <a:prstGeom prst="rect">
            <a:avLst/>
          </a:prstGeom>
          <a:noFill/>
          <a:ln w="9525">
            <a:solidFill>
              <a:schemeClr val="tx1"/>
            </a:solidFill>
            <a:miter lim="800000"/>
            <a:headEnd/>
            <a:tailEnd/>
          </a:ln>
        </p:spPr>
      </p:pic>
      <p:pic>
        <p:nvPicPr>
          <p:cNvPr id="6" name="Picture 21" descr="denture construction 10"/>
          <p:cNvPicPr preferRelativeResize="0">
            <a:picLocks noChangeAspect="1" noChangeArrowheads="1"/>
          </p:cNvPicPr>
          <p:nvPr/>
        </p:nvPicPr>
        <p:blipFill>
          <a:blip r:embed="rId3" cstate="print"/>
          <a:srcRect l="2499" t="3925"/>
          <a:stretch>
            <a:fillRect/>
          </a:stretch>
        </p:blipFill>
        <p:spPr bwMode="auto">
          <a:xfrm>
            <a:off x="1357313" y="4869160"/>
            <a:ext cx="2971800" cy="1862137"/>
          </a:xfrm>
          <a:prstGeom prst="rect">
            <a:avLst/>
          </a:prstGeom>
          <a:noFill/>
          <a:ln w="9525">
            <a:solidFill>
              <a:schemeClr val="tx1"/>
            </a:solidFill>
            <a:miter lim="800000"/>
            <a:headEnd/>
            <a:tailEnd/>
          </a:ln>
        </p:spPr>
      </p:pic>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5</a:t>
            </a:fld>
            <a:endParaRPr lang="ar-IQ"/>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2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253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2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253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 calcmode="lin" valueType="num">
                                      <p:cBhvr additive="base">
                                        <p:cTn id="21" dur="2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253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2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253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531">
                                            <p:txEl>
                                              <p:pRg st="5" end="5"/>
                                            </p:txEl>
                                          </p:spTgt>
                                        </p:tgtEl>
                                        <p:attrNameLst>
                                          <p:attrName>style.visibility</p:attrName>
                                        </p:attrNameLst>
                                      </p:cBhvr>
                                      <p:to>
                                        <p:strVal val="visible"/>
                                      </p:to>
                                    </p:set>
                                    <p:anim calcmode="lin" valueType="num">
                                      <p:cBhvr additive="base">
                                        <p:cTn id="29" dur="2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5"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3000"/>
                            </p:stCondLst>
                            <p:childTnLst>
                              <p:par>
                                <p:cTn id="39" presetID="15"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endParaRPr lang="ar-SA" smtClean="0"/>
          </a:p>
        </p:txBody>
      </p:sp>
      <p:pic>
        <p:nvPicPr>
          <p:cNvPr id="12291" name="Picture 2"/>
          <p:cNvPicPr>
            <a:picLocks noGrp="1" noChangeAspect="1" noChangeArrowheads="1"/>
          </p:cNvPicPr>
          <p:nvPr>
            <p:ph idx="1"/>
          </p:nvPr>
        </p:nvPicPr>
        <p:blipFill>
          <a:blip r:embed="rId2" cstate="print"/>
          <a:srcRect/>
          <a:stretch>
            <a:fillRect/>
          </a:stretch>
        </p:blipFill>
        <p:spPr>
          <a:xfrm>
            <a:off x="214313" y="3708400"/>
            <a:ext cx="4286250" cy="2863850"/>
          </a:xfrm>
        </p:spPr>
      </p:pic>
      <p:pic>
        <p:nvPicPr>
          <p:cNvPr id="12292" name="Picture 3"/>
          <p:cNvPicPr>
            <a:picLocks noChangeAspect="1" noChangeArrowheads="1"/>
          </p:cNvPicPr>
          <p:nvPr/>
        </p:nvPicPr>
        <p:blipFill>
          <a:blip r:embed="rId3" cstate="print"/>
          <a:srcRect/>
          <a:stretch>
            <a:fillRect/>
          </a:stretch>
        </p:blipFill>
        <p:spPr bwMode="auto">
          <a:xfrm>
            <a:off x="4637088" y="3714750"/>
            <a:ext cx="4292600" cy="2857500"/>
          </a:xfrm>
          <a:prstGeom prst="rect">
            <a:avLst/>
          </a:prstGeom>
          <a:noFill/>
          <a:ln w="9525">
            <a:noFill/>
            <a:miter lim="800000"/>
            <a:headEnd/>
            <a:tailEnd/>
          </a:ln>
        </p:spPr>
      </p:pic>
      <p:pic>
        <p:nvPicPr>
          <p:cNvPr id="7" name="Picture 21" descr="denture construction 10"/>
          <p:cNvPicPr preferRelativeResize="0">
            <a:picLocks noChangeAspect="1" noChangeArrowheads="1"/>
          </p:cNvPicPr>
          <p:nvPr/>
        </p:nvPicPr>
        <p:blipFill>
          <a:blip r:embed="rId4" cstate="print"/>
          <a:srcRect l="2499" t="3925"/>
          <a:stretch>
            <a:fillRect/>
          </a:stretch>
        </p:blipFill>
        <p:spPr bwMode="auto">
          <a:xfrm>
            <a:off x="473075" y="642938"/>
            <a:ext cx="3884613" cy="2433637"/>
          </a:xfrm>
          <a:prstGeom prst="rect">
            <a:avLst/>
          </a:prstGeom>
          <a:noFill/>
          <a:ln w="9525">
            <a:solidFill>
              <a:schemeClr val="tx1"/>
            </a:solidFill>
            <a:miter lim="800000"/>
            <a:headEnd/>
            <a:tailEnd/>
          </a:ln>
        </p:spPr>
      </p:pic>
      <p:pic>
        <p:nvPicPr>
          <p:cNvPr id="8" name="Picture 22" descr="denture construction 11"/>
          <p:cNvPicPr preferRelativeResize="0">
            <a:picLocks noChangeAspect="1" noChangeArrowheads="1"/>
          </p:cNvPicPr>
          <p:nvPr/>
        </p:nvPicPr>
        <p:blipFill>
          <a:blip r:embed="rId5" cstate="print"/>
          <a:srcRect l="1816" t="4033"/>
          <a:stretch>
            <a:fillRect/>
          </a:stretch>
        </p:blipFill>
        <p:spPr bwMode="auto">
          <a:xfrm>
            <a:off x="4883150" y="642938"/>
            <a:ext cx="3832225" cy="2428875"/>
          </a:xfrm>
          <a:prstGeom prst="rect">
            <a:avLst/>
          </a:prstGeom>
          <a:noFill/>
          <a:ln w="9525">
            <a:solidFill>
              <a:schemeClr val="tx1"/>
            </a:solidFill>
            <a:miter lim="800000"/>
            <a:headEnd/>
            <a:tailEnd/>
          </a:ln>
        </p:spPr>
      </p:pic>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6</a:t>
            </a:fld>
            <a:endParaRPr lang="ar-IQ"/>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274638"/>
            <a:ext cx="8713787" cy="1143000"/>
          </a:xfrm>
        </p:spPr>
        <p:txBody>
          <a:bodyPr/>
          <a:lstStyle/>
          <a:p>
            <a:r>
              <a:rPr lang="en-US" sz="2800" b="1" i="1" u="sng" smtClean="0">
                <a:cs typeface="Tahoma" pitchFamily="34" charset="0"/>
              </a:rPr>
              <a:t>On mixing the polymer and monomer the mix passes through 4 stages:</a:t>
            </a:r>
          </a:p>
        </p:txBody>
      </p:sp>
      <p:sp>
        <p:nvSpPr>
          <p:cNvPr id="20483" name="Rectangle 3"/>
          <p:cNvSpPr>
            <a:spLocks noGrp="1" noChangeArrowheads="1"/>
          </p:cNvSpPr>
          <p:nvPr>
            <p:ph idx="1"/>
          </p:nvPr>
        </p:nvSpPr>
        <p:spPr>
          <a:xfrm>
            <a:off x="107504" y="1600200"/>
            <a:ext cx="8893621" cy="4525963"/>
          </a:xfrm>
        </p:spPr>
        <p:txBody>
          <a:bodyPr>
            <a:noAutofit/>
          </a:bodyPr>
          <a:lstStyle/>
          <a:p>
            <a:pPr marL="609600" indent="-609600" algn="just" rtl="0" fontAlgn="auto">
              <a:spcAft>
                <a:spcPts val="0"/>
              </a:spcAft>
              <a:buFont typeface="Wingdings" pitchFamily="2" charset="2"/>
              <a:buNone/>
              <a:defRPr/>
            </a:pPr>
            <a:r>
              <a:rPr lang="en-US" sz="1800" b="1" dirty="0" smtClean="0"/>
              <a:t> </a:t>
            </a:r>
            <a:r>
              <a:rPr lang="en-US" sz="1800" b="1" u="sng" dirty="0"/>
              <a:t>A sandy stage :</a:t>
            </a:r>
            <a:r>
              <a:rPr lang="en-US" sz="1800" b="1" dirty="0"/>
              <a:t> where a fluid mass occur due to the settling of the polymer into the monomer.</a:t>
            </a:r>
          </a:p>
          <a:p>
            <a:pPr marL="609600" indent="-609600" algn="just" rtl="0" fontAlgn="auto">
              <a:spcAft>
                <a:spcPts val="0"/>
              </a:spcAft>
              <a:buFont typeface="Wingdings" pitchFamily="2" charset="2"/>
              <a:buAutoNum type="arabicPeriod"/>
              <a:defRPr/>
            </a:pPr>
            <a:endParaRPr lang="en-US" sz="1800" b="1" dirty="0"/>
          </a:p>
          <a:p>
            <a:pPr marL="609600" indent="-609600" algn="just" rtl="0" fontAlgn="auto">
              <a:spcAft>
                <a:spcPts val="0"/>
              </a:spcAft>
              <a:buFont typeface="Wingdings" pitchFamily="2" charset="2"/>
              <a:buNone/>
              <a:defRPr/>
            </a:pPr>
            <a:r>
              <a:rPr lang="en-US" sz="1800" b="1" dirty="0" smtClean="0"/>
              <a:t> </a:t>
            </a:r>
            <a:r>
              <a:rPr lang="en-US" sz="1800" b="1" u="sng" dirty="0"/>
              <a:t>A stringy </a:t>
            </a:r>
            <a:r>
              <a:rPr lang="en-US" sz="1800" b="1" u="sng" dirty="0" smtClean="0"/>
              <a:t>stage</a:t>
            </a:r>
            <a:r>
              <a:rPr lang="en-US" sz="1800" b="1" u="sng" dirty="0"/>
              <a:t>:</a:t>
            </a:r>
            <a:r>
              <a:rPr lang="en-US" sz="1800" b="1" dirty="0"/>
              <a:t> where the monomer starts to attack the polymer. In this stage the mix is tacky, sticky and adheres to the sides of the mixing jar.</a:t>
            </a:r>
          </a:p>
          <a:p>
            <a:pPr marL="609600" indent="-609600" algn="just" rtl="0" fontAlgn="auto">
              <a:spcAft>
                <a:spcPts val="0"/>
              </a:spcAft>
              <a:buFont typeface="Wingdings" pitchFamily="2" charset="2"/>
              <a:buNone/>
              <a:defRPr/>
            </a:pPr>
            <a:endParaRPr lang="en-US" sz="1800" b="1" dirty="0"/>
          </a:p>
          <a:p>
            <a:pPr marL="420624" indent="-384048" algn="just" rtl="0" fontAlgn="auto">
              <a:spcAft>
                <a:spcPts val="0"/>
              </a:spcAft>
              <a:buFont typeface="Wingdings 2"/>
              <a:buNone/>
              <a:defRPr/>
            </a:pPr>
            <a:r>
              <a:rPr lang="en-US" sz="1800" b="1" dirty="0" smtClean="0"/>
              <a:t> </a:t>
            </a:r>
            <a:r>
              <a:rPr lang="en-US" sz="1800" b="1" u="sng" dirty="0"/>
              <a:t>Smooth dough like stage:</a:t>
            </a:r>
            <a:r>
              <a:rPr lang="en-US" sz="1800" b="1" dirty="0"/>
              <a:t> where the monomer diffuses into the polymer</a:t>
            </a:r>
            <a:r>
              <a:rPr lang="en-US" sz="1800" b="1" dirty="0" smtClean="0"/>
              <a:t>. Here, the material is more cohesive and has lost much of its ‘tackiness’. It can be </a:t>
            </a:r>
            <a:r>
              <a:rPr lang="en-US" sz="1800" b="1" dirty="0" err="1" smtClean="0"/>
              <a:t>moulded</a:t>
            </a:r>
            <a:r>
              <a:rPr lang="en-US" sz="1800" b="1" dirty="0" smtClean="0"/>
              <a:t> like </a:t>
            </a:r>
            <a:r>
              <a:rPr lang="en-US" sz="1800" b="1" dirty="0" err="1" smtClean="0"/>
              <a:t>plasticine</a:t>
            </a:r>
            <a:r>
              <a:rPr lang="en-US" sz="1800" b="1" dirty="0" smtClean="0"/>
              <a:t> and does not adhere to the sides of the mixing vessel.</a:t>
            </a:r>
          </a:p>
          <a:p>
            <a:pPr marL="609600" indent="-609600" algn="just" rtl="0" fontAlgn="auto">
              <a:spcAft>
                <a:spcPts val="0"/>
              </a:spcAft>
              <a:buFont typeface="Wingdings 2"/>
              <a:buNone/>
              <a:defRPr/>
            </a:pPr>
            <a:r>
              <a:rPr lang="en-US" sz="1800" b="1" dirty="0"/>
              <a:t>The time taken to reach the dough stage is called the </a:t>
            </a:r>
            <a:r>
              <a:rPr lang="en-US" sz="1800" b="1" i="1" dirty="0" err="1"/>
              <a:t>doughing</a:t>
            </a:r>
            <a:r>
              <a:rPr lang="en-US" sz="1800" b="1" i="1" dirty="0"/>
              <a:t> time whilst the time for which </a:t>
            </a:r>
            <a:r>
              <a:rPr lang="en-US" sz="1800" b="1" dirty="0"/>
              <a:t>the material remains at the dough stage and is </a:t>
            </a:r>
            <a:r>
              <a:rPr lang="en-US" sz="1800" b="1" dirty="0" err="1"/>
              <a:t>mouldable</a:t>
            </a:r>
            <a:r>
              <a:rPr lang="en-US" sz="1800" b="1" dirty="0"/>
              <a:t> is termed the </a:t>
            </a:r>
            <a:r>
              <a:rPr lang="en-US" sz="1800" b="1" i="1" dirty="0"/>
              <a:t>working time</a:t>
            </a:r>
            <a:r>
              <a:rPr lang="en-US" sz="1800" b="1" i="1" dirty="0" smtClean="0"/>
              <a:t>.</a:t>
            </a:r>
            <a:endParaRPr lang="en-US" sz="1800" b="1" i="1" dirty="0"/>
          </a:p>
          <a:p>
            <a:pPr marL="609600" indent="-609600" algn="just" rtl="0" fontAlgn="auto">
              <a:spcAft>
                <a:spcPts val="0"/>
              </a:spcAft>
              <a:buFont typeface="Wingdings" pitchFamily="2" charset="2"/>
              <a:buNone/>
              <a:defRPr/>
            </a:pPr>
            <a:r>
              <a:rPr lang="en-US" sz="1800" b="1" i="1" dirty="0" smtClean="0"/>
              <a:t>The time to reach stage 3 (dough forming time) depends on:</a:t>
            </a:r>
            <a:endParaRPr lang="en-US" sz="1800" b="1" dirty="0"/>
          </a:p>
          <a:p>
            <a:pPr marL="609600" indent="-609600" algn="l" fontAlgn="auto">
              <a:lnSpc>
                <a:spcPct val="80000"/>
              </a:lnSpc>
              <a:spcAft>
                <a:spcPts val="0"/>
              </a:spcAft>
              <a:buFont typeface="Wingdings" pitchFamily="2" charset="2"/>
              <a:buNone/>
              <a:defRPr/>
            </a:pPr>
            <a:r>
              <a:rPr lang="en-US" sz="1800" b="1" dirty="0" smtClean="0"/>
              <a:t>1. Solubility of the polymer into the monomer </a:t>
            </a:r>
          </a:p>
          <a:p>
            <a:pPr marL="609600" indent="-609600" algn="l" fontAlgn="auto">
              <a:lnSpc>
                <a:spcPct val="80000"/>
              </a:lnSpc>
              <a:spcAft>
                <a:spcPts val="0"/>
              </a:spcAft>
              <a:buFont typeface="Wingdings" pitchFamily="2" charset="2"/>
              <a:buNone/>
              <a:defRPr/>
            </a:pPr>
            <a:r>
              <a:rPr lang="en-US" sz="1800" b="1" dirty="0" smtClean="0"/>
              <a:t>2. Size of the polymer particles. The smaller the size the shorter the time.</a:t>
            </a:r>
          </a:p>
          <a:p>
            <a:pPr marL="609600" indent="-609600" algn="just" rtl="0" fontAlgn="auto">
              <a:spcAft>
                <a:spcPts val="0"/>
              </a:spcAft>
              <a:buFont typeface="Wingdings" pitchFamily="2" charset="2"/>
              <a:buNone/>
              <a:defRPr/>
            </a:pPr>
            <a:r>
              <a:rPr lang="en-US" sz="1800" b="1" dirty="0" smtClean="0"/>
              <a:t> </a:t>
            </a:r>
            <a:r>
              <a:rPr lang="en-US" sz="1800" b="1" u="sng" dirty="0"/>
              <a:t>Rubber like stage:</a:t>
            </a:r>
            <a:r>
              <a:rPr lang="en-US" sz="1800" b="1" dirty="0"/>
              <a:t> further penetration of the monomer into the polymer. In this stage the acrylic resin cannot be packed or molded being too stiff</a:t>
            </a:r>
            <a:r>
              <a:rPr lang="en-US" sz="1800" b="1" dirty="0" smtClean="0"/>
              <a:t>.</a:t>
            </a:r>
          </a:p>
          <a:p>
            <a:pPr marL="420624" indent="-384048" algn="just" rtl="0" fontAlgn="auto">
              <a:spcAft>
                <a:spcPts val="0"/>
              </a:spcAft>
              <a:buFont typeface="Wingdings 2"/>
              <a:buChar char=""/>
              <a:defRPr/>
            </a:pPr>
            <a:endParaRPr lang="en-US" sz="1800" b="1" dirty="0" smtClean="0"/>
          </a:p>
        </p:txBody>
      </p:sp>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7</a:t>
            </a:fld>
            <a:endParaRPr lang="ar-IQ"/>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ox(in)">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box(in)">
                                      <p:cBhvr>
                                        <p:cTn id="12" dur="20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box(in)">
                                      <p:cBhvr>
                                        <p:cTn id="17" dur="2000"/>
                                        <p:tgtEl>
                                          <p:spTgt spid="204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483">
                                            <p:txEl>
                                              <p:pRg st="5" end="5"/>
                                            </p:txEl>
                                          </p:spTgt>
                                        </p:tgtEl>
                                        <p:attrNameLst>
                                          <p:attrName>style.visibility</p:attrName>
                                        </p:attrNameLst>
                                      </p:cBhvr>
                                      <p:to>
                                        <p:strVal val="visible"/>
                                      </p:to>
                                    </p:set>
                                    <p:animEffect transition="in" filter="box(in)">
                                      <p:cBhvr>
                                        <p:cTn id="22" dur="2000"/>
                                        <p:tgtEl>
                                          <p:spTgt spid="2048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box(in)">
                                      <p:cBhvr>
                                        <p:cTn id="27" dur="2000"/>
                                        <p:tgtEl>
                                          <p:spTgt spid="20483">
                                            <p:txEl>
                                              <p:pRg st="6" end="6"/>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0483">
                                            <p:txEl>
                                              <p:pRg st="7" end="7"/>
                                            </p:txEl>
                                          </p:spTgt>
                                        </p:tgtEl>
                                        <p:attrNameLst>
                                          <p:attrName>style.visibility</p:attrName>
                                        </p:attrNameLst>
                                      </p:cBhvr>
                                      <p:to>
                                        <p:strVal val="visible"/>
                                      </p:to>
                                    </p:set>
                                    <p:animEffect transition="in" filter="box(in)">
                                      <p:cBhvr>
                                        <p:cTn id="30" dur="500"/>
                                        <p:tgtEl>
                                          <p:spTgt spid="20483">
                                            <p:txEl>
                                              <p:pRg st="7" end="7"/>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20483">
                                            <p:txEl>
                                              <p:pRg st="8" end="8"/>
                                            </p:txEl>
                                          </p:spTgt>
                                        </p:tgtEl>
                                        <p:attrNameLst>
                                          <p:attrName>style.visibility</p:attrName>
                                        </p:attrNameLst>
                                      </p:cBhvr>
                                      <p:to>
                                        <p:strVal val="visible"/>
                                      </p:to>
                                    </p:set>
                                    <p:animEffect transition="in" filter="box(in)">
                                      <p:cBhvr>
                                        <p:cTn id="33" dur="500"/>
                                        <p:tgtEl>
                                          <p:spTgt spid="2048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0483">
                                            <p:txEl>
                                              <p:pRg st="9" end="9"/>
                                            </p:txEl>
                                          </p:spTgt>
                                        </p:tgtEl>
                                        <p:attrNameLst>
                                          <p:attrName>style.visibility</p:attrName>
                                        </p:attrNameLst>
                                      </p:cBhvr>
                                      <p:to>
                                        <p:strVal val="visible"/>
                                      </p:to>
                                    </p:set>
                                    <p:animEffect transition="in" filter="box(in)">
                                      <p:cBhvr>
                                        <p:cTn id="38" dur="2000"/>
                                        <p:tgtEl>
                                          <p:spTgt spid="20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0"/>
            <a:ext cx="8043863" cy="4525963"/>
          </a:xfrm>
        </p:spPr>
        <p:txBody>
          <a:bodyPr>
            <a:normAutofit fontScale="92500" lnSpcReduction="10000"/>
          </a:bodyPr>
          <a:lstStyle/>
          <a:p>
            <a:pPr marL="420624" indent="-384048" algn="just" rtl="0" fontAlgn="auto">
              <a:spcAft>
                <a:spcPts val="0"/>
              </a:spcAft>
              <a:buFont typeface="Wingdings 2"/>
              <a:buNone/>
              <a:defRPr/>
            </a:pPr>
            <a:r>
              <a:rPr lang="en-US" dirty="0" smtClean="0"/>
              <a:t>The transitions from ‘sandy’ to ‘stringy’ to ‘dough’ and eventually rubbery and hard stages are due to </a:t>
            </a:r>
            <a:r>
              <a:rPr lang="en-US" u="sng" dirty="0" smtClean="0"/>
              <a:t>physical changes</a:t>
            </a:r>
            <a:r>
              <a:rPr lang="en-US" dirty="0" smtClean="0"/>
              <a:t> occurring within the mix. </a:t>
            </a:r>
            <a:r>
              <a:rPr lang="en-US" i="1" dirty="0" smtClean="0"/>
              <a:t>Smaller polymer beads dissolve in monomer causing a gradual increase in viscosity of the liquid phase. Larger beads absorb monomer and swell, thus depriving the liquid phase of monomer and causing a further increase in viscosity. During this period the monomer remains </a:t>
            </a:r>
            <a:r>
              <a:rPr lang="en-US" i="1" dirty="0" err="1" smtClean="0"/>
              <a:t>unpolymerised</a:t>
            </a:r>
            <a:r>
              <a:rPr lang="en-US" i="1" dirty="0" smtClean="0"/>
              <a:t>.</a:t>
            </a:r>
            <a:endParaRPr lang="ar-IQ" i="1" dirty="0"/>
          </a:p>
        </p:txBody>
      </p:sp>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8</a:t>
            </a:fld>
            <a:endParaRPr lang="ar-IQ"/>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denture construction 12"/>
          <p:cNvPicPr preferRelativeResize="0">
            <a:picLocks noChangeAspect="1" noChangeArrowheads="1"/>
          </p:cNvPicPr>
          <p:nvPr/>
        </p:nvPicPr>
        <p:blipFill>
          <a:blip r:embed="rId2" cstate="print"/>
          <a:srcRect/>
          <a:stretch>
            <a:fillRect/>
          </a:stretch>
        </p:blipFill>
        <p:spPr bwMode="auto">
          <a:xfrm>
            <a:off x="3143250" y="4786313"/>
            <a:ext cx="2819400" cy="1857375"/>
          </a:xfrm>
          <a:prstGeom prst="rect">
            <a:avLst/>
          </a:prstGeom>
          <a:noFill/>
          <a:ln w="9525">
            <a:solidFill>
              <a:schemeClr val="tx1"/>
            </a:solidFill>
            <a:miter lim="800000"/>
            <a:headEnd/>
            <a:tailEnd/>
          </a:ln>
        </p:spPr>
      </p:pic>
      <p:sp>
        <p:nvSpPr>
          <p:cNvPr id="24579" name="Rectangle 3"/>
          <p:cNvSpPr>
            <a:spLocks noGrp="1" noChangeArrowheads="1"/>
          </p:cNvSpPr>
          <p:nvPr>
            <p:ph idx="1"/>
          </p:nvPr>
        </p:nvSpPr>
        <p:spPr>
          <a:xfrm>
            <a:off x="500063" y="357188"/>
            <a:ext cx="8229600" cy="4167187"/>
          </a:xfrm>
        </p:spPr>
        <p:txBody>
          <a:bodyPr>
            <a:normAutofit fontScale="92500" lnSpcReduction="20000"/>
          </a:bodyPr>
          <a:lstStyle/>
          <a:p>
            <a:pPr marL="420624" indent="-384048" algn="just" rtl="0" fontAlgn="auto">
              <a:spcAft>
                <a:spcPts val="0"/>
              </a:spcAft>
              <a:buFont typeface="Wingdings" pitchFamily="2" charset="2"/>
              <a:buNone/>
              <a:defRPr/>
            </a:pPr>
            <a:r>
              <a:rPr lang="en-US" sz="2400" dirty="0"/>
              <a:t>3. Pack the material in the upper half of the flask being sure to press it well around the teeth.</a:t>
            </a:r>
          </a:p>
          <a:p>
            <a:pPr marL="420624" indent="-384048" algn="just" rtl="0" fontAlgn="auto">
              <a:spcAft>
                <a:spcPts val="0"/>
              </a:spcAft>
              <a:buFont typeface="Wingdings" pitchFamily="2" charset="2"/>
              <a:buNone/>
              <a:defRPr/>
            </a:pPr>
            <a:r>
              <a:rPr lang="en-US" sz="2400" dirty="0"/>
              <a:t>4. Use enough material to insure </a:t>
            </a:r>
            <a:r>
              <a:rPr lang="en-US" sz="2400" dirty="0" err="1"/>
              <a:t>overpacking</a:t>
            </a:r>
            <a:r>
              <a:rPr lang="en-US" sz="2400" dirty="0"/>
              <a:t> on the first closure.</a:t>
            </a:r>
          </a:p>
          <a:p>
            <a:pPr marL="420624" indent="-384048" algn="just" rtl="0" fontAlgn="auto">
              <a:spcAft>
                <a:spcPts val="0"/>
              </a:spcAft>
              <a:buFont typeface="Wingdings" pitchFamily="2" charset="2"/>
              <a:buNone/>
              <a:defRPr/>
            </a:pPr>
            <a:r>
              <a:rPr lang="en-US" sz="2400" dirty="0"/>
              <a:t>5. Place two pieces of wet cellophane over the acrylic resin.</a:t>
            </a:r>
          </a:p>
          <a:p>
            <a:pPr marL="420624" indent="-384048" algn="just" rtl="0" fontAlgn="auto">
              <a:spcAft>
                <a:spcPts val="0"/>
              </a:spcAft>
              <a:buFont typeface="Wingdings" pitchFamily="2" charset="2"/>
              <a:buNone/>
              <a:defRPr/>
            </a:pPr>
            <a:r>
              <a:rPr lang="en-US" sz="2400" dirty="0"/>
              <a:t>6. Put the lower half of the flask in position and press the flask together using hand pressure.</a:t>
            </a:r>
          </a:p>
          <a:p>
            <a:pPr marL="420624" indent="-384048" algn="just" rtl="0" fontAlgn="auto">
              <a:spcAft>
                <a:spcPts val="0"/>
              </a:spcAft>
              <a:buFont typeface="Wingdings" pitchFamily="2" charset="2"/>
              <a:buNone/>
              <a:defRPr/>
            </a:pPr>
            <a:r>
              <a:rPr lang="en-US" sz="2400" dirty="0"/>
              <a:t>7. Place the flask in a </a:t>
            </a:r>
            <a:r>
              <a:rPr lang="en-US" sz="2400" dirty="0" smtClean="0"/>
              <a:t>bench </a:t>
            </a:r>
            <a:r>
              <a:rPr lang="en-US" sz="2400" dirty="0"/>
              <a:t>press and close it very slowly to give the acrylic resin time to flow.</a:t>
            </a:r>
          </a:p>
          <a:p>
            <a:pPr marL="420624" indent="-384048" algn="just" rtl="0" fontAlgn="auto">
              <a:spcAft>
                <a:spcPts val="0"/>
              </a:spcAft>
              <a:buFont typeface="Wingdings" pitchFamily="2" charset="2"/>
              <a:buNone/>
              <a:defRPr/>
            </a:pPr>
            <a:r>
              <a:rPr lang="en-US" sz="2400" dirty="0"/>
              <a:t>8. Remove the flask from the press and open it carefully. Trim off the excess acrylic (flash) with a sharp knife.</a:t>
            </a:r>
          </a:p>
          <a:p>
            <a:pPr marL="420624" indent="-384048" algn="just" rtl="0" fontAlgn="auto">
              <a:spcAft>
                <a:spcPts val="0"/>
              </a:spcAft>
              <a:buFont typeface="Wingdings" pitchFamily="2" charset="2"/>
              <a:buNone/>
              <a:defRPr/>
            </a:pPr>
            <a:r>
              <a:rPr lang="en-US" sz="2400" dirty="0"/>
              <a:t>This is called </a:t>
            </a:r>
            <a:r>
              <a:rPr lang="en-US" sz="2400" u="sng" dirty="0"/>
              <a:t>trial closure</a:t>
            </a:r>
            <a:r>
              <a:rPr lang="en-US" sz="2400" dirty="0"/>
              <a:t>. If insufficient flash is observed , it indicates insufficient amount of resin was placed in the mold. So remove the cellophane and add more resin.  </a:t>
            </a:r>
          </a:p>
        </p:txBody>
      </p:sp>
      <p:pic>
        <p:nvPicPr>
          <p:cNvPr id="5" name="Picture 3"/>
          <p:cNvPicPr>
            <a:picLocks noChangeAspect="1" noChangeArrowheads="1"/>
          </p:cNvPicPr>
          <p:nvPr/>
        </p:nvPicPr>
        <p:blipFill>
          <a:blip r:embed="rId3" cstate="print"/>
          <a:srcRect/>
          <a:stretch>
            <a:fillRect/>
          </a:stretch>
        </p:blipFill>
        <p:spPr bwMode="auto">
          <a:xfrm>
            <a:off x="214313" y="4714875"/>
            <a:ext cx="2786062" cy="2089150"/>
          </a:xfrm>
          <a:prstGeom prst="rect">
            <a:avLst/>
          </a:prstGeom>
          <a:noFill/>
          <a:effectLst>
            <a:outerShdw dist="107763" dir="2700000" algn="ctr" rotWithShape="0">
              <a:schemeClr val="bg2"/>
            </a:outerShdw>
          </a:effectLst>
        </p:spPr>
      </p:pic>
      <p:pic>
        <p:nvPicPr>
          <p:cNvPr id="6" name="Picture 3"/>
          <p:cNvPicPr>
            <a:picLocks noChangeAspect="1" noChangeArrowheads="1"/>
          </p:cNvPicPr>
          <p:nvPr/>
        </p:nvPicPr>
        <p:blipFill>
          <a:blip r:embed="rId4" cstate="print"/>
          <a:srcRect/>
          <a:stretch>
            <a:fillRect/>
          </a:stretch>
        </p:blipFill>
        <p:spPr bwMode="auto">
          <a:xfrm>
            <a:off x="6215063" y="4749800"/>
            <a:ext cx="2811462" cy="2108200"/>
          </a:xfrm>
          <a:prstGeom prst="rect">
            <a:avLst/>
          </a:prstGeom>
          <a:noFill/>
          <a:effectLst>
            <a:outerShdw dist="107763" dir="2700000" algn="ctr" rotWithShape="0">
              <a:schemeClr val="bg2"/>
            </a:outerShdw>
          </a:effectLst>
        </p:spPr>
      </p:pic>
      <p:sp>
        <p:nvSpPr>
          <p:cNvPr id="2" name="عنصر نائب لرقم الشريحة 1"/>
          <p:cNvSpPr>
            <a:spLocks noGrp="1"/>
          </p:cNvSpPr>
          <p:nvPr>
            <p:ph type="sldNum" sz="quarter" idx="12"/>
          </p:nvPr>
        </p:nvSpPr>
        <p:spPr/>
        <p:txBody>
          <a:bodyPr/>
          <a:lstStyle/>
          <a:p>
            <a:pPr>
              <a:defRPr/>
            </a:pPr>
            <a:fld id="{04A4183E-667E-4570-B277-EA3CFFF97577}" type="slidenum">
              <a:rPr lang="ar-IQ" smtClean="0"/>
              <a:pPr>
                <a:defRPr/>
              </a:pPr>
              <a:t>9</a:t>
            </a:fld>
            <a:endParaRPr lang="ar-IQ"/>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2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ppt_x"/>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579">
                                            <p:txEl>
                                              <p:pRg st="1" end="1"/>
                                            </p:txEl>
                                          </p:spTgt>
                                        </p:tgtEl>
                                        <p:attrNameLst>
                                          <p:attrName>style.visibility</p:attrName>
                                        </p:attrNameLst>
                                      </p:cBhvr>
                                      <p:to>
                                        <p:strVal val="visible"/>
                                      </p:to>
                                    </p:set>
                                    <p:anim calcmode="lin" valueType="num">
                                      <p:cBhvr additive="base">
                                        <p:cTn id="21" dur="2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4579">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579">
                                            <p:txEl>
                                              <p:pRg st="2" end="2"/>
                                            </p:txEl>
                                          </p:spTgt>
                                        </p:tgtEl>
                                        <p:attrNameLst>
                                          <p:attrName>style.visibility</p:attrName>
                                        </p:attrNameLst>
                                      </p:cBhvr>
                                      <p:to>
                                        <p:strVal val="visible"/>
                                      </p:to>
                                    </p:set>
                                    <p:anim calcmode="lin" valueType="num">
                                      <p:cBhvr additive="base">
                                        <p:cTn id="25" dur="2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4579">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79">
                                            <p:txEl>
                                              <p:pRg st="3" end="3"/>
                                            </p:txEl>
                                          </p:spTgt>
                                        </p:tgtEl>
                                        <p:attrNameLst>
                                          <p:attrName>style.visibility</p:attrName>
                                        </p:attrNameLst>
                                      </p:cBhvr>
                                      <p:to>
                                        <p:strVal val="visible"/>
                                      </p:to>
                                    </p:set>
                                    <p:anim calcmode="lin" valueType="num">
                                      <p:cBhvr additive="base">
                                        <p:cTn id="29" dur="2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24579">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2000" fill="hold"/>
                                        <p:tgtEl>
                                          <p:spTgt spid="6"/>
                                        </p:tgtEl>
                                        <p:attrNameLst>
                                          <p:attrName>ppt_x</p:attrName>
                                        </p:attrNameLst>
                                      </p:cBhvr>
                                      <p:tavLst>
                                        <p:tav tm="0">
                                          <p:val>
                                            <p:strVal val="#ppt_x"/>
                                          </p:val>
                                        </p:tav>
                                        <p:tav tm="100000">
                                          <p:val>
                                            <p:strVal val="#ppt_x"/>
                                          </p:val>
                                        </p:tav>
                                      </p:tavLst>
                                    </p:anim>
                                    <p:anim calcmode="lin" valueType="num">
                                      <p:cBhvr additive="base">
                                        <p:cTn id="3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4579">
                                            <p:txEl>
                                              <p:pRg st="4" end="4"/>
                                            </p:txEl>
                                          </p:spTgt>
                                        </p:tgtEl>
                                        <p:attrNameLst>
                                          <p:attrName>style.visibility</p:attrName>
                                        </p:attrNameLst>
                                      </p:cBhvr>
                                      <p:to>
                                        <p:strVal val="visible"/>
                                      </p:to>
                                    </p:set>
                                    <p:anim calcmode="lin" valueType="num">
                                      <p:cBhvr additive="base">
                                        <p:cTn id="39" dur="2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4579">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579">
                                            <p:txEl>
                                              <p:pRg st="5" end="5"/>
                                            </p:txEl>
                                          </p:spTgt>
                                        </p:tgtEl>
                                        <p:attrNameLst>
                                          <p:attrName>style.visibility</p:attrName>
                                        </p:attrNameLst>
                                      </p:cBhvr>
                                      <p:to>
                                        <p:strVal val="visible"/>
                                      </p:to>
                                    </p:set>
                                    <p:anim calcmode="lin" valueType="num">
                                      <p:cBhvr additive="base">
                                        <p:cTn id="43" dur="2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4579">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4579">
                                            <p:txEl>
                                              <p:pRg st="6" end="6"/>
                                            </p:txEl>
                                          </p:spTgt>
                                        </p:tgtEl>
                                        <p:attrNameLst>
                                          <p:attrName>style.visibility</p:attrName>
                                        </p:attrNameLst>
                                      </p:cBhvr>
                                      <p:to>
                                        <p:strVal val="visible"/>
                                      </p:to>
                                    </p:set>
                                    <p:anim calcmode="lin" valueType="num">
                                      <p:cBhvr additive="base">
                                        <p:cTn id="47" dur="2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4686</TotalTime>
  <Words>1564</Words>
  <Application>Microsoft Office PowerPoint</Application>
  <PresentationFormat>عرض على الشاشة (3:4)‏</PresentationFormat>
  <Paragraphs>164</Paragraphs>
  <Slides>23</Slides>
  <Notes>4</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نسق Office</vt:lpstr>
      <vt:lpstr>Mixing and packing of acrylic dough</vt:lpstr>
      <vt:lpstr>Separating Media</vt:lpstr>
      <vt:lpstr>  Packing the mold with acrylic resin:   Acrylic resin is a resinous plastic material of various esters of acrylic acid. It is used as a denture base material. It is formed of a powder and liquid.    *Powder:  is polymethyl methacrylate (polymer) + Benzoyl peroxide (initiator) +pigments.  *Liquid:      is methyl methacrylate (monomer) + hydroquinone (inhibitor)    Powder and liquid are mixed in A ratio of 3 to 1 by volume for an average sized denture  Acrylic resin (polymethyl methacrylate) is the material of choice for complete denture construction for its desirable qualities: - Good esthetics - Cheap - Easy to process      </vt:lpstr>
      <vt:lpstr>Heat cured acrylic resin</vt:lpstr>
      <vt:lpstr>Packing procedure for acrylic resin: </vt:lpstr>
      <vt:lpstr>عرض تقديمي في PowerPoint</vt:lpstr>
      <vt:lpstr>On mixing the polymer and monomer the mix passes through 4 stages:</vt:lpstr>
      <vt:lpstr>عرض تقديمي في PowerPoint</vt:lpstr>
      <vt:lpstr>عرض تقديمي في PowerPoint</vt:lpstr>
      <vt:lpstr>عرض تقديمي في PowerPoint</vt:lpstr>
      <vt:lpstr>عرض تقديمي في PowerPoint</vt:lpstr>
      <vt:lpstr>WHY?</vt:lpstr>
      <vt:lpstr>عرض تقديمي في PowerPoint</vt:lpstr>
      <vt:lpstr>Processing of the Denture (polymerization)</vt:lpstr>
      <vt:lpstr>Curing of acrylic resin denture base</vt:lpstr>
      <vt:lpstr>Processing acrylic resin (curing)</vt:lpstr>
      <vt:lpstr>عرض تقديمي في PowerPoint</vt:lpstr>
      <vt:lpstr>Stages of Addition Polymerization: </vt:lpstr>
      <vt:lpstr>عرض تقديمي في PowerPoint</vt:lpstr>
      <vt:lpstr>Heat curing cycles</vt:lpstr>
      <vt:lpstr>Porosity: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Mixing and packing of acrylic dough</dc:title>
  <dc:creator>Nadira</dc:creator>
  <cp:lastModifiedBy>alt9ny</cp:lastModifiedBy>
  <cp:revision>88</cp:revision>
  <dcterms:created xsi:type="dcterms:W3CDTF">2012-03-01T08:44:19Z</dcterms:created>
  <dcterms:modified xsi:type="dcterms:W3CDTF">2016-04-03T19:54:51Z</dcterms:modified>
</cp:coreProperties>
</file>