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6" r:id="rId3"/>
    <p:sldId id="257" r:id="rId4"/>
    <p:sldId id="278" r:id="rId5"/>
    <p:sldId id="258" r:id="rId6"/>
    <p:sldId id="259" r:id="rId7"/>
    <p:sldId id="260" r:id="rId8"/>
    <p:sldId id="263" r:id="rId9"/>
    <p:sldId id="280" r:id="rId10"/>
    <p:sldId id="266" r:id="rId11"/>
    <p:sldId id="267" r:id="rId12"/>
    <p:sldId id="268" r:id="rId13"/>
    <p:sldId id="269" r:id="rId14"/>
    <p:sldId id="270" r:id="rId15"/>
    <p:sldId id="264" r:id="rId16"/>
    <p:sldId id="265" r:id="rId17"/>
    <p:sldId id="275" r:id="rId18"/>
    <p:sldId id="282" r:id="rId19"/>
    <p:sldId id="281" r:id="rId20"/>
    <p:sldId id="277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0231-3BD0-467F-8C55-BEE6D81D7909}" type="datetimeFigureOut">
              <a:rPr lang="ar-IQ" smtClean="0"/>
              <a:pPr/>
              <a:t>05/06/1433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44A6B2E-70AA-4D59-8A8E-3B41C834435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  <p:sndAc>
      <p:stSnd>
        <p:snd r:embed="rId1" name="typ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0231-3BD0-467F-8C55-BEE6D81D7909}" type="datetimeFigureOut">
              <a:rPr lang="ar-IQ" smtClean="0"/>
              <a:pPr/>
              <a:t>05/06/1433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6B2E-70AA-4D59-8A8E-3B41C83443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med">
    <p:wipe dir="u"/>
    <p:sndAc>
      <p:stSnd>
        <p:snd r:embed="rId1" name="typ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0231-3BD0-467F-8C55-BEE6D81D7909}" type="datetimeFigureOut">
              <a:rPr lang="ar-IQ" smtClean="0"/>
              <a:pPr/>
              <a:t>05/06/1433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6B2E-70AA-4D59-8A8E-3B41C83443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med">
    <p:wipe dir="u"/>
    <p:sndAc>
      <p:stSnd>
        <p:snd r:embed="rId1" name="typ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0231-3BD0-467F-8C55-BEE6D81D7909}" type="datetimeFigureOut">
              <a:rPr lang="ar-IQ" smtClean="0"/>
              <a:pPr/>
              <a:t>05/06/1433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6B2E-70AA-4D59-8A8E-3B41C834435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 spd="med">
    <p:wipe dir="u"/>
    <p:sndAc>
      <p:stSnd>
        <p:snd r:embed="rId1" name="typ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0231-3BD0-467F-8C55-BEE6D81D7909}" type="datetimeFigureOut">
              <a:rPr lang="ar-IQ" smtClean="0"/>
              <a:pPr/>
              <a:t>05/06/1433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4A6B2E-70AA-4D59-8A8E-3B41C83443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  <p:sndAc>
      <p:stSnd>
        <p:snd r:embed="rId1" name="typ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0231-3BD0-467F-8C55-BEE6D81D7909}" type="datetimeFigureOut">
              <a:rPr lang="ar-IQ" smtClean="0"/>
              <a:pPr/>
              <a:t>05/06/1433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6B2E-70AA-4D59-8A8E-3B41C834435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 spd="med">
    <p:wipe dir="u"/>
    <p:sndAc>
      <p:stSnd>
        <p:snd r:embed="rId1" name="typ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0231-3BD0-467F-8C55-BEE6D81D7909}" type="datetimeFigureOut">
              <a:rPr lang="ar-IQ" smtClean="0"/>
              <a:pPr/>
              <a:t>05/06/1433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6B2E-70AA-4D59-8A8E-3B41C834435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 spd="med">
    <p:wipe dir="u"/>
    <p:sndAc>
      <p:stSnd>
        <p:snd r:embed="rId1" name="typ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0231-3BD0-467F-8C55-BEE6D81D7909}" type="datetimeFigureOut">
              <a:rPr lang="ar-IQ" smtClean="0"/>
              <a:pPr/>
              <a:t>05/06/1433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6B2E-70AA-4D59-8A8E-3B41C83443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med">
    <p:wipe dir="u"/>
    <p:sndAc>
      <p:stSnd>
        <p:snd r:embed="rId1" name="typ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0231-3BD0-467F-8C55-BEE6D81D7909}" type="datetimeFigureOut">
              <a:rPr lang="ar-IQ" smtClean="0"/>
              <a:pPr/>
              <a:t>05/06/1433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6B2E-70AA-4D59-8A8E-3B41C834435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 spd="med">
    <p:wipe dir="u"/>
    <p:sndAc>
      <p:stSnd>
        <p:snd r:embed="rId1" name="typ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0231-3BD0-467F-8C55-BEE6D81D7909}" type="datetimeFigureOut">
              <a:rPr lang="ar-IQ" smtClean="0"/>
              <a:pPr/>
              <a:t>05/06/1433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6B2E-70AA-4D59-8A8E-3B41C834435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 spd="med">
    <p:wipe dir="u"/>
    <p:sndAc>
      <p:stSnd>
        <p:snd r:embed="rId1" name="typ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0231-3BD0-467F-8C55-BEE6D81D7909}" type="datetimeFigureOut">
              <a:rPr lang="ar-IQ" smtClean="0"/>
              <a:pPr/>
              <a:t>05/06/1433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4A6B2E-70AA-4D59-8A8E-3B41C834435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  <p:transition spd="med">
    <p:wipe dir="u"/>
    <p:sndAc>
      <p:stSnd>
        <p:snd r:embed="rId1" name="typ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670231-3BD0-467F-8C55-BEE6D81D7909}" type="datetimeFigureOut">
              <a:rPr lang="ar-IQ" smtClean="0"/>
              <a:pPr/>
              <a:t>05/06/1433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44A6B2E-70AA-4D59-8A8E-3B41C834435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u"/>
    <p:sndAc>
      <p:stSnd>
        <p:snd r:embed="rId13" name="type.wav" builtIn="1"/>
      </p:stSnd>
    </p:sndAc>
  </p:transition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ape.com/resource/traum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ghazi </a:t>
            </a:r>
            <a:r>
              <a:rPr lang="en-US" dirty="0" err="1" smtClean="0"/>
              <a:t>F.Haji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Cardiologist </a:t>
            </a:r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Leprosy </a:t>
            </a:r>
            <a:endParaRPr lang="en-US" b="1" dirty="0"/>
          </a:p>
        </p:txBody>
      </p:sp>
    </p:spTree>
  </p:cSld>
  <p:clrMapOvr>
    <a:masterClrMapping/>
  </p:clrMapOvr>
  <p:transition spd="med">
    <p:wheel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Chronic insensate patch due to leprosy infection</a:t>
            </a:r>
            <a:endParaRPr lang="ar-IQ" dirty="0"/>
          </a:p>
        </p:txBody>
      </p:sp>
      <p:pic>
        <p:nvPicPr>
          <p:cNvPr id="4098" name="Picture 2" descr="C:\Documents and Settings\Ankido\Desktop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57400" y="19050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 clawed hand deformity caused by </a:t>
            </a:r>
            <a:r>
              <a:rPr lang="en-US" dirty="0" err="1" smtClean="0"/>
              <a:t>ulnar</a:t>
            </a:r>
            <a:r>
              <a:rPr lang="en-US" dirty="0" smtClean="0"/>
              <a:t> involvement in leprosy</a:t>
            </a:r>
            <a:endParaRPr lang="ar-IQ" dirty="0"/>
          </a:p>
        </p:txBody>
      </p:sp>
      <p:pic>
        <p:nvPicPr>
          <p:cNvPr id="5122" name="Picture 2" descr="C:\Documents and Settings\Ankido\Desktop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57400" y="1959032"/>
            <a:ext cx="5486400" cy="35495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Chronic </a:t>
            </a:r>
            <a:r>
              <a:rPr lang="en-US" sz="1800" dirty="0" err="1" smtClean="0"/>
              <a:t>nonhealing</a:t>
            </a:r>
            <a:r>
              <a:rPr lang="en-US" sz="1800" dirty="0" smtClean="0"/>
              <a:t> ulcer at the metatarsal head resulting from </a:t>
            </a:r>
            <a:r>
              <a:rPr lang="en-US" sz="1800" dirty="0" smtClean="0"/>
              <a:t>loss of </a:t>
            </a:r>
            <a:r>
              <a:rPr lang="en-US" sz="1800" dirty="0" smtClean="0"/>
              <a:t>sensation </a:t>
            </a:r>
            <a:r>
              <a:rPr lang="en-US" sz="1800" dirty="0" smtClean="0"/>
              <a:t>in the feet</a:t>
            </a:r>
            <a:endParaRPr lang="ar-IQ" sz="1800" dirty="0"/>
          </a:p>
        </p:txBody>
      </p:sp>
      <p:pic>
        <p:nvPicPr>
          <p:cNvPr id="6146" name="Picture 2" descr="C:\Documents and Settings\Ankido\Desktop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33898" y="1470660"/>
            <a:ext cx="3333404" cy="452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>Multiple flat </a:t>
            </a:r>
            <a:r>
              <a:rPr lang="en-US" sz="2200" dirty="0" err="1" smtClean="0"/>
              <a:t>hypopigmented</a:t>
            </a:r>
            <a:r>
              <a:rPr lang="en-US" sz="2200" dirty="0" smtClean="0"/>
              <a:t> lesions on shoulder and neck, suggestive of </a:t>
            </a:r>
            <a:r>
              <a:rPr lang="en-US" sz="2200" dirty="0" err="1" smtClean="0"/>
              <a:t>multibacillary</a:t>
            </a:r>
            <a:r>
              <a:rPr lang="en-US" sz="2200" dirty="0" smtClean="0"/>
              <a:t> leprosy. Note ulceration of </a:t>
            </a:r>
            <a:r>
              <a:rPr lang="en-US" sz="2200" dirty="0" err="1" smtClean="0"/>
              <a:t>hypothenar</a:t>
            </a:r>
            <a:r>
              <a:rPr lang="en-US" sz="2200" dirty="0" smtClean="0"/>
              <a:t> area of hand, indicative </a:t>
            </a:r>
            <a:r>
              <a:rPr lang="en-US" sz="2400" dirty="0" smtClean="0"/>
              <a:t>of </a:t>
            </a:r>
            <a:r>
              <a:rPr lang="en-US" sz="2400" dirty="0" err="1" smtClean="0"/>
              <a:t>ulnar</a:t>
            </a:r>
            <a:r>
              <a:rPr lang="en-US" sz="2400" dirty="0" smtClean="0"/>
              <a:t> neuropathy</a:t>
            </a:r>
            <a:endParaRPr lang="ar-IQ" sz="2400" dirty="0"/>
          </a:p>
        </p:txBody>
      </p:sp>
      <p:pic>
        <p:nvPicPr>
          <p:cNvPr id="7170" name="Picture 2" descr="C:\Documents and Settings\Ankido\Desktop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2341746" y="1447800"/>
            <a:ext cx="4917708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Man with advanced deformities caused by unmanaged leprosy. </a:t>
            </a:r>
            <a:r>
              <a:rPr lang="en-US" sz="2800" dirty="0" err="1" smtClean="0"/>
              <a:t>Keratitis</a:t>
            </a:r>
            <a:r>
              <a:rPr lang="en-US" sz="2800" dirty="0" smtClean="0"/>
              <a:t>, loss of eyebrow, thickened skin, and typical hand impairments</a:t>
            </a:r>
            <a:endParaRPr lang="ar-IQ" sz="2800" dirty="0"/>
          </a:p>
        </p:txBody>
      </p:sp>
      <p:pic>
        <p:nvPicPr>
          <p:cNvPr id="8194" name="Picture 2" descr="C:\Documents and Settings\Ankido\Desktop\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57400" y="1875905"/>
            <a:ext cx="5486400" cy="37157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Laboratory Studies</a:t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2000" dirty="0" smtClean="0"/>
              <a:t>1-Skin smear positive for acid-fast bacilli</a:t>
            </a:r>
          </a:p>
          <a:p>
            <a:pPr algn="l">
              <a:buNone/>
            </a:pPr>
            <a:r>
              <a:rPr lang="en-US" sz="2000" dirty="0" smtClean="0"/>
              <a:t>2-Laboratory studies include the following:</a:t>
            </a:r>
          </a:p>
          <a:p>
            <a:pPr algn="l">
              <a:buNone/>
            </a:pPr>
            <a:r>
              <a:rPr lang="en-US" sz="2000" dirty="0" smtClean="0"/>
              <a:t>A-Skin biopsy, nasal smears, or both are used to assess for acid-fast bacilli</a:t>
            </a:r>
          </a:p>
          <a:p>
            <a:pPr algn="l">
              <a:buNone/>
            </a:pPr>
            <a:r>
              <a:rPr lang="en-US" sz="2000" dirty="0" smtClean="0"/>
              <a:t>B-Serologic assays. </a:t>
            </a:r>
          </a:p>
          <a:p>
            <a:pPr algn="l">
              <a:buNone/>
            </a:pPr>
            <a:r>
              <a:rPr lang="en-US" sz="2000" dirty="0" smtClean="0"/>
              <a:t>3-Laboratory tests related to drug treatment follow-up include the following:</a:t>
            </a:r>
          </a:p>
          <a:p>
            <a:pPr algn="l">
              <a:buNone/>
            </a:pPr>
            <a:r>
              <a:rPr lang="en-US" sz="2000" dirty="0" smtClean="0"/>
              <a:t> a-CBC count</a:t>
            </a:r>
          </a:p>
          <a:p>
            <a:pPr algn="l">
              <a:buNone/>
            </a:pPr>
            <a:r>
              <a:rPr lang="en-US" sz="2000" dirty="0" smtClean="0"/>
              <a:t> b-</a:t>
            </a:r>
            <a:r>
              <a:rPr lang="en-US" sz="2000" dirty="0" err="1" smtClean="0"/>
              <a:t>Creatinine</a:t>
            </a:r>
            <a:r>
              <a:rPr lang="en-US" sz="2000" dirty="0" smtClean="0"/>
              <a:t> level</a:t>
            </a:r>
          </a:p>
          <a:p>
            <a:pPr algn="l">
              <a:buNone/>
            </a:pPr>
            <a:r>
              <a:rPr lang="en-US" sz="2000" dirty="0" smtClean="0"/>
              <a:t>  c-Liver function tests</a:t>
            </a:r>
          </a:p>
          <a:p>
            <a:pPr algn="l">
              <a:buNone/>
            </a:pPr>
            <a:endParaRPr lang="en-US" sz="1600" dirty="0" smtClean="0"/>
          </a:p>
          <a:p>
            <a:pPr algn="l">
              <a:buNone/>
            </a:pPr>
            <a:endParaRPr lang="en-US" sz="1600" dirty="0" smtClean="0"/>
          </a:p>
          <a:p>
            <a:pPr algn="l">
              <a:buNone/>
            </a:pPr>
            <a:endParaRPr lang="en-US" sz="1600" dirty="0" smtClean="0"/>
          </a:p>
          <a:p>
            <a:pPr algn="l">
              <a:buNone/>
            </a:pPr>
            <a:endParaRPr lang="en-US" sz="1600" dirty="0" smtClean="0"/>
          </a:p>
          <a:p>
            <a:pPr algn="l">
              <a:buNone/>
            </a:pPr>
            <a:endParaRPr lang="en-US" sz="1600" dirty="0" smtClean="0"/>
          </a:p>
          <a:p>
            <a:pPr algn="l">
              <a:buNone/>
            </a:pPr>
            <a:r>
              <a:rPr lang="en-US" sz="1600" dirty="0" smtClean="0"/>
              <a:t>#Large numbers of acid-fast bacilli (in clusters) in </a:t>
            </a:r>
            <a:r>
              <a:rPr lang="en-US" sz="1600" dirty="0" err="1" smtClean="0"/>
              <a:t>histiocytes</a:t>
            </a:r>
            <a:r>
              <a:rPr lang="en-US" sz="1600" dirty="0" smtClean="0"/>
              <a:t> and within nerves. </a:t>
            </a:r>
            <a:r>
              <a:rPr lang="en-US" sz="1600" dirty="0" err="1" smtClean="0"/>
              <a:t>Fite-Faraco</a:t>
            </a:r>
            <a:r>
              <a:rPr lang="en-US" sz="1600" dirty="0" smtClean="0"/>
              <a:t> stain</a:t>
            </a:r>
            <a:endParaRPr lang="ar-IQ" sz="1600" dirty="0"/>
          </a:p>
        </p:txBody>
      </p:sp>
      <p:pic>
        <p:nvPicPr>
          <p:cNvPr id="4" name="Picture 2" descr="C:\Documents and Settings\Ankido\Desktop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214686"/>
            <a:ext cx="4872396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</a:t>
            </a:r>
            <a:endParaRPr lang="ar-IQ" dirty="0"/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sz="quarter" idx="1"/>
          </p:nvPr>
        </p:nvGraphicFramePr>
        <p:xfrm>
          <a:off x="500034" y="928670"/>
          <a:ext cx="8001056" cy="52756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00264"/>
                <a:gridCol w="2000264"/>
                <a:gridCol w="1998019"/>
                <a:gridCol w="2002509"/>
              </a:tblGrid>
              <a:tr h="2483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Type of Leprosy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Daily, Self-Administered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Monthly Supervised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Months of Treatment</a:t>
                      </a:r>
                      <a:endParaRPr lang="en-US" sz="1200" dirty="0"/>
                    </a:p>
                  </a:txBody>
                  <a:tcPr anchor="ctr"/>
                </a:tc>
              </a:tr>
              <a:tr h="331109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Paucibacillary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Dapsone</a:t>
                      </a:r>
                      <a:r>
                        <a:rPr lang="en-US" sz="1800" dirty="0"/>
                        <a:t> 100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Rifampicin</a:t>
                      </a:r>
                      <a:r>
                        <a:rPr lang="en-US" sz="1800" dirty="0"/>
                        <a:t> 600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ar-IQ" sz="1800" dirty="0"/>
                        <a:t>6-12</a:t>
                      </a:r>
                    </a:p>
                  </a:txBody>
                  <a:tcPr/>
                </a:tc>
              </a:tr>
              <a:tr h="2069434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Multibacillary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Dapsone</a:t>
                      </a:r>
                      <a:r>
                        <a:rPr lang="en-US" sz="1800" dirty="0"/>
                        <a:t> 100 mg,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r>
                        <a:rPr lang="en-US" sz="1800" dirty="0" err="1" smtClean="0"/>
                        <a:t>Clofazimine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/>
                        <a:t>50 mg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Rifampicin</a:t>
                      </a:r>
                      <a:r>
                        <a:rPr lang="en-US" sz="1800" dirty="0"/>
                        <a:t> 600 mg,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r>
                        <a:rPr lang="en-US" sz="1800" dirty="0" err="1" smtClean="0"/>
                        <a:t>Clofazimine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/>
                        <a:t>300 mg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ar-IQ" sz="1800" dirty="0"/>
                        <a:t>24</a:t>
                      </a:r>
                    </a:p>
                  </a:txBody>
                  <a:tcPr/>
                </a:tc>
              </a:tr>
              <a:tr h="2566098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Pediatric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Dapsone</a:t>
                      </a:r>
                      <a:r>
                        <a:rPr lang="en-US" sz="1800" dirty="0"/>
                        <a:t> 2 mg/kg,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r>
                        <a:rPr lang="en-US" sz="1800" dirty="0" err="1" smtClean="0"/>
                        <a:t>Clofazimine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/>
                        <a:t>1 mg/kg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en-US" sz="1800" dirty="0" err="1"/>
                        <a:t>Rifampicin</a:t>
                      </a:r>
                      <a:r>
                        <a:rPr lang="en-US" sz="1800" dirty="0"/>
                        <a:t> 10 mg/kg,</a:t>
                      </a:r>
                      <a:br>
                        <a:rPr lang="en-US" sz="1800" dirty="0"/>
                      </a:br>
                      <a:r>
                        <a:rPr lang="en-US" sz="1800" dirty="0" err="1" smtClean="0"/>
                        <a:t>Clofazimine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/>
                        <a:t>6 </a:t>
                      </a:r>
                      <a:r>
                        <a:rPr lang="en-US" sz="1800" dirty="0" smtClean="0"/>
                        <a:t>mg/kg</a:t>
                      </a: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r>
                        <a:rPr lang="en-US" sz="1800" dirty="0" smtClean="0"/>
                        <a:t>#Corticosteroids have been used to treat nerve damage associated with leprosy,</a:t>
                      </a: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Same as in adults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ssolve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Increased pigmentation on the face due to </a:t>
            </a:r>
            <a:r>
              <a:rPr lang="en-US" dirty="0" err="1" smtClean="0"/>
              <a:t>clofazimine</a:t>
            </a:r>
            <a:r>
              <a:rPr lang="en-US" dirty="0" smtClean="0"/>
              <a:t> therapy</a:t>
            </a:r>
            <a:endParaRPr lang="ar-IQ" dirty="0"/>
          </a:p>
        </p:txBody>
      </p:sp>
      <p:pic>
        <p:nvPicPr>
          <p:cNvPr id="4" name="Picture 2" descr="C:\Documents and Settings\Ankido\Desktop\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21429" y="1470660"/>
            <a:ext cx="3358342" cy="452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Patient with </a:t>
            </a:r>
            <a:r>
              <a:rPr lang="en-US" sz="2000" dirty="0" err="1" smtClean="0"/>
              <a:t>erythema</a:t>
            </a:r>
            <a:r>
              <a:rPr lang="en-US" sz="2000" dirty="0" smtClean="0"/>
              <a:t> </a:t>
            </a:r>
            <a:r>
              <a:rPr lang="en-US" sz="2000" dirty="0" err="1" smtClean="0"/>
              <a:t>nodosum</a:t>
            </a:r>
            <a:r>
              <a:rPr lang="en-US" sz="2000" dirty="0" smtClean="0"/>
              <a:t> </a:t>
            </a:r>
            <a:r>
              <a:rPr lang="en-US" sz="2000" dirty="0" err="1" smtClean="0"/>
              <a:t>leprosum</a:t>
            </a:r>
            <a:r>
              <a:rPr lang="en-US" sz="2000" dirty="0" smtClean="0"/>
              <a:t> type 2 reaction several weeks after initiation of drug therapy</a:t>
            </a:r>
            <a:endParaRPr lang="ar-IQ" sz="2000" dirty="0"/>
          </a:p>
        </p:txBody>
      </p:sp>
      <p:pic>
        <p:nvPicPr>
          <p:cNvPr id="4" name="Picture 3" descr="C:\Documents and Settings\Ankido\Desktop\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2070693" y="1447800"/>
            <a:ext cx="5459814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Prognosis</a:t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Recovery from neurologic impairment is limited, but skin lesions generally clear within the first year of therapy. Discoloration and skin damage typically persist. </a:t>
            </a:r>
          </a:p>
          <a:p>
            <a:pPr algn="l">
              <a:buNone/>
            </a:pPr>
            <a:r>
              <a:rPr lang="en-US" dirty="0" smtClean="0"/>
              <a:t>Physical therapy, reconstructive surgery, nerve and tendon transplants, and surgical release of contractures have all contributed to increasing the functional ability in patients with leprosy.</a:t>
            </a:r>
          </a:p>
          <a:p>
            <a:pPr algn="l">
              <a:buNone/>
            </a:pPr>
            <a:r>
              <a:rPr lang="en-US" dirty="0" smtClean="0"/>
              <a:t> A common residual deformity is insensitive feet, as seen in persons with diabetes. 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  <p:transition spd="med">
    <p:fade thruBlk="1"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Introduction</a:t>
            </a:r>
          </a:p>
          <a:p>
            <a:pPr algn="l" rtl="0"/>
            <a:r>
              <a:rPr lang="en-US" dirty="0" smtClean="0"/>
              <a:t>Epidemiology </a:t>
            </a:r>
          </a:p>
          <a:p>
            <a:pPr algn="l" rtl="0"/>
            <a:r>
              <a:rPr lang="en-US" dirty="0" smtClean="0"/>
              <a:t>Immunology</a:t>
            </a:r>
          </a:p>
          <a:p>
            <a:pPr algn="l" rtl="0"/>
            <a:r>
              <a:rPr lang="en-US" dirty="0" smtClean="0"/>
              <a:t>Classification of leprosy</a:t>
            </a:r>
          </a:p>
          <a:p>
            <a:pPr algn="l" rtl="0"/>
            <a:r>
              <a:rPr lang="en-US" dirty="0" smtClean="0"/>
              <a:t>Signs &amp;symptoms</a:t>
            </a:r>
          </a:p>
          <a:p>
            <a:pPr algn="l" rtl="0"/>
            <a:r>
              <a:rPr lang="en-US" b="1" dirty="0" smtClean="0"/>
              <a:t>Laboratory Studies</a:t>
            </a:r>
            <a:endParaRPr lang="en-US" dirty="0" smtClean="0"/>
          </a:p>
          <a:p>
            <a:pPr algn="l" rtl="0"/>
            <a:r>
              <a:rPr lang="en-US" dirty="0" smtClean="0"/>
              <a:t>Treatment </a:t>
            </a:r>
          </a:p>
          <a:p>
            <a:pPr algn="l" rtl="0"/>
            <a:r>
              <a:rPr lang="en-US" dirty="0" smtClean="0"/>
              <a:t>Prognosis 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ransition spd="med">
    <p:split dir="in"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ATTENTION  </a:t>
            </a:r>
            <a:endParaRPr lang="ar-IQ" dirty="0"/>
          </a:p>
        </p:txBody>
      </p:sp>
      <p:pic>
        <p:nvPicPr>
          <p:cNvPr id="1026" name="Picture 2" descr="C:\Documents and Settings\Ankido\Desktop\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643998" cy="5643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Leprosy is a chronic infection caused by the acid-fast, rod-shaped bacillus </a:t>
            </a:r>
            <a:r>
              <a:rPr lang="en-US" i="1" dirty="0" smtClean="0"/>
              <a:t>Mycobacterium </a:t>
            </a:r>
            <a:r>
              <a:rPr lang="en-US" i="1" dirty="0" err="1" smtClean="0"/>
              <a:t>leprae</a:t>
            </a:r>
            <a:r>
              <a:rPr lang="en-US" dirty="0" smtClean="0"/>
              <a:t>. </a:t>
            </a:r>
          </a:p>
          <a:p>
            <a:pPr algn="l">
              <a:buNone/>
            </a:pPr>
            <a:r>
              <a:rPr lang="en-US" dirty="0" smtClean="0"/>
              <a:t>Leprosy can be primarily affect superficial tissues, especially the skin and peripheral nerves. </a:t>
            </a:r>
          </a:p>
          <a:p>
            <a:pPr algn="l">
              <a:buNone/>
            </a:pPr>
            <a:endParaRPr lang="ar-IQ" dirty="0" smtClean="0"/>
          </a:p>
          <a:p>
            <a:pPr algn="l" rtl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mycobacterial</a:t>
            </a:r>
            <a:r>
              <a:rPr lang="en-US" dirty="0" smtClean="0"/>
              <a:t> infection causes a wide array of cellular immune responses. </a:t>
            </a:r>
          </a:p>
          <a:p>
            <a:pPr algn="l" rtl="0">
              <a:buNone/>
            </a:pPr>
            <a:r>
              <a:rPr lang="en-US" dirty="0" smtClean="0"/>
              <a:t>The social and psychological effects of leprosy, as well as its highly visible debilities and </a:t>
            </a:r>
            <a:r>
              <a:rPr lang="en-US" dirty="0" err="1" smtClean="0"/>
              <a:t>sequelae</a:t>
            </a:r>
            <a:r>
              <a:rPr lang="en-US" dirty="0" smtClean="0"/>
              <a:t> have resulted in a historical stigma associated with leprosy</a:t>
            </a:r>
          </a:p>
          <a:p>
            <a:pPr algn="l" rtl="0">
              <a:buNone/>
            </a:pPr>
            <a:r>
              <a:rPr lang="en-US" dirty="0" smtClean="0"/>
              <a:t>Exposure: The incubation period of leprosy is long, ranging from a few months to 20-50 years. </a:t>
            </a:r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  <p:transition spd="med">
    <p:newsflash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>
              <a:buNone/>
            </a:pPr>
            <a:r>
              <a:rPr lang="en-US" sz="2000" dirty="0" smtClean="0"/>
              <a:t>Leprosy is rarely fatal, no racial predilection is known.</a:t>
            </a:r>
            <a:r>
              <a:rPr lang="en-US" sz="2000" b="1" dirty="0" smtClean="0"/>
              <a:t> </a:t>
            </a:r>
            <a:r>
              <a:rPr lang="en-US" sz="2000" dirty="0" smtClean="0"/>
              <a:t>Leprosy is generally more common in males than in females,</a:t>
            </a:r>
            <a:r>
              <a:rPr lang="en-US" sz="2000" b="1" dirty="0" smtClean="0"/>
              <a:t> </a:t>
            </a:r>
            <a:r>
              <a:rPr lang="en-US" sz="2000" dirty="0" smtClean="0"/>
              <a:t>Leprosy can occur at any age</a:t>
            </a:r>
          </a:p>
          <a:p>
            <a:pPr algn="l" rtl="0">
              <a:buNone/>
            </a:pPr>
            <a:r>
              <a:rPr lang="en-US" sz="2000" dirty="0" smtClean="0"/>
              <a:t>Worldwide, leprosy is considered the most common cause of crippling of the hand, foot</a:t>
            </a:r>
          </a:p>
          <a:p>
            <a:pPr algn="l">
              <a:buNone/>
            </a:pPr>
            <a:r>
              <a:rPr lang="en-US" sz="2000" dirty="0" smtClean="0"/>
              <a:t>Nerve involvement results in loss of sensory and motor function(peripheral neuropathy ), which may lead to frequent </a:t>
            </a:r>
            <a:r>
              <a:rPr lang="en-US" sz="2000" dirty="0" smtClean="0">
                <a:hlinkClick r:id="rId3"/>
              </a:rPr>
              <a:t>trauma</a:t>
            </a:r>
            <a:r>
              <a:rPr lang="en-US" sz="2000" dirty="0" smtClean="0"/>
              <a:t> and amputation. 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Travel: Leprosy should be considered in anyone who has lived in the tropics or who has traveled for prolonged periods to endemic areas</a:t>
            </a:r>
          </a:p>
        </p:txBody>
      </p:sp>
    </p:spTree>
  </p:cSld>
  <p:clrMapOvr>
    <a:masterClrMapping/>
  </p:clrMapOvr>
  <p:transition spd="med">
    <p:split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clawing, contracture</a:t>
            </a:r>
            <a:endParaRPr lang="ar-IQ" dirty="0"/>
          </a:p>
        </p:txBody>
      </p:sp>
      <p:pic>
        <p:nvPicPr>
          <p:cNvPr id="1026" name="Picture 2" descr="C:\Documents and Settings\Ankido\Desktop\LEPROS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2048972" y="1492045"/>
            <a:ext cx="5503255" cy="44835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Immunology  </a:t>
            </a:r>
            <a:br>
              <a:rPr lang="en-US" dirty="0" smtClean="0"/>
            </a:br>
            <a:r>
              <a:rPr lang="en-US" sz="2200" dirty="0" smtClean="0"/>
              <a:t>Leprosy can manifest in different forms, depending on the host response to the Individuals </a:t>
            </a:r>
            <a:endParaRPr lang="ar-IQ" sz="2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n-US" sz="1800" dirty="0" smtClean="0"/>
              <a:t>  1-who have a </a:t>
            </a:r>
            <a:r>
              <a:rPr lang="en-US" sz="1800" u="sng" dirty="0" smtClean="0"/>
              <a:t>vigorous cellular immune response to </a:t>
            </a:r>
            <a:r>
              <a:rPr lang="en-US" sz="1800" i="1" dirty="0" smtClean="0"/>
              <a:t>M </a:t>
            </a:r>
            <a:r>
              <a:rPr lang="en-US" sz="1800" i="1" dirty="0" err="1" smtClean="0"/>
              <a:t>leprae</a:t>
            </a:r>
            <a:r>
              <a:rPr lang="en-US" sz="1800" dirty="0" smtClean="0"/>
              <a:t> have the </a:t>
            </a:r>
            <a:r>
              <a:rPr lang="en-US" sz="1800" dirty="0" err="1" smtClean="0"/>
              <a:t>tuberculoid</a:t>
            </a:r>
            <a:r>
              <a:rPr lang="en-US" sz="1800" dirty="0" smtClean="0"/>
              <a:t> form of the disease that usually involves the skin and peripheral nerves. </a:t>
            </a:r>
          </a:p>
          <a:p>
            <a:pPr algn="l">
              <a:buNone/>
            </a:pPr>
            <a:r>
              <a:rPr lang="en-US" sz="1800" u="sng" dirty="0" smtClean="0"/>
              <a:t>The number of skin lesions is limited</a:t>
            </a:r>
            <a:r>
              <a:rPr lang="en-US" sz="1800" dirty="0" smtClean="0"/>
              <a:t>, and they tend to be dry and </a:t>
            </a:r>
            <a:r>
              <a:rPr lang="en-US" sz="1800" dirty="0" err="1" smtClean="0"/>
              <a:t>hypoesthetic</a:t>
            </a:r>
            <a:r>
              <a:rPr lang="en-US" sz="1800" dirty="0" smtClean="0"/>
              <a:t>. Nerve involvement is </a:t>
            </a:r>
            <a:r>
              <a:rPr lang="en-US" sz="1800" u="sng" dirty="0" smtClean="0"/>
              <a:t>usually asymmetric</a:t>
            </a:r>
            <a:r>
              <a:rPr lang="en-US" sz="1800" dirty="0" smtClean="0"/>
              <a:t>. as </a:t>
            </a:r>
            <a:r>
              <a:rPr lang="en-US" sz="1800" u="sng" dirty="0" err="1" smtClean="0"/>
              <a:t>paucibacillary</a:t>
            </a:r>
            <a:r>
              <a:rPr lang="en-US" sz="1800" u="sng" dirty="0" smtClean="0"/>
              <a:t> l</a:t>
            </a:r>
            <a:r>
              <a:rPr lang="en-US" sz="1800" dirty="0" smtClean="0"/>
              <a:t>eprosy because of the low number of bacteria in the skin lesions (</a:t>
            </a:r>
            <a:r>
              <a:rPr lang="en-US" sz="1800" dirty="0" err="1" smtClean="0"/>
              <a:t>ie</a:t>
            </a:r>
            <a:r>
              <a:rPr lang="en-US" sz="1800" dirty="0" smtClean="0"/>
              <a:t>, &lt; 5 skin lesions, with absence of organisms on smear). Results of skin tests with antigen from killed organisms are </a:t>
            </a:r>
            <a:r>
              <a:rPr lang="en-US" sz="1800" u="sng" dirty="0" smtClean="0"/>
              <a:t>positive</a:t>
            </a:r>
            <a:r>
              <a:rPr lang="en-US" sz="1800" dirty="0" smtClean="0"/>
              <a:t> in these individuals. </a:t>
            </a:r>
          </a:p>
          <a:p>
            <a:pPr algn="l">
              <a:buNone/>
            </a:pPr>
            <a:r>
              <a:rPr lang="en-US" sz="1800" u="sng" dirty="0" smtClean="0"/>
              <a:t>2-Individuals with minimal cellular immune </a:t>
            </a:r>
            <a:r>
              <a:rPr lang="en-US" sz="1800" dirty="0" smtClean="0"/>
              <a:t>response have the </a:t>
            </a:r>
            <a:r>
              <a:rPr lang="en-US" sz="1800" dirty="0" err="1" smtClean="0"/>
              <a:t>lepromatous</a:t>
            </a:r>
            <a:r>
              <a:rPr lang="en-US" sz="1800" dirty="0" smtClean="0"/>
              <a:t> form of the disease, which is characterized by </a:t>
            </a:r>
            <a:r>
              <a:rPr lang="en-US" sz="1800" u="sng" dirty="0" smtClean="0"/>
              <a:t>extensive skin involvement. </a:t>
            </a:r>
            <a:r>
              <a:rPr lang="en-US" sz="1800" dirty="0" smtClean="0"/>
              <a:t>Skin lesions are often described as infiltrated nodules and plaques, and nerve involvement tends to </a:t>
            </a:r>
            <a:r>
              <a:rPr lang="en-US" sz="1800" u="sng" dirty="0" smtClean="0"/>
              <a:t>be symmetric in distribution</a:t>
            </a:r>
            <a:r>
              <a:rPr lang="en-US" sz="1800" dirty="0" smtClean="0"/>
              <a:t>. The organism grows best at 27-30°C; therefore, skin lesions tend to develop in the cooler areas of the body, with sparing of the groin, </a:t>
            </a:r>
            <a:r>
              <a:rPr lang="en-US" sz="1800" dirty="0" err="1" smtClean="0"/>
              <a:t>axilla</a:t>
            </a:r>
            <a:r>
              <a:rPr lang="en-US" sz="1800" dirty="0" smtClean="0"/>
              <a:t>, and scalp. as </a:t>
            </a:r>
            <a:r>
              <a:rPr lang="en-US" sz="1800" u="sng" dirty="0" err="1" smtClean="0"/>
              <a:t>multibacillary</a:t>
            </a:r>
            <a:r>
              <a:rPr lang="en-US" sz="1800" dirty="0" smtClean="0"/>
              <a:t> leprosy because of the large number of bacteria found in the lesions (</a:t>
            </a:r>
            <a:r>
              <a:rPr lang="en-US" sz="1800" dirty="0" err="1" smtClean="0"/>
              <a:t>ie</a:t>
            </a:r>
            <a:r>
              <a:rPr lang="en-US" sz="1800" dirty="0" smtClean="0"/>
              <a:t>, &gt;6 lesions, with possible visualization of bacilli on smear). Results of skin tests with antigen from killed organisms are </a:t>
            </a:r>
            <a:r>
              <a:rPr lang="en-US" sz="1800" u="sng" dirty="0" smtClean="0"/>
              <a:t>nonreactive. </a:t>
            </a:r>
            <a:endParaRPr lang="en-US" sz="1800" dirty="0" smtClean="0"/>
          </a:p>
          <a:p>
            <a:pPr algn="l">
              <a:buNone/>
            </a:pPr>
            <a:r>
              <a:rPr lang="en-US" sz="1800" dirty="0" smtClean="0"/>
              <a:t>3-Patients may also present with features of both categories; however, over time, they usually evolve to one or the other (indeterminate or borderline leprosy). </a:t>
            </a:r>
            <a:endParaRPr lang="ar-IQ" sz="1800" dirty="0"/>
          </a:p>
        </p:txBody>
      </p:sp>
    </p:spTree>
  </p:cSld>
  <p:clrMapOvr>
    <a:masterClrMapping/>
  </p:clrMapOvr>
  <p:transition spd="med">
    <p:diamond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leprosy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dirty="0" smtClean="0"/>
              <a:t>2 classification schemas:. </a:t>
            </a:r>
          </a:p>
          <a:p>
            <a:pPr algn="l">
              <a:buNone/>
            </a:pPr>
            <a:r>
              <a:rPr lang="en-US" dirty="0" smtClean="0"/>
              <a:t>1-Ridley-Jopling: Depending on the host response to the organism, leprosy can manifest clinically along a spectrum bounded by the </a:t>
            </a:r>
            <a:r>
              <a:rPr lang="en-US" dirty="0" err="1" smtClean="0"/>
              <a:t>tuberculoid</a:t>
            </a:r>
            <a:r>
              <a:rPr lang="en-US" dirty="0" smtClean="0"/>
              <a:t> and </a:t>
            </a:r>
            <a:r>
              <a:rPr lang="en-US" dirty="0" err="1" smtClean="0"/>
              <a:t>lepromatous</a:t>
            </a:r>
            <a:r>
              <a:rPr lang="en-US" dirty="0" smtClean="0"/>
              <a:t> forms of the disease. Most patients fall into the intermediate classifications, which include borderline </a:t>
            </a:r>
            <a:r>
              <a:rPr lang="en-US" dirty="0" err="1" smtClean="0"/>
              <a:t>tuberculoid</a:t>
            </a:r>
            <a:r>
              <a:rPr lang="en-US" dirty="0" smtClean="0"/>
              <a:t> leprosy, and borderline </a:t>
            </a:r>
            <a:r>
              <a:rPr lang="en-US" dirty="0" err="1" smtClean="0"/>
              <a:t>lepromatous</a:t>
            </a:r>
            <a:r>
              <a:rPr lang="en-US" dirty="0" smtClean="0"/>
              <a:t> leprosy.. 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2-WHO </a:t>
            </a:r>
            <a:r>
              <a:rPr lang="en-US" dirty="0" err="1" smtClean="0"/>
              <a:t>system:according</a:t>
            </a:r>
            <a:r>
              <a:rPr lang="en-US" dirty="0" smtClean="0"/>
              <a:t> to the number of lesions and the presence of bacilli on a skin smear. This method is useful in countries where biopsy analysis in unavailable. </a:t>
            </a:r>
          </a:p>
          <a:p>
            <a:pPr algn="l">
              <a:buNone/>
            </a:pPr>
            <a:endParaRPr lang="en-US" u="sng" dirty="0" smtClean="0"/>
          </a:p>
          <a:p>
            <a:pPr algn="l">
              <a:buNone/>
            </a:pPr>
            <a:r>
              <a:rPr lang="en-US" u="sng" dirty="0" err="1" smtClean="0"/>
              <a:t>Paucibacillary</a:t>
            </a:r>
            <a:r>
              <a:rPr lang="en-US" u="sng" dirty="0" smtClean="0"/>
              <a:t> leprosy</a:t>
            </a:r>
            <a:r>
              <a:rPr lang="en-US" dirty="0" smtClean="0"/>
              <a:t> is characterized by 5 or fewer lesions with absence of organisms on smear. </a:t>
            </a:r>
            <a:r>
              <a:rPr lang="en-US" dirty="0" err="1" smtClean="0"/>
              <a:t>Paucibacillary</a:t>
            </a:r>
            <a:r>
              <a:rPr lang="en-US" dirty="0" smtClean="0"/>
              <a:t> leprosy generally includes the </a:t>
            </a:r>
            <a:r>
              <a:rPr lang="en-US" dirty="0" err="1" smtClean="0"/>
              <a:t>tuberculoid</a:t>
            </a:r>
            <a:r>
              <a:rPr lang="en-US" dirty="0" smtClean="0"/>
              <a:t> and borderline </a:t>
            </a:r>
            <a:r>
              <a:rPr lang="en-US" dirty="0" err="1" smtClean="0"/>
              <a:t>lepromatous</a:t>
            </a:r>
            <a:r>
              <a:rPr lang="en-US" dirty="0" smtClean="0"/>
              <a:t> categories from the Ridley-</a:t>
            </a:r>
            <a:r>
              <a:rPr lang="en-US" dirty="0" err="1" smtClean="0"/>
              <a:t>Jopling</a:t>
            </a:r>
            <a:r>
              <a:rPr lang="en-US" dirty="0" smtClean="0"/>
              <a:t> system. </a:t>
            </a:r>
          </a:p>
          <a:p>
            <a:pPr algn="l">
              <a:buNone/>
            </a:pPr>
            <a:r>
              <a:rPr lang="en-US" u="sng" dirty="0" err="1" smtClean="0"/>
              <a:t>Multibacillary</a:t>
            </a:r>
            <a:r>
              <a:rPr lang="en-US" u="sng" dirty="0" smtClean="0"/>
              <a:t> leprosy</a:t>
            </a:r>
            <a:r>
              <a:rPr lang="en-US" dirty="0" smtClean="0"/>
              <a:t> is marked by 6 or more lesions with possible visualization of bacilli on smear. </a:t>
            </a:r>
          </a:p>
          <a:p>
            <a:pPr algn="l">
              <a:buNone/>
            </a:pPr>
            <a:r>
              <a:rPr lang="en-US" dirty="0" err="1" smtClean="0"/>
              <a:t>Lepromatous</a:t>
            </a:r>
            <a:r>
              <a:rPr lang="en-US" dirty="0" smtClean="0"/>
              <a:t> leprosy, borderline </a:t>
            </a:r>
            <a:r>
              <a:rPr lang="en-US" dirty="0" err="1" smtClean="0"/>
              <a:t>lepromatous</a:t>
            </a:r>
            <a:r>
              <a:rPr lang="en-US" dirty="0" smtClean="0"/>
              <a:t> leprosy, and </a:t>
            </a:r>
            <a:r>
              <a:rPr lang="en-US" dirty="0" err="1" smtClean="0"/>
              <a:t>midborderline</a:t>
            </a:r>
            <a:r>
              <a:rPr lang="en-US" dirty="0" smtClean="0"/>
              <a:t> leprosy on the Ridley-</a:t>
            </a:r>
            <a:r>
              <a:rPr lang="en-US" dirty="0" err="1" smtClean="0"/>
              <a:t>Jopling</a:t>
            </a:r>
            <a:r>
              <a:rPr lang="en-US" dirty="0" smtClean="0"/>
              <a:t> scale are included in the </a:t>
            </a:r>
            <a:r>
              <a:rPr lang="en-US" dirty="0" err="1" smtClean="0"/>
              <a:t>multibacillary</a:t>
            </a:r>
            <a:r>
              <a:rPr lang="en-US" dirty="0" smtClean="0"/>
              <a:t> leprosy category. 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  <p:transition spd="med">
    <p:circle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algn="l" rtl="0">
              <a:buNone/>
            </a:pPr>
            <a:r>
              <a:rPr lang="en-US" dirty="0" smtClean="0"/>
              <a:t> </a:t>
            </a:r>
            <a:r>
              <a:rPr lang="en-US" sz="7400" dirty="0" smtClean="0"/>
              <a:t>Painless skin patch accompanied by loss of sensation but not itchiness (Loss of sensation is a feature of </a:t>
            </a:r>
            <a:r>
              <a:rPr lang="en-US" sz="7400" dirty="0" err="1" smtClean="0"/>
              <a:t>tuberculoid</a:t>
            </a:r>
            <a:r>
              <a:rPr lang="en-US" sz="7400" dirty="0" smtClean="0"/>
              <a:t> leprosy, unlike </a:t>
            </a:r>
            <a:r>
              <a:rPr lang="en-US" sz="7400" dirty="0" err="1" smtClean="0"/>
              <a:t>lepromatous</a:t>
            </a:r>
            <a:r>
              <a:rPr lang="en-US" sz="7400" dirty="0" smtClean="0"/>
              <a:t> leprosy, in which sensation is preserved.) </a:t>
            </a:r>
          </a:p>
          <a:p>
            <a:pPr algn="l" rtl="0">
              <a:buNone/>
            </a:pPr>
            <a:r>
              <a:rPr lang="en-US" sz="7400" dirty="0" smtClean="0"/>
              <a:t>Wasting and muscle weakness.</a:t>
            </a:r>
          </a:p>
          <a:p>
            <a:pPr algn="l" rtl="0">
              <a:buNone/>
            </a:pPr>
            <a:r>
              <a:rPr lang="en-US" sz="7400" dirty="0" smtClean="0"/>
              <a:t>Foot drop or clawed hands</a:t>
            </a:r>
          </a:p>
          <a:p>
            <a:pPr algn="l" rtl="0">
              <a:buNone/>
            </a:pPr>
            <a:r>
              <a:rPr lang="en-US" sz="7400" dirty="0" smtClean="0"/>
              <a:t>; Ulcerations on hands or feet</a:t>
            </a:r>
          </a:p>
          <a:p>
            <a:pPr algn="l">
              <a:buNone/>
            </a:pPr>
            <a:r>
              <a:rPr lang="en-US" sz="7400" dirty="0" err="1" smtClean="0"/>
              <a:t>iridocyclitis</a:t>
            </a:r>
            <a:r>
              <a:rPr lang="en-US" sz="7400" dirty="0" smtClean="0"/>
              <a:t>, corneal ulceration, </a:t>
            </a:r>
          </a:p>
          <a:p>
            <a:pPr algn="l">
              <a:buNone/>
            </a:pPr>
            <a:r>
              <a:rPr lang="en-US" sz="7400" dirty="0" smtClean="0"/>
              <a:t>and/or secondary cataract</a:t>
            </a:r>
          </a:p>
          <a:p>
            <a:pPr algn="l">
              <a:buNone/>
            </a:pPr>
            <a:r>
              <a:rPr lang="ar-IQ" sz="7400" dirty="0" smtClean="0"/>
              <a:t>:</a:t>
            </a:r>
            <a:r>
              <a:rPr lang="en-US" sz="7400" dirty="0" smtClean="0"/>
              <a:t>Symptoms in reactions</a:t>
            </a:r>
          </a:p>
          <a:p>
            <a:pPr algn="l">
              <a:buNone/>
            </a:pPr>
            <a:r>
              <a:rPr lang="en-US" sz="7400" dirty="0" smtClean="0"/>
              <a:t> Type 1 (reversal) - Sudden onset of </a:t>
            </a:r>
          </a:p>
          <a:p>
            <a:pPr algn="l">
              <a:buNone/>
            </a:pPr>
            <a:r>
              <a:rPr lang="en-US" sz="7400" dirty="0" smtClean="0"/>
              <a:t>skin redness and new lesions</a:t>
            </a:r>
          </a:p>
          <a:p>
            <a:pPr algn="l">
              <a:buNone/>
            </a:pPr>
            <a:r>
              <a:rPr lang="en-US" sz="7400" dirty="0" smtClean="0"/>
              <a:t>Type 2 (</a:t>
            </a:r>
            <a:r>
              <a:rPr lang="en-US" sz="7400" dirty="0" err="1" smtClean="0"/>
              <a:t>erythema</a:t>
            </a:r>
            <a:r>
              <a:rPr lang="en-US" sz="7400" dirty="0" smtClean="0"/>
              <a:t> </a:t>
            </a:r>
            <a:r>
              <a:rPr lang="en-US" sz="7400" dirty="0" err="1" smtClean="0"/>
              <a:t>nodosum</a:t>
            </a:r>
            <a:r>
              <a:rPr lang="en-US" sz="7400" dirty="0" smtClean="0"/>
              <a:t> </a:t>
            </a:r>
            <a:r>
              <a:rPr lang="en-US" sz="7400" dirty="0" err="1" smtClean="0"/>
              <a:t>leprosum</a:t>
            </a:r>
            <a:endParaRPr lang="en-US" sz="7400" dirty="0" smtClean="0"/>
          </a:p>
          <a:p>
            <a:pPr algn="l" rtl="0">
              <a:buNone/>
            </a:pPr>
            <a:endParaRPr lang="en-US" sz="7400" dirty="0" smtClean="0"/>
          </a:p>
          <a:p>
            <a:pPr algn="l">
              <a:buNone/>
            </a:pPr>
            <a:r>
              <a:rPr lang="en-US" sz="7400" dirty="0" smtClean="0"/>
              <a:t>. </a:t>
            </a:r>
          </a:p>
          <a:p>
            <a:endParaRPr lang="ar-IQ" sz="7400" dirty="0"/>
          </a:p>
        </p:txBody>
      </p:sp>
      <p:pic>
        <p:nvPicPr>
          <p:cNvPr id="4" name="Picture 2" descr="C:\Documents and Settings\Ankido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3116"/>
            <a:ext cx="4929190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with facial nerve palsy and contractures of the hand</a:t>
            </a:r>
            <a:endParaRPr lang="ar-IQ" dirty="0"/>
          </a:p>
        </p:txBody>
      </p:sp>
      <p:pic>
        <p:nvPicPr>
          <p:cNvPr id="2050" name="Picture 2" descr="C:\Documents and Settings\Ankido\Desktop\LEPR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57400" y="19050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171</TotalTime>
  <Words>983</Words>
  <Application>Microsoft Office PowerPoint</Application>
  <PresentationFormat>عرض على الشاشة (3:4)‏</PresentationFormat>
  <Paragraphs>99</Paragraphs>
  <Slides>20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موازنة</vt:lpstr>
      <vt:lpstr>Leprosy </vt:lpstr>
      <vt:lpstr>Agenda </vt:lpstr>
      <vt:lpstr>Introduction </vt:lpstr>
      <vt:lpstr>Epidemiology </vt:lpstr>
      <vt:lpstr>clawing, contracture</vt:lpstr>
      <vt:lpstr>Immunology   Leprosy can manifest in different forms, depending on the host response to the Individuals </vt:lpstr>
      <vt:lpstr>Classification of leprosy</vt:lpstr>
      <vt:lpstr>SYMPTOMS </vt:lpstr>
      <vt:lpstr>Patient with facial nerve palsy and contractures of the hand</vt:lpstr>
      <vt:lpstr>Chronic insensate patch due to leprosy infection</vt:lpstr>
      <vt:lpstr>Characteristic clawed hand deformity caused by ulnar involvement in leprosy</vt:lpstr>
      <vt:lpstr>Chronic nonhealing ulcer at the metatarsal head resulting from loss of sensation in the feet</vt:lpstr>
      <vt:lpstr>Multiple flat hypopigmented lesions on shoulder and neck, suggestive of multibacillary leprosy. Note ulceration of hypothenar area of hand, indicative of ulnar neuropathy</vt:lpstr>
      <vt:lpstr>Man with advanced deformities caused by unmanaged leprosy. Keratitis, loss of eyebrow, thickened skin, and typical hand impairments</vt:lpstr>
      <vt:lpstr>Laboratory Studies </vt:lpstr>
      <vt:lpstr>Treatment </vt:lpstr>
      <vt:lpstr>Increased pigmentation on the face due to clofazimine therapy</vt:lpstr>
      <vt:lpstr>Patient with erythema nodosum leprosum type 2 reaction several weeks after initiation of drug therapy</vt:lpstr>
      <vt:lpstr>Prognosis </vt:lpstr>
      <vt:lpstr>THANK YOU FOR ATTENTION  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Leprosy </dc:title>
  <dc:creator>Ankido</dc:creator>
  <cp:lastModifiedBy>Ankido</cp:lastModifiedBy>
  <cp:revision>19</cp:revision>
  <dcterms:created xsi:type="dcterms:W3CDTF">2012-04-26T13:58:36Z</dcterms:created>
  <dcterms:modified xsi:type="dcterms:W3CDTF">2012-04-26T19:37:31Z</dcterms:modified>
</cp:coreProperties>
</file>