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7" r:id="rId2"/>
    <p:sldId id="268" r:id="rId3"/>
    <p:sldId id="280" r:id="rId4"/>
    <p:sldId id="263" r:id="rId5"/>
    <p:sldId id="281" r:id="rId6"/>
    <p:sldId id="265" r:id="rId7"/>
    <p:sldId id="267" r:id="rId8"/>
    <p:sldId id="283" r:id="rId9"/>
    <p:sldId id="282" r:id="rId10"/>
    <p:sldId id="284" r:id="rId11"/>
    <p:sldId id="285" r:id="rId12"/>
    <p:sldId id="272" r:id="rId13"/>
    <p:sldId id="262"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67" autoAdjust="0"/>
  </p:normalViewPr>
  <p:slideViewPr>
    <p:cSldViewPr>
      <p:cViewPr varScale="1">
        <p:scale>
          <a:sx n="66" d="100"/>
          <a:sy n="66" d="100"/>
        </p:scale>
        <p:origin x="-1416" y="-96"/>
      </p:cViewPr>
      <p:guideLst>
        <p:guide orient="horz" pos="2160"/>
        <p:guide pos="2880"/>
      </p:guideLst>
    </p:cSldViewPr>
  </p:slideViewPr>
  <p:outlineViewPr>
    <p:cViewPr>
      <p:scale>
        <a:sx n="33" d="100"/>
        <a:sy n="33" d="100"/>
      </p:scale>
      <p:origin x="0" y="48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F1EA029F-C385-471A-A99B-521918802509}" type="datetimeFigureOut">
              <a:rPr lang="en-US"/>
              <a:pPr>
                <a:defRPr/>
              </a:pPr>
              <a:t>9/10/2016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093CABF2-79A7-4350-9F6E-9A0A2B7850D9}" type="slidenum">
              <a:rPr lang="en-US"/>
              <a:pPr>
                <a:defRPr/>
              </a:pPr>
              <a:t>‹#›</a:t>
            </a:fld>
            <a:endParaRPr lang="en-US"/>
          </a:p>
        </p:txBody>
      </p:sp>
    </p:spTree>
    <p:extLst>
      <p:ext uri="{BB962C8B-B14F-4D97-AF65-F5344CB8AC3E}">
        <p14:creationId xmlns:p14="http://schemas.microsoft.com/office/powerpoint/2010/main" val="12770839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C64D21-468B-4930-BA16-DFC7C6FD8A32}" type="datetimeFigureOut">
              <a:rPr lang="en-US"/>
              <a:pPr>
                <a:defRPr/>
              </a:pPr>
              <a:t>9/10/2016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119607-D222-49BC-91A4-4D5E3AAFF383}" type="slidenum">
              <a:rPr lang="en-US"/>
              <a:pPr>
                <a:defRPr/>
              </a:pPr>
              <a:t>‹#›</a:t>
            </a:fld>
            <a:endParaRPr lang="en-US"/>
          </a:p>
        </p:txBody>
      </p:sp>
    </p:spTree>
    <p:extLst>
      <p:ext uri="{BB962C8B-B14F-4D97-AF65-F5344CB8AC3E}">
        <p14:creationId xmlns:p14="http://schemas.microsoft.com/office/powerpoint/2010/main" val="52991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14759F-3A35-4B25-9E68-9190EF30E81C}" type="datetimeFigureOut">
              <a:rPr lang="en-US"/>
              <a:pPr>
                <a:defRPr/>
              </a:pPr>
              <a:t>9/10/2016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0F4ADC-6246-4E85-823C-48A6B9FC9B36}" type="slidenum">
              <a:rPr lang="en-US"/>
              <a:pPr>
                <a:defRPr/>
              </a:pPr>
              <a:t>‹#›</a:t>
            </a:fld>
            <a:endParaRPr lang="en-US"/>
          </a:p>
        </p:txBody>
      </p:sp>
    </p:spTree>
    <p:extLst>
      <p:ext uri="{BB962C8B-B14F-4D97-AF65-F5344CB8AC3E}">
        <p14:creationId xmlns:p14="http://schemas.microsoft.com/office/powerpoint/2010/main" val="428462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8B9608-9E51-4030-A168-BBF0A23A9E5E}" type="datetimeFigureOut">
              <a:rPr lang="en-US"/>
              <a:pPr>
                <a:defRPr/>
              </a:pPr>
              <a:t>9/10/2016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273EB8-B7F1-4C09-814C-E897775390A2}" type="slidenum">
              <a:rPr lang="en-US"/>
              <a:pPr>
                <a:defRPr/>
              </a:pPr>
              <a:t>‹#›</a:t>
            </a:fld>
            <a:endParaRPr lang="en-US"/>
          </a:p>
        </p:txBody>
      </p:sp>
    </p:spTree>
    <p:extLst>
      <p:ext uri="{BB962C8B-B14F-4D97-AF65-F5344CB8AC3E}">
        <p14:creationId xmlns:p14="http://schemas.microsoft.com/office/powerpoint/2010/main" val="156689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841EE2-4296-4A1F-943D-4245ECA25CEF}" type="datetimeFigureOut">
              <a:rPr lang="en-US"/>
              <a:pPr>
                <a:defRPr/>
              </a:pPr>
              <a:t>9/10/2016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7FB6D9-26AF-4CB0-99C3-76192F156E61}" type="slidenum">
              <a:rPr lang="en-US"/>
              <a:pPr>
                <a:defRPr/>
              </a:pPr>
              <a:t>‹#›</a:t>
            </a:fld>
            <a:endParaRPr lang="en-US"/>
          </a:p>
        </p:txBody>
      </p:sp>
    </p:spTree>
    <p:extLst>
      <p:ext uri="{BB962C8B-B14F-4D97-AF65-F5344CB8AC3E}">
        <p14:creationId xmlns:p14="http://schemas.microsoft.com/office/powerpoint/2010/main" val="74450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861385-51D3-4E48-B258-7C87CE54FEE4}" type="datetimeFigureOut">
              <a:rPr lang="en-US"/>
              <a:pPr>
                <a:defRPr/>
              </a:pPr>
              <a:t>9/10/2016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361176-0BA6-4D79-8B41-F93AC641460C}" type="slidenum">
              <a:rPr lang="en-US"/>
              <a:pPr>
                <a:defRPr/>
              </a:pPr>
              <a:t>‹#›</a:t>
            </a:fld>
            <a:endParaRPr lang="en-US"/>
          </a:p>
        </p:txBody>
      </p:sp>
    </p:spTree>
    <p:extLst>
      <p:ext uri="{BB962C8B-B14F-4D97-AF65-F5344CB8AC3E}">
        <p14:creationId xmlns:p14="http://schemas.microsoft.com/office/powerpoint/2010/main" val="10462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549306-18E3-4F7B-A6AA-807EC1D46604}" type="datetimeFigureOut">
              <a:rPr lang="en-US"/>
              <a:pPr>
                <a:defRPr/>
              </a:pPr>
              <a:t>9/10/2016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AAADEA-4067-4CF1-B6AA-22F31BBC2209}" type="slidenum">
              <a:rPr lang="en-US"/>
              <a:pPr>
                <a:defRPr/>
              </a:pPr>
              <a:t>‹#›</a:t>
            </a:fld>
            <a:endParaRPr lang="en-US"/>
          </a:p>
        </p:txBody>
      </p:sp>
    </p:spTree>
    <p:extLst>
      <p:ext uri="{BB962C8B-B14F-4D97-AF65-F5344CB8AC3E}">
        <p14:creationId xmlns:p14="http://schemas.microsoft.com/office/powerpoint/2010/main" val="204074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144F50-37E4-44FA-9FF0-2F58A9E0F9E4}" type="datetimeFigureOut">
              <a:rPr lang="en-US"/>
              <a:pPr>
                <a:defRPr/>
              </a:pPr>
              <a:t>9/10/2016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B1AFBD-D64E-42FD-811D-97A5650E8F6C}" type="slidenum">
              <a:rPr lang="en-US"/>
              <a:pPr>
                <a:defRPr/>
              </a:pPr>
              <a:t>‹#›</a:t>
            </a:fld>
            <a:endParaRPr lang="en-US"/>
          </a:p>
        </p:txBody>
      </p:sp>
    </p:spTree>
    <p:extLst>
      <p:ext uri="{BB962C8B-B14F-4D97-AF65-F5344CB8AC3E}">
        <p14:creationId xmlns:p14="http://schemas.microsoft.com/office/powerpoint/2010/main" val="22620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FE2675-13EC-4635-9DB8-EBA12B4348D5}" type="datetimeFigureOut">
              <a:rPr lang="en-US"/>
              <a:pPr>
                <a:defRPr/>
              </a:pPr>
              <a:t>9/10/2016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D3B0B8-0631-421A-8AF0-EEE2AA292FA4}" type="slidenum">
              <a:rPr lang="en-US"/>
              <a:pPr>
                <a:defRPr/>
              </a:pPr>
              <a:t>‹#›</a:t>
            </a:fld>
            <a:endParaRPr lang="en-US"/>
          </a:p>
        </p:txBody>
      </p:sp>
    </p:spTree>
    <p:extLst>
      <p:ext uri="{BB962C8B-B14F-4D97-AF65-F5344CB8AC3E}">
        <p14:creationId xmlns:p14="http://schemas.microsoft.com/office/powerpoint/2010/main" val="375469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B3D1FA-6FF0-474F-97BA-F42E54312FA3}" type="datetimeFigureOut">
              <a:rPr lang="en-US"/>
              <a:pPr>
                <a:defRPr/>
              </a:pPr>
              <a:t>9/10/2016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614A02-2357-4FCC-BEA4-17C5978505E2}" type="slidenum">
              <a:rPr lang="en-US"/>
              <a:pPr>
                <a:defRPr/>
              </a:pPr>
              <a:t>‹#›</a:t>
            </a:fld>
            <a:endParaRPr lang="en-US"/>
          </a:p>
        </p:txBody>
      </p:sp>
    </p:spTree>
    <p:extLst>
      <p:ext uri="{BB962C8B-B14F-4D97-AF65-F5344CB8AC3E}">
        <p14:creationId xmlns:p14="http://schemas.microsoft.com/office/powerpoint/2010/main" val="172044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CB4B28-550F-4A9C-86E0-2267183C25B2}" type="datetimeFigureOut">
              <a:rPr lang="en-US"/>
              <a:pPr>
                <a:defRPr/>
              </a:pPr>
              <a:t>9/10/2016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0EEF42-3A2E-4851-9455-7FED731C9009}" type="slidenum">
              <a:rPr lang="en-US"/>
              <a:pPr>
                <a:defRPr/>
              </a:pPr>
              <a:t>‹#›</a:t>
            </a:fld>
            <a:endParaRPr lang="en-US"/>
          </a:p>
        </p:txBody>
      </p:sp>
    </p:spTree>
    <p:extLst>
      <p:ext uri="{BB962C8B-B14F-4D97-AF65-F5344CB8AC3E}">
        <p14:creationId xmlns:p14="http://schemas.microsoft.com/office/powerpoint/2010/main" val="237492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726CB3-312E-4622-AC76-0C6A38737002}" type="datetimeFigureOut">
              <a:rPr lang="en-US"/>
              <a:pPr>
                <a:defRPr/>
              </a:pPr>
              <a:t>9/10/2016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1A3FD5-BA1C-4B5F-946E-595A60AABA0D}" type="slidenum">
              <a:rPr lang="en-US"/>
              <a:pPr>
                <a:defRPr/>
              </a:pPr>
              <a:t>‹#›</a:t>
            </a:fld>
            <a:endParaRPr lang="en-US"/>
          </a:p>
        </p:txBody>
      </p:sp>
    </p:spTree>
    <p:extLst>
      <p:ext uri="{BB962C8B-B14F-4D97-AF65-F5344CB8AC3E}">
        <p14:creationId xmlns:p14="http://schemas.microsoft.com/office/powerpoint/2010/main" val="23878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639B79-9A95-4172-8DB7-1FF2A830AA0B}" type="datetimeFigureOut">
              <a:rPr lang="en-US"/>
              <a:pPr>
                <a:defRPr/>
              </a:pPr>
              <a:t>9/10/2016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FF5EF7A-31BE-4470-ACD5-EA5713A69B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143000"/>
            <a:ext cx="7772400" cy="1470025"/>
          </a:xfrm>
        </p:spPr>
        <p:txBody>
          <a:bodyPr rtlCol="0">
            <a:normAutofit fontScale="90000"/>
          </a:bodyPr>
          <a:lstStyle/>
          <a:p>
            <a:pPr eaLnBrk="1" fontAlgn="auto" hangingPunct="1">
              <a:spcAft>
                <a:spcPts val="0"/>
              </a:spcAft>
              <a:defRPr/>
            </a:pPr>
            <a:r>
              <a:rPr lang="en-US" sz="6600" b="1" dirty="0" smtClean="0"/>
              <a:t>The Hand</a:t>
            </a:r>
            <a:br>
              <a:rPr lang="en-US" sz="6600" b="1" dirty="0" smtClean="0"/>
            </a:br>
            <a:r>
              <a:rPr lang="en-US" sz="6600" dirty="0" smtClean="0"/>
              <a:t>Lab Session 10</a:t>
            </a:r>
          </a:p>
        </p:txBody>
      </p:sp>
      <p:sp>
        <p:nvSpPr>
          <p:cNvPr id="2051" name="Subtitle 2"/>
          <p:cNvSpPr>
            <a:spLocks noGrp="1"/>
          </p:cNvSpPr>
          <p:nvPr>
            <p:ph type="subTitle" idx="1"/>
          </p:nvPr>
        </p:nvSpPr>
        <p:spPr>
          <a:xfrm>
            <a:off x="685800" y="3886200"/>
            <a:ext cx="7848600" cy="1752600"/>
          </a:xfrm>
        </p:spPr>
        <p:txBody>
          <a:bodyPr/>
          <a:lstStyle/>
          <a:p>
            <a:pPr eaLnBrk="1" hangingPunct="1"/>
            <a:r>
              <a:rPr lang="en-US" altLang="en-US" b="1" smtClean="0">
                <a:solidFill>
                  <a:srgbClr val="FF0000"/>
                </a:solidFill>
              </a:rPr>
              <a:t>Dr. Hayder Jalil Al-Assam</a:t>
            </a:r>
          </a:p>
          <a:p>
            <a:pPr eaLnBrk="1" hangingPunct="1"/>
            <a:r>
              <a:rPr lang="en-US" altLang="en-US" b="1" smtClean="0">
                <a:solidFill>
                  <a:srgbClr val="FF0000"/>
                </a:solidFill>
              </a:rPr>
              <a:t>MBChB (Iraq), MRes Anatomy (UK)</a:t>
            </a:r>
          </a:p>
          <a:p>
            <a:pPr eaLnBrk="1" hangingPunct="1"/>
            <a:r>
              <a:rPr lang="en-US" altLang="en-US" b="1" smtClean="0">
                <a:solidFill>
                  <a:srgbClr val="FF0000"/>
                </a:solidFill>
              </a:rPr>
              <a:t>Email</a:t>
            </a:r>
            <a:r>
              <a:rPr lang="en-US" altLang="en-US" b="1" smtClean="0">
                <a:solidFill>
                  <a:srgbClr val="002060"/>
                </a:solidFill>
              </a:rPr>
              <a:t>: dr_hayder_anatomy@yahoo.com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44846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r>
              <a:rPr lang="en-US" altLang="en-US" b="1" smtClean="0"/>
              <a:t>Nerves of the Palm</a:t>
            </a:r>
            <a:r>
              <a:rPr lang="en-US" altLang="en-US" smtClean="0"/>
              <a:t/>
            </a:r>
            <a:br>
              <a:rPr lang="en-US" altLang="en-US" smtClean="0"/>
            </a:br>
            <a:endParaRPr lang="en-US" altLang="en-US"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1524000"/>
            <a:ext cx="4552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ontent Placeholder 2"/>
          <p:cNvSpPr>
            <a:spLocks noGrp="1"/>
          </p:cNvSpPr>
          <p:nvPr>
            <p:ph idx="1"/>
          </p:nvPr>
        </p:nvSpPr>
        <p:spPr>
          <a:xfrm>
            <a:off x="0" y="1066800"/>
            <a:ext cx="5486400" cy="5059363"/>
          </a:xfrm>
        </p:spPr>
        <p:txBody>
          <a:bodyPr/>
          <a:lstStyle/>
          <a:p>
            <a:r>
              <a:rPr lang="en-US" altLang="en-US" sz="1800" b="1" smtClean="0"/>
              <a:t>Median Nerve: </a:t>
            </a:r>
            <a:r>
              <a:rPr lang="en-US" altLang="en-US" sz="1800" smtClean="0"/>
              <a:t>The median nerve supplies the muscles of the thenar eminence (the abductor pollicis brevis, the flexor pollicis brevis, and the opponens pollicis) and the first 2 lumbrical muscles.</a:t>
            </a:r>
          </a:p>
          <a:p>
            <a:r>
              <a:rPr lang="en-US" altLang="en-US" sz="1800" b="1" smtClean="0"/>
              <a:t>Ulnar Nerve: </a:t>
            </a:r>
            <a:r>
              <a:rPr lang="en-US" altLang="en-US" sz="1800" smtClean="0"/>
              <a:t>divides into a superficial and a deep terminal branch.</a:t>
            </a:r>
          </a:p>
          <a:p>
            <a:r>
              <a:rPr lang="en-US" altLang="en-US" sz="1800" b="1" smtClean="0"/>
              <a:t>Superficial Branch of the Ulnar Nerve: </a:t>
            </a:r>
            <a:r>
              <a:rPr lang="en-US" altLang="en-US" sz="1800" smtClean="0"/>
              <a:t>The superficial branch of the ulnar nerve gives off the following branches: a muscular branch to the palmaris brevis and cutaneous branches to the palmar aspect of the medial side of the little finger and the adjacent sides of the little and ring fingers. </a:t>
            </a:r>
          </a:p>
          <a:p>
            <a:r>
              <a:rPr lang="en-US" altLang="en-US" sz="1800" b="1" smtClean="0"/>
              <a:t>Deep Branch of the Ulnar Nerve: </a:t>
            </a:r>
            <a:r>
              <a:rPr lang="en-US" altLang="en-US" sz="1800" smtClean="0"/>
              <a:t>gives off muscular branches to the three muscles of the hypothenar eminence, namely, the abductor digiti minimi, the flexor digiti minimi, and the opponens digiti minimi. It supplies all the palmar and dorsal interossei, the third and fourth lumbrical muscles, and both heads of the adductor pollicis muscle.</a:t>
            </a:r>
          </a:p>
          <a:p>
            <a:endParaRPr lang="en-US" alt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smtClean="0"/>
              <a:t>Dorsum of the hand</a:t>
            </a:r>
          </a:p>
        </p:txBody>
      </p:sp>
      <p:sp>
        <p:nvSpPr>
          <p:cNvPr id="12291" name="Content Placeholder 2"/>
          <p:cNvSpPr>
            <a:spLocks noGrp="1"/>
          </p:cNvSpPr>
          <p:nvPr>
            <p:ph idx="1"/>
          </p:nvPr>
        </p:nvSpPr>
        <p:spPr>
          <a:xfrm>
            <a:off x="0" y="1295400"/>
            <a:ext cx="5715000" cy="5486400"/>
          </a:xfrm>
        </p:spPr>
        <p:txBody>
          <a:bodyPr/>
          <a:lstStyle/>
          <a:p>
            <a:r>
              <a:rPr lang="en-US" altLang="en-US" sz="2400" smtClean="0"/>
              <a:t>The four tendons of the extensor digitorum, tendon of the extensor indicis and the two tendons of the extensor digiti minimi.</a:t>
            </a:r>
          </a:p>
          <a:p>
            <a:r>
              <a:rPr lang="en-US" altLang="en-US" sz="2400" smtClean="0"/>
              <a:t>On the posterior surface of each finger, the extensor tendon joins the fascial expansion called the extensor expansion.</a:t>
            </a:r>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314450"/>
            <a:ext cx="56769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smtClean="0"/>
              <a:t>Dorsal Extensor Expansion</a:t>
            </a:r>
          </a:p>
        </p:txBody>
      </p:sp>
      <p:sp>
        <p:nvSpPr>
          <p:cNvPr id="13315" name="Content Placeholder 2"/>
          <p:cNvSpPr>
            <a:spLocks noGrp="1"/>
          </p:cNvSpPr>
          <p:nvPr>
            <p:ph idx="1"/>
          </p:nvPr>
        </p:nvSpPr>
        <p:spPr>
          <a:xfrm>
            <a:off x="0" y="1600200"/>
            <a:ext cx="4876800" cy="5029200"/>
          </a:xfrm>
        </p:spPr>
        <p:txBody>
          <a:bodyPr/>
          <a:lstStyle/>
          <a:p>
            <a:r>
              <a:rPr lang="en-US" altLang="en-US" sz="2000" smtClean="0"/>
              <a:t>Near the proximal interphalangeal joint, the extensor expansion splits into three parts: a central part, which is inserted into the base of the middle phalanx, and two lateral parts, which converge to be inserted into the base of the distal phalanx</a:t>
            </a:r>
          </a:p>
          <a:p>
            <a:r>
              <a:rPr lang="en-US" altLang="en-US" sz="2000" smtClean="0"/>
              <a:t>The dorsal extensor expansion receives the tendon of insertion of the corresponding interosseous muscle on each side and farther distally receives the tendon of the lumbrical muscle on the lateral side .</a:t>
            </a:r>
          </a:p>
          <a:p>
            <a:endParaRPr lang="en-US" altLang="en-US" sz="2000" smtClean="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63750"/>
            <a:ext cx="44958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895600"/>
            <a:ext cx="8229600" cy="1143000"/>
          </a:xfrm>
        </p:spPr>
        <p:txBody>
          <a:bodyPr/>
          <a:lstStyle/>
          <a:p>
            <a:pPr eaLnBrk="1" hangingPunct="1"/>
            <a:r>
              <a:rPr lang="en-US" altLang="en-US" sz="8000" b="1" smtClean="0">
                <a:solidFill>
                  <a:srgbClr val="FF0000"/>
                </a:solidFill>
              </a:rPr>
              <a:t>The End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Palmar Aponeurosis</a:t>
            </a:r>
          </a:p>
        </p:txBody>
      </p:sp>
      <p:pic>
        <p:nvPicPr>
          <p:cNvPr id="307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14450"/>
            <a:ext cx="48006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Content Placeholder 2"/>
          <p:cNvSpPr>
            <a:spLocks noGrp="1"/>
          </p:cNvSpPr>
          <p:nvPr>
            <p:ph idx="1"/>
          </p:nvPr>
        </p:nvSpPr>
        <p:spPr>
          <a:xfrm>
            <a:off x="304800" y="1600200"/>
            <a:ext cx="4191000" cy="4525963"/>
          </a:xfrm>
        </p:spPr>
        <p:txBody>
          <a:bodyPr/>
          <a:lstStyle/>
          <a:p>
            <a:r>
              <a:rPr lang="en-US" altLang="en-US" sz="2000" b="1" smtClean="0"/>
              <a:t>The Palmar Aponeurosis: </a:t>
            </a:r>
            <a:r>
              <a:rPr lang="en-US" altLang="en-US" sz="2000" smtClean="0"/>
              <a:t>is triangular thickening of the deep fascia that occupies the central area of the palm. </a:t>
            </a:r>
          </a:p>
          <a:p>
            <a:r>
              <a:rPr lang="en-US" altLang="en-US" sz="2000" smtClean="0"/>
              <a:t>The medial and lateral borders of the palmar aponeurosis are continuous with the thinner deep fascia covering the hypothenar and thenar muscles. </a:t>
            </a:r>
          </a:p>
          <a:p>
            <a:r>
              <a:rPr lang="en-US" altLang="en-US" sz="2000" smtClean="0"/>
              <a:t>The function of the palmar aponeurosis is to give firm attachment to the overlying skin and so improve the grip and to protect the underlying tendons.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Synovial Flexor Sheaths</a:t>
            </a: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08125"/>
            <a:ext cx="46482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ontent Placeholder 2"/>
          <p:cNvSpPr>
            <a:spLocks noGrp="1"/>
          </p:cNvSpPr>
          <p:nvPr>
            <p:ph idx="1"/>
          </p:nvPr>
        </p:nvSpPr>
        <p:spPr>
          <a:xfrm>
            <a:off x="0" y="1371600"/>
            <a:ext cx="4800600" cy="4525963"/>
          </a:xfrm>
        </p:spPr>
        <p:txBody>
          <a:bodyPr/>
          <a:lstStyle/>
          <a:p>
            <a:r>
              <a:rPr lang="en-US" altLang="en-US" sz="2200" smtClean="0"/>
              <a:t>The tendons of the flexor digitorum superficialis and profundus muscles have a common synovial sheath. </a:t>
            </a:r>
          </a:p>
          <a:p>
            <a:r>
              <a:rPr lang="en-US" altLang="en-US" sz="2200" smtClean="0"/>
              <a:t>The medial part of this common sheath extends distally without interruption on the tendons of the little finger. </a:t>
            </a:r>
          </a:p>
          <a:p>
            <a:r>
              <a:rPr lang="en-US" altLang="en-US" sz="2200" smtClean="0"/>
              <a:t>The flexor pollicis longus tendon has its own synovial sheath that passes into the thumb. </a:t>
            </a:r>
          </a:p>
          <a:p>
            <a:r>
              <a:rPr lang="en-US" altLang="en-US" sz="2200" smtClean="0"/>
              <a:t>The synovial sheath of the flexor pollicis longus communicates with the common synovial sheath at the level of the wrist in about 50% of subjects.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Fibrous Flexor Sheaths</a:t>
            </a:r>
          </a:p>
        </p:txBody>
      </p:sp>
      <p:pic>
        <p:nvPicPr>
          <p:cNvPr id="51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35088"/>
            <a:ext cx="4665663"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Content Placeholder 5"/>
          <p:cNvSpPr>
            <a:spLocks noGrp="1"/>
          </p:cNvSpPr>
          <p:nvPr>
            <p:ph idx="1"/>
          </p:nvPr>
        </p:nvSpPr>
        <p:spPr>
          <a:xfrm>
            <a:off x="0" y="1600200"/>
            <a:ext cx="5105400" cy="4525963"/>
          </a:xfrm>
        </p:spPr>
        <p:txBody>
          <a:bodyPr/>
          <a:lstStyle/>
          <a:p>
            <a:r>
              <a:rPr lang="en-US" altLang="en-US" sz="2200" smtClean="0"/>
              <a:t>Each tendon of the flexor digitorum superficialis enters the fibrous flexor sheath &amp; divides into two halves, which pass around the profundus tendon and meet on its deep or posterior surface. </a:t>
            </a:r>
          </a:p>
          <a:p>
            <a:r>
              <a:rPr lang="en-US" altLang="en-US" sz="2200" smtClean="0"/>
              <a:t>With partial decussation of the fibers, the superficialis tendon divides into two further slips and attached to the borders of the middle phalanx. </a:t>
            </a:r>
          </a:p>
          <a:p>
            <a:r>
              <a:rPr lang="en-US" altLang="en-US" sz="2200" smtClean="0"/>
              <a:t>Each tendon of the flexor digitorum profundus pass through the division of the superficialis tendon to be inserted into the base of the distal phalanx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b="1" smtClean="0"/>
              <a:t>Small Muscles of the Hand</a:t>
            </a:r>
            <a:endParaRPr lang="en-US" altLang="en-US" smtClean="0"/>
          </a:p>
        </p:txBody>
      </p:sp>
      <p:sp>
        <p:nvSpPr>
          <p:cNvPr id="6147" name="Content Placeholder 2"/>
          <p:cNvSpPr>
            <a:spLocks noGrp="1"/>
          </p:cNvSpPr>
          <p:nvPr>
            <p:ph idx="1"/>
          </p:nvPr>
        </p:nvSpPr>
        <p:spPr>
          <a:xfrm>
            <a:off x="0" y="1600200"/>
            <a:ext cx="4953000" cy="4525963"/>
          </a:xfrm>
        </p:spPr>
        <p:txBody>
          <a:bodyPr/>
          <a:lstStyle/>
          <a:p>
            <a:r>
              <a:rPr lang="en-US" altLang="en-US" sz="2000" smtClean="0"/>
              <a:t>The small muscles of the hand include the four lumbrical muscles, the eight interossei muscles, the short muscles of the thumb, and the short muscles of the little finger. </a:t>
            </a:r>
          </a:p>
          <a:p>
            <a:r>
              <a:rPr lang="en-US" altLang="en-US" sz="2000" smtClean="0"/>
              <a:t>The short muscles of the thumb are the abductor pollicis brevis, the flexor pollicis brevis, the opponens pollicis, and the adductor pollicis. The first three of these muscles form the thenar eminence.</a:t>
            </a:r>
          </a:p>
          <a:p>
            <a:r>
              <a:rPr lang="en-US" altLang="en-US" sz="2000" smtClean="0"/>
              <a:t>The short muscles of the little finger are the abductor digiti minimi, the flexor digiti minimi brevis, and the opponens digiti minimi, which together form the hypothenar eminence.</a:t>
            </a:r>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1447800"/>
            <a:ext cx="43989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Dorsal &amp; Palmar interossei (8)</a:t>
            </a:r>
          </a:p>
        </p:txBody>
      </p:sp>
      <p:sp>
        <p:nvSpPr>
          <p:cNvPr id="7171" name="Content Placeholder 2"/>
          <p:cNvSpPr>
            <a:spLocks noGrp="1"/>
          </p:cNvSpPr>
          <p:nvPr>
            <p:ph idx="1"/>
          </p:nvPr>
        </p:nvSpPr>
        <p:spPr/>
        <p:txBody>
          <a:bodyPr/>
          <a:lstStyle/>
          <a:p>
            <a:endParaRPr lang="en-US" altLang="en-US" smtClean="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1676400"/>
            <a:ext cx="45688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5942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Lumbricals (4)</a:t>
            </a:r>
          </a:p>
        </p:txBody>
      </p:sp>
      <p:sp>
        <p:nvSpPr>
          <p:cNvPr id="8195" name="Content Placeholder 2"/>
          <p:cNvSpPr>
            <a:spLocks noGrp="1"/>
          </p:cNvSpPr>
          <p:nvPr>
            <p:ph idx="1"/>
          </p:nvPr>
        </p:nvSpPr>
        <p:spPr/>
        <p:txBody>
          <a:bodyPr/>
          <a:lstStyle/>
          <a:p>
            <a:endParaRPr lang="en-US" altLang="en-US" smtClean="0"/>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371600"/>
            <a:ext cx="51816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49463"/>
            <a:ext cx="45720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Short muscles of the thumb &amp; little finger</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95425"/>
            <a:ext cx="57912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95425"/>
            <a:ext cx="4381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1495425"/>
            <a:ext cx="4572000" cy="4524375"/>
          </a:xfrm>
        </p:spPr>
        <p:txBody>
          <a:bodyPr/>
          <a:lstStyle/>
          <a:p>
            <a:pPr>
              <a:defRPr/>
            </a:pPr>
            <a:r>
              <a:rPr lang="en-US" sz="2400" b="1" dirty="0" smtClean="0"/>
              <a:t>Thumb muscles</a:t>
            </a:r>
          </a:p>
          <a:p>
            <a:pPr marL="514350" indent="-514350">
              <a:buFont typeface="+mj-lt"/>
              <a:buAutoNum type="arabicPeriod"/>
              <a:defRPr/>
            </a:pPr>
            <a:r>
              <a:rPr lang="en-US" sz="2400" dirty="0" smtClean="0"/>
              <a:t>abductor </a:t>
            </a:r>
            <a:r>
              <a:rPr lang="en-US" sz="2400" dirty="0" err="1" smtClean="0"/>
              <a:t>pollicis</a:t>
            </a:r>
            <a:r>
              <a:rPr lang="en-US" sz="2400" dirty="0" smtClean="0"/>
              <a:t> </a:t>
            </a:r>
            <a:r>
              <a:rPr lang="en-US" sz="2400" dirty="0" err="1" smtClean="0"/>
              <a:t>brevis</a:t>
            </a:r>
            <a:endParaRPr lang="en-US" sz="2400" dirty="0" smtClean="0"/>
          </a:p>
          <a:p>
            <a:pPr marL="514350" indent="-514350">
              <a:buFont typeface="+mj-lt"/>
              <a:buAutoNum type="arabicPeriod"/>
              <a:defRPr/>
            </a:pPr>
            <a:r>
              <a:rPr lang="en-US" sz="2400" dirty="0"/>
              <a:t>T</a:t>
            </a:r>
            <a:r>
              <a:rPr lang="en-US" sz="2400" dirty="0" smtClean="0"/>
              <a:t>he flexor </a:t>
            </a:r>
            <a:r>
              <a:rPr lang="en-US" sz="2400" dirty="0" err="1" smtClean="0"/>
              <a:t>pollicis</a:t>
            </a:r>
            <a:r>
              <a:rPr lang="en-US" sz="2400" dirty="0" smtClean="0"/>
              <a:t> </a:t>
            </a:r>
            <a:r>
              <a:rPr lang="en-US" sz="2400" dirty="0" err="1" smtClean="0"/>
              <a:t>brevis</a:t>
            </a:r>
            <a:endParaRPr lang="en-US" sz="2400" dirty="0" smtClean="0"/>
          </a:p>
          <a:p>
            <a:pPr marL="514350" indent="-514350">
              <a:buFont typeface="+mj-lt"/>
              <a:buAutoNum type="arabicPeriod"/>
              <a:defRPr/>
            </a:pPr>
            <a:r>
              <a:rPr lang="en-US" sz="2400" dirty="0"/>
              <a:t>T</a:t>
            </a:r>
            <a:r>
              <a:rPr lang="en-US" sz="2400" dirty="0" smtClean="0"/>
              <a:t>he </a:t>
            </a:r>
            <a:r>
              <a:rPr lang="en-US" sz="2400" dirty="0" err="1" smtClean="0"/>
              <a:t>opponens</a:t>
            </a:r>
            <a:r>
              <a:rPr lang="en-US" sz="2400" dirty="0" smtClean="0"/>
              <a:t> </a:t>
            </a:r>
            <a:r>
              <a:rPr lang="en-US" sz="2400" dirty="0" err="1" smtClean="0"/>
              <a:t>pollicis</a:t>
            </a:r>
            <a:endParaRPr lang="en-US" sz="2400" dirty="0" smtClean="0"/>
          </a:p>
          <a:p>
            <a:pPr marL="514350" indent="-514350">
              <a:buFont typeface="+mj-lt"/>
              <a:buAutoNum type="arabicPeriod"/>
              <a:defRPr/>
            </a:pPr>
            <a:r>
              <a:rPr lang="en-US" sz="2400" dirty="0" smtClean="0"/>
              <a:t>The adductor </a:t>
            </a:r>
            <a:r>
              <a:rPr lang="en-US" sz="2400" dirty="0" err="1" smtClean="0"/>
              <a:t>pollicis</a:t>
            </a:r>
            <a:endParaRPr lang="en-US" sz="2400" dirty="0" smtClean="0"/>
          </a:p>
          <a:p>
            <a:pPr marL="514350" indent="-514350">
              <a:buFont typeface="+mj-lt"/>
              <a:buAutoNum type="arabicPeriod"/>
              <a:defRPr/>
            </a:pPr>
            <a:endParaRPr lang="en-US" sz="2400" dirty="0" smtClean="0"/>
          </a:p>
          <a:p>
            <a:pPr>
              <a:defRPr/>
            </a:pPr>
            <a:r>
              <a:rPr lang="en-US" sz="2400" b="1" dirty="0" smtClean="0"/>
              <a:t>Little finger muscles</a:t>
            </a:r>
          </a:p>
          <a:p>
            <a:pPr marL="514350" indent="-514350">
              <a:buFont typeface="+mj-lt"/>
              <a:buAutoNum type="arabicPeriod"/>
              <a:defRPr/>
            </a:pPr>
            <a:r>
              <a:rPr lang="en-US" sz="2400" dirty="0"/>
              <a:t>T</a:t>
            </a:r>
            <a:r>
              <a:rPr lang="en-US" sz="2400" dirty="0" smtClean="0"/>
              <a:t>he </a:t>
            </a:r>
            <a:r>
              <a:rPr lang="en-US" sz="2400" dirty="0"/>
              <a:t>abductor </a:t>
            </a:r>
            <a:r>
              <a:rPr lang="en-US" sz="2400" dirty="0" err="1"/>
              <a:t>digiti</a:t>
            </a:r>
            <a:r>
              <a:rPr lang="en-US" sz="2400" dirty="0"/>
              <a:t> </a:t>
            </a:r>
            <a:r>
              <a:rPr lang="en-US" sz="2400" dirty="0" err="1" smtClean="0"/>
              <a:t>minimi</a:t>
            </a:r>
            <a:endParaRPr lang="en-US" sz="2400" dirty="0" smtClean="0"/>
          </a:p>
          <a:p>
            <a:pPr marL="514350" indent="-514350">
              <a:buFont typeface="+mj-lt"/>
              <a:buAutoNum type="arabicPeriod"/>
              <a:defRPr/>
            </a:pPr>
            <a:r>
              <a:rPr lang="en-US" sz="2400" dirty="0" smtClean="0"/>
              <a:t>The </a:t>
            </a:r>
            <a:r>
              <a:rPr lang="en-US" sz="2400" dirty="0"/>
              <a:t>flexor </a:t>
            </a:r>
            <a:r>
              <a:rPr lang="en-US" sz="2400" dirty="0" err="1"/>
              <a:t>digiti</a:t>
            </a:r>
            <a:r>
              <a:rPr lang="en-US" sz="2400" dirty="0"/>
              <a:t> </a:t>
            </a:r>
            <a:r>
              <a:rPr lang="en-US" sz="2400" dirty="0" err="1"/>
              <a:t>minimi</a:t>
            </a:r>
            <a:r>
              <a:rPr lang="en-US" sz="2400" dirty="0"/>
              <a:t> </a:t>
            </a:r>
            <a:r>
              <a:rPr lang="en-US" sz="2400" dirty="0" err="1" smtClean="0"/>
              <a:t>brevis</a:t>
            </a:r>
            <a:endParaRPr lang="en-US" sz="2400" dirty="0"/>
          </a:p>
          <a:p>
            <a:pPr marL="514350" indent="-514350">
              <a:buFont typeface="+mj-lt"/>
              <a:buAutoNum type="arabicPeriod"/>
              <a:defRPr/>
            </a:pPr>
            <a:r>
              <a:rPr lang="en-US" sz="2400" dirty="0" smtClean="0"/>
              <a:t>The </a:t>
            </a:r>
            <a:r>
              <a:rPr lang="en-US" sz="2400" dirty="0" err="1"/>
              <a:t>opponens</a:t>
            </a:r>
            <a:r>
              <a:rPr lang="en-US" sz="2400" dirty="0"/>
              <a:t> </a:t>
            </a:r>
            <a:r>
              <a:rPr lang="en-US" sz="2400" dirty="0" err="1"/>
              <a:t>digiti</a:t>
            </a:r>
            <a:r>
              <a:rPr lang="en-US" sz="2400" dirty="0"/>
              <a:t> </a:t>
            </a:r>
            <a:r>
              <a:rPr lang="en-US" sz="2400" dirty="0" err="1"/>
              <a:t>minimi</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b="1" smtClean="0"/>
              <a:t>Arteries of the Palm</a:t>
            </a:r>
            <a:endParaRPr lang="en-US" altLang="en-US" smtClean="0"/>
          </a:p>
        </p:txBody>
      </p:sp>
      <p:sp>
        <p:nvSpPr>
          <p:cNvPr id="10243" name="Content Placeholder 2"/>
          <p:cNvSpPr>
            <a:spLocks noGrp="1"/>
          </p:cNvSpPr>
          <p:nvPr>
            <p:ph idx="1"/>
          </p:nvPr>
        </p:nvSpPr>
        <p:spPr>
          <a:xfrm>
            <a:off x="0" y="1219200"/>
            <a:ext cx="5105400" cy="4906963"/>
          </a:xfrm>
        </p:spPr>
        <p:txBody>
          <a:bodyPr/>
          <a:lstStyle/>
          <a:p>
            <a:r>
              <a:rPr lang="en-US" altLang="en-US" sz="1800" b="1" smtClean="0"/>
              <a:t>Ulnar Artery: </a:t>
            </a:r>
            <a:r>
              <a:rPr lang="en-US" altLang="en-US" sz="1800" smtClean="0"/>
              <a:t>enters the hand anterior to the flexor retinaculum on the lateral side of the ulnar nerve and the pisiform bone. The artery gives off a deep branch and then continues into the palm as the superficial palmar arch.</a:t>
            </a:r>
          </a:p>
          <a:p>
            <a:r>
              <a:rPr lang="en-US" altLang="en-US" sz="1800" smtClean="0"/>
              <a:t>The deep branch of the ulnar artery arises in front of the flexor retinaculum, passes between the abductor digiti minimi and the flexor digiti minimi, and joins the radial artery to complete the deep palmar arch.</a:t>
            </a:r>
          </a:p>
          <a:p>
            <a:r>
              <a:rPr lang="en-US" altLang="en-US" sz="1800" b="1" smtClean="0"/>
              <a:t>Radial Artery:  </a:t>
            </a:r>
            <a:r>
              <a:rPr lang="en-US" altLang="en-US" sz="1800" smtClean="0"/>
              <a:t>leaves the dorsum of the hand by turning forward between the proximal ends of the first and second metacarpal bones and the two heads of the first dorsal interosseous muscle. </a:t>
            </a:r>
          </a:p>
          <a:p>
            <a:r>
              <a:rPr lang="en-US" altLang="en-US" sz="1800" smtClean="0"/>
              <a:t>The deep palmar arch sends branches superiorly, which take part in the anastomosis around the wrist joint, and inferiorly, to join the digital branches of the superficial palmar arch.</a:t>
            </a:r>
          </a:p>
        </p:txBody>
      </p:sp>
      <p:pic>
        <p:nvPicPr>
          <p:cNvPr id="102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4038"/>
            <a:ext cx="50292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4191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b session 10 - The H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Lab session 10 - The Hand</Template>
  <TotalTime>0</TotalTime>
  <Words>867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Lab session 10 - The Hand</vt:lpstr>
      <vt:lpstr>The Hand Lab Session 10</vt:lpstr>
      <vt:lpstr>Palmar Aponeurosis</vt:lpstr>
      <vt:lpstr>Synovial Flexor Sheaths</vt:lpstr>
      <vt:lpstr>Fibrous Flexor Sheaths</vt:lpstr>
      <vt:lpstr>Small Muscles of the Hand</vt:lpstr>
      <vt:lpstr>Dorsal &amp; Palmar interossei (8)</vt:lpstr>
      <vt:lpstr>Lumbricals (4)</vt:lpstr>
      <vt:lpstr>Short muscles of the thumb &amp; little finger</vt:lpstr>
      <vt:lpstr>Arteries of the Palm</vt:lpstr>
      <vt:lpstr>Nerves of the Palm </vt:lpstr>
      <vt:lpstr>Dorsum of the hand</vt:lpstr>
      <vt:lpstr>Dorsal Extensor Expansion</vt:lpstr>
      <vt:lpstr>The End</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 Lab Session 10</dc:title>
  <dc:creator>Mostafa Hatim</dc:creator>
  <cp:lastModifiedBy>Mostafa Hatim</cp:lastModifiedBy>
  <cp:revision>1</cp:revision>
  <dcterms:created xsi:type="dcterms:W3CDTF">2016-09-10T12:03:33Z</dcterms:created>
  <dcterms:modified xsi:type="dcterms:W3CDTF">2016-09-10T12:04:09Z</dcterms:modified>
</cp:coreProperties>
</file>