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9" r:id="rId3"/>
    <p:sldId id="258" r:id="rId4"/>
    <p:sldId id="260" r:id="rId5"/>
    <p:sldId id="261" r:id="rId6"/>
    <p:sldId id="262" r:id="rId7"/>
    <p:sldId id="316" r:id="rId8"/>
    <p:sldId id="317" r:id="rId9"/>
    <p:sldId id="264" r:id="rId10"/>
    <p:sldId id="265" r:id="rId11"/>
    <p:sldId id="270" r:id="rId12"/>
    <p:sldId id="266" r:id="rId13"/>
    <p:sldId id="267" r:id="rId14"/>
    <p:sldId id="271" r:id="rId15"/>
    <p:sldId id="272" r:id="rId16"/>
    <p:sldId id="292" r:id="rId17"/>
    <p:sldId id="274" r:id="rId18"/>
    <p:sldId id="276" r:id="rId19"/>
    <p:sldId id="277" r:id="rId20"/>
    <p:sldId id="278" r:id="rId21"/>
    <p:sldId id="279" r:id="rId22"/>
    <p:sldId id="281" r:id="rId23"/>
    <p:sldId id="280" r:id="rId24"/>
    <p:sldId id="283" r:id="rId25"/>
    <p:sldId id="284" r:id="rId26"/>
    <p:sldId id="285" r:id="rId27"/>
    <p:sldId id="286" r:id="rId28"/>
    <p:sldId id="287" r:id="rId29"/>
    <p:sldId id="288" r:id="rId30"/>
    <p:sldId id="289" r:id="rId31"/>
    <p:sldId id="291" r:id="rId32"/>
    <p:sldId id="294" r:id="rId33"/>
    <p:sldId id="296" r:id="rId34"/>
    <p:sldId id="297" r:id="rId35"/>
    <p:sldId id="298" r:id="rId36"/>
    <p:sldId id="299" r:id="rId37"/>
    <p:sldId id="300" r:id="rId38"/>
    <p:sldId id="301" r:id="rId39"/>
    <p:sldId id="309" r:id="rId40"/>
    <p:sldId id="310" r:id="rId41"/>
    <p:sldId id="302" r:id="rId42"/>
    <p:sldId id="306" r:id="rId43"/>
    <p:sldId id="307" r:id="rId44"/>
    <p:sldId id="304" r:id="rId45"/>
    <p:sldId id="312" r:id="rId46"/>
    <p:sldId id="311" r:id="rId47"/>
    <p:sldId id="308" r:id="rId48"/>
    <p:sldId id="305" r:id="rId49"/>
    <p:sldId id="315" r:id="rId5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274"/>
    <a:srgbClr val="2E04E2"/>
    <a:srgbClr val="0099FF"/>
    <a:srgbClr val="EFF1E3"/>
    <a:srgbClr val="EFEFE5"/>
    <a:srgbClr val="EDF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16/01/1438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16/01/1438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16/01/1438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16/01/1438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16/01/1438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16/01/1438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16/01/1438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8000"/>
          </a:schemeClr>
        </a:solidFill>
        <a:effectLst/>
      </p:bgPr>
    </p:bg>
    <p:spTree>
      <p:nvGrpSpPr>
        <p:cNvPr id="1" name=""/>
        <p:cNvGrpSpPr/>
        <p:nvPr/>
      </p:nvGrpSpPr>
      <p:grpSpPr>
        <a:xfrm>
          <a:off x="0" y="0"/>
          <a:ext cx="0" cy="0"/>
          <a:chOff x="0" y="0"/>
          <a:chExt cx="0" cy="0"/>
        </a:xfrm>
      </p:grpSpPr>
      <p:sp>
        <p:nvSpPr>
          <p:cNvPr id="2" name="مستطيل 1"/>
          <p:cNvSpPr/>
          <p:nvPr/>
        </p:nvSpPr>
        <p:spPr>
          <a:xfrm>
            <a:off x="2051720" y="4581128"/>
            <a:ext cx="5040560" cy="584775"/>
          </a:xfrm>
          <a:prstGeom prst="rect">
            <a:avLst/>
          </a:prstGeom>
          <a:solidFill>
            <a:srgbClr val="EFF1E3"/>
          </a:solidFill>
        </p:spPr>
        <p:txBody>
          <a:bodyPr wrap="square">
            <a:spAutoFit/>
          </a:bodyPr>
          <a:lstStyle/>
          <a:p>
            <a:pPr algn="ctr"/>
            <a:r>
              <a:rPr lang="en-US" sz="3200" b="1" dirty="0">
                <a:solidFill>
                  <a:srgbClr val="FF0000"/>
                </a:solidFill>
                <a:latin typeface="FuturaBT-Book"/>
                <a:cs typeface="+mj-cs"/>
              </a:rPr>
              <a:t>Maxillary Sinus </a:t>
            </a:r>
            <a:r>
              <a:rPr lang="en-US" sz="3200" b="1" dirty="0" smtClean="0">
                <a:solidFill>
                  <a:srgbClr val="FF0000"/>
                </a:solidFill>
                <a:latin typeface="FuturaBT-Book"/>
                <a:cs typeface="+mj-cs"/>
              </a:rPr>
              <a:t>disease</a:t>
            </a:r>
            <a:endParaRPr lang="ar-IQ" sz="3200" b="1" dirty="0">
              <a:solidFill>
                <a:srgbClr val="FF0000"/>
              </a:solidFill>
              <a:cs typeface="+mj-cs"/>
            </a:endParaRPr>
          </a:p>
        </p:txBody>
      </p:sp>
      <p:pic>
        <p:nvPicPr>
          <p:cNvPr id="1026" name="Picture 2" descr="https://edc2.healthtap.com/ht-staging/user_answer/avatars/2119666/large/open-uri20141217-27908-13prcwf.jpeg?14188338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7128792"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323528" y="5877272"/>
            <a:ext cx="3456384" cy="646331"/>
          </a:xfrm>
          <a:prstGeom prst="rect">
            <a:avLst/>
          </a:prstGeom>
          <a:noFill/>
        </p:spPr>
        <p:txBody>
          <a:bodyPr wrap="square" rtlCol="1">
            <a:spAutoFit/>
          </a:bodyPr>
          <a:lstStyle/>
          <a:p>
            <a:pPr algn="l"/>
            <a:r>
              <a:rPr lang="en-US" sz="3600" b="1" dirty="0" smtClean="0">
                <a:latin typeface="Freestyle Script" pitchFamily="66" charset="0"/>
              </a:rPr>
              <a:t>Dr. Wafaa Khalil</a:t>
            </a:r>
            <a:endParaRPr lang="ar-IQ" sz="3600" b="1" dirty="0">
              <a:latin typeface="Freestyle Script" pitchFamily="66" charset="0"/>
            </a:endParaRPr>
          </a:p>
        </p:txBody>
      </p:sp>
    </p:spTree>
    <p:extLst>
      <p:ext uri="{BB962C8B-B14F-4D97-AF65-F5344CB8AC3E}">
        <p14:creationId xmlns:p14="http://schemas.microsoft.com/office/powerpoint/2010/main" val="3405294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tx2">
                <a:lumMod val="75000"/>
              </a:schemeClr>
            </a:gs>
            <a:gs pos="100000">
              <a:schemeClr val="tx2">
                <a:lumMod val="50000"/>
              </a:schemeClr>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286000" y="1859340"/>
            <a:ext cx="4572000" cy="769441"/>
          </a:xfrm>
          <a:prstGeom prst="rect">
            <a:avLst/>
          </a:prstGeom>
        </p:spPr>
        <p:txBody>
          <a:bodyPr>
            <a:spAutoFit/>
          </a:bodyPr>
          <a:lstStyle/>
          <a:p>
            <a:pPr lvl="0" algn="l" rtl="0" fontAlgn="base">
              <a:spcBef>
                <a:spcPct val="50000"/>
              </a:spcBef>
              <a:spcAft>
                <a:spcPct val="0"/>
              </a:spcAft>
            </a:pPr>
            <a:endParaRPr lang="en-US" sz="4400" i="1" dirty="0">
              <a:solidFill>
                <a:srgbClr val="FFFFFF"/>
              </a:solidFill>
              <a:latin typeface="Arial" pitchFamily="34" charset="0"/>
              <a:cs typeface="Arial" pitchFamily="34" charset="0"/>
            </a:endParaRPr>
          </a:p>
        </p:txBody>
      </p:sp>
      <p:sp>
        <p:nvSpPr>
          <p:cNvPr id="3" name="مستطيل 2"/>
          <p:cNvSpPr/>
          <p:nvPr/>
        </p:nvSpPr>
        <p:spPr>
          <a:xfrm>
            <a:off x="683568" y="404664"/>
            <a:ext cx="4572000" cy="1172629"/>
          </a:xfrm>
          <a:prstGeom prst="rect">
            <a:avLst/>
          </a:prstGeom>
        </p:spPr>
        <p:txBody>
          <a:bodyPr>
            <a:spAutoFit/>
          </a:bodyPr>
          <a:lstStyle/>
          <a:p>
            <a:pPr lvl="0" algn="l" rtl="0" eaLnBrk="0" fontAlgn="base" hangingPunct="0">
              <a:lnSpc>
                <a:spcPct val="90000"/>
              </a:lnSpc>
              <a:spcBef>
                <a:spcPct val="0"/>
              </a:spcBef>
              <a:spcAft>
                <a:spcPct val="15000"/>
              </a:spcAft>
            </a:pPr>
            <a:r>
              <a:rPr lang="en-US" sz="3900" b="1" dirty="0">
                <a:solidFill>
                  <a:srgbClr val="FFFF00"/>
                </a:solidFill>
                <a:latin typeface="News Gothic" pitchFamily="34" charset="0"/>
              </a:rPr>
              <a:t>Sinusitis Classification</a:t>
            </a:r>
          </a:p>
        </p:txBody>
      </p:sp>
      <p:sp>
        <p:nvSpPr>
          <p:cNvPr id="4" name="مربع نص 3"/>
          <p:cNvSpPr txBox="1"/>
          <p:nvPr/>
        </p:nvSpPr>
        <p:spPr>
          <a:xfrm>
            <a:off x="539552" y="2924944"/>
            <a:ext cx="8280920" cy="1815882"/>
          </a:xfrm>
          <a:prstGeom prst="rect">
            <a:avLst/>
          </a:prstGeom>
          <a:noFill/>
        </p:spPr>
        <p:txBody>
          <a:bodyPr wrap="square" rtlCol="1">
            <a:spAutoFit/>
          </a:bodyPr>
          <a:lstStyle/>
          <a:p>
            <a:pPr lvl="0" algn="l" rtl="0" fontAlgn="base">
              <a:spcBef>
                <a:spcPct val="50000"/>
              </a:spcBef>
              <a:spcAft>
                <a:spcPct val="0"/>
              </a:spcAft>
            </a:pPr>
            <a:r>
              <a:rPr lang="en-US" sz="2800" dirty="0">
                <a:solidFill>
                  <a:srgbClr val="FFFF00"/>
                </a:solidFill>
                <a:latin typeface="Arial" pitchFamily="34" charset="0"/>
                <a:cs typeface="Arial" pitchFamily="34" charset="0"/>
              </a:rPr>
              <a:t>ACUTE SINUSITIS                     &lt; 3 weeks</a:t>
            </a:r>
          </a:p>
          <a:p>
            <a:pPr lvl="0" algn="l" rtl="0" fontAlgn="base">
              <a:spcBef>
                <a:spcPct val="50000"/>
              </a:spcBef>
              <a:spcAft>
                <a:spcPct val="0"/>
              </a:spcAft>
            </a:pPr>
            <a:r>
              <a:rPr lang="en-US" sz="2800" dirty="0">
                <a:solidFill>
                  <a:srgbClr val="FFFF00"/>
                </a:solidFill>
                <a:latin typeface="Arial" pitchFamily="34" charset="0"/>
                <a:cs typeface="Arial" pitchFamily="34" charset="0"/>
              </a:rPr>
              <a:t>SUBACUTE SINUSITIS             3 weeks-3 months</a:t>
            </a:r>
          </a:p>
          <a:p>
            <a:pPr lvl="0" algn="l" rtl="0" fontAlgn="base">
              <a:spcBef>
                <a:spcPct val="50000"/>
              </a:spcBef>
              <a:spcAft>
                <a:spcPct val="0"/>
              </a:spcAft>
            </a:pPr>
            <a:r>
              <a:rPr lang="en-US" sz="2800" dirty="0">
                <a:solidFill>
                  <a:srgbClr val="FFFF00"/>
                </a:solidFill>
                <a:latin typeface="Arial" pitchFamily="34" charset="0"/>
                <a:cs typeface="Arial" pitchFamily="34" charset="0"/>
              </a:rPr>
              <a:t>CHRONIC SINUSITIS                 &gt; 3 months </a:t>
            </a:r>
          </a:p>
        </p:txBody>
      </p:sp>
    </p:spTree>
    <p:extLst>
      <p:ext uri="{BB962C8B-B14F-4D97-AF65-F5344CB8AC3E}">
        <p14:creationId xmlns:p14="http://schemas.microsoft.com/office/powerpoint/2010/main" val="17658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مستطيل 1"/>
          <p:cNvSpPr/>
          <p:nvPr/>
        </p:nvSpPr>
        <p:spPr>
          <a:xfrm>
            <a:off x="0" y="116632"/>
            <a:ext cx="5580112" cy="692497"/>
          </a:xfrm>
          <a:prstGeom prst="rect">
            <a:avLst/>
          </a:prstGeom>
        </p:spPr>
        <p:txBody>
          <a:bodyPr wrap="square">
            <a:spAutoFit/>
          </a:bodyPr>
          <a:lstStyle/>
          <a:p>
            <a:pPr algn="l" rtl="0"/>
            <a:r>
              <a:rPr lang="en-US" sz="3900" b="1" dirty="0">
                <a:solidFill>
                  <a:srgbClr val="FFFF00"/>
                </a:solidFill>
                <a:latin typeface="News Gothic" pitchFamily="34" charset="0"/>
              </a:rPr>
              <a:t>Etiologic Organisms </a:t>
            </a:r>
            <a:endParaRPr lang="ar-IQ" dirty="0"/>
          </a:p>
        </p:txBody>
      </p:sp>
      <p:sp>
        <p:nvSpPr>
          <p:cNvPr id="3" name="مستطيل 2"/>
          <p:cNvSpPr/>
          <p:nvPr/>
        </p:nvSpPr>
        <p:spPr>
          <a:xfrm>
            <a:off x="395536" y="908720"/>
            <a:ext cx="8748464" cy="3434786"/>
          </a:xfrm>
          <a:prstGeom prst="rect">
            <a:avLst/>
          </a:prstGeom>
        </p:spPr>
        <p:txBody>
          <a:bodyPr wrap="square">
            <a:spAutoFit/>
          </a:bodyPr>
          <a:lstStyle/>
          <a:p>
            <a:pPr lvl="0" algn="l" rtl="0" eaLnBrk="0" fontAlgn="base" hangingPunct="0">
              <a:spcBef>
                <a:spcPct val="0"/>
              </a:spcBef>
              <a:spcAft>
                <a:spcPct val="15000"/>
              </a:spcAft>
              <a:buClr>
                <a:srgbClr val="FFFF00"/>
              </a:buClr>
              <a:buSzPct val="100000"/>
            </a:pPr>
            <a:r>
              <a:rPr lang="en-US" sz="2400" b="1" dirty="0" smtClean="0">
                <a:solidFill>
                  <a:srgbClr val="FFFFFF"/>
                </a:solidFill>
                <a:latin typeface="News Gothic" pitchFamily="34" charset="0"/>
              </a:rPr>
              <a:t> </a:t>
            </a:r>
            <a:r>
              <a:rPr lang="en-US" sz="2400" b="1" dirty="0" smtClean="0">
                <a:solidFill>
                  <a:srgbClr val="FF0000"/>
                </a:solidFill>
                <a:latin typeface="News Gothic" pitchFamily="34" charset="0"/>
              </a:rPr>
              <a:t>Aerobic </a:t>
            </a:r>
            <a:r>
              <a:rPr lang="en-US" sz="2400" b="1" dirty="0">
                <a:solidFill>
                  <a:srgbClr val="FF0000"/>
                </a:solidFill>
                <a:latin typeface="News Gothic" pitchFamily="34" charset="0"/>
              </a:rPr>
              <a:t>bacteria</a:t>
            </a:r>
          </a:p>
          <a:p>
            <a:pPr lvl="1" algn="l" rtl="0" eaLnBrk="0" fontAlgn="base" hangingPunct="0">
              <a:spcBef>
                <a:spcPct val="0"/>
              </a:spcBef>
              <a:spcAft>
                <a:spcPct val="15000"/>
              </a:spcAft>
              <a:buClr>
                <a:srgbClr val="FFFF00"/>
              </a:buClr>
              <a:buSzPct val="100000"/>
              <a:buFont typeface="NewsGothic" charset="0"/>
              <a:buChar char="–"/>
            </a:pPr>
            <a:r>
              <a:rPr lang="en-US" sz="2400" b="1" dirty="0">
                <a:solidFill>
                  <a:srgbClr val="FFFFFF"/>
                </a:solidFill>
                <a:latin typeface="News Gothic" pitchFamily="34" charset="0"/>
              </a:rPr>
              <a:t>Strep. pneumoniae </a:t>
            </a:r>
            <a:r>
              <a:rPr lang="en-US" sz="2400" b="1" dirty="0" smtClean="0">
                <a:solidFill>
                  <a:srgbClr val="FFFFFF"/>
                </a:solidFill>
                <a:latin typeface="News Gothic" pitchFamily="34" charset="0"/>
              </a:rPr>
              <a:t>(30)</a:t>
            </a:r>
          </a:p>
          <a:p>
            <a:pPr lvl="1" algn="l" rtl="0" eaLnBrk="0" fontAlgn="base" hangingPunct="0">
              <a:spcBef>
                <a:spcPct val="0"/>
              </a:spcBef>
              <a:spcAft>
                <a:spcPct val="15000"/>
              </a:spcAft>
              <a:buClr>
                <a:srgbClr val="FFFF00"/>
              </a:buClr>
              <a:buSzPct val="100000"/>
              <a:buFont typeface="NewsGothic" charset="0"/>
              <a:buChar char="–"/>
            </a:pPr>
            <a:r>
              <a:rPr lang="en-US" sz="2400" b="1" dirty="0" smtClean="0">
                <a:solidFill>
                  <a:srgbClr val="FFFFFF"/>
                </a:solidFill>
                <a:latin typeface="News Gothic" pitchFamily="34" charset="0"/>
              </a:rPr>
              <a:t>Staph</a:t>
            </a:r>
            <a:r>
              <a:rPr lang="en-US" sz="2400" b="1" dirty="0">
                <a:solidFill>
                  <a:srgbClr val="FFFFFF"/>
                </a:solidFill>
                <a:latin typeface="News Gothic" pitchFamily="34" charset="0"/>
              </a:rPr>
              <a:t>. aureus </a:t>
            </a:r>
            <a:endParaRPr lang="en-US" sz="2400" b="1" dirty="0" smtClean="0">
              <a:solidFill>
                <a:srgbClr val="FFFFFF"/>
              </a:solidFill>
              <a:latin typeface="News Gothic" pitchFamily="34" charset="0"/>
            </a:endParaRPr>
          </a:p>
          <a:p>
            <a:pPr lvl="1" algn="l" rtl="0" eaLnBrk="0" fontAlgn="base" hangingPunct="0">
              <a:spcBef>
                <a:spcPct val="0"/>
              </a:spcBef>
              <a:spcAft>
                <a:spcPct val="15000"/>
              </a:spcAft>
              <a:buClr>
                <a:srgbClr val="FFFF00"/>
              </a:buClr>
              <a:buSzPct val="100000"/>
              <a:buFont typeface="NewsGothic" charset="0"/>
              <a:buChar char="–"/>
            </a:pPr>
            <a:r>
              <a:rPr lang="en-US" sz="2400" b="1" dirty="0" smtClean="0">
                <a:solidFill>
                  <a:srgbClr val="FFFFFF"/>
                </a:solidFill>
                <a:latin typeface="News Gothic" pitchFamily="34" charset="0"/>
              </a:rPr>
              <a:t>Hemophilus </a:t>
            </a:r>
            <a:r>
              <a:rPr lang="en-US" sz="2400" b="1" dirty="0">
                <a:solidFill>
                  <a:srgbClr val="FFFFFF"/>
                </a:solidFill>
                <a:latin typeface="News Gothic" pitchFamily="34" charset="0"/>
              </a:rPr>
              <a:t>influenzae (25 to </a:t>
            </a:r>
            <a:r>
              <a:rPr lang="en-US" sz="2400" b="1" dirty="0" smtClean="0">
                <a:solidFill>
                  <a:srgbClr val="FFFFFF"/>
                </a:solidFill>
                <a:latin typeface="News Gothic" pitchFamily="34" charset="0"/>
              </a:rPr>
              <a:t>30)</a:t>
            </a:r>
          </a:p>
          <a:p>
            <a:pPr algn="l" rtl="0" eaLnBrk="0" fontAlgn="base" hangingPunct="0">
              <a:spcBef>
                <a:spcPct val="0"/>
              </a:spcBef>
              <a:spcAft>
                <a:spcPct val="15000"/>
              </a:spcAft>
              <a:buClr>
                <a:srgbClr val="FFFF00"/>
              </a:buClr>
              <a:buSzPct val="100000"/>
            </a:pPr>
            <a:r>
              <a:rPr lang="en-US" sz="2400" b="1" dirty="0" smtClean="0">
                <a:solidFill>
                  <a:srgbClr val="FF0000"/>
                </a:solidFill>
                <a:latin typeface="News Gothic" pitchFamily="34" charset="0"/>
              </a:rPr>
              <a:t>Anerobes </a:t>
            </a:r>
            <a:r>
              <a:rPr lang="en-US" sz="2400" b="1" dirty="0">
                <a:solidFill>
                  <a:srgbClr val="FF0000"/>
                </a:solidFill>
                <a:latin typeface="News Gothic" pitchFamily="34" charset="0"/>
              </a:rPr>
              <a:t>(10 % acute, 66 % chronic)</a:t>
            </a:r>
          </a:p>
          <a:p>
            <a:pPr lvl="1" algn="l" rtl="0" eaLnBrk="0" fontAlgn="base" hangingPunct="0">
              <a:spcBef>
                <a:spcPct val="0"/>
              </a:spcBef>
              <a:spcAft>
                <a:spcPct val="15000"/>
              </a:spcAft>
              <a:buClr>
                <a:srgbClr val="FFFF00"/>
              </a:buClr>
              <a:buSzPct val="100000"/>
              <a:buFont typeface="NewsGothic" charset="0"/>
              <a:buChar char="–"/>
            </a:pPr>
            <a:r>
              <a:rPr lang="en-US" sz="2400" b="1" dirty="0">
                <a:solidFill>
                  <a:srgbClr val="FFFFFF"/>
                </a:solidFill>
                <a:latin typeface="News Gothic" pitchFamily="34" charset="0"/>
              </a:rPr>
              <a:t>Peptostreptococcus, </a:t>
            </a:r>
            <a:r>
              <a:rPr lang="en-US" sz="2400" b="1" dirty="0" smtClean="0">
                <a:solidFill>
                  <a:srgbClr val="FFFFFF"/>
                </a:solidFill>
                <a:latin typeface="News Gothic" pitchFamily="34" charset="0"/>
              </a:rPr>
              <a:t>Bacteroides</a:t>
            </a:r>
            <a:r>
              <a:rPr lang="en-US" sz="2400" b="1" dirty="0">
                <a:solidFill>
                  <a:srgbClr val="FFFFFF"/>
                </a:solidFill>
                <a:latin typeface="News Gothic" pitchFamily="34" charset="0"/>
              </a:rPr>
              <a:t>, Fusobacterium</a:t>
            </a:r>
          </a:p>
          <a:p>
            <a:pPr lvl="0" algn="l" rtl="0" eaLnBrk="0" fontAlgn="base" hangingPunct="0">
              <a:spcBef>
                <a:spcPct val="0"/>
              </a:spcBef>
              <a:spcAft>
                <a:spcPct val="15000"/>
              </a:spcAft>
              <a:buClr>
                <a:srgbClr val="FFFF00"/>
              </a:buClr>
              <a:buSzPct val="100000"/>
            </a:pPr>
            <a:r>
              <a:rPr lang="en-US" sz="2400" b="1" dirty="0">
                <a:solidFill>
                  <a:srgbClr val="FF0000"/>
                </a:solidFill>
                <a:latin typeface="News Gothic" pitchFamily="34" charset="0"/>
              </a:rPr>
              <a:t>Fungi (2 to 5)</a:t>
            </a:r>
          </a:p>
          <a:p>
            <a:pPr lvl="0" algn="l" rtl="0" eaLnBrk="0" fontAlgn="base" hangingPunct="0">
              <a:spcBef>
                <a:spcPct val="0"/>
              </a:spcBef>
              <a:spcAft>
                <a:spcPct val="15000"/>
              </a:spcAft>
              <a:buClr>
                <a:srgbClr val="FFFF00"/>
              </a:buClr>
              <a:buSzPct val="100000"/>
            </a:pPr>
            <a:r>
              <a:rPr lang="en-US" sz="2400" b="1" dirty="0">
                <a:solidFill>
                  <a:srgbClr val="FF0000"/>
                </a:solidFill>
                <a:latin typeface="News Gothic" pitchFamily="34" charset="0"/>
              </a:rPr>
              <a:t>Viruses (5 to 10)</a:t>
            </a:r>
          </a:p>
        </p:txBody>
      </p:sp>
    </p:spTree>
    <p:extLst>
      <p:ext uri="{BB962C8B-B14F-4D97-AF65-F5344CB8AC3E}">
        <p14:creationId xmlns:p14="http://schemas.microsoft.com/office/powerpoint/2010/main" val="3406391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827584" y="260648"/>
            <a:ext cx="5400600" cy="769441"/>
          </a:xfrm>
          <a:prstGeom prst="rect">
            <a:avLst/>
          </a:prstGeom>
          <a:noFill/>
        </p:spPr>
        <p:txBody>
          <a:bodyPr wrap="square" rtlCol="1">
            <a:spAutoFit/>
          </a:bodyPr>
          <a:lstStyle/>
          <a:p>
            <a:pPr lvl="0" algn="l" rtl="0" fontAlgn="base">
              <a:spcBef>
                <a:spcPct val="50000"/>
              </a:spcBef>
              <a:spcAft>
                <a:spcPct val="0"/>
              </a:spcAft>
            </a:pPr>
            <a:r>
              <a:rPr lang="en-US" sz="4400" b="1" dirty="0">
                <a:solidFill>
                  <a:srgbClr val="66FFFF"/>
                </a:solidFill>
                <a:latin typeface="Arial" pitchFamily="34" charset="0"/>
                <a:cs typeface="Arial" pitchFamily="34" charset="0"/>
              </a:rPr>
              <a:t>SYMPTOMS</a:t>
            </a:r>
          </a:p>
        </p:txBody>
      </p:sp>
      <p:sp>
        <p:nvSpPr>
          <p:cNvPr id="3" name="مربع نص 2"/>
          <p:cNvSpPr txBox="1"/>
          <p:nvPr/>
        </p:nvSpPr>
        <p:spPr>
          <a:xfrm>
            <a:off x="611560" y="1268760"/>
            <a:ext cx="8532440" cy="5239896"/>
          </a:xfrm>
          <a:prstGeom prst="rect">
            <a:avLst/>
          </a:prstGeom>
          <a:noFill/>
        </p:spPr>
        <p:txBody>
          <a:bodyPr wrap="square" rtlCol="1">
            <a:spAutoFit/>
          </a:bodyPr>
          <a:lstStyle/>
          <a:p>
            <a:pPr lvl="0" algn="l" rtl="0" fontAlgn="base">
              <a:spcBef>
                <a:spcPct val="50000"/>
              </a:spcBef>
              <a:spcAft>
                <a:spcPct val="0"/>
              </a:spcAft>
            </a:pPr>
            <a:r>
              <a:rPr lang="en-US" sz="2400" dirty="0">
                <a:solidFill>
                  <a:srgbClr val="EFF1E3"/>
                </a:solidFill>
                <a:latin typeface="Minion-Regular"/>
              </a:rPr>
              <a:t>Nasal obstruction/blockage</a:t>
            </a:r>
            <a:endParaRPr lang="en-US" sz="2400" dirty="0">
              <a:solidFill>
                <a:srgbClr val="EFF1E3"/>
              </a:solidFill>
              <a:latin typeface="Arial" pitchFamily="34" charset="0"/>
              <a:cs typeface="Arial" pitchFamily="34" charset="0"/>
            </a:endParaRPr>
          </a:p>
          <a:p>
            <a:pPr lvl="0" algn="l" rtl="0" fontAlgn="base">
              <a:spcBef>
                <a:spcPct val="50000"/>
              </a:spcBef>
              <a:spcAft>
                <a:spcPct val="0"/>
              </a:spcAft>
            </a:pPr>
            <a:r>
              <a:rPr lang="en-US" sz="2400" dirty="0" smtClean="0">
                <a:solidFill>
                  <a:srgbClr val="FFFFFF"/>
                </a:solidFill>
                <a:latin typeface="Arial" pitchFamily="34" charset="0"/>
                <a:cs typeface="Arial" pitchFamily="34" charset="0"/>
              </a:rPr>
              <a:t>Headache</a:t>
            </a:r>
            <a:endParaRPr lang="en-US" sz="2400" dirty="0">
              <a:solidFill>
                <a:srgbClr val="FFFFFF"/>
              </a:solidFill>
              <a:latin typeface="Arial" pitchFamily="34" charset="0"/>
              <a:cs typeface="Arial" pitchFamily="34" charset="0"/>
            </a:endParaRPr>
          </a:p>
          <a:p>
            <a:pPr lvl="0" algn="l" rtl="0" fontAlgn="base">
              <a:spcBef>
                <a:spcPct val="50000"/>
              </a:spcBef>
              <a:spcAft>
                <a:spcPct val="0"/>
              </a:spcAft>
            </a:pPr>
            <a:r>
              <a:rPr lang="en-US" sz="2400" dirty="0" smtClean="0">
                <a:solidFill>
                  <a:srgbClr val="FFFFFF"/>
                </a:solidFill>
                <a:latin typeface="Arial" pitchFamily="34" charset="0"/>
                <a:cs typeface="Arial" pitchFamily="34" charset="0"/>
              </a:rPr>
              <a:t>Fever in acute condition only</a:t>
            </a:r>
            <a:endParaRPr lang="en-US" sz="2400" dirty="0">
              <a:solidFill>
                <a:srgbClr val="FFFFFF"/>
              </a:solidFill>
              <a:latin typeface="Arial" pitchFamily="34" charset="0"/>
              <a:cs typeface="Arial" pitchFamily="34" charset="0"/>
            </a:endParaRPr>
          </a:p>
          <a:p>
            <a:pPr lvl="0" algn="l" rtl="0" fontAlgn="base">
              <a:spcBef>
                <a:spcPct val="50000"/>
              </a:spcBef>
              <a:spcAft>
                <a:spcPct val="0"/>
              </a:spcAft>
            </a:pPr>
            <a:r>
              <a:rPr lang="en-US" sz="2400" dirty="0">
                <a:solidFill>
                  <a:srgbClr val="FFFFFF"/>
                </a:solidFill>
                <a:latin typeface="Arial" pitchFamily="34" charset="0"/>
                <a:cs typeface="Arial" pitchFamily="34" charset="0"/>
              </a:rPr>
              <a:t>Yellow or green-coloured mucus from the </a:t>
            </a:r>
            <a:r>
              <a:rPr lang="en-US" sz="2400" dirty="0" smtClean="0">
                <a:solidFill>
                  <a:srgbClr val="FFFFFF"/>
                </a:solidFill>
                <a:latin typeface="Arial" pitchFamily="34" charset="0"/>
                <a:cs typeface="Arial" pitchFamily="34" charset="0"/>
              </a:rPr>
              <a:t>nose</a:t>
            </a:r>
          </a:p>
          <a:p>
            <a:pPr lvl="0" algn="l" rtl="0" fontAlgn="base">
              <a:spcBef>
                <a:spcPct val="50000"/>
              </a:spcBef>
              <a:spcAft>
                <a:spcPct val="0"/>
              </a:spcAft>
            </a:pPr>
            <a:r>
              <a:rPr lang="en-US" sz="2400" dirty="0" smtClean="0">
                <a:solidFill>
                  <a:srgbClr val="FFFFFF"/>
                </a:solidFill>
                <a:latin typeface="Arial" pitchFamily="34" charset="0"/>
                <a:cs typeface="Arial" pitchFamily="34" charset="0"/>
              </a:rPr>
              <a:t>Swelling </a:t>
            </a:r>
            <a:r>
              <a:rPr lang="en-US" sz="2400" dirty="0">
                <a:solidFill>
                  <a:srgbClr val="FFFFFF"/>
                </a:solidFill>
                <a:latin typeface="Arial" pitchFamily="34" charset="0"/>
                <a:cs typeface="Arial" pitchFamily="34" charset="0"/>
              </a:rPr>
              <a:t>of the face</a:t>
            </a:r>
          </a:p>
          <a:p>
            <a:pPr lvl="0" algn="l" rtl="0" fontAlgn="base">
              <a:spcBef>
                <a:spcPct val="50000"/>
              </a:spcBef>
              <a:spcAft>
                <a:spcPct val="0"/>
              </a:spcAft>
            </a:pPr>
            <a:r>
              <a:rPr lang="en-US" sz="2400" dirty="0">
                <a:solidFill>
                  <a:srgbClr val="FFFFFF"/>
                </a:solidFill>
                <a:latin typeface="Arial" pitchFamily="34" charset="0"/>
                <a:cs typeface="Arial" pitchFamily="34" charset="0"/>
              </a:rPr>
              <a:t>Aching teeth in the upper </a:t>
            </a:r>
            <a:r>
              <a:rPr lang="en-US" sz="2400" dirty="0" smtClean="0">
                <a:solidFill>
                  <a:srgbClr val="FFFFFF"/>
                </a:solidFill>
                <a:latin typeface="Arial" pitchFamily="34" charset="0"/>
                <a:cs typeface="Arial" pitchFamily="34" charset="0"/>
              </a:rPr>
              <a:t>jaw and facial pain / pressure</a:t>
            </a:r>
            <a:endParaRPr lang="en-US" sz="2400" dirty="0">
              <a:solidFill>
                <a:srgbClr val="FFFFFF"/>
              </a:solidFill>
              <a:latin typeface="Arial" pitchFamily="34" charset="0"/>
              <a:cs typeface="Arial" pitchFamily="34" charset="0"/>
            </a:endParaRPr>
          </a:p>
          <a:p>
            <a:pPr lvl="0" algn="l" rtl="0" fontAlgn="base">
              <a:spcBef>
                <a:spcPct val="50000"/>
              </a:spcBef>
              <a:spcAft>
                <a:spcPct val="0"/>
              </a:spcAft>
            </a:pPr>
            <a:r>
              <a:rPr lang="en-US" sz="2400" dirty="0">
                <a:solidFill>
                  <a:srgbClr val="FFFFFF"/>
                </a:solidFill>
                <a:latin typeface="Arial" pitchFamily="34" charset="0"/>
                <a:cs typeface="Arial" pitchFamily="34" charset="0"/>
              </a:rPr>
              <a:t>Loss of the senses of smell and </a:t>
            </a:r>
            <a:r>
              <a:rPr lang="en-US" sz="2400" dirty="0" smtClean="0">
                <a:solidFill>
                  <a:srgbClr val="FFFFFF"/>
                </a:solidFill>
                <a:latin typeface="Arial" pitchFamily="34" charset="0"/>
                <a:cs typeface="Arial" pitchFamily="34" charset="0"/>
              </a:rPr>
              <a:t>taste (</a:t>
            </a:r>
            <a:r>
              <a:rPr lang="en-US" sz="2400" dirty="0" smtClean="0">
                <a:solidFill>
                  <a:srgbClr val="EFF1E3"/>
                </a:solidFill>
                <a:latin typeface="Minion-Regular"/>
              </a:rPr>
              <a:t>Hyposmia/anosmia)</a:t>
            </a:r>
            <a:endParaRPr lang="en-US" sz="2400" dirty="0">
              <a:solidFill>
                <a:srgbClr val="EFF1E3"/>
              </a:solidFill>
              <a:latin typeface="Arial" pitchFamily="34" charset="0"/>
              <a:cs typeface="Arial" pitchFamily="34" charset="0"/>
            </a:endParaRPr>
          </a:p>
          <a:p>
            <a:pPr lvl="0" algn="l" rtl="0" fontAlgn="base">
              <a:spcBef>
                <a:spcPct val="50000"/>
              </a:spcBef>
              <a:spcAft>
                <a:spcPct val="0"/>
              </a:spcAft>
            </a:pPr>
            <a:r>
              <a:rPr lang="en-US" sz="2400" dirty="0">
                <a:solidFill>
                  <a:srgbClr val="FFFFFF"/>
                </a:solidFill>
                <a:latin typeface="Arial" pitchFamily="34" charset="0"/>
                <a:cs typeface="Arial" pitchFamily="34" charset="0"/>
              </a:rPr>
              <a:t>Persistent </a:t>
            </a:r>
            <a:r>
              <a:rPr lang="en-US" sz="2400" dirty="0" smtClean="0">
                <a:solidFill>
                  <a:srgbClr val="FFFFFF"/>
                </a:solidFill>
                <a:latin typeface="Arial" pitchFamily="34" charset="0"/>
                <a:cs typeface="Arial" pitchFamily="34" charset="0"/>
              </a:rPr>
              <a:t>cough due to </a:t>
            </a:r>
            <a:r>
              <a:rPr lang="en-US" sz="2400" dirty="0" smtClean="0">
                <a:solidFill>
                  <a:srgbClr val="EFF1E3"/>
                </a:solidFill>
                <a:latin typeface="Minion-Regular"/>
              </a:rPr>
              <a:t>postnasal drip</a:t>
            </a:r>
          </a:p>
          <a:p>
            <a:pPr lvl="0" algn="l" rtl="0" eaLnBrk="0" fontAlgn="base" hangingPunct="0">
              <a:spcBef>
                <a:spcPct val="0"/>
              </a:spcBef>
              <a:spcAft>
                <a:spcPct val="15000"/>
              </a:spcAft>
              <a:buClr>
                <a:srgbClr val="FFFF00"/>
              </a:buClr>
              <a:buSzPct val="100000"/>
            </a:pPr>
            <a:r>
              <a:rPr lang="en-US" sz="2400" dirty="0">
                <a:solidFill>
                  <a:srgbClr val="FFFFFF"/>
                </a:solidFill>
                <a:latin typeface="News Gothic" pitchFamily="34" charset="0"/>
              </a:rPr>
              <a:t>Halitosis</a:t>
            </a:r>
            <a:r>
              <a:rPr lang="en-US" sz="3000" b="1" dirty="0">
                <a:solidFill>
                  <a:srgbClr val="FFFFFF"/>
                </a:solidFill>
                <a:latin typeface="News Gothic" pitchFamily="34" charset="0"/>
              </a:rPr>
              <a:t> </a:t>
            </a:r>
            <a:endParaRPr lang="en-US" sz="3000" b="1" dirty="0" smtClean="0">
              <a:solidFill>
                <a:srgbClr val="FFFFFF"/>
              </a:solidFill>
              <a:latin typeface="News Gothic" pitchFamily="34" charset="0"/>
            </a:endParaRPr>
          </a:p>
          <a:p>
            <a:pPr lvl="0" algn="l" rtl="0" eaLnBrk="0" fontAlgn="base" hangingPunct="0">
              <a:spcBef>
                <a:spcPct val="0"/>
              </a:spcBef>
              <a:spcAft>
                <a:spcPct val="15000"/>
              </a:spcAft>
              <a:buClr>
                <a:srgbClr val="FFFF00"/>
              </a:buClr>
              <a:buSzPct val="100000"/>
            </a:pPr>
            <a:r>
              <a:rPr lang="en-US" sz="2400" dirty="0" smtClean="0">
                <a:solidFill>
                  <a:srgbClr val="FFFFFF"/>
                </a:solidFill>
                <a:latin typeface="Arial" pitchFamily="34" charset="0"/>
                <a:cs typeface="Arial" pitchFamily="34" charset="0"/>
              </a:rPr>
              <a:t>Generally </a:t>
            </a:r>
            <a:r>
              <a:rPr lang="en-US" sz="2400" dirty="0">
                <a:solidFill>
                  <a:srgbClr val="FFFFFF"/>
                </a:solidFill>
                <a:latin typeface="Arial" pitchFamily="34" charset="0"/>
                <a:cs typeface="Arial" pitchFamily="34" charset="0"/>
              </a:rPr>
              <a:t>feeling unwell</a:t>
            </a:r>
          </a:p>
        </p:txBody>
      </p:sp>
    </p:spTree>
    <p:extLst>
      <p:ext uri="{BB962C8B-B14F-4D97-AF65-F5344CB8AC3E}">
        <p14:creationId xmlns:p14="http://schemas.microsoft.com/office/powerpoint/2010/main" val="696256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مربع نص 1"/>
          <p:cNvSpPr txBox="1"/>
          <p:nvPr/>
        </p:nvSpPr>
        <p:spPr>
          <a:xfrm>
            <a:off x="611560" y="332656"/>
            <a:ext cx="4392488" cy="769441"/>
          </a:xfrm>
          <a:prstGeom prst="rect">
            <a:avLst/>
          </a:prstGeom>
          <a:noFill/>
        </p:spPr>
        <p:txBody>
          <a:bodyPr wrap="square" rtlCol="1">
            <a:spAutoFit/>
          </a:bodyPr>
          <a:lstStyle/>
          <a:p>
            <a:pPr lvl="0" algn="l" rtl="0" fontAlgn="base">
              <a:spcBef>
                <a:spcPct val="50000"/>
              </a:spcBef>
              <a:spcAft>
                <a:spcPct val="0"/>
              </a:spcAft>
            </a:pPr>
            <a:r>
              <a:rPr lang="en-US" sz="4400" b="1" dirty="0">
                <a:solidFill>
                  <a:srgbClr val="66FFFF"/>
                </a:solidFill>
                <a:latin typeface="Arial" pitchFamily="34" charset="0"/>
                <a:cs typeface="Arial" pitchFamily="34" charset="0"/>
              </a:rPr>
              <a:t>ETIOLOGY</a:t>
            </a:r>
          </a:p>
        </p:txBody>
      </p:sp>
      <p:sp>
        <p:nvSpPr>
          <p:cNvPr id="3" name="مربع نص 2"/>
          <p:cNvSpPr txBox="1"/>
          <p:nvPr/>
        </p:nvSpPr>
        <p:spPr>
          <a:xfrm>
            <a:off x="611560" y="1772816"/>
            <a:ext cx="7992888" cy="3139321"/>
          </a:xfrm>
          <a:prstGeom prst="rect">
            <a:avLst/>
          </a:prstGeom>
          <a:noFill/>
        </p:spPr>
        <p:txBody>
          <a:bodyPr wrap="square" rtlCol="1">
            <a:spAutoFit/>
          </a:bodyPr>
          <a:lstStyle/>
          <a:p>
            <a:pPr lvl="0" algn="l" rtl="0" fontAlgn="base">
              <a:spcBef>
                <a:spcPct val="50000"/>
              </a:spcBef>
              <a:spcAft>
                <a:spcPct val="0"/>
              </a:spcAft>
            </a:pPr>
            <a:r>
              <a:rPr lang="en-US" sz="3600" dirty="0">
                <a:solidFill>
                  <a:srgbClr val="FFFFFF"/>
                </a:solidFill>
                <a:latin typeface="Arial" pitchFamily="34" charset="0"/>
                <a:cs typeface="Arial" pitchFamily="34" charset="0"/>
              </a:rPr>
              <a:t>Allergic responses                    </a:t>
            </a:r>
          </a:p>
          <a:p>
            <a:pPr lvl="0" algn="l" rtl="0" fontAlgn="base">
              <a:spcBef>
                <a:spcPct val="50000"/>
              </a:spcBef>
              <a:spcAft>
                <a:spcPct val="0"/>
              </a:spcAft>
            </a:pPr>
            <a:r>
              <a:rPr lang="en-US" sz="3600" dirty="0">
                <a:solidFill>
                  <a:srgbClr val="FFFFFF"/>
                </a:solidFill>
                <a:latin typeface="Arial" pitchFamily="34" charset="0"/>
                <a:cs typeface="Arial" pitchFamily="34" charset="0"/>
              </a:rPr>
              <a:t>chemical irritation                   </a:t>
            </a:r>
          </a:p>
          <a:p>
            <a:pPr lvl="0" algn="l" rtl="0" fontAlgn="base">
              <a:spcBef>
                <a:spcPct val="50000"/>
              </a:spcBef>
              <a:spcAft>
                <a:spcPct val="0"/>
              </a:spcAft>
            </a:pPr>
            <a:r>
              <a:rPr lang="en-US" sz="3600" dirty="0">
                <a:solidFill>
                  <a:srgbClr val="FFFFFF"/>
                </a:solidFill>
                <a:latin typeface="Arial" pitchFamily="34" charset="0"/>
                <a:cs typeface="Arial" pitchFamily="34" charset="0"/>
              </a:rPr>
              <a:t>Infections mechanical obstruction    </a:t>
            </a:r>
          </a:p>
          <a:p>
            <a:pPr lvl="0" algn="l" rtl="0" fontAlgn="base">
              <a:spcBef>
                <a:spcPct val="50000"/>
              </a:spcBef>
              <a:spcAft>
                <a:spcPct val="0"/>
              </a:spcAft>
            </a:pPr>
            <a:r>
              <a:rPr lang="en-US" sz="3600" dirty="0">
                <a:solidFill>
                  <a:srgbClr val="FFFFFF"/>
                </a:solidFill>
                <a:latin typeface="Arial" pitchFamily="34" charset="0"/>
                <a:cs typeface="Arial" pitchFamily="34" charset="0"/>
              </a:rPr>
              <a:t>Infected maxillary tooth</a:t>
            </a:r>
          </a:p>
        </p:txBody>
      </p:sp>
    </p:spTree>
    <p:extLst>
      <p:ext uri="{BB962C8B-B14F-4D97-AF65-F5344CB8AC3E}">
        <p14:creationId xmlns:p14="http://schemas.microsoft.com/office/powerpoint/2010/main" val="871905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مستطيل 1"/>
          <p:cNvSpPr/>
          <p:nvPr/>
        </p:nvSpPr>
        <p:spPr>
          <a:xfrm>
            <a:off x="395536" y="100234"/>
            <a:ext cx="8568952" cy="6432530"/>
          </a:xfrm>
          <a:prstGeom prst="rect">
            <a:avLst/>
          </a:prstGeom>
        </p:spPr>
        <p:txBody>
          <a:bodyPr wrap="square">
            <a:spAutoFit/>
          </a:bodyPr>
          <a:lstStyle/>
          <a:p>
            <a:pPr lvl="0" algn="l" rtl="0" fontAlgn="base">
              <a:spcBef>
                <a:spcPct val="50000"/>
              </a:spcBef>
              <a:spcAft>
                <a:spcPct val="0"/>
              </a:spcAft>
            </a:pPr>
            <a:r>
              <a:rPr lang="en-US" sz="4000" b="1" dirty="0">
                <a:solidFill>
                  <a:srgbClr val="66FFFF"/>
                </a:solidFill>
                <a:latin typeface="Arial" pitchFamily="34" charset="0"/>
                <a:cs typeface="Arial" pitchFamily="34" charset="0"/>
              </a:rPr>
              <a:t>MAXILLARY </a:t>
            </a:r>
            <a:r>
              <a:rPr lang="en-US" sz="4000" b="1" dirty="0" smtClean="0">
                <a:solidFill>
                  <a:srgbClr val="66FFFF"/>
                </a:solidFill>
                <a:latin typeface="Arial" pitchFamily="34" charset="0"/>
                <a:cs typeface="Arial" pitchFamily="34" charset="0"/>
              </a:rPr>
              <a:t>SINUSITIS</a:t>
            </a:r>
          </a:p>
          <a:p>
            <a:pPr lvl="0" algn="l" rtl="0" fontAlgn="base">
              <a:spcBef>
                <a:spcPct val="50000"/>
              </a:spcBef>
              <a:spcAft>
                <a:spcPct val="0"/>
              </a:spcAft>
            </a:pPr>
            <a:r>
              <a:rPr lang="en-US" sz="4000" b="1" dirty="0" smtClean="0">
                <a:solidFill>
                  <a:srgbClr val="66FFFF"/>
                </a:solidFill>
                <a:latin typeface="Arial" pitchFamily="34" charset="0"/>
                <a:cs typeface="Arial" pitchFamily="34" charset="0"/>
              </a:rPr>
              <a:t>                FROM </a:t>
            </a:r>
            <a:r>
              <a:rPr lang="en-US" sz="4000" b="1" dirty="0">
                <a:solidFill>
                  <a:srgbClr val="66FFFF"/>
                </a:solidFill>
                <a:latin typeface="Arial" pitchFamily="34" charset="0"/>
                <a:cs typeface="Arial" pitchFamily="34" charset="0"/>
              </a:rPr>
              <a:t>DENTAL ORIGIN</a:t>
            </a:r>
          </a:p>
          <a:p>
            <a:pPr algn="l"/>
            <a:r>
              <a:rPr lang="en-US" sz="2800" dirty="0" smtClean="0">
                <a:solidFill>
                  <a:srgbClr val="FFFFFF"/>
                </a:solidFill>
                <a:latin typeface="Arial" pitchFamily="34" charset="0"/>
                <a:cs typeface="Arial" pitchFamily="34" charset="0"/>
              </a:rPr>
              <a:t>1.Periapical </a:t>
            </a:r>
            <a:r>
              <a:rPr lang="en-US" sz="2800" dirty="0" smtClean="0">
                <a:solidFill>
                  <a:schemeClr val="bg1"/>
                </a:solidFill>
                <a:latin typeface="Arial" pitchFamily="34" charset="0"/>
                <a:cs typeface="Arial" pitchFamily="34" charset="0"/>
              </a:rPr>
              <a:t>abscess : </a:t>
            </a:r>
            <a:r>
              <a:rPr lang="en-US" sz="2800" dirty="0" smtClean="0">
                <a:solidFill>
                  <a:schemeClr val="bg1"/>
                </a:solidFill>
                <a:latin typeface="Minion-Regular"/>
              </a:rPr>
              <a:t>secondary </a:t>
            </a:r>
            <a:r>
              <a:rPr lang="en-US" sz="2800" dirty="0">
                <a:solidFill>
                  <a:schemeClr val="bg1"/>
                </a:solidFill>
                <a:latin typeface="Minion-Regular"/>
              </a:rPr>
              <a:t>to direct extension </a:t>
            </a:r>
            <a:r>
              <a:rPr lang="en-US" sz="2800" dirty="0" smtClean="0">
                <a:solidFill>
                  <a:schemeClr val="bg1"/>
                </a:solidFill>
                <a:latin typeface="Minion-Regular"/>
              </a:rPr>
              <a:t>of infectious </a:t>
            </a:r>
            <a:r>
              <a:rPr lang="en-US" sz="2800" dirty="0">
                <a:solidFill>
                  <a:schemeClr val="bg1"/>
                </a:solidFill>
                <a:latin typeface="Minion-Regular"/>
              </a:rPr>
              <a:t>or inflammatory </a:t>
            </a:r>
            <a:r>
              <a:rPr lang="en-US" sz="2800" dirty="0" smtClean="0">
                <a:solidFill>
                  <a:schemeClr val="bg1"/>
                </a:solidFill>
                <a:latin typeface="Minion-Regular"/>
              </a:rPr>
              <a:t>processes through </a:t>
            </a:r>
            <a:r>
              <a:rPr lang="en-US" sz="2800" dirty="0">
                <a:solidFill>
                  <a:schemeClr val="bg1"/>
                </a:solidFill>
                <a:latin typeface="Minion-Regular"/>
              </a:rPr>
              <a:t>the apices of maxillary teeth </a:t>
            </a:r>
            <a:r>
              <a:rPr lang="en-US" sz="2800" dirty="0" smtClean="0">
                <a:solidFill>
                  <a:schemeClr val="bg1"/>
                </a:solidFill>
                <a:latin typeface="Minion-Regular"/>
              </a:rPr>
              <a:t>into the sinus</a:t>
            </a:r>
            <a:endParaRPr lang="en-US" sz="2800" dirty="0">
              <a:solidFill>
                <a:srgbClr val="FFFFFF"/>
              </a:solidFill>
              <a:latin typeface="Arial" pitchFamily="34" charset="0"/>
              <a:cs typeface="Arial" pitchFamily="34" charset="0"/>
            </a:endParaRPr>
          </a:p>
          <a:p>
            <a:pPr lvl="0" algn="l" rtl="0" fontAlgn="base">
              <a:spcBef>
                <a:spcPct val="50000"/>
              </a:spcBef>
              <a:spcAft>
                <a:spcPct val="0"/>
              </a:spcAft>
            </a:pPr>
            <a:r>
              <a:rPr lang="en-US" sz="2800" dirty="0">
                <a:solidFill>
                  <a:srgbClr val="FFFFFF"/>
                </a:solidFill>
                <a:latin typeface="Arial" pitchFamily="34" charset="0"/>
                <a:cs typeface="Arial" pitchFamily="34" charset="0"/>
              </a:rPr>
              <a:t>2.Periodontal diseases: communication with the </a:t>
            </a:r>
            <a:r>
              <a:rPr lang="en-US" sz="2800" dirty="0" smtClean="0">
                <a:solidFill>
                  <a:srgbClr val="FFFFFF"/>
                </a:solidFill>
                <a:latin typeface="Arial" pitchFamily="34" charset="0"/>
                <a:cs typeface="Arial" pitchFamily="34" charset="0"/>
              </a:rPr>
              <a:t>maxillary sinus </a:t>
            </a:r>
            <a:r>
              <a:rPr lang="en-US" sz="2800" dirty="0">
                <a:solidFill>
                  <a:srgbClr val="FFFFFF"/>
                </a:solidFill>
                <a:latin typeface="Arial" pitchFamily="34" charset="0"/>
                <a:cs typeface="Arial" pitchFamily="34" charset="0"/>
              </a:rPr>
              <a:t>via a  periodontal pocket</a:t>
            </a:r>
          </a:p>
          <a:p>
            <a:pPr lvl="0" algn="l" rtl="0" fontAlgn="base">
              <a:spcBef>
                <a:spcPct val="50000"/>
              </a:spcBef>
              <a:spcAft>
                <a:spcPct val="0"/>
              </a:spcAft>
            </a:pPr>
            <a:r>
              <a:rPr lang="en-US" sz="2800" dirty="0" smtClean="0">
                <a:solidFill>
                  <a:srgbClr val="FFFFFF"/>
                </a:solidFill>
                <a:latin typeface="Arial" pitchFamily="34" charset="0"/>
                <a:cs typeface="Arial" pitchFamily="34" charset="0"/>
              </a:rPr>
              <a:t>3.Infected </a:t>
            </a:r>
            <a:r>
              <a:rPr lang="en-US" sz="2800" dirty="0">
                <a:solidFill>
                  <a:srgbClr val="FFFFFF"/>
                </a:solidFill>
                <a:latin typeface="Arial" pitchFamily="34" charset="0"/>
                <a:cs typeface="Arial" pitchFamily="34" charset="0"/>
              </a:rPr>
              <a:t>dental </a:t>
            </a:r>
            <a:r>
              <a:rPr lang="en-US" sz="2800" dirty="0" smtClean="0">
                <a:solidFill>
                  <a:srgbClr val="FFFFFF"/>
                </a:solidFill>
                <a:latin typeface="Arial" pitchFamily="34" charset="0"/>
                <a:cs typeface="Arial" pitchFamily="34" charset="0"/>
              </a:rPr>
              <a:t>cyst: most </a:t>
            </a:r>
            <a:r>
              <a:rPr lang="en-US" sz="2800" dirty="0">
                <a:solidFill>
                  <a:srgbClr val="FFFFFF"/>
                </a:solidFill>
                <a:latin typeface="Arial" pitchFamily="34" charset="0"/>
                <a:cs typeface="Arial" pitchFamily="34" charset="0"/>
              </a:rPr>
              <a:t>common of all cysts of the oral </a:t>
            </a:r>
            <a:r>
              <a:rPr lang="en-US" sz="2800" dirty="0" smtClean="0">
                <a:solidFill>
                  <a:srgbClr val="FFFFFF"/>
                </a:solidFill>
                <a:latin typeface="Arial" pitchFamily="34" charset="0"/>
                <a:cs typeface="Arial" pitchFamily="34" charset="0"/>
              </a:rPr>
              <a:t>region, cyst originate from epithelium </a:t>
            </a:r>
            <a:r>
              <a:rPr lang="en-US" sz="2800" dirty="0">
                <a:solidFill>
                  <a:srgbClr val="FFFFFF"/>
                </a:solidFill>
                <a:latin typeface="Arial" pitchFamily="34" charset="0"/>
                <a:cs typeface="Arial" pitchFamily="34" charset="0"/>
              </a:rPr>
              <a:t>rest of Malassez</a:t>
            </a:r>
          </a:p>
          <a:p>
            <a:pPr lvl="0" algn="l" rtl="0" fontAlgn="base">
              <a:spcBef>
                <a:spcPct val="50000"/>
              </a:spcBef>
              <a:spcAft>
                <a:spcPct val="0"/>
              </a:spcAft>
            </a:pPr>
            <a:endParaRPr lang="en-US" sz="4000" b="1" dirty="0">
              <a:solidFill>
                <a:srgbClr val="66FFFF"/>
              </a:solidFill>
              <a:latin typeface="Arial" pitchFamily="34" charset="0"/>
              <a:cs typeface="Arial" pitchFamily="34" charset="0"/>
            </a:endParaRPr>
          </a:p>
        </p:txBody>
      </p:sp>
    </p:spTree>
    <p:extLst>
      <p:ext uri="{BB962C8B-B14F-4D97-AF65-F5344CB8AC3E}">
        <p14:creationId xmlns:p14="http://schemas.microsoft.com/office/powerpoint/2010/main" val="1760987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مستطيل 1"/>
          <p:cNvSpPr/>
          <p:nvPr/>
        </p:nvSpPr>
        <p:spPr>
          <a:xfrm>
            <a:off x="323528" y="443568"/>
            <a:ext cx="8712968" cy="7694414"/>
          </a:xfrm>
          <a:prstGeom prst="rect">
            <a:avLst/>
          </a:prstGeom>
        </p:spPr>
        <p:txBody>
          <a:bodyPr wrap="square">
            <a:spAutoFit/>
          </a:bodyPr>
          <a:lstStyle/>
          <a:p>
            <a:pPr lvl="0" algn="l" rtl="0" fontAlgn="base">
              <a:spcBef>
                <a:spcPct val="50000"/>
              </a:spcBef>
              <a:spcAft>
                <a:spcPct val="0"/>
              </a:spcAft>
            </a:pPr>
            <a:r>
              <a:rPr lang="en-US" sz="2800" dirty="0">
                <a:solidFill>
                  <a:srgbClr val="FFFFFF"/>
                </a:solidFill>
                <a:latin typeface="Arial" pitchFamily="34" charset="0"/>
                <a:cs typeface="Arial" pitchFamily="34" charset="0"/>
              </a:rPr>
              <a:t>4.Dental material in antrum:  </a:t>
            </a:r>
            <a:r>
              <a:rPr lang="en-US" sz="2800" dirty="0">
                <a:solidFill>
                  <a:srgbClr val="FFFF00"/>
                </a:solidFill>
                <a:latin typeface="Arial" pitchFamily="34" charset="0"/>
                <a:cs typeface="Arial" pitchFamily="34" charset="0"/>
              </a:rPr>
              <a:t>1.Displacement of </a:t>
            </a:r>
            <a:r>
              <a:rPr lang="en-US" sz="2800" dirty="0" smtClean="0">
                <a:solidFill>
                  <a:srgbClr val="FFFF00"/>
                </a:solidFill>
                <a:latin typeface="Arial" pitchFamily="34" charset="0"/>
                <a:cs typeface="Arial" pitchFamily="34" charset="0"/>
              </a:rPr>
              <a:t>root</a:t>
            </a:r>
            <a:r>
              <a:rPr lang="en-US" sz="2800" dirty="0">
                <a:solidFill>
                  <a:srgbClr val="FFFFFF"/>
                </a:solidFill>
                <a:latin typeface="Arial" pitchFamily="34" charset="0"/>
                <a:cs typeface="Arial" pitchFamily="34" charset="0"/>
              </a:rPr>
              <a:t> </a:t>
            </a:r>
            <a:r>
              <a:rPr lang="en-US" sz="2800" dirty="0" smtClean="0">
                <a:solidFill>
                  <a:srgbClr val="FFFFFF"/>
                </a:solidFill>
                <a:latin typeface="Arial" pitchFamily="34" charset="0"/>
                <a:cs typeface="Arial" pitchFamily="34" charset="0"/>
              </a:rPr>
              <a:t>extraction of third </a:t>
            </a:r>
            <a:r>
              <a:rPr lang="en-US" sz="2800" dirty="0">
                <a:solidFill>
                  <a:srgbClr val="FFFFFF"/>
                </a:solidFill>
                <a:latin typeface="Arial" pitchFamily="34" charset="0"/>
                <a:cs typeface="Arial" pitchFamily="34" charset="0"/>
              </a:rPr>
              <a:t>molar &gt; second molar &gt; canine</a:t>
            </a:r>
          </a:p>
          <a:p>
            <a:pPr lvl="0" algn="l" rtl="0" fontAlgn="base">
              <a:spcBef>
                <a:spcPct val="50000"/>
              </a:spcBef>
              <a:spcAft>
                <a:spcPct val="0"/>
              </a:spcAft>
            </a:pPr>
            <a:r>
              <a:rPr lang="en-US" sz="2800" dirty="0">
                <a:solidFill>
                  <a:srgbClr val="FFFFFF"/>
                </a:solidFill>
                <a:latin typeface="Arial" pitchFamily="34" charset="0"/>
                <a:cs typeface="Arial" pitchFamily="34" charset="0"/>
              </a:rPr>
              <a:t>   </a:t>
            </a:r>
            <a:r>
              <a:rPr lang="en-US" sz="2800" dirty="0" smtClean="0">
                <a:solidFill>
                  <a:srgbClr val="FFFFFF"/>
                </a:solidFill>
                <a:latin typeface="Arial" pitchFamily="34" charset="0"/>
                <a:cs typeface="Arial" pitchFamily="34" charset="0"/>
              </a:rPr>
              <a:t>PA </a:t>
            </a:r>
            <a:r>
              <a:rPr lang="en-US" sz="2800" dirty="0">
                <a:solidFill>
                  <a:srgbClr val="FFFFFF"/>
                </a:solidFill>
                <a:latin typeface="Arial" pitchFamily="34" charset="0"/>
                <a:cs typeface="Arial" pitchFamily="34" charset="0"/>
              </a:rPr>
              <a:t>or occlusal film       loss of lamina dura</a:t>
            </a:r>
            <a:endParaRPr lang="en-US" sz="2800" dirty="0">
              <a:solidFill>
                <a:srgbClr val="FFFF99"/>
              </a:solidFill>
              <a:latin typeface="Arial" pitchFamily="34" charset="0"/>
              <a:cs typeface="Arial" pitchFamily="34" charset="0"/>
            </a:endParaRPr>
          </a:p>
          <a:p>
            <a:pPr lvl="0" algn="l" rtl="0" fontAlgn="base">
              <a:spcBef>
                <a:spcPct val="50000"/>
              </a:spcBef>
              <a:spcAft>
                <a:spcPct val="0"/>
              </a:spcAft>
            </a:pPr>
            <a:r>
              <a:rPr lang="en-US" sz="2800" dirty="0" smtClean="0">
                <a:solidFill>
                  <a:srgbClr val="FFFF99"/>
                </a:solidFill>
                <a:latin typeface="Arial" pitchFamily="34" charset="0"/>
                <a:cs typeface="Arial" pitchFamily="34" charset="0"/>
              </a:rPr>
              <a:t>                                               </a:t>
            </a:r>
            <a:r>
              <a:rPr lang="en-US" sz="2800" dirty="0" smtClean="0">
                <a:solidFill>
                  <a:srgbClr val="FFFF00"/>
                </a:solidFill>
                <a:latin typeface="Arial" pitchFamily="34" charset="0"/>
                <a:cs typeface="Arial" pitchFamily="34" charset="0"/>
              </a:rPr>
              <a:t>2.Implant</a:t>
            </a:r>
            <a:endParaRPr lang="en-US" sz="2800" dirty="0">
              <a:solidFill>
                <a:srgbClr val="FFFF00"/>
              </a:solidFill>
              <a:latin typeface="Arial" pitchFamily="34" charset="0"/>
              <a:cs typeface="Arial" pitchFamily="34" charset="0"/>
            </a:endParaRPr>
          </a:p>
          <a:p>
            <a:pPr lvl="0" algn="l" rtl="0" fontAlgn="base">
              <a:spcBef>
                <a:spcPct val="50000"/>
              </a:spcBef>
              <a:spcAft>
                <a:spcPct val="0"/>
              </a:spcAft>
            </a:pPr>
            <a:r>
              <a:rPr lang="en-US" sz="2800" dirty="0">
                <a:solidFill>
                  <a:srgbClr val="FFFF99"/>
                </a:solidFill>
                <a:latin typeface="Arial" pitchFamily="34" charset="0"/>
                <a:cs typeface="Arial" pitchFamily="34" charset="0"/>
              </a:rPr>
              <a:t>                                               </a:t>
            </a:r>
            <a:r>
              <a:rPr lang="en-US" sz="2800" dirty="0">
                <a:solidFill>
                  <a:srgbClr val="FFFF00"/>
                </a:solidFill>
                <a:latin typeface="Arial" pitchFamily="34" charset="0"/>
                <a:cs typeface="Arial" pitchFamily="34" charset="0"/>
              </a:rPr>
              <a:t>3.Root canal overfilling</a:t>
            </a:r>
          </a:p>
          <a:p>
            <a:pPr algn="l" rtl="0"/>
            <a:r>
              <a:rPr lang="en-US" sz="2800" dirty="0">
                <a:solidFill>
                  <a:schemeClr val="bg1"/>
                </a:solidFill>
                <a:latin typeface="Arial" pitchFamily="34" charset="0"/>
                <a:cs typeface="Arial" pitchFamily="34" charset="0"/>
              </a:rPr>
              <a:t>Infection following a sinus </a:t>
            </a:r>
            <a:r>
              <a:rPr lang="en-US" sz="2800" dirty="0" smtClean="0">
                <a:solidFill>
                  <a:schemeClr val="bg1"/>
                </a:solidFill>
                <a:latin typeface="Arial" pitchFamily="34" charset="0"/>
                <a:cs typeface="Arial" pitchFamily="34" charset="0"/>
              </a:rPr>
              <a:t>lift procedure </a:t>
            </a:r>
            <a:r>
              <a:rPr lang="en-US" sz="2800" dirty="0">
                <a:solidFill>
                  <a:schemeClr val="bg1"/>
                </a:solidFill>
                <a:latin typeface="Arial" pitchFamily="34" charset="0"/>
                <a:cs typeface="Arial" pitchFamily="34" charset="0"/>
              </a:rPr>
              <a:t>appears to be more likely </a:t>
            </a:r>
            <a:r>
              <a:rPr lang="en-US" sz="2800" dirty="0" smtClean="0">
                <a:solidFill>
                  <a:schemeClr val="bg1"/>
                </a:solidFill>
                <a:latin typeface="Arial" pitchFamily="34" charset="0"/>
                <a:cs typeface="Arial" pitchFamily="34" charset="0"/>
              </a:rPr>
              <a:t>when there </a:t>
            </a:r>
            <a:r>
              <a:rPr lang="en-US" sz="2800" dirty="0">
                <a:solidFill>
                  <a:schemeClr val="bg1"/>
                </a:solidFill>
                <a:latin typeface="Arial" pitchFamily="34" charset="0"/>
                <a:cs typeface="Arial" pitchFamily="34" charset="0"/>
              </a:rPr>
              <a:t>is preexisting osteomeatal </a:t>
            </a:r>
            <a:r>
              <a:rPr lang="en-US" sz="2800" dirty="0" smtClean="0">
                <a:solidFill>
                  <a:schemeClr val="bg1"/>
                </a:solidFill>
                <a:latin typeface="Arial" pitchFamily="34" charset="0"/>
                <a:cs typeface="Arial" pitchFamily="34" charset="0"/>
              </a:rPr>
              <a:t>inflammation</a:t>
            </a:r>
          </a:p>
          <a:p>
            <a:pPr lvl="0" algn="l" rtl="0" fontAlgn="base">
              <a:spcBef>
                <a:spcPct val="50000"/>
              </a:spcBef>
              <a:spcAft>
                <a:spcPct val="0"/>
              </a:spcAft>
            </a:pPr>
            <a:r>
              <a:rPr lang="en-US" sz="2800" dirty="0" smtClean="0">
                <a:solidFill>
                  <a:srgbClr val="FFFFFF"/>
                </a:solidFill>
                <a:latin typeface="Arial" pitchFamily="34" charset="0"/>
                <a:cs typeface="Arial" pitchFamily="34" charset="0"/>
              </a:rPr>
              <a:t>5.Oroantral communication: </a:t>
            </a:r>
            <a:r>
              <a:rPr lang="en-US" sz="2800" u="sng" dirty="0" smtClean="0">
                <a:solidFill>
                  <a:srgbClr val="FFFF00"/>
                </a:solidFill>
                <a:latin typeface="Arial" pitchFamily="34" charset="0"/>
                <a:cs typeface="Arial" pitchFamily="34" charset="0"/>
              </a:rPr>
              <a:t>causes</a:t>
            </a:r>
          </a:p>
          <a:p>
            <a:pPr lvl="0" algn="l" rtl="0" fontAlgn="base">
              <a:spcBef>
                <a:spcPct val="50000"/>
              </a:spcBef>
              <a:spcAft>
                <a:spcPct val="0"/>
              </a:spcAft>
            </a:pPr>
            <a:r>
              <a:rPr lang="en-US" sz="2800" dirty="0" smtClean="0">
                <a:solidFill>
                  <a:srgbClr val="FFFFFF"/>
                </a:solidFill>
                <a:latin typeface="Arial" pitchFamily="34" charset="0"/>
                <a:cs typeface="Arial" pitchFamily="34" charset="0"/>
              </a:rPr>
              <a:t>Extraction       </a:t>
            </a:r>
            <a:r>
              <a:rPr lang="en-US" sz="2800" dirty="0">
                <a:solidFill>
                  <a:srgbClr val="FFFFFF"/>
                </a:solidFill>
                <a:latin typeface="Arial" pitchFamily="34" charset="0"/>
                <a:cs typeface="Arial" pitchFamily="34" charset="0"/>
              </a:rPr>
              <a:t>Trauma</a:t>
            </a:r>
          </a:p>
          <a:p>
            <a:pPr lvl="0" algn="l" rtl="0" fontAlgn="base">
              <a:spcBef>
                <a:spcPct val="50000"/>
              </a:spcBef>
              <a:spcAft>
                <a:spcPct val="0"/>
              </a:spcAft>
            </a:pPr>
            <a:r>
              <a:rPr lang="en-US" sz="2800" dirty="0">
                <a:solidFill>
                  <a:srgbClr val="FFFFFF"/>
                </a:solidFill>
                <a:latin typeface="Arial" pitchFamily="34" charset="0"/>
                <a:cs typeface="Arial" pitchFamily="34" charset="0"/>
              </a:rPr>
              <a:t>        </a:t>
            </a:r>
            <a:r>
              <a:rPr lang="en-US" sz="2800">
                <a:solidFill>
                  <a:srgbClr val="FFFFFF"/>
                </a:solidFill>
                <a:latin typeface="Arial" pitchFamily="34" charset="0"/>
                <a:cs typeface="Arial" pitchFamily="34" charset="0"/>
              </a:rPr>
              <a:t>Tumour           </a:t>
            </a:r>
            <a:r>
              <a:rPr lang="en-US" sz="2800" smtClean="0">
                <a:solidFill>
                  <a:srgbClr val="FFFFFF"/>
                </a:solidFill>
                <a:latin typeface="Arial" pitchFamily="34" charset="0"/>
                <a:cs typeface="Arial" pitchFamily="34" charset="0"/>
              </a:rPr>
              <a:t>Cyst </a:t>
            </a:r>
            <a:endParaRPr lang="en-US" sz="2800" dirty="0">
              <a:solidFill>
                <a:srgbClr val="FFFFFF"/>
              </a:solidFill>
              <a:latin typeface="Arial" pitchFamily="34" charset="0"/>
              <a:cs typeface="Arial" pitchFamily="34" charset="0"/>
            </a:endParaRPr>
          </a:p>
          <a:p>
            <a:pPr lvl="0" algn="l" rtl="0" fontAlgn="base">
              <a:spcBef>
                <a:spcPct val="50000"/>
              </a:spcBef>
              <a:spcAft>
                <a:spcPct val="0"/>
              </a:spcAft>
            </a:pPr>
            <a:endParaRPr lang="en-US" sz="2800" dirty="0">
              <a:solidFill>
                <a:srgbClr val="FFFFFF"/>
              </a:solidFill>
              <a:latin typeface="Arial" pitchFamily="34" charset="0"/>
              <a:cs typeface="Arial" pitchFamily="34" charset="0"/>
            </a:endParaRPr>
          </a:p>
          <a:p>
            <a:pPr lvl="0" algn="l" rtl="0" fontAlgn="base">
              <a:spcBef>
                <a:spcPct val="50000"/>
              </a:spcBef>
              <a:spcAft>
                <a:spcPct val="0"/>
              </a:spcAft>
            </a:pPr>
            <a:endParaRPr lang="en-US" sz="4000" b="1" dirty="0">
              <a:solidFill>
                <a:srgbClr val="66FFFF"/>
              </a:solidFill>
              <a:latin typeface="Arial" pitchFamily="34" charset="0"/>
              <a:cs typeface="Arial" pitchFamily="34" charset="0"/>
            </a:endParaRPr>
          </a:p>
        </p:txBody>
      </p:sp>
      <p:sp>
        <p:nvSpPr>
          <p:cNvPr id="4" name="سهم إلى اليمين 3"/>
          <p:cNvSpPr/>
          <p:nvPr/>
        </p:nvSpPr>
        <p:spPr>
          <a:xfrm>
            <a:off x="3779912" y="1772816"/>
            <a:ext cx="43204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982634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sp>
        <p:nvSpPr>
          <p:cNvPr id="2" name="مربع نص 1"/>
          <p:cNvSpPr txBox="1"/>
          <p:nvPr/>
        </p:nvSpPr>
        <p:spPr>
          <a:xfrm>
            <a:off x="0" y="1381418"/>
            <a:ext cx="9144000" cy="369332"/>
          </a:xfrm>
          <a:prstGeom prst="rect">
            <a:avLst/>
          </a:prstGeom>
          <a:gradFill>
            <a:gsLst>
              <a:gs pos="0">
                <a:srgbClr val="000000"/>
              </a:gs>
              <a:gs pos="100000">
                <a:srgbClr val="0000FF"/>
              </a:gs>
            </a:gsLst>
            <a:lin ang="5400000" scaled="1"/>
          </a:gradFill>
        </p:spPr>
        <p:txBody>
          <a:bodyPr wrap="square" rtlCol="1">
            <a:spAutoFit/>
          </a:bodyPr>
          <a:lstStyle/>
          <a:p>
            <a:endParaRPr lang="ar-IQ" dirty="0"/>
          </a:p>
        </p:txBody>
      </p:sp>
      <p:sp>
        <p:nvSpPr>
          <p:cNvPr id="3" name="مستطيل 2"/>
          <p:cNvSpPr/>
          <p:nvPr/>
        </p:nvSpPr>
        <p:spPr>
          <a:xfrm>
            <a:off x="202349" y="1175431"/>
            <a:ext cx="8964488" cy="2677656"/>
          </a:xfrm>
          <a:prstGeom prst="rect">
            <a:avLst/>
          </a:prstGeom>
        </p:spPr>
        <p:txBody>
          <a:bodyPr wrap="square">
            <a:spAutoFit/>
          </a:bodyPr>
          <a:lstStyle/>
          <a:p>
            <a:pPr algn="l"/>
            <a:r>
              <a:rPr lang="en-US" sz="2800" b="1" dirty="0" smtClean="0">
                <a:solidFill>
                  <a:srgbClr val="FFFF00"/>
                </a:solidFill>
                <a:latin typeface="Palatino,BoldItalic"/>
              </a:rPr>
              <a:t>Definition</a:t>
            </a:r>
            <a:endParaRPr lang="en-US" sz="2800" b="1" dirty="0">
              <a:solidFill>
                <a:srgbClr val="FFFF00"/>
              </a:solidFill>
              <a:latin typeface="Palatino,BoldItalic"/>
            </a:endParaRPr>
          </a:p>
          <a:p>
            <a:pPr algn="l"/>
            <a:r>
              <a:rPr lang="en-US" sz="2400" dirty="0">
                <a:solidFill>
                  <a:schemeClr val="bg1"/>
                </a:solidFill>
                <a:latin typeface="Palatino"/>
              </a:rPr>
              <a:t>Odontogenic sinusitis is the inflammation of </a:t>
            </a:r>
            <a:r>
              <a:rPr lang="en-US" sz="2400" dirty="0" smtClean="0">
                <a:solidFill>
                  <a:schemeClr val="bg1"/>
                </a:solidFill>
                <a:latin typeface="Palatino"/>
              </a:rPr>
              <a:t>mucosa of </a:t>
            </a:r>
            <a:r>
              <a:rPr lang="en-US" sz="2400" dirty="0">
                <a:solidFill>
                  <a:schemeClr val="bg1"/>
                </a:solidFill>
                <a:latin typeface="Palatino"/>
              </a:rPr>
              <a:t>any of the paranasal sinuses. Inflammation of </a:t>
            </a:r>
            <a:r>
              <a:rPr lang="en-US" sz="2400" dirty="0" smtClean="0">
                <a:solidFill>
                  <a:schemeClr val="bg1"/>
                </a:solidFill>
                <a:latin typeface="Palatino"/>
              </a:rPr>
              <a:t>most or </a:t>
            </a:r>
            <a:r>
              <a:rPr lang="en-US" sz="2400" dirty="0">
                <a:solidFill>
                  <a:schemeClr val="bg1"/>
                </a:solidFill>
                <a:latin typeface="Palatino"/>
              </a:rPr>
              <a:t>all of the paranasal </a:t>
            </a:r>
            <a:endParaRPr lang="ar-IQ" sz="2400" dirty="0" smtClean="0">
              <a:solidFill>
                <a:schemeClr val="bg1"/>
              </a:solidFill>
              <a:latin typeface="Palatino"/>
            </a:endParaRPr>
          </a:p>
          <a:p>
            <a:pPr algn="l"/>
            <a:r>
              <a:rPr lang="en-US" sz="2400" dirty="0" smtClean="0">
                <a:solidFill>
                  <a:schemeClr val="bg1"/>
                </a:solidFill>
                <a:latin typeface="Palatino"/>
              </a:rPr>
              <a:t>air sinuses simultaneously is known as </a:t>
            </a:r>
            <a:r>
              <a:rPr lang="en-US" sz="2400" i="1" dirty="0" smtClean="0">
                <a:solidFill>
                  <a:schemeClr val="bg1"/>
                </a:solidFill>
                <a:latin typeface="PalatinoItalic"/>
              </a:rPr>
              <a:t>pansinusitis</a:t>
            </a:r>
            <a:r>
              <a:rPr lang="en-US" sz="2000" i="1" dirty="0" smtClean="0">
                <a:solidFill>
                  <a:schemeClr val="bg1"/>
                </a:solidFill>
                <a:latin typeface="PalatinoItalic"/>
              </a:rPr>
              <a:t>.</a:t>
            </a:r>
          </a:p>
          <a:p>
            <a:pPr algn="l"/>
            <a:r>
              <a:rPr lang="en-US" sz="2000" i="1" dirty="0" smtClean="0">
                <a:solidFill>
                  <a:schemeClr val="bg1"/>
                </a:solidFill>
                <a:latin typeface="PalatinoItalic"/>
              </a:rPr>
              <a:t> </a:t>
            </a:r>
            <a:endParaRPr lang="en-US" sz="2000" i="1" dirty="0" smtClean="0">
              <a:solidFill>
                <a:srgbClr val="231F20"/>
              </a:solidFill>
              <a:latin typeface="PalatinoItalic"/>
            </a:endParaRPr>
          </a:p>
          <a:p>
            <a:pPr algn="l"/>
            <a:r>
              <a:rPr lang="en-US" sz="2400" dirty="0" smtClean="0">
                <a:solidFill>
                  <a:schemeClr val="bg1"/>
                </a:solidFill>
                <a:latin typeface="Palatino"/>
              </a:rPr>
              <a:t>Radiographs </a:t>
            </a:r>
            <a:r>
              <a:rPr lang="en-US" sz="2400" dirty="0">
                <a:solidFill>
                  <a:schemeClr val="bg1"/>
                </a:solidFill>
                <a:latin typeface="Palatino"/>
              </a:rPr>
              <a:t>will reveal, either a </a:t>
            </a:r>
            <a:r>
              <a:rPr lang="en-US" sz="2400" dirty="0" smtClean="0">
                <a:solidFill>
                  <a:schemeClr val="bg1"/>
                </a:solidFill>
                <a:latin typeface="Palatino"/>
              </a:rPr>
              <a:t>totally opaque </a:t>
            </a:r>
            <a:r>
              <a:rPr lang="en-US" sz="2400" dirty="0">
                <a:solidFill>
                  <a:schemeClr val="bg1"/>
                </a:solidFill>
                <a:latin typeface="Palatino"/>
              </a:rPr>
              <a:t>sinus or a </a:t>
            </a:r>
            <a:r>
              <a:rPr lang="en-US" sz="2400" dirty="0" smtClean="0">
                <a:solidFill>
                  <a:schemeClr val="bg1"/>
                </a:solidFill>
                <a:latin typeface="Palatino"/>
              </a:rPr>
              <a:t>fluid level</a:t>
            </a:r>
            <a:r>
              <a:rPr lang="en-US" sz="2400" dirty="0">
                <a:solidFill>
                  <a:schemeClr val="bg1"/>
                </a:solidFill>
                <a:latin typeface="Palatino"/>
              </a:rPr>
              <a:t>.</a:t>
            </a:r>
            <a:endParaRPr lang="ar-IQ" sz="2400" dirty="0">
              <a:solidFill>
                <a:schemeClr val="bg1"/>
              </a:solidFill>
            </a:endParaRPr>
          </a:p>
        </p:txBody>
      </p:sp>
      <p:sp>
        <p:nvSpPr>
          <p:cNvPr id="4" name="مستطيل 3"/>
          <p:cNvSpPr/>
          <p:nvPr/>
        </p:nvSpPr>
        <p:spPr>
          <a:xfrm>
            <a:off x="620919" y="332656"/>
            <a:ext cx="4530407" cy="584775"/>
          </a:xfrm>
          <a:prstGeom prst="rect">
            <a:avLst/>
          </a:prstGeom>
        </p:spPr>
        <p:txBody>
          <a:bodyPr wrap="none">
            <a:spAutoFit/>
          </a:bodyPr>
          <a:lstStyle/>
          <a:p>
            <a:pPr lvl="0" algn="l"/>
            <a:r>
              <a:rPr lang="en-US" sz="3200" b="1" dirty="0">
                <a:solidFill>
                  <a:srgbClr val="FFFF00"/>
                </a:solidFill>
                <a:latin typeface="Palatino,Bold"/>
              </a:rPr>
              <a:t>Odontogenic Sinusitis</a:t>
            </a:r>
          </a:p>
        </p:txBody>
      </p:sp>
      <p:sp>
        <p:nvSpPr>
          <p:cNvPr id="5" name="مستطيل 4"/>
          <p:cNvSpPr/>
          <p:nvPr/>
        </p:nvSpPr>
        <p:spPr>
          <a:xfrm>
            <a:off x="339708" y="3933019"/>
            <a:ext cx="2383986" cy="523220"/>
          </a:xfrm>
          <a:prstGeom prst="rect">
            <a:avLst/>
          </a:prstGeom>
        </p:spPr>
        <p:txBody>
          <a:bodyPr wrap="none">
            <a:spAutoFit/>
          </a:bodyPr>
          <a:lstStyle/>
          <a:p>
            <a:r>
              <a:rPr lang="en-US" sz="2800" b="1" dirty="0">
                <a:solidFill>
                  <a:srgbClr val="FFFF00"/>
                </a:solidFill>
                <a:latin typeface="Palatino,BoldItalic"/>
              </a:rPr>
              <a:t>Management</a:t>
            </a:r>
            <a:endParaRPr lang="ar-IQ" sz="2800" dirty="0">
              <a:solidFill>
                <a:srgbClr val="FFFF00"/>
              </a:solidFill>
            </a:endParaRPr>
          </a:p>
        </p:txBody>
      </p:sp>
      <p:sp>
        <p:nvSpPr>
          <p:cNvPr id="6" name="مستطيل 5"/>
          <p:cNvSpPr/>
          <p:nvPr/>
        </p:nvSpPr>
        <p:spPr>
          <a:xfrm>
            <a:off x="339708" y="4509120"/>
            <a:ext cx="8827129" cy="1938992"/>
          </a:xfrm>
          <a:prstGeom prst="rect">
            <a:avLst/>
          </a:prstGeom>
        </p:spPr>
        <p:txBody>
          <a:bodyPr wrap="square">
            <a:spAutoFit/>
          </a:bodyPr>
          <a:lstStyle/>
          <a:p>
            <a:pPr marL="342900" indent="-342900" algn="l" rtl="0">
              <a:buFont typeface="Wingdings" pitchFamily="2" charset="2"/>
              <a:buChar char="q"/>
            </a:pPr>
            <a:r>
              <a:rPr lang="en-US" sz="2400" dirty="0">
                <a:solidFill>
                  <a:schemeClr val="bg1"/>
                </a:solidFill>
                <a:latin typeface="Palatino"/>
              </a:rPr>
              <a:t>The extraction of the offending teeth carries a risk </a:t>
            </a:r>
            <a:r>
              <a:rPr lang="en-US" sz="2400" dirty="0" smtClean="0">
                <a:solidFill>
                  <a:schemeClr val="bg1"/>
                </a:solidFill>
                <a:latin typeface="Palatino"/>
              </a:rPr>
              <a:t>of perforation </a:t>
            </a:r>
            <a:r>
              <a:rPr lang="en-US" sz="2400" dirty="0">
                <a:solidFill>
                  <a:schemeClr val="bg1"/>
                </a:solidFill>
                <a:latin typeface="Palatino"/>
              </a:rPr>
              <a:t>and a persistent fistula</a:t>
            </a:r>
            <a:r>
              <a:rPr lang="en-US" sz="2400" dirty="0" smtClean="0">
                <a:solidFill>
                  <a:schemeClr val="bg1"/>
                </a:solidFill>
                <a:latin typeface="Palatino"/>
              </a:rPr>
              <a:t>.</a:t>
            </a:r>
          </a:p>
          <a:p>
            <a:pPr marL="342900" indent="-342900" algn="l" rtl="0">
              <a:buFont typeface="Wingdings" pitchFamily="2" charset="2"/>
              <a:buChar char="q"/>
            </a:pPr>
            <a:r>
              <a:rPr lang="en-US" sz="2400" dirty="0" smtClean="0">
                <a:solidFill>
                  <a:schemeClr val="bg1"/>
                </a:solidFill>
                <a:latin typeface="Palatino"/>
              </a:rPr>
              <a:t>Antibiotic </a:t>
            </a:r>
            <a:r>
              <a:rPr lang="en-US" sz="2400" dirty="0">
                <a:solidFill>
                  <a:schemeClr val="bg1"/>
                </a:solidFill>
                <a:latin typeface="Palatino"/>
              </a:rPr>
              <a:t>prophylaxis and taken for at least five </a:t>
            </a:r>
            <a:r>
              <a:rPr lang="en-US" sz="2400" dirty="0" smtClean="0">
                <a:solidFill>
                  <a:schemeClr val="bg1"/>
                </a:solidFill>
                <a:latin typeface="Palatino"/>
              </a:rPr>
              <a:t>days postoperatively</a:t>
            </a:r>
          </a:p>
          <a:p>
            <a:pPr marL="342900" indent="-342900" algn="l" rtl="0">
              <a:buFont typeface="Wingdings" pitchFamily="2" charset="2"/>
              <a:buChar char="q"/>
            </a:pPr>
            <a:r>
              <a:rPr lang="en-US" sz="2400" dirty="0">
                <a:solidFill>
                  <a:schemeClr val="bg1"/>
                </a:solidFill>
                <a:latin typeface="Palatino"/>
              </a:rPr>
              <a:t>Decongestants: in the forms of </a:t>
            </a:r>
            <a:r>
              <a:rPr lang="en-US" sz="2400" dirty="0" smtClean="0">
                <a:solidFill>
                  <a:schemeClr val="bg1"/>
                </a:solidFill>
                <a:latin typeface="Palatino"/>
              </a:rPr>
              <a:t>nasal inhalations </a:t>
            </a:r>
            <a:r>
              <a:rPr lang="en-US" sz="2400" dirty="0">
                <a:solidFill>
                  <a:schemeClr val="bg1"/>
                </a:solidFill>
                <a:latin typeface="Palatino"/>
              </a:rPr>
              <a:t>and drops.</a:t>
            </a:r>
            <a:endParaRPr lang="ar-IQ" sz="2400" dirty="0">
              <a:solidFill>
                <a:schemeClr val="bg1"/>
              </a:solidFill>
            </a:endParaRPr>
          </a:p>
        </p:txBody>
      </p:sp>
    </p:spTree>
    <p:extLst>
      <p:ext uri="{BB962C8B-B14F-4D97-AF65-F5344CB8AC3E}">
        <p14:creationId xmlns:p14="http://schemas.microsoft.com/office/powerpoint/2010/main" val="175576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مستطيل 1"/>
          <p:cNvSpPr/>
          <p:nvPr/>
        </p:nvSpPr>
        <p:spPr>
          <a:xfrm>
            <a:off x="323528" y="188640"/>
            <a:ext cx="6853158" cy="523220"/>
          </a:xfrm>
          <a:prstGeom prst="rect">
            <a:avLst/>
          </a:prstGeom>
        </p:spPr>
        <p:txBody>
          <a:bodyPr wrap="none">
            <a:spAutoFit/>
          </a:bodyPr>
          <a:lstStyle/>
          <a:p>
            <a:r>
              <a:rPr lang="en-US" sz="2800" b="1" dirty="0">
                <a:solidFill>
                  <a:srgbClr val="FFFF00"/>
                </a:solidFill>
                <a:latin typeface="Palatino,Bold"/>
              </a:rPr>
              <a:t>Clinical Examination of Maxillary Sinus</a:t>
            </a:r>
            <a:endParaRPr lang="ar-IQ" sz="2800" dirty="0">
              <a:solidFill>
                <a:srgbClr val="FFFF00"/>
              </a:solidFill>
            </a:endParaRPr>
          </a:p>
        </p:txBody>
      </p:sp>
      <p:sp>
        <p:nvSpPr>
          <p:cNvPr id="3" name="مستطيل 2"/>
          <p:cNvSpPr/>
          <p:nvPr/>
        </p:nvSpPr>
        <p:spPr>
          <a:xfrm>
            <a:off x="323528" y="1124744"/>
            <a:ext cx="8568952" cy="4801314"/>
          </a:xfrm>
          <a:prstGeom prst="rect">
            <a:avLst/>
          </a:prstGeom>
        </p:spPr>
        <p:txBody>
          <a:bodyPr wrap="square">
            <a:spAutoFit/>
          </a:bodyPr>
          <a:lstStyle/>
          <a:p>
            <a:pPr algn="l" rtl="0">
              <a:lnSpc>
                <a:spcPct val="150000"/>
              </a:lnSpc>
            </a:pPr>
            <a:r>
              <a:rPr lang="en-US" sz="2400" dirty="0">
                <a:solidFill>
                  <a:srgbClr val="FF0000"/>
                </a:solidFill>
                <a:latin typeface="Palatino"/>
              </a:rPr>
              <a:t>a. </a:t>
            </a:r>
            <a:r>
              <a:rPr lang="en-US" sz="2400" i="1" dirty="0">
                <a:solidFill>
                  <a:srgbClr val="FF0000"/>
                </a:solidFill>
                <a:latin typeface="PalatinoItalic"/>
              </a:rPr>
              <a:t>Extraoral examination: </a:t>
            </a:r>
            <a:r>
              <a:rPr lang="en-US" sz="2400" dirty="0">
                <a:solidFill>
                  <a:schemeClr val="bg1"/>
                </a:solidFill>
                <a:latin typeface="Palatino"/>
              </a:rPr>
              <a:t>Pain and tenderness, </a:t>
            </a:r>
            <a:r>
              <a:rPr lang="en-US" sz="2400" dirty="0" smtClean="0">
                <a:solidFill>
                  <a:schemeClr val="bg1"/>
                </a:solidFill>
                <a:latin typeface="Palatino"/>
              </a:rPr>
              <a:t>swelling over </a:t>
            </a:r>
            <a:r>
              <a:rPr lang="en-US" sz="2400" dirty="0">
                <a:solidFill>
                  <a:schemeClr val="bg1"/>
                </a:solidFill>
                <a:latin typeface="Palatino"/>
              </a:rPr>
              <a:t>the prominence of cheek </a:t>
            </a:r>
            <a:r>
              <a:rPr lang="en-US" sz="2400" dirty="0" smtClean="0">
                <a:solidFill>
                  <a:schemeClr val="bg1"/>
                </a:solidFill>
                <a:latin typeface="Palatino"/>
              </a:rPr>
              <a:t>bones</a:t>
            </a:r>
            <a:endParaRPr lang="en-US" sz="2400" dirty="0">
              <a:solidFill>
                <a:schemeClr val="bg1"/>
              </a:solidFill>
              <a:latin typeface="Palatino"/>
            </a:endParaRPr>
          </a:p>
          <a:p>
            <a:pPr algn="l" rtl="0">
              <a:lnSpc>
                <a:spcPct val="150000"/>
              </a:lnSpc>
            </a:pPr>
            <a:r>
              <a:rPr lang="en-US" sz="2400" dirty="0">
                <a:solidFill>
                  <a:srgbClr val="FF0000"/>
                </a:solidFill>
                <a:latin typeface="Palatino"/>
              </a:rPr>
              <a:t>b. </a:t>
            </a:r>
            <a:r>
              <a:rPr lang="en-US" sz="2400" i="1" dirty="0">
                <a:solidFill>
                  <a:srgbClr val="FF0000"/>
                </a:solidFill>
                <a:latin typeface="PalatinoItalic"/>
              </a:rPr>
              <a:t>Intraoral examination:</a:t>
            </a:r>
          </a:p>
          <a:p>
            <a:pPr marL="400050" indent="-400050" algn="l" rtl="0">
              <a:lnSpc>
                <a:spcPct val="150000"/>
              </a:lnSpc>
              <a:buAutoNum type="romanLcPeriod"/>
            </a:pPr>
            <a:r>
              <a:rPr lang="en-US" sz="2400" dirty="0" smtClean="0">
                <a:solidFill>
                  <a:srgbClr val="FFFF00"/>
                </a:solidFill>
                <a:latin typeface="Palatino"/>
              </a:rPr>
              <a:t>Pain </a:t>
            </a:r>
            <a:r>
              <a:rPr lang="en-US" sz="2400" dirty="0">
                <a:solidFill>
                  <a:srgbClr val="FFFF00"/>
                </a:solidFill>
                <a:latin typeface="Palatino"/>
              </a:rPr>
              <a:t>and tenderness</a:t>
            </a:r>
            <a:r>
              <a:rPr lang="en-US" sz="2400" dirty="0">
                <a:solidFill>
                  <a:schemeClr val="bg1"/>
                </a:solidFill>
                <a:latin typeface="Palatino"/>
              </a:rPr>
              <a:t>, swelling over the </a:t>
            </a:r>
            <a:r>
              <a:rPr lang="en-US" sz="2400" dirty="0" smtClean="0">
                <a:solidFill>
                  <a:schemeClr val="bg1"/>
                </a:solidFill>
                <a:latin typeface="Palatino"/>
              </a:rPr>
              <a:t>maxilla between </a:t>
            </a:r>
            <a:r>
              <a:rPr lang="en-US" sz="2400" dirty="0">
                <a:solidFill>
                  <a:schemeClr val="bg1"/>
                </a:solidFill>
                <a:latin typeface="Palatino"/>
              </a:rPr>
              <a:t>the canine fossa and the </a:t>
            </a:r>
            <a:r>
              <a:rPr lang="en-US" sz="2400" dirty="0" smtClean="0">
                <a:solidFill>
                  <a:schemeClr val="bg1"/>
                </a:solidFill>
                <a:latin typeface="Palatino"/>
              </a:rPr>
              <a:t>zygomatic buttress.</a:t>
            </a:r>
            <a:r>
              <a:rPr lang="en-US" sz="2400" i="1" dirty="0">
                <a:solidFill>
                  <a:schemeClr val="bg1"/>
                </a:solidFill>
                <a:latin typeface="PalatinoItalic"/>
              </a:rPr>
              <a:t> </a:t>
            </a:r>
            <a:endParaRPr lang="en-US" sz="2400" i="1" dirty="0" smtClean="0">
              <a:solidFill>
                <a:schemeClr val="bg1"/>
              </a:solidFill>
              <a:latin typeface="PalatinoItalic"/>
            </a:endParaRPr>
          </a:p>
          <a:p>
            <a:pPr marL="400050" indent="-400050" algn="l" rtl="0">
              <a:lnSpc>
                <a:spcPct val="150000"/>
              </a:lnSpc>
              <a:buAutoNum type="romanLcPeriod"/>
            </a:pPr>
            <a:r>
              <a:rPr lang="en-US" sz="2400" dirty="0" smtClean="0">
                <a:solidFill>
                  <a:srgbClr val="FFFF00"/>
                </a:solidFill>
                <a:latin typeface="PalatinoItalic"/>
              </a:rPr>
              <a:t>Transillumination: </a:t>
            </a:r>
            <a:r>
              <a:rPr lang="en-US" sz="2400" dirty="0" smtClean="0">
                <a:solidFill>
                  <a:schemeClr val="bg1"/>
                </a:solidFill>
                <a:latin typeface="Palatino"/>
              </a:rPr>
              <a:t>The affected sinus shows decreased transmission of light; due to accumulation of fluid, debris, pus, and thickening of the sinus mucosa. </a:t>
            </a:r>
          </a:p>
          <a:p>
            <a:pPr algn="l"/>
            <a:endParaRPr lang="ar-IQ" dirty="0"/>
          </a:p>
        </p:txBody>
      </p:sp>
    </p:spTree>
    <p:extLst>
      <p:ext uri="{BB962C8B-B14F-4D97-AF65-F5344CB8AC3E}">
        <p14:creationId xmlns:p14="http://schemas.microsoft.com/office/powerpoint/2010/main" val="374205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2" descr="C:\My Photos\sinusitis9.jpg"/>
          <p:cNvPicPr>
            <a:picLocks noChangeAspect="1" noChangeArrowheads="1"/>
          </p:cNvPicPr>
          <p:nvPr/>
        </p:nvPicPr>
        <p:blipFill>
          <a:blip r:embed="rId2">
            <a:lum bright="12000"/>
            <a:extLst>
              <a:ext uri="{28A0092B-C50C-407E-A947-70E740481C1C}">
                <a14:useLocalDpi xmlns:a14="http://schemas.microsoft.com/office/drawing/2010/main" val="0"/>
              </a:ext>
            </a:extLst>
          </a:blip>
          <a:srcRect t="481" b="3841"/>
          <a:stretch>
            <a:fillRect/>
          </a:stretch>
        </p:blipFill>
        <p:spPr bwMode="auto">
          <a:xfrm>
            <a:off x="2051720" y="0"/>
            <a:ext cx="50405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05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1">
                <a:tint val="44500"/>
                <a:satMod val="160000"/>
              </a:schemeClr>
            </a:gs>
            <a:gs pos="100000">
              <a:srgbClr val="FFFF00">
                <a:alpha val="0"/>
              </a:srgbClr>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72571" y="188639"/>
            <a:ext cx="5761514" cy="584775"/>
          </a:xfrm>
          <a:prstGeom prst="rect">
            <a:avLst/>
          </a:prstGeom>
        </p:spPr>
        <p:txBody>
          <a:bodyPr wrap="none">
            <a:spAutoFit/>
          </a:bodyPr>
          <a:lstStyle/>
          <a:p>
            <a:r>
              <a:rPr lang="en-US" sz="3200" b="1" dirty="0">
                <a:solidFill>
                  <a:srgbClr val="0068A7"/>
                </a:solidFill>
                <a:latin typeface="Palatino,Bold"/>
              </a:rPr>
              <a:t>Radiology of Maxillary Sinus</a:t>
            </a:r>
            <a:endParaRPr lang="ar-IQ" sz="3200" dirty="0"/>
          </a:p>
        </p:txBody>
      </p:sp>
      <p:sp>
        <p:nvSpPr>
          <p:cNvPr id="3" name="مستطيل 2"/>
          <p:cNvSpPr/>
          <p:nvPr/>
        </p:nvSpPr>
        <p:spPr>
          <a:xfrm>
            <a:off x="251520" y="959970"/>
            <a:ext cx="8892480" cy="6001643"/>
          </a:xfrm>
          <a:prstGeom prst="rect">
            <a:avLst/>
          </a:prstGeom>
        </p:spPr>
        <p:txBody>
          <a:bodyPr wrap="square">
            <a:spAutoFit/>
          </a:bodyPr>
          <a:lstStyle/>
          <a:p>
            <a:pPr marL="457200" indent="-457200" algn="l" rtl="0">
              <a:buAutoNum type="arabicPeriod"/>
            </a:pPr>
            <a:r>
              <a:rPr lang="en-US" sz="2400" b="1" dirty="0" smtClean="0">
                <a:solidFill>
                  <a:srgbClr val="231F20"/>
                </a:solidFill>
                <a:latin typeface="Palatino"/>
              </a:rPr>
              <a:t>Extraoral views:</a:t>
            </a:r>
          </a:p>
          <a:p>
            <a:pPr marL="457200" indent="-457200" algn="l" rtl="0">
              <a:buAutoNum type="arabicPeriod"/>
            </a:pPr>
            <a:endParaRPr lang="en-US" sz="2400" b="1" dirty="0" smtClean="0">
              <a:solidFill>
                <a:srgbClr val="231F20"/>
              </a:solidFill>
              <a:latin typeface="Palatino"/>
            </a:endParaRPr>
          </a:p>
          <a:p>
            <a:pPr marL="457200" indent="-457200" algn="l" rtl="0">
              <a:buAutoNum type="alphaLcPeriod"/>
            </a:pPr>
            <a:r>
              <a:rPr lang="en-US" sz="2400" b="1" dirty="0" smtClean="0">
                <a:solidFill>
                  <a:srgbClr val="FF0000"/>
                </a:solidFill>
                <a:latin typeface="Palatino,BoldItalic"/>
              </a:rPr>
              <a:t>Occipitomental </a:t>
            </a:r>
            <a:r>
              <a:rPr lang="en-US" sz="2400" b="1" dirty="0">
                <a:solidFill>
                  <a:srgbClr val="FF0000"/>
                </a:solidFill>
                <a:latin typeface="Palatino,BoldItalic"/>
              </a:rPr>
              <a:t>View </a:t>
            </a:r>
            <a:r>
              <a:rPr lang="en-US" sz="2400" b="1" dirty="0" smtClean="0">
                <a:solidFill>
                  <a:srgbClr val="FF0000"/>
                </a:solidFill>
                <a:latin typeface="Palatino,BoldItalic"/>
              </a:rPr>
              <a:t>(</a:t>
            </a:r>
            <a:r>
              <a:rPr lang="en-US" sz="2400" b="1" dirty="0" smtClean="0">
                <a:solidFill>
                  <a:srgbClr val="FF0000"/>
                </a:solidFill>
              </a:rPr>
              <a:t>15</a:t>
            </a:r>
            <a:r>
              <a:rPr lang="en-US" sz="2400" b="1" dirty="0">
                <a:solidFill>
                  <a:srgbClr val="FF0000"/>
                </a:solidFill>
              </a:rPr>
              <a:t>°</a:t>
            </a:r>
            <a:r>
              <a:rPr lang="en-US" dirty="0"/>
              <a:t> </a:t>
            </a:r>
            <a:r>
              <a:rPr lang="en-US" sz="2400" b="1" dirty="0" smtClean="0">
                <a:solidFill>
                  <a:srgbClr val="FF0000"/>
                </a:solidFill>
                <a:latin typeface="Palatino,BoldItalic"/>
              </a:rPr>
              <a:t>OM): </a:t>
            </a:r>
            <a:r>
              <a:rPr lang="en-US" sz="2400" dirty="0" smtClean="0">
                <a:latin typeface="Palatino,BoldItalic"/>
              </a:rPr>
              <a:t>it’s called </a:t>
            </a:r>
            <a:r>
              <a:rPr lang="en-US" sz="2400" dirty="0" smtClean="0">
                <a:latin typeface="Palatino"/>
              </a:rPr>
              <a:t>Water’s view. T</a:t>
            </a:r>
            <a:r>
              <a:rPr lang="en-US" sz="2400" dirty="0" smtClean="0">
                <a:solidFill>
                  <a:srgbClr val="231F20"/>
                </a:solidFill>
                <a:latin typeface="Palatino"/>
              </a:rPr>
              <a:t>he </a:t>
            </a:r>
            <a:r>
              <a:rPr lang="en-US" sz="2400" dirty="0">
                <a:solidFill>
                  <a:srgbClr val="231F20"/>
                </a:solidFill>
                <a:latin typeface="Palatino"/>
              </a:rPr>
              <a:t>presence of pus will </a:t>
            </a:r>
            <a:r>
              <a:rPr lang="en-US" sz="2400" dirty="0" smtClean="0">
                <a:solidFill>
                  <a:srgbClr val="231F20"/>
                </a:solidFill>
                <a:latin typeface="Palatino"/>
              </a:rPr>
              <a:t>produce a </a:t>
            </a:r>
            <a:r>
              <a:rPr lang="en-US" sz="2400" dirty="0">
                <a:solidFill>
                  <a:srgbClr val="231F20"/>
                </a:solidFill>
                <a:latin typeface="Palatino"/>
              </a:rPr>
              <a:t>horizontal fluid level in this view; provided that </a:t>
            </a:r>
            <a:r>
              <a:rPr lang="en-US" sz="2400" dirty="0" smtClean="0">
                <a:solidFill>
                  <a:srgbClr val="231F20"/>
                </a:solidFill>
                <a:latin typeface="Palatino"/>
              </a:rPr>
              <a:t>there is </a:t>
            </a:r>
            <a:r>
              <a:rPr lang="en-US" sz="2400" dirty="0">
                <a:solidFill>
                  <a:srgbClr val="231F20"/>
                </a:solidFill>
                <a:latin typeface="Palatino"/>
              </a:rPr>
              <a:t>air above it</a:t>
            </a:r>
            <a:r>
              <a:rPr lang="en-US" sz="2400" dirty="0" smtClean="0">
                <a:solidFill>
                  <a:srgbClr val="231F20"/>
                </a:solidFill>
                <a:latin typeface="Palatino"/>
              </a:rPr>
              <a:t>.</a:t>
            </a:r>
            <a:r>
              <a:rPr lang="en-US" sz="2400" dirty="0">
                <a:solidFill>
                  <a:srgbClr val="231F20"/>
                </a:solidFill>
                <a:latin typeface="Palatino"/>
              </a:rPr>
              <a:t> As a measure of confirmation of </a:t>
            </a:r>
            <a:r>
              <a:rPr lang="en-US" sz="2400" dirty="0" smtClean="0">
                <a:solidFill>
                  <a:srgbClr val="231F20"/>
                </a:solidFill>
                <a:latin typeface="Palatino"/>
              </a:rPr>
              <a:t>the diagnosis</a:t>
            </a:r>
            <a:r>
              <a:rPr lang="en-US" sz="2400" dirty="0">
                <a:solidFill>
                  <a:srgbClr val="231F20"/>
                </a:solidFill>
                <a:latin typeface="Palatino"/>
              </a:rPr>
              <a:t>, the view is repeated with the head </a:t>
            </a:r>
            <a:r>
              <a:rPr lang="en-US" sz="2400" dirty="0" smtClean="0">
                <a:solidFill>
                  <a:srgbClr val="231F20"/>
                </a:solidFill>
                <a:latin typeface="Palatino"/>
              </a:rPr>
              <a:t>tilted toward </a:t>
            </a:r>
            <a:r>
              <a:rPr lang="en-US" sz="2400" dirty="0">
                <a:solidFill>
                  <a:srgbClr val="231F20"/>
                </a:solidFill>
                <a:latin typeface="Palatino"/>
              </a:rPr>
              <a:t>the side of pathology. The fluid level </a:t>
            </a:r>
            <a:r>
              <a:rPr lang="en-US" sz="2400" dirty="0" smtClean="0">
                <a:solidFill>
                  <a:srgbClr val="231F20"/>
                </a:solidFill>
                <a:latin typeface="Palatino"/>
              </a:rPr>
              <a:t>remains horizontal.</a:t>
            </a:r>
          </a:p>
          <a:p>
            <a:pPr marL="457200" indent="-457200" algn="l" rtl="0">
              <a:buAutoNum type="alphaLcPeriod"/>
            </a:pPr>
            <a:endParaRPr lang="en-US" sz="2400" dirty="0" smtClean="0">
              <a:solidFill>
                <a:srgbClr val="231F20"/>
              </a:solidFill>
              <a:latin typeface="Palatino"/>
            </a:endParaRPr>
          </a:p>
          <a:p>
            <a:pPr marL="457200" indent="-457200" algn="l" rtl="0">
              <a:buAutoNum type="alphaLcPeriod" startAt="2"/>
            </a:pPr>
            <a:r>
              <a:rPr lang="en-US" sz="2400" b="1" dirty="0" smtClean="0">
                <a:solidFill>
                  <a:srgbClr val="FF0000"/>
                </a:solidFill>
                <a:latin typeface="Palatino"/>
              </a:rPr>
              <a:t>Lateral Skull: </a:t>
            </a:r>
            <a:r>
              <a:rPr lang="en-US" sz="2400" dirty="0">
                <a:solidFill>
                  <a:srgbClr val="FF0000"/>
                </a:solidFill>
                <a:latin typeface="Palatino"/>
              </a:rPr>
              <a:t>(i)</a:t>
            </a:r>
            <a:r>
              <a:rPr lang="en-US" sz="2400" dirty="0">
                <a:solidFill>
                  <a:srgbClr val="231F20"/>
                </a:solidFill>
                <a:latin typeface="Palatino"/>
              </a:rPr>
              <a:t> confirming the presence </a:t>
            </a:r>
            <a:r>
              <a:rPr lang="en-US" sz="2400" dirty="0" smtClean="0">
                <a:solidFill>
                  <a:srgbClr val="231F20"/>
                </a:solidFill>
                <a:latin typeface="Palatino"/>
              </a:rPr>
              <a:t>of fluid </a:t>
            </a:r>
            <a:r>
              <a:rPr lang="en-US" sz="2400" dirty="0">
                <a:solidFill>
                  <a:srgbClr val="231F20"/>
                </a:solidFill>
                <a:latin typeface="Palatino"/>
              </a:rPr>
              <a:t>level and </a:t>
            </a:r>
            <a:r>
              <a:rPr lang="en-US" sz="2400" dirty="0" smtClean="0">
                <a:solidFill>
                  <a:srgbClr val="231F20"/>
                </a:solidFill>
                <a:latin typeface="Palatino"/>
              </a:rPr>
              <a:t>cyst </a:t>
            </a:r>
            <a:r>
              <a:rPr lang="en-US" sz="2400" dirty="0" smtClean="0">
                <a:solidFill>
                  <a:srgbClr val="FF0000"/>
                </a:solidFill>
                <a:latin typeface="Palatino"/>
              </a:rPr>
              <a:t>(ii</a:t>
            </a:r>
            <a:r>
              <a:rPr lang="en-US" sz="2400" dirty="0">
                <a:solidFill>
                  <a:srgbClr val="FF0000"/>
                </a:solidFill>
                <a:latin typeface="Palatino"/>
              </a:rPr>
              <a:t>) </a:t>
            </a:r>
            <a:r>
              <a:rPr lang="en-US" sz="2400" dirty="0">
                <a:solidFill>
                  <a:srgbClr val="231F20"/>
                </a:solidFill>
                <a:latin typeface="Palatino"/>
              </a:rPr>
              <a:t>in localizing a foreign </a:t>
            </a:r>
            <a:r>
              <a:rPr lang="en-US" sz="2400" dirty="0" smtClean="0">
                <a:solidFill>
                  <a:srgbClr val="231F20"/>
                </a:solidFill>
                <a:latin typeface="Palatino"/>
              </a:rPr>
              <a:t>body, e.g</a:t>
            </a:r>
            <a:r>
              <a:rPr lang="en-US" sz="2400" dirty="0">
                <a:solidFill>
                  <a:srgbClr val="231F20"/>
                </a:solidFill>
                <a:latin typeface="Palatino"/>
              </a:rPr>
              <a:t>. root; particularly when the foreign body is </a:t>
            </a:r>
            <a:r>
              <a:rPr lang="en-US" sz="2400" dirty="0" smtClean="0">
                <a:solidFill>
                  <a:srgbClr val="231F20"/>
                </a:solidFill>
                <a:latin typeface="Palatino"/>
              </a:rPr>
              <a:t>located higher </a:t>
            </a:r>
            <a:r>
              <a:rPr lang="en-US" sz="2400" dirty="0">
                <a:solidFill>
                  <a:srgbClr val="231F20"/>
                </a:solidFill>
                <a:latin typeface="Palatino"/>
              </a:rPr>
              <a:t>up in the sinus</a:t>
            </a:r>
            <a:r>
              <a:rPr lang="en-US" sz="2400" dirty="0" smtClean="0">
                <a:solidFill>
                  <a:srgbClr val="231F20"/>
                </a:solidFill>
                <a:latin typeface="Palatino"/>
              </a:rPr>
              <a:t>.</a:t>
            </a:r>
          </a:p>
          <a:p>
            <a:pPr marL="457200" indent="-457200" algn="l" rtl="0">
              <a:buAutoNum type="alphaLcPeriod" startAt="2"/>
            </a:pPr>
            <a:endParaRPr lang="en-US" sz="2400" dirty="0" smtClean="0">
              <a:solidFill>
                <a:srgbClr val="231F20"/>
              </a:solidFill>
              <a:latin typeface="Palatino"/>
            </a:endParaRPr>
          </a:p>
          <a:p>
            <a:pPr marL="457200" indent="-457200" algn="l" rtl="0">
              <a:buAutoNum type="alphaLcPeriod" startAt="2"/>
            </a:pPr>
            <a:r>
              <a:rPr lang="en-US" sz="2400" b="1" dirty="0">
                <a:solidFill>
                  <a:srgbClr val="FF0000"/>
                </a:solidFill>
                <a:latin typeface="Palatino"/>
              </a:rPr>
              <a:t>Submentovertex View: </a:t>
            </a:r>
            <a:r>
              <a:rPr lang="en-US" sz="2400" dirty="0">
                <a:latin typeface="Palatino"/>
              </a:rPr>
              <a:t>This view is helpful in visualizing the posterior </a:t>
            </a:r>
            <a:r>
              <a:rPr lang="en-US" sz="2400" dirty="0" smtClean="0">
                <a:latin typeface="Palatino"/>
              </a:rPr>
              <a:t>walls of </a:t>
            </a:r>
            <a:r>
              <a:rPr lang="en-US" sz="2400" dirty="0">
                <a:latin typeface="Palatino"/>
              </a:rPr>
              <a:t>maxillary sinus.</a:t>
            </a:r>
            <a:endParaRPr lang="en-US" sz="2400" dirty="0" smtClean="0">
              <a:latin typeface="Palatino"/>
            </a:endParaRPr>
          </a:p>
          <a:p>
            <a:pPr algn="l" rtl="0"/>
            <a:endParaRPr lang="ar-IQ" sz="2400" b="1" dirty="0">
              <a:solidFill>
                <a:srgbClr val="FF0000"/>
              </a:solidFill>
            </a:endParaRPr>
          </a:p>
        </p:txBody>
      </p:sp>
    </p:spTree>
    <p:extLst>
      <p:ext uri="{BB962C8B-B14F-4D97-AF65-F5344CB8AC3E}">
        <p14:creationId xmlns:p14="http://schemas.microsoft.com/office/powerpoint/2010/main" val="3203495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46000"/>
          </a:srgbClr>
        </a:solidFill>
        <a:effectLst/>
      </p:bgPr>
    </p:bg>
    <p:spTree>
      <p:nvGrpSpPr>
        <p:cNvPr id="1" name=""/>
        <p:cNvGrpSpPr/>
        <p:nvPr/>
      </p:nvGrpSpPr>
      <p:grpSpPr>
        <a:xfrm>
          <a:off x="0" y="0"/>
          <a:ext cx="0" cy="0"/>
          <a:chOff x="0" y="0"/>
          <a:chExt cx="0" cy="0"/>
        </a:xfrm>
      </p:grpSpPr>
      <p:sp>
        <p:nvSpPr>
          <p:cNvPr id="2" name="مستطيل 1"/>
          <p:cNvSpPr/>
          <p:nvPr/>
        </p:nvSpPr>
        <p:spPr>
          <a:xfrm>
            <a:off x="-18323" y="1148023"/>
            <a:ext cx="8964488" cy="2554545"/>
          </a:xfrm>
          <a:prstGeom prst="rect">
            <a:avLst/>
          </a:prstGeom>
        </p:spPr>
        <p:txBody>
          <a:bodyPr wrap="square">
            <a:spAutoFit/>
          </a:bodyPr>
          <a:lstStyle/>
          <a:p>
            <a:pPr algn="l"/>
            <a:endParaRPr lang="ar-IQ" sz="1600" dirty="0">
              <a:solidFill>
                <a:srgbClr val="000000"/>
              </a:solidFill>
            </a:endParaRPr>
          </a:p>
          <a:p>
            <a:pPr algn="l"/>
            <a:r>
              <a:rPr lang="en-US" sz="1600" dirty="0">
                <a:solidFill>
                  <a:srgbClr val="000000"/>
                </a:solidFill>
              </a:rPr>
              <a:t> </a:t>
            </a:r>
            <a:r>
              <a:rPr lang="en-US" sz="2400" dirty="0">
                <a:solidFill>
                  <a:srgbClr val="000000"/>
                </a:solidFill>
                <a:cs typeface="+mj-cs"/>
              </a:rPr>
              <a:t>The maxillary sinus is a pneumatic space. It is the largest bilateral air sinus located in the body of the maxilla and opens in the middle nasal meatus of the nasal cavity with single or multiple </a:t>
            </a:r>
            <a:r>
              <a:rPr lang="en-US" sz="2400" dirty="0" smtClean="0">
                <a:solidFill>
                  <a:srgbClr val="000000"/>
                </a:solidFill>
                <a:cs typeface="+mj-cs"/>
              </a:rPr>
              <a:t>openings</a:t>
            </a:r>
            <a:r>
              <a:rPr lang="en-US" sz="2000" dirty="0" smtClean="0">
                <a:solidFill>
                  <a:srgbClr val="000000"/>
                </a:solidFill>
              </a:rPr>
              <a:t> </a:t>
            </a:r>
            <a:r>
              <a:rPr lang="en-US" sz="2400" dirty="0" smtClean="0">
                <a:solidFill>
                  <a:srgbClr val="000000"/>
                </a:solidFill>
              </a:rPr>
              <a:t>are </a:t>
            </a:r>
            <a:r>
              <a:rPr lang="en-US" sz="2400" dirty="0">
                <a:solidFill>
                  <a:srgbClr val="000000"/>
                </a:solidFill>
              </a:rPr>
              <a:t>termed </a:t>
            </a:r>
            <a:r>
              <a:rPr lang="en-US" sz="2400" b="1" dirty="0">
                <a:solidFill>
                  <a:srgbClr val="000000"/>
                </a:solidFill>
              </a:rPr>
              <a:t>ostium </a:t>
            </a:r>
            <a:r>
              <a:rPr lang="en-US" sz="2400" b="1" dirty="0" smtClean="0">
                <a:solidFill>
                  <a:srgbClr val="000000"/>
                </a:solidFill>
              </a:rPr>
              <a:t>maxillare, </a:t>
            </a:r>
            <a:r>
              <a:rPr lang="en-US" sz="2400" dirty="0" smtClean="0">
                <a:solidFill>
                  <a:srgbClr val="000000"/>
                </a:solidFill>
              </a:rPr>
              <a:t>which</a:t>
            </a:r>
            <a:r>
              <a:rPr lang="en-US" sz="2400" b="1" dirty="0" smtClean="0">
                <a:solidFill>
                  <a:srgbClr val="000000"/>
                </a:solidFill>
              </a:rPr>
              <a:t> </a:t>
            </a:r>
            <a:r>
              <a:rPr lang="en-US" sz="2400" dirty="0" smtClean="0">
                <a:solidFill>
                  <a:srgbClr val="000000"/>
                </a:solidFill>
              </a:rPr>
              <a:t>found </a:t>
            </a:r>
            <a:r>
              <a:rPr lang="en-US" sz="2400" dirty="0">
                <a:solidFill>
                  <a:srgbClr val="000000"/>
                </a:solidFill>
              </a:rPr>
              <a:t>in a recess called </a:t>
            </a:r>
            <a:r>
              <a:rPr lang="en-US" sz="2400" b="1" dirty="0">
                <a:solidFill>
                  <a:srgbClr val="000000"/>
                </a:solidFill>
              </a:rPr>
              <a:t>hiatus </a:t>
            </a:r>
            <a:r>
              <a:rPr lang="en-US" sz="2400" b="1" dirty="0" smtClean="0">
                <a:solidFill>
                  <a:srgbClr val="000000"/>
                </a:solidFill>
              </a:rPr>
              <a:t>semilunaris.</a:t>
            </a:r>
            <a:endParaRPr lang="en-US" sz="2400" dirty="0">
              <a:solidFill>
                <a:srgbClr val="000000"/>
              </a:solidFill>
            </a:endParaRPr>
          </a:p>
          <a:p>
            <a:pPr algn="l"/>
            <a:r>
              <a:rPr lang="en-US" sz="2400" b="1" dirty="0" smtClean="0">
                <a:solidFill>
                  <a:srgbClr val="000000"/>
                </a:solidFill>
              </a:rPr>
              <a:t> </a:t>
            </a:r>
            <a:endParaRPr lang="en-US" sz="2400" dirty="0">
              <a:solidFill>
                <a:srgbClr val="000000"/>
              </a:solidFill>
            </a:endParaRPr>
          </a:p>
          <a:p>
            <a:pPr algn="l" rtl="0"/>
            <a:r>
              <a:rPr lang="en-US" sz="2400" dirty="0" smtClean="0">
                <a:solidFill>
                  <a:srgbClr val="000000"/>
                </a:solidFill>
                <a:cs typeface="+mj-cs"/>
              </a:rPr>
              <a:t>. </a:t>
            </a:r>
            <a:endParaRPr lang="ar-IQ" sz="2400" dirty="0">
              <a:cs typeface="+mj-cs"/>
            </a:endParaRPr>
          </a:p>
        </p:txBody>
      </p:sp>
      <p:pic>
        <p:nvPicPr>
          <p:cNvPr id="4" name="Picture 2" descr="http://headpainrelief.co.uk/wp-content/uploads/2013/02/sinuses-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740" y="2996952"/>
            <a:ext cx="4497974" cy="3807787"/>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377347" y="0"/>
            <a:ext cx="4572000" cy="1138773"/>
          </a:xfrm>
          <a:prstGeom prst="rect">
            <a:avLst/>
          </a:prstGeom>
        </p:spPr>
        <p:txBody>
          <a:bodyPr>
            <a:spAutoFit/>
          </a:bodyPr>
          <a:lstStyle/>
          <a:p>
            <a:pPr algn="l"/>
            <a:endParaRPr lang="ar-IQ" sz="1200" dirty="0">
              <a:solidFill>
                <a:srgbClr val="000000"/>
              </a:solidFill>
            </a:endParaRPr>
          </a:p>
          <a:p>
            <a:pPr algn="l"/>
            <a:r>
              <a:rPr lang="en-US" sz="1200" dirty="0">
                <a:solidFill>
                  <a:srgbClr val="000000"/>
                </a:solidFill>
              </a:rPr>
              <a:t> </a:t>
            </a:r>
            <a:r>
              <a:rPr lang="en-US" sz="2800" b="1" dirty="0">
                <a:solidFill>
                  <a:schemeClr val="tx2"/>
                </a:solidFill>
              </a:rPr>
              <a:t>Maxillary Sinus </a:t>
            </a:r>
            <a:endParaRPr lang="en-US" sz="2800" dirty="0">
              <a:solidFill>
                <a:schemeClr val="tx2"/>
              </a:solidFill>
            </a:endParaRPr>
          </a:p>
          <a:p>
            <a:pPr algn="l"/>
            <a:r>
              <a:rPr lang="en-US" sz="2800" b="1" dirty="0">
                <a:solidFill>
                  <a:schemeClr val="tx2"/>
                </a:solidFill>
              </a:rPr>
              <a:t>(Antrum of Higmore)</a:t>
            </a:r>
            <a:r>
              <a:rPr lang="en-US" sz="2800" b="1" dirty="0">
                <a:solidFill>
                  <a:srgbClr val="000000"/>
                </a:solidFill>
              </a:rPr>
              <a:t> </a:t>
            </a:r>
            <a:endParaRPr lang="ar-IQ" sz="2800" dirty="0"/>
          </a:p>
        </p:txBody>
      </p:sp>
      <p:sp>
        <p:nvSpPr>
          <p:cNvPr id="7" name="مربع نص 6"/>
          <p:cNvSpPr txBox="1"/>
          <p:nvPr/>
        </p:nvSpPr>
        <p:spPr>
          <a:xfrm>
            <a:off x="143587" y="3232808"/>
            <a:ext cx="4338657" cy="1323439"/>
          </a:xfrm>
          <a:prstGeom prst="rect">
            <a:avLst/>
          </a:prstGeom>
          <a:solidFill>
            <a:srgbClr val="FFFF00">
              <a:alpha val="68000"/>
            </a:srgbClr>
          </a:solidFill>
        </p:spPr>
        <p:txBody>
          <a:bodyPr wrap="square" rtlCol="1">
            <a:spAutoFit/>
          </a:bodyPr>
          <a:lstStyle/>
          <a:p>
            <a:pPr lvl="0" algn="l"/>
            <a:r>
              <a:rPr lang="en-US" sz="2000" dirty="0">
                <a:solidFill>
                  <a:prstClr val="black"/>
                </a:solidFill>
                <a:latin typeface="Palatino-Roman"/>
                <a:cs typeface="+mj-cs"/>
              </a:rPr>
              <a:t>The average </a:t>
            </a:r>
            <a:r>
              <a:rPr lang="en-US" sz="2000" dirty="0" smtClean="0">
                <a:solidFill>
                  <a:prstClr val="black"/>
                </a:solidFill>
                <a:latin typeface="Palatino-Roman"/>
                <a:cs typeface="+mj-cs"/>
              </a:rPr>
              <a:t>dimensions of </a:t>
            </a:r>
            <a:r>
              <a:rPr lang="en-US" sz="2000" dirty="0">
                <a:solidFill>
                  <a:prstClr val="black"/>
                </a:solidFill>
                <a:latin typeface="Palatino-Roman"/>
                <a:cs typeface="+mj-cs"/>
              </a:rPr>
              <a:t>the sinus are approximately 3.5 (anteroposterior) </a:t>
            </a:r>
            <a:r>
              <a:rPr lang="en-US" sz="2000" dirty="0" smtClean="0">
                <a:solidFill>
                  <a:prstClr val="black"/>
                </a:solidFill>
                <a:latin typeface="Palatino-Roman"/>
                <a:cs typeface="+mj-cs"/>
              </a:rPr>
              <a:t>x 3.2 </a:t>
            </a:r>
            <a:r>
              <a:rPr lang="en-US" sz="2000" dirty="0">
                <a:solidFill>
                  <a:prstClr val="black"/>
                </a:solidFill>
                <a:latin typeface="Palatino-Roman"/>
                <a:cs typeface="+mj-cs"/>
              </a:rPr>
              <a:t>(height) x 2.5 (width) cm</a:t>
            </a:r>
            <a:endParaRPr lang="ar-IQ" sz="2000" dirty="0">
              <a:cs typeface="+mj-cs"/>
            </a:endParaRPr>
          </a:p>
        </p:txBody>
      </p:sp>
      <p:sp>
        <p:nvSpPr>
          <p:cNvPr id="8" name="مربع نص 7"/>
          <p:cNvSpPr txBox="1"/>
          <p:nvPr/>
        </p:nvSpPr>
        <p:spPr>
          <a:xfrm>
            <a:off x="149356" y="4900845"/>
            <a:ext cx="4086708" cy="1077218"/>
          </a:xfrm>
          <a:prstGeom prst="rect">
            <a:avLst/>
          </a:prstGeom>
          <a:solidFill>
            <a:schemeClr val="accent6"/>
          </a:solidFill>
        </p:spPr>
        <p:txBody>
          <a:bodyPr wrap="square" rtlCol="1">
            <a:spAutoFit/>
          </a:bodyPr>
          <a:lstStyle/>
          <a:p>
            <a:pPr algn="l"/>
            <a:endParaRPr lang="ar-IQ" sz="1600" dirty="0">
              <a:solidFill>
                <a:srgbClr val="000000"/>
              </a:solidFill>
            </a:endParaRPr>
          </a:p>
          <a:p>
            <a:pPr algn="l"/>
            <a:r>
              <a:rPr lang="en-US" sz="2400" dirty="0">
                <a:solidFill>
                  <a:srgbClr val="000000"/>
                </a:solidFill>
              </a:rPr>
              <a:t>The average capacity of the maxillary sinus is about 15 ml</a:t>
            </a:r>
            <a:r>
              <a:rPr lang="en-US" dirty="0">
                <a:solidFill>
                  <a:srgbClr val="000000"/>
                </a:solidFill>
              </a:rPr>
              <a:t> </a:t>
            </a:r>
          </a:p>
        </p:txBody>
      </p:sp>
    </p:spTree>
    <p:extLst>
      <p:ext uri="{BB962C8B-B14F-4D97-AF65-F5344CB8AC3E}">
        <p14:creationId xmlns:p14="http://schemas.microsoft.com/office/powerpoint/2010/main" val="2822884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1">
                <a:tint val="44500"/>
                <a:satMod val="160000"/>
              </a:schemeClr>
            </a:gs>
            <a:gs pos="100000">
              <a:srgbClr val="FFFF00">
                <a:alpha val="0"/>
              </a:srgbClr>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0" y="188592"/>
            <a:ext cx="9144000" cy="6001643"/>
          </a:xfrm>
          <a:prstGeom prst="rect">
            <a:avLst/>
          </a:prstGeom>
        </p:spPr>
        <p:txBody>
          <a:bodyPr wrap="square">
            <a:spAutoFit/>
          </a:bodyPr>
          <a:lstStyle/>
          <a:p>
            <a:pPr algn="l"/>
            <a:r>
              <a:rPr lang="en-US" sz="2400" b="1" dirty="0" smtClean="0">
                <a:solidFill>
                  <a:srgbClr val="FF0000"/>
                </a:solidFill>
                <a:latin typeface="Palatino,BoldItalic"/>
              </a:rPr>
              <a:t>d. Occipitofrontal View: </a:t>
            </a:r>
            <a:r>
              <a:rPr lang="en-US" sz="2400" dirty="0">
                <a:solidFill>
                  <a:srgbClr val="231F20"/>
                </a:solidFill>
                <a:latin typeface="Palatino"/>
              </a:rPr>
              <a:t>I</a:t>
            </a:r>
            <a:r>
              <a:rPr lang="en-US" sz="2400" dirty="0" smtClean="0">
                <a:solidFill>
                  <a:srgbClr val="231F20"/>
                </a:solidFill>
                <a:latin typeface="Palatino"/>
              </a:rPr>
              <a:t>s </a:t>
            </a:r>
            <a:r>
              <a:rPr lang="en-US" sz="2400" dirty="0">
                <a:solidFill>
                  <a:srgbClr val="231F20"/>
                </a:solidFill>
                <a:latin typeface="Palatino"/>
              </a:rPr>
              <a:t>recommended to detect multisinusitis,</a:t>
            </a:r>
          </a:p>
          <a:p>
            <a:pPr algn="l" rtl="0"/>
            <a:r>
              <a:rPr lang="en-US" sz="2400" dirty="0">
                <a:solidFill>
                  <a:srgbClr val="231F20"/>
                </a:solidFill>
                <a:latin typeface="Palatino"/>
              </a:rPr>
              <a:t>pansinusitis, if present</a:t>
            </a:r>
            <a:r>
              <a:rPr lang="en-US" sz="2400" dirty="0" smtClean="0">
                <a:solidFill>
                  <a:srgbClr val="231F20"/>
                </a:solidFill>
                <a:latin typeface="Palatino"/>
              </a:rPr>
              <a:t>.</a:t>
            </a:r>
          </a:p>
          <a:p>
            <a:pPr algn="l" rtl="0"/>
            <a:endParaRPr lang="en-US" sz="2400" dirty="0" smtClean="0">
              <a:solidFill>
                <a:srgbClr val="231F20"/>
              </a:solidFill>
              <a:latin typeface="Palatino"/>
            </a:endParaRPr>
          </a:p>
          <a:p>
            <a:pPr algn="l" rtl="0"/>
            <a:r>
              <a:rPr lang="en-US" sz="2400" b="1" dirty="0">
                <a:solidFill>
                  <a:srgbClr val="FF0000"/>
                </a:solidFill>
                <a:latin typeface="Palatino"/>
              </a:rPr>
              <a:t>e. </a:t>
            </a:r>
            <a:r>
              <a:rPr lang="en-US" sz="2400" b="1" dirty="0" smtClean="0">
                <a:solidFill>
                  <a:srgbClr val="FF0000"/>
                </a:solidFill>
                <a:latin typeface="Palatino"/>
              </a:rPr>
              <a:t>Tomography:</a:t>
            </a:r>
            <a:r>
              <a:rPr lang="en-US" sz="2400" dirty="0" smtClean="0">
                <a:solidFill>
                  <a:srgbClr val="231F20"/>
                </a:solidFill>
                <a:latin typeface="Palatino"/>
              </a:rPr>
              <a:t>This </a:t>
            </a:r>
            <a:r>
              <a:rPr lang="en-US" sz="2400" dirty="0">
                <a:solidFill>
                  <a:srgbClr val="231F20"/>
                </a:solidFill>
                <a:latin typeface="Palatino"/>
              </a:rPr>
              <a:t>technique provides details of </a:t>
            </a:r>
            <a:r>
              <a:rPr lang="en-US" sz="2400" dirty="0" smtClean="0">
                <a:solidFill>
                  <a:srgbClr val="231F20"/>
                </a:solidFill>
                <a:latin typeface="Palatino"/>
              </a:rPr>
              <a:t>sinus structure.</a:t>
            </a:r>
          </a:p>
          <a:p>
            <a:pPr algn="l" rtl="0"/>
            <a:r>
              <a:rPr lang="en-US" sz="2400" dirty="0" smtClean="0">
                <a:solidFill>
                  <a:srgbClr val="231F20"/>
                </a:solidFill>
                <a:latin typeface="Palatino"/>
              </a:rPr>
              <a:t>(</a:t>
            </a:r>
            <a:r>
              <a:rPr lang="en-US" sz="2400" dirty="0">
                <a:solidFill>
                  <a:srgbClr val="231F20"/>
                </a:solidFill>
                <a:latin typeface="Palatino"/>
              </a:rPr>
              <a:t>i) </a:t>
            </a:r>
            <a:r>
              <a:rPr lang="en-US" sz="2400" dirty="0" smtClean="0">
                <a:solidFill>
                  <a:srgbClr val="231F20"/>
                </a:solidFill>
                <a:latin typeface="Palatino"/>
              </a:rPr>
              <a:t>Solid masses </a:t>
            </a:r>
            <a:r>
              <a:rPr lang="en-US" sz="2400" dirty="0">
                <a:solidFill>
                  <a:srgbClr val="231F20"/>
                </a:solidFill>
                <a:latin typeface="Palatino"/>
              </a:rPr>
              <a:t>within maxillary sinus such as osteoma; and</a:t>
            </a:r>
          </a:p>
          <a:p>
            <a:pPr algn="l" rtl="0"/>
            <a:r>
              <a:rPr lang="en-US" sz="2400" dirty="0" smtClean="0">
                <a:solidFill>
                  <a:srgbClr val="231F20"/>
                </a:solidFill>
                <a:latin typeface="Palatino"/>
              </a:rPr>
              <a:t>     antroliths,</a:t>
            </a:r>
          </a:p>
          <a:p>
            <a:pPr algn="l" rtl="0"/>
            <a:r>
              <a:rPr lang="en-US" sz="2400" dirty="0" smtClean="0">
                <a:solidFill>
                  <a:srgbClr val="231F20"/>
                </a:solidFill>
                <a:latin typeface="Palatino"/>
              </a:rPr>
              <a:t> (</a:t>
            </a:r>
            <a:r>
              <a:rPr lang="en-US" sz="2400" dirty="0">
                <a:solidFill>
                  <a:srgbClr val="231F20"/>
                </a:solidFill>
                <a:latin typeface="Palatino"/>
              </a:rPr>
              <a:t>ii) early erosion of walls of </a:t>
            </a:r>
            <a:r>
              <a:rPr lang="en-US" sz="2400" dirty="0" smtClean="0">
                <a:solidFill>
                  <a:srgbClr val="231F20"/>
                </a:solidFill>
                <a:latin typeface="Palatino"/>
              </a:rPr>
              <a:t>maxillary sinus </a:t>
            </a:r>
            <a:r>
              <a:rPr lang="en-US" sz="2400" dirty="0">
                <a:solidFill>
                  <a:srgbClr val="231F20"/>
                </a:solidFill>
                <a:latin typeface="Palatino"/>
              </a:rPr>
              <a:t>from malignant </a:t>
            </a:r>
            <a:r>
              <a:rPr lang="en-US" sz="2400" dirty="0" smtClean="0">
                <a:solidFill>
                  <a:srgbClr val="231F20"/>
                </a:solidFill>
                <a:latin typeface="Palatino"/>
              </a:rPr>
              <a:t>                        diseases.</a:t>
            </a:r>
          </a:p>
          <a:p>
            <a:pPr algn="l" rtl="0"/>
            <a:endParaRPr lang="en-US" sz="2400" dirty="0" smtClean="0">
              <a:solidFill>
                <a:srgbClr val="231F20"/>
              </a:solidFill>
              <a:latin typeface="Palatino"/>
            </a:endParaRPr>
          </a:p>
          <a:p>
            <a:pPr algn="l" rtl="0"/>
            <a:r>
              <a:rPr lang="en-US" sz="2400" b="1" dirty="0">
                <a:solidFill>
                  <a:srgbClr val="FF0000"/>
                </a:solidFill>
                <a:latin typeface="Palatino"/>
              </a:rPr>
              <a:t>f. </a:t>
            </a:r>
            <a:r>
              <a:rPr lang="en-US" sz="2400" b="1" dirty="0" smtClean="0">
                <a:solidFill>
                  <a:srgbClr val="FF0000"/>
                </a:solidFill>
                <a:latin typeface="Palatino"/>
              </a:rPr>
              <a:t>Orthopantograph: </a:t>
            </a:r>
            <a:r>
              <a:rPr lang="en-US" sz="2400" dirty="0">
                <a:solidFill>
                  <a:srgbClr val="231F20"/>
                </a:solidFill>
                <a:latin typeface="Palatino"/>
              </a:rPr>
              <a:t>is helpful in routine detection </a:t>
            </a:r>
            <a:r>
              <a:rPr lang="en-US" sz="2400" dirty="0" smtClean="0">
                <a:solidFill>
                  <a:srgbClr val="231F20"/>
                </a:solidFill>
                <a:latin typeface="Palatino"/>
              </a:rPr>
              <a:t>of lesions </a:t>
            </a:r>
            <a:r>
              <a:rPr lang="en-US" sz="2400" dirty="0">
                <a:solidFill>
                  <a:srgbClr val="231F20"/>
                </a:solidFill>
                <a:latin typeface="Palatino"/>
              </a:rPr>
              <a:t>such as odontogenic and mucosal cysts </a:t>
            </a:r>
            <a:r>
              <a:rPr lang="en-US" sz="2400" dirty="0" smtClean="0">
                <a:solidFill>
                  <a:srgbClr val="231F20"/>
                </a:solidFill>
                <a:latin typeface="Palatino"/>
              </a:rPr>
              <a:t>of maxillary sinus.</a:t>
            </a:r>
          </a:p>
          <a:p>
            <a:pPr algn="l" rtl="0"/>
            <a:endParaRPr lang="en-US" sz="2400" b="1" dirty="0" smtClean="0">
              <a:latin typeface="Palatino,Bold"/>
            </a:endParaRPr>
          </a:p>
          <a:p>
            <a:pPr algn="l"/>
            <a:r>
              <a:rPr lang="en-US" sz="2400" b="1" dirty="0" smtClean="0">
                <a:latin typeface="Palatino,Bold"/>
              </a:rPr>
              <a:t>2. Intraoral Views: </a:t>
            </a:r>
            <a:r>
              <a:rPr lang="en-US" sz="2400" dirty="0">
                <a:solidFill>
                  <a:srgbClr val="FF0000"/>
                </a:solidFill>
                <a:latin typeface="Palatino"/>
              </a:rPr>
              <a:t>(i)</a:t>
            </a:r>
            <a:r>
              <a:rPr lang="en-US" sz="2400" dirty="0">
                <a:solidFill>
                  <a:srgbClr val="231F20"/>
                </a:solidFill>
                <a:latin typeface="Palatino"/>
              </a:rPr>
              <a:t> </a:t>
            </a:r>
            <a:r>
              <a:rPr lang="en-US" sz="2400" dirty="0" smtClean="0">
                <a:solidFill>
                  <a:srgbClr val="231F20"/>
                </a:solidFill>
                <a:latin typeface="Palatino"/>
              </a:rPr>
              <a:t>locating and </a:t>
            </a:r>
            <a:r>
              <a:rPr lang="en-US" sz="2400" dirty="0">
                <a:solidFill>
                  <a:srgbClr val="231F20"/>
                </a:solidFill>
                <a:latin typeface="Palatino"/>
              </a:rPr>
              <a:t>retrieving foreign bodies in the </a:t>
            </a:r>
            <a:r>
              <a:rPr lang="en-US" sz="2400" dirty="0" smtClean="0">
                <a:solidFill>
                  <a:srgbClr val="231F20"/>
                </a:solidFill>
                <a:latin typeface="Palatino"/>
              </a:rPr>
              <a:t>sinus such as: teeth</a:t>
            </a:r>
            <a:r>
              <a:rPr lang="en-US" sz="2400" dirty="0">
                <a:solidFill>
                  <a:srgbClr val="231F20"/>
                </a:solidFill>
                <a:latin typeface="Palatino"/>
              </a:rPr>
              <a:t>, roots, osseous </a:t>
            </a:r>
            <a:r>
              <a:rPr lang="en-US" sz="2400" dirty="0" smtClean="0">
                <a:solidFill>
                  <a:srgbClr val="231F20"/>
                </a:solidFill>
                <a:latin typeface="Palatino"/>
              </a:rPr>
              <a:t>fragments.</a:t>
            </a:r>
          </a:p>
          <a:p>
            <a:pPr algn="l"/>
            <a:r>
              <a:rPr lang="en-US" sz="2400" dirty="0" smtClean="0">
                <a:solidFill>
                  <a:srgbClr val="FF0000"/>
                </a:solidFill>
                <a:latin typeface="Palatino"/>
              </a:rPr>
              <a:t>(ii</a:t>
            </a:r>
            <a:r>
              <a:rPr lang="en-US" sz="2400" dirty="0">
                <a:solidFill>
                  <a:srgbClr val="FF0000"/>
                </a:solidFill>
                <a:latin typeface="Palatino"/>
              </a:rPr>
              <a:t>) </a:t>
            </a:r>
            <a:r>
              <a:rPr lang="en-US" sz="2400" dirty="0" smtClean="0">
                <a:solidFill>
                  <a:srgbClr val="231F20"/>
                </a:solidFill>
                <a:latin typeface="Palatino"/>
              </a:rPr>
              <a:t>Careful planning </a:t>
            </a:r>
            <a:r>
              <a:rPr lang="en-US" sz="2400" dirty="0">
                <a:solidFill>
                  <a:srgbClr val="231F20"/>
                </a:solidFill>
                <a:latin typeface="Palatino"/>
              </a:rPr>
              <a:t>of their surgical removal.</a:t>
            </a:r>
            <a:endParaRPr lang="en-US" sz="2400" b="1" dirty="0" smtClean="0">
              <a:latin typeface="Palatino,Bold"/>
            </a:endParaRPr>
          </a:p>
          <a:p>
            <a:pPr algn="l" rtl="0"/>
            <a:endParaRPr lang="ar-IQ" sz="2400" b="1" dirty="0"/>
          </a:p>
        </p:txBody>
      </p:sp>
    </p:spTree>
    <p:extLst>
      <p:ext uri="{BB962C8B-B14F-4D97-AF65-F5344CB8AC3E}">
        <p14:creationId xmlns:p14="http://schemas.microsoft.com/office/powerpoint/2010/main" val="2052249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مستطيل 1"/>
          <p:cNvSpPr/>
          <p:nvPr/>
        </p:nvSpPr>
        <p:spPr>
          <a:xfrm>
            <a:off x="1619672" y="45657"/>
            <a:ext cx="4572000" cy="1802801"/>
          </a:xfrm>
          <a:prstGeom prst="rect">
            <a:avLst/>
          </a:prstGeom>
        </p:spPr>
        <p:txBody>
          <a:bodyPr>
            <a:spAutoFit/>
          </a:bodyPr>
          <a:lstStyle/>
          <a:p>
            <a:pPr lvl="0" algn="ctr" rtl="0" eaLnBrk="0" fontAlgn="base" hangingPunct="0">
              <a:lnSpc>
                <a:spcPct val="90000"/>
              </a:lnSpc>
              <a:spcBef>
                <a:spcPct val="0"/>
              </a:spcBef>
              <a:spcAft>
                <a:spcPct val="15000"/>
              </a:spcAft>
            </a:pPr>
            <a:r>
              <a:rPr lang="en-US" sz="3900" b="1" dirty="0">
                <a:solidFill>
                  <a:srgbClr val="FFFF00"/>
                </a:solidFill>
                <a:latin typeface="News Gothic" pitchFamily="34" charset="0"/>
              </a:rPr>
              <a:t>Acute Sinusitis</a:t>
            </a:r>
          </a:p>
          <a:p>
            <a:pPr lvl="0" algn="ctr" rtl="0" eaLnBrk="0" fontAlgn="base" hangingPunct="0">
              <a:lnSpc>
                <a:spcPct val="90000"/>
              </a:lnSpc>
              <a:spcBef>
                <a:spcPct val="0"/>
              </a:spcBef>
              <a:spcAft>
                <a:spcPct val="15000"/>
              </a:spcAft>
            </a:pPr>
            <a:r>
              <a:rPr lang="en-US" sz="3900" b="1" dirty="0">
                <a:solidFill>
                  <a:srgbClr val="FFFF00"/>
                </a:solidFill>
                <a:latin typeface="News Gothic" pitchFamily="34" charset="0"/>
              </a:rPr>
              <a:t>             Radiography</a:t>
            </a:r>
          </a:p>
        </p:txBody>
      </p:sp>
      <p:sp>
        <p:nvSpPr>
          <p:cNvPr id="3" name="مستطيل 2"/>
          <p:cNvSpPr/>
          <p:nvPr/>
        </p:nvSpPr>
        <p:spPr>
          <a:xfrm>
            <a:off x="611560" y="2276872"/>
            <a:ext cx="8208912" cy="2472215"/>
          </a:xfrm>
          <a:prstGeom prst="rect">
            <a:avLst/>
          </a:prstGeom>
        </p:spPr>
        <p:txBody>
          <a:bodyPr wrap="square">
            <a:spAutoFit/>
          </a:bodyPr>
          <a:lstStyle/>
          <a:p>
            <a:pPr lvl="0" algn="l" rtl="0" eaLnBrk="0" fontAlgn="base" hangingPunct="0">
              <a:spcBef>
                <a:spcPct val="0"/>
              </a:spcBef>
              <a:spcAft>
                <a:spcPct val="15000"/>
              </a:spcAft>
              <a:buClr>
                <a:srgbClr val="FFFF00"/>
              </a:buClr>
              <a:buSzPct val="100000"/>
            </a:pPr>
            <a:r>
              <a:rPr lang="en-US" sz="3000" b="1" dirty="0">
                <a:solidFill>
                  <a:schemeClr val="bg1"/>
                </a:solidFill>
                <a:latin typeface="News Gothic" pitchFamily="34" charset="0"/>
              </a:rPr>
              <a:t>Radiographic signs of sinus pathology :</a:t>
            </a:r>
          </a:p>
          <a:p>
            <a:pPr lvl="1" algn="l" rtl="0" eaLnBrk="0" fontAlgn="base" hangingPunct="0">
              <a:spcBef>
                <a:spcPct val="0"/>
              </a:spcBef>
              <a:spcAft>
                <a:spcPct val="15000"/>
              </a:spcAft>
              <a:buClr>
                <a:srgbClr val="FFFF00"/>
              </a:buClr>
              <a:buSzPct val="100000"/>
              <a:buFont typeface="NewsGothic" charset="0"/>
              <a:buChar char="–"/>
            </a:pPr>
            <a:r>
              <a:rPr lang="en-US" sz="2700" b="1" dirty="0" smtClean="0">
                <a:solidFill>
                  <a:schemeClr val="bg1"/>
                </a:solidFill>
                <a:latin typeface="News Gothic" pitchFamily="34" charset="0"/>
              </a:rPr>
              <a:t> Air </a:t>
            </a:r>
            <a:r>
              <a:rPr lang="en-US" sz="2700" b="1" dirty="0">
                <a:solidFill>
                  <a:schemeClr val="bg1"/>
                </a:solidFill>
                <a:latin typeface="News Gothic" pitchFamily="34" charset="0"/>
              </a:rPr>
              <a:t>fluid levels</a:t>
            </a:r>
          </a:p>
          <a:p>
            <a:pPr lvl="1" algn="l" rtl="0" eaLnBrk="0" fontAlgn="base" hangingPunct="0">
              <a:spcBef>
                <a:spcPct val="0"/>
              </a:spcBef>
              <a:spcAft>
                <a:spcPct val="15000"/>
              </a:spcAft>
              <a:buClr>
                <a:srgbClr val="FFFF00"/>
              </a:buClr>
              <a:buSzPct val="100000"/>
              <a:buFont typeface="NewsGothic" charset="0"/>
              <a:buChar char="–"/>
            </a:pPr>
            <a:r>
              <a:rPr lang="en-US" sz="2700" b="1" dirty="0" smtClean="0">
                <a:solidFill>
                  <a:schemeClr val="bg1"/>
                </a:solidFill>
                <a:latin typeface="News Gothic" pitchFamily="34" charset="0"/>
              </a:rPr>
              <a:t> Partial </a:t>
            </a:r>
            <a:r>
              <a:rPr lang="en-US" sz="2700" b="1" dirty="0">
                <a:solidFill>
                  <a:schemeClr val="bg1"/>
                </a:solidFill>
                <a:latin typeface="News Gothic" pitchFamily="34" charset="0"/>
              </a:rPr>
              <a:t>or complete opacification</a:t>
            </a:r>
          </a:p>
          <a:p>
            <a:pPr lvl="1" algn="l" rtl="0" eaLnBrk="0" fontAlgn="base" hangingPunct="0">
              <a:spcBef>
                <a:spcPct val="0"/>
              </a:spcBef>
              <a:spcAft>
                <a:spcPct val="15000"/>
              </a:spcAft>
              <a:buClr>
                <a:srgbClr val="FFFF00"/>
              </a:buClr>
              <a:buSzPct val="100000"/>
              <a:buFont typeface="NewsGothic" charset="0"/>
              <a:buChar char="–"/>
            </a:pPr>
            <a:r>
              <a:rPr lang="en-US" sz="2700" b="1" dirty="0" smtClean="0">
                <a:solidFill>
                  <a:schemeClr val="bg1"/>
                </a:solidFill>
                <a:latin typeface="News Gothic" pitchFamily="34" charset="0"/>
              </a:rPr>
              <a:t> Bony </a:t>
            </a:r>
            <a:r>
              <a:rPr lang="en-US" sz="2700" b="1" dirty="0">
                <a:solidFill>
                  <a:schemeClr val="bg1"/>
                </a:solidFill>
                <a:latin typeface="News Gothic" pitchFamily="34" charset="0"/>
              </a:rPr>
              <a:t>wall displacement</a:t>
            </a:r>
          </a:p>
          <a:p>
            <a:pPr lvl="1" algn="l" rtl="0" eaLnBrk="0" fontAlgn="base" hangingPunct="0">
              <a:spcBef>
                <a:spcPct val="0"/>
              </a:spcBef>
              <a:spcAft>
                <a:spcPct val="15000"/>
              </a:spcAft>
              <a:buClr>
                <a:srgbClr val="FFFF00"/>
              </a:buClr>
              <a:buSzPct val="100000"/>
              <a:buFont typeface="NewsGothic" charset="0"/>
              <a:buChar char="–"/>
            </a:pPr>
            <a:r>
              <a:rPr lang="en-US" sz="2700" b="1" dirty="0" smtClean="0">
                <a:solidFill>
                  <a:schemeClr val="bg1"/>
                </a:solidFill>
                <a:latin typeface="News Gothic" pitchFamily="34" charset="0"/>
              </a:rPr>
              <a:t> 4 </a:t>
            </a:r>
            <a:r>
              <a:rPr lang="en-US" sz="2700" b="1" dirty="0">
                <a:solidFill>
                  <a:schemeClr val="bg1"/>
                </a:solidFill>
                <a:latin typeface="News Gothic" pitchFamily="34" charset="0"/>
              </a:rPr>
              <a:t>mm or more of mucosal wall thickening</a:t>
            </a:r>
          </a:p>
        </p:txBody>
      </p:sp>
    </p:spTree>
    <p:extLst>
      <p:ext uri="{BB962C8B-B14F-4D97-AF65-F5344CB8AC3E}">
        <p14:creationId xmlns:p14="http://schemas.microsoft.com/office/powerpoint/2010/main" val="3468489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pic>
        <p:nvPicPr>
          <p:cNvPr id="2" name="Picture 2" descr="C:\My Photos\sinusitis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6" y="-21456"/>
            <a:ext cx="4954588" cy="681188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4932040" y="2691579"/>
            <a:ext cx="4572000" cy="830997"/>
          </a:xfrm>
          <a:prstGeom prst="rect">
            <a:avLst/>
          </a:prstGeom>
        </p:spPr>
        <p:txBody>
          <a:bodyPr>
            <a:spAutoFit/>
          </a:bodyPr>
          <a:lstStyle/>
          <a:p>
            <a:pPr lvl="0" algn="l" rtl="0" eaLnBrk="0" fontAlgn="base" hangingPunct="0">
              <a:spcBef>
                <a:spcPct val="50000"/>
              </a:spcBef>
              <a:spcAft>
                <a:spcPct val="0"/>
              </a:spcAft>
            </a:pPr>
            <a:r>
              <a:rPr lang="en-US" sz="2400" b="1" dirty="0">
                <a:solidFill>
                  <a:srgbClr val="FFFFFF"/>
                </a:solidFill>
                <a:latin typeface="Arial" pitchFamily="34" charset="0"/>
              </a:rPr>
              <a:t>Water’s view with air-fluid level in left maxillary sinus</a:t>
            </a:r>
          </a:p>
        </p:txBody>
      </p:sp>
    </p:spTree>
    <p:extLst>
      <p:ext uri="{BB962C8B-B14F-4D97-AF65-F5344CB8AC3E}">
        <p14:creationId xmlns:p14="http://schemas.microsoft.com/office/powerpoint/2010/main" val="949432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pic>
        <p:nvPicPr>
          <p:cNvPr id="2" name="Picture 2050" descr="C:\My Photos\sinusiti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7"/>
            <a:ext cx="4954588" cy="6855633"/>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4954587" y="2348880"/>
            <a:ext cx="4179969" cy="1938992"/>
          </a:xfrm>
          <a:prstGeom prst="rect">
            <a:avLst/>
          </a:prstGeom>
        </p:spPr>
        <p:txBody>
          <a:bodyPr wrap="square">
            <a:spAutoFit/>
          </a:bodyPr>
          <a:lstStyle/>
          <a:p>
            <a:pPr lvl="0" algn="l" rtl="0" eaLnBrk="0" fontAlgn="base" hangingPunct="0">
              <a:spcBef>
                <a:spcPct val="50000"/>
              </a:spcBef>
              <a:spcAft>
                <a:spcPct val="0"/>
              </a:spcAft>
            </a:pPr>
            <a:r>
              <a:rPr lang="en-US" sz="2400" b="1" dirty="0">
                <a:solidFill>
                  <a:srgbClr val="FFFFFF"/>
                </a:solidFill>
                <a:latin typeface="Arial" pitchFamily="34" charset="0"/>
              </a:rPr>
              <a:t>Water’s view showing air-fluid level in right maxillary sinus and mucosal thickening in left maxillary sinus</a:t>
            </a:r>
          </a:p>
        </p:txBody>
      </p:sp>
    </p:spTree>
    <p:extLst>
      <p:ext uri="{BB962C8B-B14F-4D97-AF65-F5344CB8AC3E}">
        <p14:creationId xmlns:p14="http://schemas.microsoft.com/office/powerpoint/2010/main" val="288890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pic>
        <p:nvPicPr>
          <p:cNvPr id="2" name="Picture 2" descr="C:\My Photos\sinusitis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0" y="1"/>
            <a:ext cx="7983016" cy="630932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323528" y="6341924"/>
            <a:ext cx="8604448" cy="461665"/>
          </a:xfrm>
          <a:prstGeom prst="rect">
            <a:avLst/>
          </a:prstGeom>
        </p:spPr>
        <p:txBody>
          <a:bodyPr wrap="square">
            <a:spAutoFit/>
          </a:bodyPr>
          <a:lstStyle/>
          <a:p>
            <a:pPr lvl="0" algn="l" rtl="0" eaLnBrk="0" fontAlgn="base" hangingPunct="0">
              <a:spcBef>
                <a:spcPct val="50000"/>
              </a:spcBef>
              <a:spcAft>
                <a:spcPct val="0"/>
              </a:spcAft>
            </a:pPr>
            <a:r>
              <a:rPr lang="en-US" sz="2400" b="1" dirty="0">
                <a:solidFill>
                  <a:srgbClr val="FFFFFF"/>
                </a:solidFill>
                <a:latin typeface="Arial" pitchFamily="34" charset="0"/>
              </a:rPr>
              <a:t>Lateral view of normal frontal and sphenoid sinuses</a:t>
            </a:r>
          </a:p>
        </p:txBody>
      </p:sp>
    </p:spTree>
    <p:extLst>
      <p:ext uri="{BB962C8B-B14F-4D97-AF65-F5344CB8AC3E}">
        <p14:creationId xmlns:p14="http://schemas.microsoft.com/office/powerpoint/2010/main" val="354853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pic>
        <p:nvPicPr>
          <p:cNvPr id="2" name="Picture 2050" descr="C:\My Photos\sinusitis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0"/>
            <a:ext cx="9083675" cy="61653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165304"/>
            <a:ext cx="54435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192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pic>
        <p:nvPicPr>
          <p:cNvPr id="2" name="Picture 1026" descr="C:\My Photos\sinusitis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71122"/>
            <a:ext cx="9083675" cy="602128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60325" y="6027003"/>
            <a:ext cx="9086064" cy="830997"/>
          </a:xfrm>
          <a:prstGeom prst="rect">
            <a:avLst/>
          </a:prstGeom>
        </p:spPr>
        <p:txBody>
          <a:bodyPr wrap="square">
            <a:spAutoFit/>
          </a:bodyPr>
          <a:lstStyle/>
          <a:p>
            <a:pPr lvl="0" algn="l" rtl="0" eaLnBrk="0" fontAlgn="base" hangingPunct="0">
              <a:spcBef>
                <a:spcPct val="50000"/>
              </a:spcBef>
              <a:spcAft>
                <a:spcPct val="0"/>
              </a:spcAft>
            </a:pPr>
            <a:r>
              <a:rPr lang="en-US" sz="2400" b="1" dirty="0">
                <a:solidFill>
                  <a:srgbClr val="FFFFFF"/>
                </a:solidFill>
                <a:latin typeface="Arial" pitchFamily="34" charset="0"/>
              </a:rPr>
              <a:t>Hypoplastic left frontal sinus and nosocomial right maxillary sinusitis</a:t>
            </a:r>
          </a:p>
        </p:txBody>
      </p:sp>
    </p:spTree>
    <p:extLst>
      <p:ext uri="{BB962C8B-B14F-4D97-AF65-F5344CB8AC3E}">
        <p14:creationId xmlns:p14="http://schemas.microsoft.com/office/powerpoint/2010/main" val="4167922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333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07504" y="4967288"/>
            <a:ext cx="9036496" cy="1631216"/>
          </a:xfrm>
          <a:prstGeom prst="rect">
            <a:avLst/>
          </a:prstGeom>
        </p:spPr>
        <p:txBody>
          <a:bodyPr wrap="square">
            <a:spAutoFit/>
          </a:bodyPr>
          <a:lstStyle/>
          <a:p>
            <a:pPr algn="l"/>
            <a:r>
              <a:rPr lang="en-US" sz="2000" dirty="0">
                <a:solidFill>
                  <a:schemeClr val="bg1"/>
                </a:solidFill>
                <a:latin typeface="Arial"/>
              </a:rPr>
              <a:t>(A) PA view of Water’s position showing haziness of the (R) maxillary sinus, following extraction of upper right </a:t>
            </a:r>
            <a:r>
              <a:rPr lang="en-US" sz="2000" dirty="0" smtClean="0">
                <a:solidFill>
                  <a:schemeClr val="bg1"/>
                </a:solidFill>
                <a:latin typeface="Arial"/>
              </a:rPr>
              <a:t>first molar </a:t>
            </a:r>
            <a:r>
              <a:rPr lang="en-US" sz="2000" dirty="0">
                <a:solidFill>
                  <a:schemeClr val="bg1"/>
                </a:solidFill>
                <a:latin typeface="Arial"/>
              </a:rPr>
              <a:t>3 months back. Chronic maxillary sinusitis with oroantral fistula (B) PA view Water’s position and CT scan picture </a:t>
            </a:r>
            <a:r>
              <a:rPr lang="en-US" sz="2000" dirty="0" smtClean="0">
                <a:solidFill>
                  <a:schemeClr val="bg1"/>
                </a:solidFill>
                <a:latin typeface="Arial"/>
              </a:rPr>
              <a:t>of another </a:t>
            </a:r>
            <a:r>
              <a:rPr lang="en-US" sz="2000" dirty="0">
                <a:solidFill>
                  <a:schemeClr val="bg1"/>
                </a:solidFill>
                <a:latin typeface="Arial"/>
              </a:rPr>
              <a:t>patient showing complete haziness of (R) maxillary sinus, </a:t>
            </a:r>
            <a:r>
              <a:rPr lang="en-US" sz="2000" dirty="0" smtClean="0">
                <a:solidFill>
                  <a:schemeClr val="bg1"/>
                </a:solidFill>
                <a:latin typeface="Arial"/>
              </a:rPr>
              <a:t>indicating chronic </a:t>
            </a:r>
            <a:r>
              <a:rPr lang="en-US" sz="2000" dirty="0">
                <a:solidFill>
                  <a:schemeClr val="bg1"/>
                </a:solidFill>
                <a:latin typeface="Arial"/>
              </a:rPr>
              <a:t>maxillary sinusitis</a:t>
            </a:r>
            <a:endParaRPr lang="ar-IQ" sz="2000" dirty="0">
              <a:solidFill>
                <a:schemeClr val="bg1"/>
              </a:solidFill>
            </a:endParaRPr>
          </a:p>
        </p:txBody>
      </p:sp>
    </p:spTree>
    <p:extLst>
      <p:ext uri="{BB962C8B-B14F-4D97-AF65-F5344CB8AC3E}">
        <p14:creationId xmlns:p14="http://schemas.microsoft.com/office/powerpoint/2010/main" val="174361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pic>
        <p:nvPicPr>
          <p:cNvPr id="2" name="Picture 1026" descr="C:\My Photos\sinusitis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954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5436096" y="2832043"/>
            <a:ext cx="3597056" cy="1200329"/>
          </a:xfrm>
          <a:prstGeom prst="rect">
            <a:avLst/>
          </a:prstGeom>
        </p:spPr>
        <p:txBody>
          <a:bodyPr wrap="square">
            <a:spAutoFit/>
          </a:bodyPr>
          <a:lstStyle/>
          <a:p>
            <a:pPr lvl="0" algn="l" rtl="0" eaLnBrk="0" fontAlgn="base" hangingPunct="0">
              <a:spcBef>
                <a:spcPct val="50000"/>
              </a:spcBef>
              <a:spcAft>
                <a:spcPct val="0"/>
              </a:spcAft>
            </a:pPr>
            <a:r>
              <a:rPr lang="en-US" sz="2400" b="1" dirty="0">
                <a:solidFill>
                  <a:srgbClr val="FFFFFF"/>
                </a:solidFill>
                <a:latin typeface="Arial" pitchFamily="34" charset="0"/>
              </a:rPr>
              <a:t>Coronal MRI scan showing maxillary sinusitis</a:t>
            </a:r>
          </a:p>
        </p:txBody>
      </p:sp>
    </p:spTree>
    <p:extLst>
      <p:ext uri="{BB962C8B-B14F-4D97-AF65-F5344CB8AC3E}">
        <p14:creationId xmlns:p14="http://schemas.microsoft.com/office/powerpoint/2010/main" val="3761060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sp>
        <p:nvSpPr>
          <p:cNvPr id="2" name="مربع نص 1"/>
          <p:cNvSpPr txBox="1"/>
          <p:nvPr/>
        </p:nvSpPr>
        <p:spPr>
          <a:xfrm>
            <a:off x="0" y="1412776"/>
            <a:ext cx="9144000" cy="369332"/>
          </a:xfrm>
          <a:prstGeom prst="rect">
            <a:avLst/>
          </a:prstGeom>
          <a:gradFill>
            <a:gsLst>
              <a:gs pos="0">
                <a:srgbClr val="000000"/>
              </a:gs>
              <a:gs pos="100000">
                <a:srgbClr val="0000FF"/>
              </a:gs>
            </a:gsLst>
            <a:lin ang="5400000" scaled="1"/>
          </a:gradFill>
        </p:spPr>
        <p:txBody>
          <a:bodyPr wrap="square" rtlCol="1">
            <a:spAutoFit/>
          </a:bodyPr>
          <a:lstStyle/>
          <a:p>
            <a:endParaRPr lang="ar-IQ" dirty="0"/>
          </a:p>
        </p:txBody>
      </p:sp>
      <p:sp>
        <p:nvSpPr>
          <p:cNvPr id="3" name="مستطيل 2"/>
          <p:cNvSpPr/>
          <p:nvPr/>
        </p:nvSpPr>
        <p:spPr>
          <a:xfrm>
            <a:off x="0" y="332656"/>
            <a:ext cx="9144000" cy="461665"/>
          </a:xfrm>
          <a:prstGeom prst="rect">
            <a:avLst/>
          </a:prstGeom>
        </p:spPr>
        <p:txBody>
          <a:bodyPr wrap="square">
            <a:spAutoFit/>
          </a:bodyPr>
          <a:lstStyle/>
          <a:p>
            <a:pPr lvl="0" algn="l" rtl="0" eaLnBrk="0" fontAlgn="base" hangingPunct="0">
              <a:spcBef>
                <a:spcPct val="50000"/>
              </a:spcBef>
              <a:spcAft>
                <a:spcPct val="0"/>
              </a:spcAft>
            </a:pPr>
            <a:r>
              <a:rPr lang="en-US" sz="2400" b="1" dirty="0">
                <a:solidFill>
                  <a:srgbClr val="FFFFFF"/>
                </a:solidFill>
                <a:latin typeface="Arial" pitchFamily="34" charset="0"/>
              </a:rPr>
              <a:t>Another diagnostic modality for sinusitis is nasal endoscopy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4943"/>
            <a:ext cx="37147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148064" y="5905918"/>
            <a:ext cx="3995936" cy="923330"/>
          </a:xfrm>
          <a:prstGeom prst="rect">
            <a:avLst/>
          </a:prstGeom>
        </p:spPr>
        <p:txBody>
          <a:bodyPr wrap="square">
            <a:spAutoFit/>
          </a:bodyPr>
          <a:lstStyle/>
          <a:p>
            <a:pPr algn="l" rtl="0"/>
            <a:r>
              <a:rPr lang="en-US" i="1" dirty="0">
                <a:solidFill>
                  <a:schemeClr val="bg1"/>
                </a:solidFill>
                <a:latin typeface="Minion-Italic"/>
              </a:rPr>
              <a:t>View into left nasal </a:t>
            </a:r>
            <a:r>
              <a:rPr lang="en-US" i="1" dirty="0" smtClean="0">
                <a:solidFill>
                  <a:schemeClr val="bg1"/>
                </a:solidFill>
                <a:latin typeface="Minion-Italic"/>
              </a:rPr>
              <a:t>cavity demonstrates a </a:t>
            </a:r>
            <a:r>
              <a:rPr lang="en-US" i="1" dirty="0">
                <a:solidFill>
                  <a:schemeClr val="bg1"/>
                </a:solidFill>
                <a:latin typeface="Minion-Italic"/>
              </a:rPr>
              <a:t>polyp (P) extending from the </a:t>
            </a:r>
            <a:r>
              <a:rPr lang="en-US" i="1" dirty="0" smtClean="0">
                <a:solidFill>
                  <a:schemeClr val="bg1"/>
                </a:solidFill>
                <a:latin typeface="Minion-Italic"/>
              </a:rPr>
              <a:t>middle meatus</a:t>
            </a:r>
            <a:r>
              <a:rPr lang="en-US" i="1" dirty="0">
                <a:solidFill>
                  <a:schemeClr val="bg1"/>
                </a:solidFill>
                <a:latin typeface="Minion-Italic"/>
              </a:rPr>
              <a:t>.</a:t>
            </a:r>
            <a:endParaRPr lang="ar-IQ" dirty="0">
              <a:solidFill>
                <a:schemeClr val="bg1"/>
              </a:solidFill>
            </a:endParaRPr>
          </a:p>
        </p:txBody>
      </p:sp>
      <p:grpSp>
        <p:nvGrpSpPr>
          <p:cNvPr id="7" name="مجموعة 6"/>
          <p:cNvGrpSpPr/>
          <p:nvPr/>
        </p:nvGrpSpPr>
        <p:grpSpPr>
          <a:xfrm>
            <a:off x="4932040" y="1916832"/>
            <a:ext cx="3714750" cy="3989086"/>
            <a:chOff x="4932040" y="1916832"/>
            <a:chExt cx="3714750" cy="3989086"/>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16832"/>
              <a:ext cx="3714750" cy="398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6444208" y="3911375"/>
              <a:ext cx="432048" cy="381721"/>
            </a:xfrm>
            <a:prstGeom prst="rect">
              <a:avLst/>
            </a:prstGeom>
            <a:noFill/>
          </p:spPr>
          <p:txBody>
            <a:bodyPr wrap="square" rtlCol="1">
              <a:spAutoFit/>
            </a:bodyPr>
            <a:lstStyle/>
            <a:p>
              <a:pPr algn="l" rtl="0"/>
              <a:r>
                <a:rPr lang="en-US" dirty="0" smtClean="0"/>
                <a:t>p</a:t>
              </a:r>
              <a:endParaRPr lang="ar-IQ" dirty="0"/>
            </a:p>
          </p:txBody>
        </p:sp>
      </p:grpSp>
      <p:sp>
        <p:nvSpPr>
          <p:cNvPr id="8" name="مستطيل 7"/>
          <p:cNvSpPr/>
          <p:nvPr/>
        </p:nvSpPr>
        <p:spPr>
          <a:xfrm>
            <a:off x="-6626" y="5896650"/>
            <a:ext cx="4572000" cy="923330"/>
          </a:xfrm>
          <a:prstGeom prst="rect">
            <a:avLst/>
          </a:prstGeom>
        </p:spPr>
        <p:txBody>
          <a:bodyPr>
            <a:spAutoFit/>
          </a:bodyPr>
          <a:lstStyle/>
          <a:p>
            <a:pPr algn="l" rtl="0"/>
            <a:r>
              <a:rPr lang="en-US" i="1" dirty="0">
                <a:solidFill>
                  <a:schemeClr val="bg1"/>
                </a:solidFill>
                <a:latin typeface="Minion-Italic"/>
              </a:rPr>
              <a:t>Purulent discharge from </a:t>
            </a:r>
            <a:r>
              <a:rPr lang="en-US" i="1" dirty="0" smtClean="0">
                <a:solidFill>
                  <a:schemeClr val="bg1"/>
                </a:solidFill>
                <a:latin typeface="Minion-Italic"/>
              </a:rPr>
              <a:t>the middle </a:t>
            </a:r>
            <a:r>
              <a:rPr lang="en-US" i="1" dirty="0">
                <a:solidFill>
                  <a:schemeClr val="bg1"/>
                </a:solidFill>
                <a:latin typeface="Minion-Italic"/>
              </a:rPr>
              <a:t>meatus draining into the </a:t>
            </a:r>
            <a:r>
              <a:rPr lang="en-US" i="1" dirty="0" smtClean="0">
                <a:solidFill>
                  <a:schemeClr val="bg1"/>
                </a:solidFill>
                <a:latin typeface="Minion-Italic"/>
              </a:rPr>
              <a:t>nasopharynx adjacent </a:t>
            </a:r>
            <a:r>
              <a:rPr lang="en-US" i="1" dirty="0">
                <a:solidFill>
                  <a:schemeClr val="bg1"/>
                </a:solidFill>
                <a:latin typeface="Minion-Italic"/>
              </a:rPr>
              <a:t>to the eustachian tube orifice</a:t>
            </a:r>
            <a:r>
              <a:rPr lang="en-US" i="1" dirty="0">
                <a:solidFill>
                  <a:srgbClr val="292526"/>
                </a:solidFill>
                <a:latin typeface="Minion-Italic"/>
              </a:rPr>
              <a:t>.</a:t>
            </a:r>
            <a:endParaRPr lang="ar-IQ" dirty="0"/>
          </a:p>
        </p:txBody>
      </p:sp>
    </p:spTree>
    <p:extLst>
      <p:ext uri="{BB962C8B-B14F-4D97-AF65-F5344CB8AC3E}">
        <p14:creationId xmlns:p14="http://schemas.microsoft.com/office/powerpoint/2010/main" val="126589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alpha val="49000"/>
          </a:schemeClr>
        </a:solidFill>
        <a:effectLst/>
      </p:bgPr>
    </p:bg>
    <p:spTree>
      <p:nvGrpSpPr>
        <p:cNvPr id="1" name=""/>
        <p:cNvGrpSpPr/>
        <p:nvPr/>
      </p:nvGrpSpPr>
      <p:grpSpPr>
        <a:xfrm>
          <a:off x="0" y="0"/>
          <a:ext cx="0" cy="0"/>
          <a:chOff x="0" y="0"/>
          <a:chExt cx="0" cy="0"/>
        </a:xfrm>
      </p:grpSpPr>
      <p:sp>
        <p:nvSpPr>
          <p:cNvPr id="2" name="مستطيل 1"/>
          <p:cNvSpPr/>
          <p:nvPr/>
        </p:nvSpPr>
        <p:spPr>
          <a:xfrm>
            <a:off x="0" y="27579"/>
            <a:ext cx="9144000" cy="4401205"/>
          </a:xfrm>
          <a:prstGeom prst="rect">
            <a:avLst/>
          </a:prstGeom>
        </p:spPr>
        <p:txBody>
          <a:bodyPr wrap="square">
            <a:spAutoFit/>
          </a:bodyPr>
          <a:lstStyle/>
          <a:p>
            <a:pPr algn="l"/>
            <a:r>
              <a:rPr lang="en-US" sz="2800" b="1" dirty="0" smtClean="0">
                <a:solidFill>
                  <a:srgbClr val="FF0000"/>
                </a:solidFill>
                <a:cs typeface="+mj-cs"/>
              </a:rPr>
              <a:t>Development</a:t>
            </a:r>
            <a:r>
              <a:rPr lang="en-US" sz="2800" b="1" dirty="0">
                <a:solidFill>
                  <a:srgbClr val="FF0000"/>
                </a:solidFill>
                <a:cs typeface="+mj-cs"/>
              </a:rPr>
              <a:t>:</a:t>
            </a:r>
            <a:r>
              <a:rPr lang="en-US" sz="2800" b="1" dirty="0">
                <a:solidFill>
                  <a:srgbClr val="000000"/>
                </a:solidFill>
                <a:cs typeface="+mj-cs"/>
              </a:rPr>
              <a:t> </a:t>
            </a:r>
            <a:endParaRPr lang="en-US" sz="2800" dirty="0">
              <a:solidFill>
                <a:srgbClr val="000000"/>
              </a:solidFill>
              <a:cs typeface="+mj-cs"/>
            </a:endParaRPr>
          </a:p>
          <a:p>
            <a:pPr marL="285750" indent="-285750" algn="l" rtl="0">
              <a:buFont typeface="Wingdings" pitchFamily="2" charset="2"/>
              <a:buChar char="§"/>
            </a:pPr>
            <a:r>
              <a:rPr lang="en-US" sz="2400" dirty="0" smtClean="0">
                <a:solidFill>
                  <a:srgbClr val="000000"/>
                </a:solidFill>
                <a:latin typeface="Times New Roman" pitchFamily="18" charset="0"/>
                <a:cs typeface="Times New Roman" pitchFamily="18" charset="0"/>
              </a:rPr>
              <a:t>The </a:t>
            </a:r>
            <a:r>
              <a:rPr lang="en-US" sz="2400" dirty="0">
                <a:solidFill>
                  <a:srgbClr val="000000"/>
                </a:solidFill>
                <a:latin typeface="Times New Roman" pitchFamily="18" charset="0"/>
                <a:cs typeface="Times New Roman" pitchFamily="18" charset="0"/>
              </a:rPr>
              <a:t>maxillary sinuses are the only sizable sinuses present at </a:t>
            </a:r>
            <a:r>
              <a:rPr lang="en-US" sz="2400" dirty="0" smtClean="0">
                <a:solidFill>
                  <a:srgbClr val="000000"/>
                </a:solidFill>
                <a:latin typeface="Times New Roman" pitchFamily="18" charset="0"/>
                <a:cs typeface="Times New Roman" pitchFamily="18" charset="0"/>
              </a:rPr>
              <a:t>birth</a:t>
            </a:r>
          </a:p>
          <a:p>
            <a:pPr marL="285750" indent="-285750" algn="l" rtl="0">
              <a:buFont typeface="Wingdings" pitchFamily="2" charset="2"/>
              <a:buChar char="§"/>
            </a:pPr>
            <a:r>
              <a:rPr lang="ar-IQ" sz="2400"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They </a:t>
            </a:r>
            <a:r>
              <a:rPr lang="en-US" sz="2400" dirty="0">
                <a:solidFill>
                  <a:srgbClr val="000000"/>
                </a:solidFill>
                <a:latin typeface="Times New Roman" pitchFamily="18" charset="0"/>
                <a:cs typeface="Times New Roman" pitchFamily="18" charset="0"/>
              </a:rPr>
              <a:t>develop at the third month of intrauterine life, in the place existing between the oral cavity and the floor of the orbit. </a:t>
            </a:r>
            <a:endParaRPr lang="en-US" sz="2400" dirty="0" smtClean="0">
              <a:solidFill>
                <a:srgbClr val="000000"/>
              </a:solidFill>
              <a:latin typeface="Times New Roman" pitchFamily="18" charset="0"/>
              <a:cs typeface="Times New Roman" pitchFamily="18" charset="0"/>
            </a:endParaRPr>
          </a:p>
          <a:p>
            <a:pPr marL="285750" indent="-285750" algn="l" rtl="0">
              <a:buFont typeface="Wingdings" pitchFamily="2" charset="2"/>
              <a:buChar char="§"/>
            </a:pPr>
            <a:r>
              <a:rPr lang="en-US" sz="2400" dirty="0" smtClean="0">
                <a:solidFill>
                  <a:srgbClr val="000000"/>
                </a:solidFill>
                <a:latin typeface="Times New Roman" pitchFamily="18" charset="0"/>
                <a:cs typeface="Times New Roman" pitchFamily="18" charset="0"/>
              </a:rPr>
              <a:t>The </a:t>
            </a:r>
            <a:r>
              <a:rPr lang="en-US" sz="2400" dirty="0">
                <a:solidFill>
                  <a:srgbClr val="000000"/>
                </a:solidFill>
                <a:latin typeface="Times New Roman" pitchFamily="18" charset="0"/>
                <a:cs typeface="Times New Roman" pitchFamily="18" charset="0"/>
              </a:rPr>
              <a:t>maxillary sinus enlarges variably and greatly by pneumatization until </a:t>
            </a:r>
            <a:r>
              <a:rPr lang="en-US" sz="2400" dirty="0" smtClean="0">
                <a:solidFill>
                  <a:srgbClr val="000000"/>
                </a:solidFill>
                <a:latin typeface="Times New Roman" pitchFamily="18" charset="0"/>
                <a:cs typeface="Times New Roman" pitchFamily="18" charset="0"/>
              </a:rPr>
              <a:t>it reaches </a:t>
            </a:r>
            <a:r>
              <a:rPr lang="en-US" sz="2400" dirty="0">
                <a:solidFill>
                  <a:srgbClr val="000000"/>
                </a:solidFill>
                <a:latin typeface="Times New Roman" pitchFamily="18" charset="0"/>
                <a:cs typeface="Times New Roman" pitchFamily="18" charset="0"/>
              </a:rPr>
              <a:t>the adult size by the eruption of the permanent teeth. </a:t>
            </a:r>
          </a:p>
          <a:p>
            <a:pPr marL="285750" indent="-285750" algn="r" rtl="0">
              <a:buFont typeface="Wingdings" pitchFamily="2" charset="2"/>
              <a:buChar char="§"/>
            </a:pPr>
            <a:endParaRPr lang="ar-IQ" sz="2400" dirty="0">
              <a:solidFill>
                <a:srgbClr val="000000"/>
              </a:solidFill>
              <a:latin typeface="Times New Roman" pitchFamily="18" charset="0"/>
              <a:cs typeface="Times New Roman" pitchFamily="18" charset="0"/>
            </a:endParaRPr>
          </a:p>
          <a:p>
            <a:pPr marL="285750" indent="-285750" algn="l" rtl="0">
              <a:buFont typeface="Wingdings" pitchFamily="2" charset="2"/>
              <a:buChar char="§"/>
            </a:pPr>
            <a:r>
              <a:rPr lang="ar-IQ"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Enlargement </a:t>
            </a:r>
            <a:r>
              <a:rPr lang="en-US" sz="2400" dirty="0">
                <a:solidFill>
                  <a:srgbClr val="000000"/>
                </a:solidFill>
                <a:latin typeface="Times New Roman" pitchFamily="18" charset="0"/>
                <a:cs typeface="Times New Roman" pitchFamily="18" charset="0"/>
              </a:rPr>
              <a:t>of the maxillary sinus is consequent to facial growth. </a:t>
            </a:r>
          </a:p>
          <a:p>
            <a:pPr marL="285750" indent="-285750" algn="l" rtl="0">
              <a:buFont typeface="Wingdings" pitchFamily="2" charset="2"/>
              <a:buChar char="§"/>
            </a:pP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Growth of the sinus slows down with decline of facial growth </a:t>
            </a:r>
            <a:r>
              <a:rPr lang="en-US" sz="2400" dirty="0" smtClean="0">
                <a:solidFill>
                  <a:srgbClr val="000000"/>
                </a:solidFill>
                <a:latin typeface="Times New Roman" pitchFamily="18" charset="0"/>
                <a:cs typeface="Times New Roman" pitchFamily="18" charset="0"/>
              </a:rPr>
              <a:t>during </a:t>
            </a:r>
            <a:r>
              <a:rPr lang="en-US" sz="2400" dirty="0">
                <a:solidFill>
                  <a:srgbClr val="000000"/>
                </a:solidFill>
                <a:latin typeface="Times New Roman" pitchFamily="18" charset="0"/>
                <a:cs typeface="Times New Roman" pitchFamily="18" charset="0"/>
              </a:rPr>
              <a:t>puberty but continues throughout life. </a:t>
            </a:r>
          </a:p>
          <a:p>
            <a:pPr algn="r" rtl="0"/>
            <a:endParaRPr lang="en-US" dirty="0">
              <a:solidFill>
                <a:srgbClr val="000000"/>
              </a:solidFill>
            </a:endParaRPr>
          </a:p>
          <a:p>
            <a:pPr algn="r" rtl="0"/>
            <a:r>
              <a:rPr lang="en-US" dirty="0" smtClean="0">
                <a:solidFill>
                  <a:srgbClr val="000000"/>
                </a:solidFill>
              </a:rPr>
              <a:t> </a:t>
            </a:r>
            <a:endParaRPr lang="en-US" dirty="0">
              <a:solidFill>
                <a:srgbClr val="0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7" y="3933056"/>
            <a:ext cx="5220073" cy="292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183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96" y="1412776"/>
            <a:ext cx="68484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125497" y="5085184"/>
            <a:ext cx="6848474" cy="707886"/>
          </a:xfrm>
          <a:prstGeom prst="rect">
            <a:avLst/>
          </a:prstGeom>
        </p:spPr>
        <p:txBody>
          <a:bodyPr wrap="square">
            <a:spAutoFit/>
          </a:bodyPr>
          <a:lstStyle/>
          <a:p>
            <a:pPr algn="l"/>
            <a:r>
              <a:rPr lang="en-US" sz="2000" i="1" dirty="0" smtClean="0">
                <a:solidFill>
                  <a:schemeClr val="bg1"/>
                </a:solidFill>
                <a:latin typeface="Arial Black" pitchFamily="34" charset="0"/>
              </a:rPr>
              <a:t>A</a:t>
            </a:r>
            <a:r>
              <a:rPr lang="en-US" sz="2000" b="1" dirty="0" smtClean="0">
                <a:solidFill>
                  <a:srgbClr val="FFFFFF"/>
                </a:solidFill>
                <a:latin typeface="Arial Black" pitchFamily="34" charset="0"/>
              </a:rPr>
              <a:t>spergillus f</a:t>
            </a:r>
            <a:r>
              <a:rPr lang="en-US" sz="2000" i="1" dirty="0" smtClean="0">
                <a:solidFill>
                  <a:schemeClr val="bg1"/>
                </a:solidFill>
                <a:latin typeface="Arial Black" pitchFamily="34" charset="0"/>
              </a:rPr>
              <a:t>ungal </a:t>
            </a:r>
            <a:r>
              <a:rPr lang="en-US" sz="2000" i="1" dirty="0">
                <a:solidFill>
                  <a:schemeClr val="bg1"/>
                </a:solidFill>
                <a:latin typeface="Arial Black" pitchFamily="34" charset="0"/>
              </a:rPr>
              <a:t>balls of the maxillary sinus. Note the fungal debris </a:t>
            </a:r>
            <a:r>
              <a:rPr lang="en-US" sz="2000" i="1" dirty="0" smtClean="0">
                <a:solidFill>
                  <a:schemeClr val="bg1"/>
                </a:solidFill>
                <a:latin typeface="Arial Black" pitchFamily="34" charset="0"/>
              </a:rPr>
              <a:t>and mucosal </a:t>
            </a:r>
            <a:r>
              <a:rPr lang="en-US" sz="2000" i="1" dirty="0">
                <a:solidFill>
                  <a:schemeClr val="bg1"/>
                </a:solidFill>
                <a:latin typeface="Arial Black" pitchFamily="34" charset="0"/>
              </a:rPr>
              <a:t>edema.</a:t>
            </a:r>
            <a:endParaRPr lang="ar-IQ" sz="2000" dirty="0">
              <a:solidFill>
                <a:schemeClr val="bg1"/>
              </a:solidFill>
              <a:latin typeface="Arial Black" pitchFamily="34" charset="0"/>
            </a:endParaRPr>
          </a:p>
        </p:txBody>
      </p:sp>
    </p:spTree>
    <p:extLst>
      <p:ext uri="{BB962C8B-B14F-4D97-AF65-F5344CB8AC3E}">
        <p14:creationId xmlns:p14="http://schemas.microsoft.com/office/powerpoint/2010/main" val="2433990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sp>
        <p:nvSpPr>
          <p:cNvPr id="2" name="مربع نص 1"/>
          <p:cNvSpPr txBox="1"/>
          <p:nvPr/>
        </p:nvSpPr>
        <p:spPr>
          <a:xfrm>
            <a:off x="0" y="1302040"/>
            <a:ext cx="9144000" cy="369332"/>
          </a:xfrm>
          <a:prstGeom prst="rect">
            <a:avLst/>
          </a:prstGeom>
          <a:gradFill>
            <a:gsLst>
              <a:gs pos="0">
                <a:srgbClr val="000000"/>
              </a:gs>
              <a:gs pos="100000">
                <a:srgbClr val="0000FF"/>
              </a:gs>
            </a:gsLst>
            <a:lin ang="5400000" scaled="1"/>
          </a:gradFill>
        </p:spPr>
        <p:txBody>
          <a:bodyPr wrap="square" rtlCol="1">
            <a:spAutoFit/>
          </a:bodyPr>
          <a:lstStyle/>
          <a:p>
            <a:endParaRPr lang="ar-IQ" dirty="0"/>
          </a:p>
        </p:txBody>
      </p:sp>
      <p:sp>
        <p:nvSpPr>
          <p:cNvPr id="3" name="مستطيل 2"/>
          <p:cNvSpPr/>
          <p:nvPr/>
        </p:nvSpPr>
        <p:spPr>
          <a:xfrm>
            <a:off x="1619672" y="66900"/>
            <a:ext cx="5400600" cy="1262653"/>
          </a:xfrm>
          <a:prstGeom prst="rect">
            <a:avLst/>
          </a:prstGeom>
        </p:spPr>
        <p:txBody>
          <a:bodyPr wrap="square">
            <a:spAutoFit/>
          </a:bodyPr>
          <a:lstStyle/>
          <a:p>
            <a:pPr lvl="0" algn="l" rtl="0" eaLnBrk="0" fontAlgn="base" hangingPunct="0">
              <a:lnSpc>
                <a:spcPct val="90000"/>
              </a:lnSpc>
              <a:spcBef>
                <a:spcPct val="0"/>
              </a:spcBef>
              <a:spcAft>
                <a:spcPct val="15000"/>
              </a:spcAft>
            </a:pPr>
            <a:r>
              <a:rPr lang="en-US" sz="3900" b="1" dirty="0">
                <a:solidFill>
                  <a:srgbClr val="FFFF00"/>
                </a:solidFill>
                <a:latin typeface="News Gothic" pitchFamily="34" charset="0"/>
              </a:rPr>
              <a:t>General Treatment for</a:t>
            </a:r>
          </a:p>
          <a:p>
            <a:pPr lvl="0" algn="l" rtl="0" eaLnBrk="0" fontAlgn="base" hangingPunct="0">
              <a:lnSpc>
                <a:spcPct val="90000"/>
              </a:lnSpc>
              <a:spcBef>
                <a:spcPct val="0"/>
              </a:spcBef>
              <a:spcAft>
                <a:spcPct val="15000"/>
              </a:spcAft>
            </a:pPr>
            <a:r>
              <a:rPr lang="en-US" sz="3900" b="1" dirty="0">
                <a:solidFill>
                  <a:srgbClr val="FFFF00"/>
                </a:solidFill>
                <a:latin typeface="News Gothic" pitchFamily="34" charset="0"/>
              </a:rPr>
              <a:t>     Acute Sinusitis</a:t>
            </a:r>
          </a:p>
        </p:txBody>
      </p:sp>
      <p:sp>
        <p:nvSpPr>
          <p:cNvPr id="4" name="مستطيل 3"/>
          <p:cNvSpPr/>
          <p:nvPr/>
        </p:nvSpPr>
        <p:spPr>
          <a:xfrm>
            <a:off x="0" y="1844824"/>
            <a:ext cx="9143999" cy="5539978"/>
          </a:xfrm>
          <a:prstGeom prst="rect">
            <a:avLst/>
          </a:prstGeom>
          <a:noFill/>
          <a:ln>
            <a:noFill/>
          </a:ln>
        </p:spPr>
        <p:txBody>
          <a:bodyPr wrap="square">
            <a:spAutoFit/>
          </a:bodyPr>
          <a:lstStyle/>
          <a:p>
            <a:pPr marL="342900" lvl="0" indent="-342900" algn="l" rtl="0" eaLnBrk="0" fontAlgn="base" hangingPunct="0">
              <a:spcBef>
                <a:spcPct val="0"/>
              </a:spcBef>
              <a:spcAft>
                <a:spcPct val="15000"/>
              </a:spcAft>
              <a:buClr>
                <a:srgbClr val="FFFF00"/>
              </a:buClr>
              <a:buSzPct val="100000"/>
              <a:buFont typeface="Wingdings" pitchFamily="2" charset="2"/>
              <a:buChar char="§"/>
            </a:pPr>
            <a:r>
              <a:rPr lang="en-US" sz="2400" b="1" dirty="0" smtClean="0">
                <a:solidFill>
                  <a:srgbClr val="FFFFFF"/>
                </a:solidFill>
                <a:latin typeface="News Gothic" pitchFamily="34" charset="0"/>
              </a:rPr>
              <a:t>  Oral antibiotic (Amoxicillin, Augmentin, Azithromycin) </a:t>
            </a:r>
            <a:endParaRPr lang="en-US" sz="2400" b="1" dirty="0">
              <a:solidFill>
                <a:srgbClr val="FFFFFF"/>
              </a:solidFill>
              <a:latin typeface="News Gothic" pitchFamily="34" charset="0"/>
            </a:endParaRPr>
          </a:p>
          <a:p>
            <a:pPr marL="342900" lvl="0" indent="-342900" algn="l" rtl="0" eaLnBrk="0" fontAlgn="base" hangingPunct="0">
              <a:spcBef>
                <a:spcPct val="0"/>
              </a:spcBef>
              <a:spcAft>
                <a:spcPct val="15000"/>
              </a:spcAft>
              <a:buClr>
                <a:srgbClr val="FFFF00"/>
              </a:buClr>
              <a:buSzPct val="100000"/>
              <a:buFont typeface="Wingdings" pitchFamily="2" charset="2"/>
              <a:buChar char="§"/>
            </a:pPr>
            <a:r>
              <a:rPr lang="en-US" sz="2400" b="1" dirty="0" smtClean="0">
                <a:solidFill>
                  <a:srgbClr val="FFFFFF"/>
                </a:solidFill>
                <a:latin typeface="News Gothic" pitchFamily="34" charset="0"/>
              </a:rPr>
              <a:t> Topical </a:t>
            </a:r>
            <a:r>
              <a:rPr lang="en-US" sz="2400" b="1" dirty="0">
                <a:solidFill>
                  <a:srgbClr val="FFFFFF"/>
                </a:solidFill>
                <a:latin typeface="News Gothic" pitchFamily="34" charset="0"/>
              </a:rPr>
              <a:t>and systemic </a:t>
            </a:r>
            <a:r>
              <a:rPr lang="en-US" sz="2400" b="1" dirty="0" smtClean="0">
                <a:solidFill>
                  <a:srgbClr val="FFFFFF"/>
                </a:solidFill>
                <a:latin typeface="News Gothic" pitchFamily="34" charset="0"/>
              </a:rPr>
              <a:t>decongestants </a:t>
            </a:r>
            <a:r>
              <a:rPr lang="en-US" sz="2400" b="1" dirty="0" smtClean="0">
                <a:solidFill>
                  <a:schemeClr val="bg1"/>
                </a:solidFill>
                <a:latin typeface="News Gothic" pitchFamily="34" charset="0"/>
              </a:rPr>
              <a:t>as </a:t>
            </a:r>
            <a:r>
              <a:rPr lang="en-US" sz="2400" b="1" dirty="0" smtClean="0">
                <a:solidFill>
                  <a:schemeClr val="bg1"/>
                </a:solidFill>
                <a:latin typeface="Palatino"/>
              </a:rPr>
              <a:t>nasal </a:t>
            </a:r>
            <a:r>
              <a:rPr lang="en-US" sz="2400" b="1" dirty="0">
                <a:solidFill>
                  <a:schemeClr val="bg1"/>
                </a:solidFill>
                <a:latin typeface="Palatino"/>
              </a:rPr>
              <a:t>drops or </a:t>
            </a:r>
            <a:r>
              <a:rPr lang="en-US" sz="2400" b="1" dirty="0" smtClean="0">
                <a:solidFill>
                  <a:schemeClr val="bg1"/>
                </a:solidFill>
                <a:latin typeface="Palatino"/>
              </a:rPr>
              <a:t>           sprays </a:t>
            </a:r>
            <a:r>
              <a:rPr lang="en-US" sz="2400" b="1" dirty="0">
                <a:solidFill>
                  <a:schemeClr val="bg1"/>
                </a:solidFill>
                <a:latin typeface="Palatino"/>
              </a:rPr>
              <a:t>e.g. Ephedrine </a:t>
            </a:r>
            <a:r>
              <a:rPr lang="en-US" sz="2400" b="1" dirty="0" smtClean="0">
                <a:solidFill>
                  <a:schemeClr val="bg1"/>
                </a:solidFill>
                <a:latin typeface="Palatino"/>
              </a:rPr>
              <a:t>sulphate</a:t>
            </a:r>
          </a:p>
          <a:p>
            <a:pPr marL="342900" indent="-342900" algn="l" rtl="0">
              <a:buFont typeface="Wingdings" pitchFamily="2" charset="2"/>
              <a:buChar char="§"/>
            </a:pPr>
            <a:r>
              <a:rPr lang="en-US" sz="2400" b="1" dirty="0" smtClean="0">
                <a:solidFill>
                  <a:schemeClr val="bg1"/>
                </a:solidFill>
                <a:latin typeface="PalatinoItalic"/>
              </a:rPr>
              <a:t> Mucolytic agents: </a:t>
            </a:r>
            <a:r>
              <a:rPr lang="en-US" sz="2400" b="1" dirty="0" smtClean="0">
                <a:solidFill>
                  <a:schemeClr val="bg1"/>
                </a:solidFill>
                <a:latin typeface="Palatino"/>
              </a:rPr>
              <a:t>menthol</a:t>
            </a:r>
            <a:r>
              <a:rPr lang="en-US" sz="2400" b="1" dirty="0">
                <a:solidFill>
                  <a:schemeClr val="bg1"/>
                </a:solidFill>
                <a:latin typeface="Palatino"/>
              </a:rPr>
              <a:t>, </a:t>
            </a:r>
            <a:r>
              <a:rPr lang="en-US" sz="2400" b="1" dirty="0" smtClean="0">
                <a:solidFill>
                  <a:schemeClr val="bg1"/>
                </a:solidFill>
                <a:latin typeface="Palatino"/>
              </a:rPr>
              <a:t>chlorbutol.</a:t>
            </a:r>
            <a:endParaRPr lang="en-US" sz="2400" b="1" dirty="0">
              <a:solidFill>
                <a:schemeClr val="bg1"/>
              </a:solidFill>
              <a:latin typeface="News Gothic" pitchFamily="34" charset="0"/>
            </a:endParaRPr>
          </a:p>
          <a:p>
            <a:pPr marL="342900" indent="-342900" algn="l" rtl="0">
              <a:buFont typeface="Wingdings" pitchFamily="2" charset="2"/>
              <a:buChar char="§"/>
            </a:pPr>
            <a:r>
              <a:rPr lang="en-US" sz="2400" b="1" dirty="0" smtClean="0">
                <a:solidFill>
                  <a:schemeClr val="bg1"/>
                </a:solidFill>
                <a:latin typeface="News Gothic" pitchFamily="34" charset="0"/>
              </a:rPr>
              <a:t> </a:t>
            </a:r>
            <a:r>
              <a:rPr lang="en-US" sz="2400" b="1" dirty="0">
                <a:solidFill>
                  <a:schemeClr val="bg1"/>
                </a:solidFill>
                <a:latin typeface="PalatinoItalic"/>
              </a:rPr>
              <a:t>Non-steroidal anti-inflammatory analgesic agents</a:t>
            </a:r>
          </a:p>
          <a:p>
            <a:pPr algn="l" rtl="0"/>
            <a:endParaRPr lang="en-US" sz="2400" b="1" dirty="0" smtClean="0">
              <a:solidFill>
                <a:schemeClr val="bg1"/>
              </a:solidFill>
              <a:latin typeface="Palatino"/>
            </a:endParaRPr>
          </a:p>
          <a:p>
            <a:pPr marL="342900" indent="-342900" algn="l" rtl="0">
              <a:buFont typeface="Wingdings" pitchFamily="2" charset="2"/>
              <a:buChar char="§"/>
            </a:pPr>
            <a:r>
              <a:rPr lang="en-US" sz="2400" b="1" dirty="0" smtClean="0">
                <a:solidFill>
                  <a:schemeClr val="bg1"/>
                </a:solidFill>
                <a:latin typeface="News Gothic" pitchFamily="34" charset="0"/>
              </a:rPr>
              <a:t>    Other medication:</a:t>
            </a:r>
          </a:p>
          <a:p>
            <a:pPr lvl="1" algn="l" rtl="0" eaLnBrk="0" fontAlgn="base" hangingPunct="0">
              <a:spcBef>
                <a:spcPct val="0"/>
              </a:spcBef>
              <a:spcAft>
                <a:spcPct val="15000"/>
              </a:spcAft>
              <a:buClr>
                <a:srgbClr val="FFFF00"/>
              </a:buClr>
              <a:buSzPct val="100000"/>
              <a:buFont typeface="NewsGothic" charset="0"/>
              <a:buChar char="–"/>
            </a:pPr>
            <a:r>
              <a:rPr lang="en-US" sz="2400" b="1" dirty="0" smtClean="0">
                <a:solidFill>
                  <a:srgbClr val="FFFFFF"/>
                </a:solidFill>
                <a:latin typeface="News Gothic" pitchFamily="34" charset="0"/>
              </a:rPr>
              <a:t>warm nasal saline irrigations </a:t>
            </a:r>
          </a:p>
          <a:p>
            <a:pPr lvl="1" algn="l" rtl="0" eaLnBrk="0" fontAlgn="base" hangingPunct="0">
              <a:spcBef>
                <a:spcPct val="0"/>
              </a:spcBef>
              <a:spcAft>
                <a:spcPct val="15000"/>
              </a:spcAft>
              <a:buClr>
                <a:srgbClr val="FFFF00"/>
              </a:buClr>
              <a:buSzPct val="100000"/>
              <a:buFont typeface="NewsGothic" charset="0"/>
              <a:buChar char="–"/>
            </a:pPr>
            <a:r>
              <a:rPr lang="en-US" sz="2400" b="1" dirty="0" smtClean="0">
                <a:solidFill>
                  <a:srgbClr val="FFFFFF"/>
                </a:solidFill>
                <a:latin typeface="News Gothic" pitchFamily="34" charset="0"/>
              </a:rPr>
              <a:t>Antihistamine </a:t>
            </a:r>
            <a:r>
              <a:rPr lang="en-US" sz="2400" b="1" dirty="0">
                <a:solidFill>
                  <a:srgbClr val="FFFFFF"/>
                </a:solidFill>
                <a:latin typeface="News Gothic" pitchFamily="34" charset="0"/>
              </a:rPr>
              <a:t>orally </a:t>
            </a:r>
            <a:r>
              <a:rPr lang="en-US" sz="2400" b="1" dirty="0" smtClean="0">
                <a:solidFill>
                  <a:srgbClr val="FFFFFF"/>
                </a:solidFill>
                <a:latin typeface="News Gothic" pitchFamily="34" charset="0"/>
              </a:rPr>
              <a:t>: if ellergy present</a:t>
            </a:r>
          </a:p>
          <a:p>
            <a:pPr marL="342900" lvl="0" indent="-342900" algn="l" rtl="0">
              <a:buFont typeface="Wingdings" pitchFamily="2" charset="2"/>
              <a:buChar char="§"/>
            </a:pPr>
            <a:r>
              <a:rPr lang="en-US" sz="2400" b="1" dirty="0" smtClean="0">
                <a:solidFill>
                  <a:srgbClr val="FFFFFF"/>
                </a:solidFill>
                <a:latin typeface="News Gothic" pitchFamily="34" charset="0"/>
              </a:rPr>
              <a:t>Oral steroid: prednisolon</a:t>
            </a:r>
          </a:p>
          <a:p>
            <a:pPr marL="342900" lvl="0" indent="-342900" algn="l" rtl="0">
              <a:buFont typeface="Wingdings" pitchFamily="2" charset="2"/>
              <a:buChar char="§"/>
            </a:pPr>
            <a:r>
              <a:rPr lang="en-US" sz="2400" b="1" dirty="0" smtClean="0">
                <a:solidFill>
                  <a:srgbClr val="FFFF00"/>
                </a:solidFill>
                <a:latin typeface="Minion-SemiboldItalic"/>
              </a:rPr>
              <a:t>Surgery </a:t>
            </a:r>
            <a:r>
              <a:rPr lang="en-US" sz="2400" b="1" dirty="0">
                <a:solidFill>
                  <a:srgbClr val="FFFF00"/>
                </a:solidFill>
                <a:latin typeface="Minion-SemiboldItalic"/>
              </a:rPr>
              <a:t>(</a:t>
            </a:r>
            <a:r>
              <a:rPr lang="en-US" sz="2400" b="1" dirty="0">
                <a:solidFill>
                  <a:srgbClr val="FFFF00"/>
                </a:solidFill>
                <a:latin typeface="Minion-Regular"/>
              </a:rPr>
              <a:t>maxillary antrostomy, and Caldwell-Luc operation)</a:t>
            </a:r>
            <a:endParaRPr lang="en-US" sz="2400" b="1" dirty="0">
              <a:solidFill>
                <a:srgbClr val="FFFF00"/>
              </a:solidFill>
              <a:latin typeface="Minion-SemiboldItalic"/>
            </a:endParaRPr>
          </a:p>
          <a:p>
            <a:pPr lvl="1" algn="l" rtl="0" eaLnBrk="0" fontAlgn="base" hangingPunct="0">
              <a:spcBef>
                <a:spcPct val="0"/>
              </a:spcBef>
              <a:spcAft>
                <a:spcPct val="15000"/>
              </a:spcAft>
              <a:buClr>
                <a:srgbClr val="FFFF00"/>
              </a:buClr>
              <a:buSzPct val="100000"/>
              <a:buFont typeface="NewsGothic" charset="0"/>
              <a:buChar char="–"/>
            </a:pPr>
            <a:endParaRPr lang="en-US" sz="2400" b="1" dirty="0" smtClean="0">
              <a:solidFill>
                <a:srgbClr val="FFFFFF"/>
              </a:solidFill>
              <a:latin typeface="News Gothic" pitchFamily="34" charset="0"/>
            </a:endParaRPr>
          </a:p>
          <a:p>
            <a:pPr lvl="1" algn="l" rtl="0" eaLnBrk="0" fontAlgn="base" hangingPunct="0">
              <a:spcBef>
                <a:spcPct val="0"/>
              </a:spcBef>
              <a:spcAft>
                <a:spcPct val="15000"/>
              </a:spcAft>
              <a:buClr>
                <a:srgbClr val="FFFF00"/>
              </a:buClr>
              <a:buSzPct val="100000"/>
              <a:buFont typeface="NewsGothic" charset="0"/>
              <a:buChar char="–"/>
            </a:pPr>
            <a:endParaRPr lang="en-US" sz="2400" b="1" dirty="0">
              <a:solidFill>
                <a:srgbClr val="FFFFFF"/>
              </a:solidFill>
              <a:latin typeface="News Gothic" pitchFamily="34" charset="0"/>
            </a:endParaRPr>
          </a:p>
        </p:txBody>
      </p:sp>
    </p:spTree>
    <p:extLst>
      <p:ext uri="{BB962C8B-B14F-4D97-AF65-F5344CB8AC3E}">
        <p14:creationId xmlns:p14="http://schemas.microsoft.com/office/powerpoint/2010/main" val="2953020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31000">
              <a:schemeClr val="accent4">
                <a:lumMod val="75000"/>
              </a:schemeClr>
            </a:gs>
            <a:gs pos="0">
              <a:schemeClr val="accent2">
                <a:lumMod val="60000"/>
                <a:lumOff val="40000"/>
              </a:schemeClr>
            </a:gs>
            <a:gs pos="96650">
              <a:schemeClr val="accent4"/>
            </a:gs>
            <a:gs pos="98000">
              <a:schemeClr val="accent4">
                <a:lumMod val="75000"/>
              </a:schemeClr>
            </a:gs>
            <a:gs pos="31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611560" y="263614"/>
            <a:ext cx="7515199" cy="584775"/>
          </a:xfrm>
          <a:prstGeom prst="rect">
            <a:avLst/>
          </a:prstGeom>
          <a:solidFill>
            <a:srgbClr val="FFC000"/>
          </a:solidFill>
          <a:scene3d>
            <a:camera prst="obliqueTopLeft"/>
            <a:lightRig rig="threePt" dir="t"/>
          </a:scene3d>
        </p:spPr>
        <p:txBody>
          <a:bodyPr wrap="none">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Palatino,Bold"/>
              </a:rPr>
              <a:t>Oroantral Communication and Fistula</a:t>
            </a:r>
            <a:endParaRPr lang="ar-IQ"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مستطيل 2"/>
          <p:cNvSpPr/>
          <p:nvPr/>
        </p:nvSpPr>
        <p:spPr>
          <a:xfrm>
            <a:off x="323528" y="1268760"/>
            <a:ext cx="8820472" cy="2369880"/>
          </a:xfrm>
          <a:prstGeom prst="rect">
            <a:avLst/>
          </a:prstGeom>
          <a:effectLst>
            <a:glow rad="228600">
              <a:schemeClr val="accent2">
                <a:satMod val="175000"/>
                <a:alpha val="40000"/>
              </a:schemeClr>
            </a:glow>
            <a:outerShdw blurRad="50800" dist="38100" dir="16200000" rotWithShape="0">
              <a:prstClr val="black">
                <a:alpha val="40000"/>
              </a:prstClr>
            </a:outerShdw>
          </a:effectLst>
        </p:spPr>
        <p:txBody>
          <a:bodyPr wrap="square">
            <a:spAutoFit/>
          </a:bodyPr>
          <a:lstStyle/>
          <a:p>
            <a:pPr algn="l" rtl="0"/>
            <a:r>
              <a:rPr lang="en-US" sz="2800" b="1" dirty="0">
                <a:solidFill>
                  <a:srgbClr val="FFFF00"/>
                </a:solidFill>
                <a:latin typeface="Palatino,Bold"/>
              </a:rPr>
              <a:t>Definition</a:t>
            </a:r>
          </a:p>
          <a:p>
            <a:pPr marL="457200" indent="-457200" algn="l" rtl="0">
              <a:buAutoNum type="alphaLcPeriod"/>
            </a:pPr>
            <a:r>
              <a:rPr lang="en-US" sz="2400" b="1" i="1" dirty="0" smtClean="0">
                <a:solidFill>
                  <a:schemeClr val="bg1"/>
                </a:solidFill>
                <a:latin typeface="PalatinoItalic"/>
              </a:rPr>
              <a:t>An </a:t>
            </a:r>
            <a:r>
              <a:rPr lang="en-US" sz="2400" b="1" i="1" dirty="0">
                <a:solidFill>
                  <a:schemeClr val="bg1"/>
                </a:solidFill>
                <a:latin typeface="PalatinoItalic"/>
              </a:rPr>
              <a:t>oroantral perforation is an </a:t>
            </a:r>
            <a:r>
              <a:rPr lang="en-US" sz="2400" b="1" i="1" dirty="0" smtClean="0">
                <a:solidFill>
                  <a:schemeClr val="bg1"/>
                </a:solidFill>
                <a:latin typeface="PalatinoItalic"/>
              </a:rPr>
              <a:t>unnatural communication between </a:t>
            </a:r>
            <a:r>
              <a:rPr lang="en-US" sz="2400" b="1" i="1" dirty="0">
                <a:solidFill>
                  <a:schemeClr val="bg1"/>
                </a:solidFill>
                <a:latin typeface="PalatinoItalic"/>
              </a:rPr>
              <a:t>the oral cavity and maxillary sinus</a:t>
            </a:r>
            <a:r>
              <a:rPr lang="en-US" sz="2400" b="1" i="1" dirty="0" smtClean="0">
                <a:solidFill>
                  <a:schemeClr val="bg1"/>
                </a:solidFill>
                <a:latin typeface="PalatinoItalic"/>
              </a:rPr>
              <a:t>.</a:t>
            </a:r>
          </a:p>
          <a:p>
            <a:pPr marL="457200" indent="-457200" algn="l" rtl="0">
              <a:buAutoNum type="alphaLcPeriod"/>
            </a:pPr>
            <a:endParaRPr lang="en-US" sz="2400" b="1" i="1" dirty="0">
              <a:solidFill>
                <a:schemeClr val="bg1"/>
              </a:solidFill>
              <a:latin typeface="PalatinoItalic"/>
            </a:endParaRPr>
          </a:p>
          <a:p>
            <a:pPr algn="l" rtl="0"/>
            <a:r>
              <a:rPr lang="en-US" sz="2400" b="1" i="1" dirty="0">
                <a:solidFill>
                  <a:srgbClr val="FFFF00"/>
                </a:solidFill>
                <a:latin typeface="Palatino"/>
              </a:rPr>
              <a:t>b. </a:t>
            </a:r>
            <a:r>
              <a:rPr lang="en-US" sz="2400" b="1" i="1" dirty="0">
                <a:solidFill>
                  <a:schemeClr val="bg1"/>
                </a:solidFill>
                <a:latin typeface="PalatinoItalic"/>
              </a:rPr>
              <a:t>An oroantral fistula is an epithelialized, </a:t>
            </a:r>
            <a:r>
              <a:rPr lang="en-US" sz="2400" b="1" i="1" dirty="0" smtClean="0">
                <a:solidFill>
                  <a:schemeClr val="bg1"/>
                </a:solidFill>
                <a:latin typeface="PalatinoItalic"/>
              </a:rPr>
              <a:t>pathological, unnatural </a:t>
            </a:r>
            <a:r>
              <a:rPr lang="en-US" sz="2400" b="1" i="1" dirty="0">
                <a:solidFill>
                  <a:schemeClr val="bg1"/>
                </a:solidFill>
                <a:latin typeface="PalatinoItalic"/>
              </a:rPr>
              <a:t>communication between these two cavities.</a:t>
            </a:r>
            <a:endParaRPr lang="ar-IQ" sz="2400" b="1" dirty="0">
              <a:solidFill>
                <a:schemeClr val="bg1"/>
              </a:solidFill>
            </a:endParaRPr>
          </a:p>
        </p:txBody>
      </p:sp>
    </p:spTree>
    <p:extLst>
      <p:ext uri="{BB962C8B-B14F-4D97-AF65-F5344CB8AC3E}">
        <p14:creationId xmlns:p14="http://schemas.microsoft.com/office/powerpoint/2010/main" val="1862565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31000">
              <a:schemeClr val="accent4">
                <a:lumMod val="75000"/>
              </a:schemeClr>
            </a:gs>
            <a:gs pos="0">
              <a:schemeClr val="accent2">
                <a:lumMod val="60000"/>
                <a:lumOff val="40000"/>
              </a:schemeClr>
            </a:gs>
            <a:gs pos="96650">
              <a:schemeClr val="accent4"/>
            </a:gs>
            <a:gs pos="98000">
              <a:schemeClr val="accent4">
                <a:lumMod val="75000"/>
              </a:schemeClr>
            </a:gs>
            <a:gs pos="31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179512" y="116632"/>
            <a:ext cx="8640960" cy="523220"/>
          </a:xfrm>
          <a:prstGeom prst="rect">
            <a:avLst/>
          </a:prstGeom>
        </p:spPr>
        <p:txBody>
          <a:bodyPr wrap="square">
            <a:spAutoFit/>
          </a:bodyPr>
          <a:lstStyle/>
          <a:p>
            <a:pPr algn="l" rtl="0"/>
            <a:r>
              <a:rPr lang="en-US" sz="2800" b="1" i="1" dirty="0">
                <a:solidFill>
                  <a:srgbClr val="231F20"/>
                </a:solidFill>
                <a:latin typeface="Palatino,BoldItalic"/>
              </a:rPr>
              <a:t>Symptoms: Fresh Oroantral Communication:</a:t>
            </a:r>
            <a:endParaRPr lang="ar-IQ" sz="2800" dirty="0"/>
          </a:p>
        </p:txBody>
      </p:sp>
      <p:sp>
        <p:nvSpPr>
          <p:cNvPr id="3" name="مستطيل 2"/>
          <p:cNvSpPr/>
          <p:nvPr/>
        </p:nvSpPr>
        <p:spPr>
          <a:xfrm>
            <a:off x="0" y="1031415"/>
            <a:ext cx="9144000" cy="4708981"/>
          </a:xfrm>
          <a:prstGeom prst="rect">
            <a:avLst/>
          </a:prstGeom>
        </p:spPr>
        <p:txBody>
          <a:bodyPr wrap="square">
            <a:spAutoFit/>
          </a:bodyPr>
          <a:lstStyle/>
          <a:p>
            <a:pPr marL="285750" indent="-285750" algn="l" rtl="0">
              <a:lnSpc>
                <a:spcPct val="150000"/>
              </a:lnSpc>
              <a:buFont typeface="Wingdings" pitchFamily="2" charset="2"/>
              <a:buChar char="Ø"/>
            </a:pPr>
            <a:r>
              <a:rPr lang="en-US" sz="2000" b="1" dirty="0" smtClean="0">
                <a:solidFill>
                  <a:schemeClr val="bg1"/>
                </a:solidFill>
                <a:latin typeface="PalatinoItalic"/>
              </a:rPr>
              <a:t>Escape </a:t>
            </a:r>
            <a:r>
              <a:rPr lang="en-US" sz="2000" b="1" dirty="0">
                <a:solidFill>
                  <a:schemeClr val="bg1"/>
                </a:solidFill>
                <a:latin typeface="PalatinoItalic"/>
              </a:rPr>
              <a:t>of </a:t>
            </a:r>
            <a:r>
              <a:rPr lang="en-US" sz="2000" b="1" dirty="0" smtClean="0">
                <a:solidFill>
                  <a:schemeClr val="bg1"/>
                </a:solidFill>
                <a:latin typeface="PalatinoItalic"/>
              </a:rPr>
              <a:t>fluids: </a:t>
            </a:r>
            <a:r>
              <a:rPr lang="en-US" sz="2000" b="1" dirty="0">
                <a:solidFill>
                  <a:srgbClr val="FFFF00"/>
                </a:solidFill>
                <a:latin typeface="Palatino"/>
              </a:rPr>
              <a:t>From mouth to the nose on </a:t>
            </a:r>
            <a:r>
              <a:rPr lang="en-US" sz="2000" b="1" dirty="0" smtClean="0">
                <a:solidFill>
                  <a:srgbClr val="FFFF00"/>
                </a:solidFill>
                <a:latin typeface="Palatino"/>
              </a:rPr>
              <a:t>the side </a:t>
            </a:r>
            <a:r>
              <a:rPr lang="en-US" sz="2000" b="1" dirty="0">
                <a:solidFill>
                  <a:srgbClr val="FFFF00"/>
                </a:solidFill>
                <a:latin typeface="Palatino"/>
              </a:rPr>
              <a:t>of </a:t>
            </a:r>
            <a:r>
              <a:rPr lang="en-US" sz="2000" b="1" dirty="0" smtClean="0">
                <a:solidFill>
                  <a:srgbClr val="FFFF00"/>
                </a:solidFill>
                <a:latin typeface="Palatino"/>
              </a:rPr>
              <a:t>extraction.</a:t>
            </a:r>
          </a:p>
          <a:p>
            <a:pPr marL="285750" indent="-285750" algn="l" rtl="0">
              <a:lnSpc>
                <a:spcPct val="150000"/>
              </a:lnSpc>
              <a:buFont typeface="Wingdings" pitchFamily="2" charset="2"/>
              <a:buChar char="Ø"/>
            </a:pPr>
            <a:r>
              <a:rPr lang="en-US" sz="2000" b="1" dirty="0" smtClean="0">
                <a:solidFill>
                  <a:schemeClr val="bg1"/>
                </a:solidFill>
                <a:latin typeface="Palatino"/>
              </a:rPr>
              <a:t>Unilateral e</a:t>
            </a:r>
            <a:r>
              <a:rPr lang="en-US" sz="2000" b="1" dirty="0" smtClean="0">
                <a:solidFill>
                  <a:schemeClr val="bg1"/>
                </a:solidFill>
                <a:latin typeface="PalatinoItalic"/>
              </a:rPr>
              <a:t>pistaxis :</a:t>
            </a:r>
            <a:r>
              <a:rPr lang="en-US" sz="2000" b="1" i="1" dirty="0" smtClean="0">
                <a:solidFill>
                  <a:schemeClr val="bg1"/>
                </a:solidFill>
                <a:latin typeface="PalatinoItalic"/>
              </a:rPr>
              <a:t> </a:t>
            </a:r>
            <a:r>
              <a:rPr lang="en-US" sz="2000" b="1" dirty="0" smtClean="0">
                <a:solidFill>
                  <a:srgbClr val="FFFF00"/>
                </a:solidFill>
                <a:latin typeface="Palatino"/>
              </a:rPr>
              <a:t>It </a:t>
            </a:r>
            <a:r>
              <a:rPr lang="en-US" sz="2000" b="1" dirty="0">
                <a:solidFill>
                  <a:srgbClr val="FFFF00"/>
                </a:solidFill>
                <a:latin typeface="Palatino"/>
              </a:rPr>
              <a:t>is due to blood in </a:t>
            </a:r>
            <a:r>
              <a:rPr lang="en-US" sz="2000" b="1" dirty="0" smtClean="0">
                <a:solidFill>
                  <a:srgbClr val="FFFF00"/>
                </a:solidFill>
                <a:latin typeface="Palatino"/>
              </a:rPr>
              <a:t>the sinus </a:t>
            </a:r>
            <a:r>
              <a:rPr lang="en-US" sz="2000" b="1" dirty="0">
                <a:solidFill>
                  <a:srgbClr val="FFFF00"/>
                </a:solidFill>
                <a:latin typeface="Palatino"/>
              </a:rPr>
              <a:t>escaping through </a:t>
            </a:r>
            <a:r>
              <a:rPr lang="en-US" sz="2000" b="1" dirty="0" smtClean="0">
                <a:solidFill>
                  <a:srgbClr val="FFFF00"/>
                </a:solidFill>
                <a:latin typeface="Palatino"/>
              </a:rPr>
              <a:t>osteum </a:t>
            </a:r>
            <a:r>
              <a:rPr lang="en-US" sz="2000" b="1" dirty="0">
                <a:solidFill>
                  <a:srgbClr val="FFFF00"/>
                </a:solidFill>
                <a:latin typeface="Palatino"/>
              </a:rPr>
              <a:t>into the </a:t>
            </a:r>
            <a:r>
              <a:rPr lang="en-US" sz="2000" b="1" dirty="0" smtClean="0">
                <a:solidFill>
                  <a:srgbClr val="FFFF00"/>
                </a:solidFill>
                <a:latin typeface="Palatino"/>
              </a:rPr>
              <a:t>nostril.</a:t>
            </a:r>
          </a:p>
          <a:p>
            <a:pPr marL="285750" indent="-285750" algn="l" rtl="0">
              <a:lnSpc>
                <a:spcPct val="150000"/>
              </a:lnSpc>
              <a:buFont typeface="Wingdings" pitchFamily="2" charset="2"/>
              <a:buChar char="Ø"/>
            </a:pPr>
            <a:r>
              <a:rPr lang="en-US" sz="2000" b="1" i="1" dirty="0" smtClean="0">
                <a:solidFill>
                  <a:srgbClr val="FFFF00"/>
                </a:solidFill>
                <a:latin typeface="PalatinoItalic"/>
              </a:rPr>
              <a:t> </a:t>
            </a:r>
            <a:r>
              <a:rPr lang="en-US" sz="2000" b="1" dirty="0">
                <a:solidFill>
                  <a:schemeClr val="bg1"/>
                </a:solidFill>
                <a:latin typeface="PalatinoItalic"/>
              </a:rPr>
              <a:t>Escape of air </a:t>
            </a:r>
            <a:r>
              <a:rPr lang="en-US" sz="2000" b="1" dirty="0" smtClean="0">
                <a:solidFill>
                  <a:srgbClr val="FFFF00"/>
                </a:solidFill>
                <a:latin typeface="Palatino"/>
              </a:rPr>
              <a:t>from </a:t>
            </a:r>
            <a:r>
              <a:rPr lang="en-US" sz="2000" b="1" dirty="0">
                <a:solidFill>
                  <a:srgbClr val="FFFF00"/>
                </a:solidFill>
                <a:latin typeface="Palatino"/>
              </a:rPr>
              <a:t>mouth into the nose, </a:t>
            </a:r>
            <a:r>
              <a:rPr lang="en-US" sz="2000" b="1" dirty="0" smtClean="0">
                <a:solidFill>
                  <a:srgbClr val="FFFF00"/>
                </a:solidFill>
                <a:latin typeface="Palatino"/>
              </a:rPr>
              <a:t>on sucking</a:t>
            </a:r>
            <a:r>
              <a:rPr lang="en-US" sz="2000" b="1" dirty="0">
                <a:solidFill>
                  <a:srgbClr val="FFFF00"/>
                </a:solidFill>
                <a:latin typeface="Palatino"/>
              </a:rPr>
              <a:t>, inhaling or drawing on a cigarette, </a:t>
            </a:r>
            <a:r>
              <a:rPr lang="en-US" sz="2000" b="1" dirty="0" smtClean="0">
                <a:solidFill>
                  <a:srgbClr val="FFFF00"/>
                </a:solidFill>
                <a:latin typeface="Palatino"/>
              </a:rPr>
              <a:t>or puffing </a:t>
            </a:r>
            <a:r>
              <a:rPr lang="en-US" sz="2000" b="1" dirty="0">
                <a:solidFill>
                  <a:srgbClr val="FFFF00"/>
                </a:solidFill>
                <a:latin typeface="Palatino"/>
              </a:rPr>
              <a:t>the cheeks (Inability to blow </a:t>
            </a:r>
            <a:r>
              <a:rPr lang="en-US" sz="2000" b="1" dirty="0" smtClean="0">
                <a:solidFill>
                  <a:srgbClr val="FFFF00"/>
                </a:solidFill>
                <a:latin typeface="Palatino"/>
              </a:rPr>
              <a:t>cheeks.Passage </a:t>
            </a:r>
            <a:r>
              <a:rPr lang="en-US" sz="2000" b="1" dirty="0">
                <a:solidFill>
                  <a:srgbClr val="FFFF00"/>
                </a:solidFill>
                <a:latin typeface="Palatino"/>
              </a:rPr>
              <a:t>of air into mouth on sucking</a:t>
            </a:r>
            <a:r>
              <a:rPr lang="en-US" sz="2000" b="1" dirty="0" smtClean="0">
                <a:solidFill>
                  <a:srgbClr val="FFFF00"/>
                </a:solidFill>
                <a:latin typeface="Palatino"/>
              </a:rPr>
              <a:t>).</a:t>
            </a:r>
            <a:r>
              <a:rPr lang="en-US" sz="2000" b="1" i="1" dirty="0">
                <a:solidFill>
                  <a:srgbClr val="FFFF00"/>
                </a:solidFill>
                <a:latin typeface="PalatinoItalic"/>
              </a:rPr>
              <a:t> </a:t>
            </a:r>
            <a:endParaRPr lang="en-US" sz="2000" b="1" i="1" dirty="0" smtClean="0">
              <a:solidFill>
                <a:srgbClr val="FFFF00"/>
              </a:solidFill>
              <a:latin typeface="PalatinoItalic"/>
            </a:endParaRPr>
          </a:p>
          <a:p>
            <a:pPr marL="285750" indent="-285750" algn="l" rtl="0">
              <a:lnSpc>
                <a:spcPct val="150000"/>
              </a:lnSpc>
              <a:buFont typeface="Wingdings" pitchFamily="2" charset="2"/>
              <a:buChar char="Ø"/>
            </a:pPr>
            <a:r>
              <a:rPr lang="en-US" sz="2000" b="1" dirty="0" smtClean="0">
                <a:solidFill>
                  <a:schemeClr val="bg1"/>
                </a:solidFill>
                <a:latin typeface="PalatinoItalic"/>
              </a:rPr>
              <a:t>Enhanced </a:t>
            </a:r>
            <a:r>
              <a:rPr lang="en-US" sz="2000" b="1" dirty="0">
                <a:solidFill>
                  <a:schemeClr val="bg1"/>
                </a:solidFill>
                <a:latin typeface="PalatinoItalic"/>
              </a:rPr>
              <a:t>column of </a:t>
            </a:r>
            <a:r>
              <a:rPr lang="en-US" sz="2000" b="1" dirty="0" smtClean="0">
                <a:solidFill>
                  <a:schemeClr val="bg1"/>
                </a:solidFill>
                <a:latin typeface="PalatinoItalic"/>
              </a:rPr>
              <a:t>air: </a:t>
            </a:r>
            <a:r>
              <a:rPr lang="en-US" sz="2000" b="1" dirty="0">
                <a:solidFill>
                  <a:srgbClr val="FFFF00"/>
                </a:solidFill>
                <a:latin typeface="Palatino"/>
              </a:rPr>
              <a:t>Causes alteration in </a:t>
            </a:r>
            <a:r>
              <a:rPr lang="en-US" sz="2000" b="1" dirty="0" smtClean="0">
                <a:solidFill>
                  <a:srgbClr val="FFFF00"/>
                </a:solidFill>
                <a:latin typeface="Palatino"/>
              </a:rPr>
              <a:t>vocal resonance </a:t>
            </a:r>
            <a:r>
              <a:rPr lang="en-US" sz="2000" b="1" dirty="0">
                <a:solidFill>
                  <a:srgbClr val="FFFF00"/>
                </a:solidFill>
                <a:latin typeface="Palatino"/>
              </a:rPr>
              <a:t>and subsequently change in the voice</a:t>
            </a:r>
            <a:r>
              <a:rPr lang="en-US" sz="2000" b="1" dirty="0" smtClean="0">
                <a:solidFill>
                  <a:srgbClr val="FFFF00"/>
                </a:solidFill>
                <a:latin typeface="Palatino"/>
              </a:rPr>
              <a:t>. </a:t>
            </a:r>
          </a:p>
          <a:p>
            <a:pPr marL="285750" indent="-285750" algn="l" rtl="0">
              <a:lnSpc>
                <a:spcPct val="150000"/>
              </a:lnSpc>
              <a:buFont typeface="Wingdings" pitchFamily="2" charset="2"/>
              <a:buChar char="Ø"/>
            </a:pPr>
            <a:r>
              <a:rPr lang="en-US" sz="2000" b="1" dirty="0" smtClean="0">
                <a:solidFill>
                  <a:schemeClr val="bg1"/>
                </a:solidFill>
                <a:latin typeface="PalatinoItalic"/>
              </a:rPr>
              <a:t>Excruciating pain: </a:t>
            </a:r>
            <a:r>
              <a:rPr lang="en-US" sz="2000" b="1" dirty="0">
                <a:solidFill>
                  <a:srgbClr val="FFFF00"/>
                </a:solidFill>
                <a:latin typeface="Palatino"/>
              </a:rPr>
              <a:t>In and around the region of </a:t>
            </a:r>
            <a:r>
              <a:rPr lang="en-US" sz="2000" b="1" dirty="0" smtClean="0">
                <a:solidFill>
                  <a:srgbClr val="FFFF00"/>
                </a:solidFill>
                <a:latin typeface="Palatino"/>
              </a:rPr>
              <a:t>the affected </a:t>
            </a:r>
            <a:r>
              <a:rPr lang="en-US" sz="2000" b="1" dirty="0">
                <a:solidFill>
                  <a:srgbClr val="FFFF00"/>
                </a:solidFill>
                <a:latin typeface="Palatino"/>
              </a:rPr>
              <a:t>sinus, as the local anaesthesia begins </a:t>
            </a:r>
            <a:r>
              <a:rPr lang="en-US" sz="2000" b="1" dirty="0" smtClean="0">
                <a:solidFill>
                  <a:srgbClr val="FFFF00"/>
                </a:solidFill>
                <a:latin typeface="Palatino"/>
              </a:rPr>
              <a:t>to wear </a:t>
            </a:r>
            <a:r>
              <a:rPr lang="en-US" sz="2000" b="1" dirty="0">
                <a:solidFill>
                  <a:srgbClr val="FFFF00"/>
                </a:solidFill>
                <a:latin typeface="Palatino"/>
              </a:rPr>
              <a:t>off.</a:t>
            </a:r>
            <a:endParaRPr lang="ar-IQ" sz="2000" b="1" dirty="0">
              <a:solidFill>
                <a:srgbClr val="FFFF00"/>
              </a:solidFill>
            </a:endParaRPr>
          </a:p>
        </p:txBody>
      </p:sp>
    </p:spTree>
    <p:extLst>
      <p:ext uri="{BB962C8B-B14F-4D97-AF65-F5344CB8AC3E}">
        <p14:creationId xmlns:p14="http://schemas.microsoft.com/office/powerpoint/2010/main" val="2441240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1000">
              <a:schemeClr val="accent4">
                <a:lumMod val="75000"/>
              </a:schemeClr>
            </a:gs>
            <a:gs pos="0">
              <a:schemeClr val="accent2">
                <a:lumMod val="60000"/>
                <a:lumOff val="40000"/>
              </a:schemeClr>
            </a:gs>
            <a:gs pos="96650">
              <a:schemeClr val="accent4"/>
            </a:gs>
            <a:gs pos="98000">
              <a:schemeClr val="accent4">
                <a:lumMod val="75000"/>
              </a:schemeClr>
            </a:gs>
            <a:gs pos="31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13522" y="260648"/>
            <a:ext cx="8158878" cy="954107"/>
          </a:xfrm>
          <a:prstGeom prst="rect">
            <a:avLst/>
          </a:prstGeom>
        </p:spPr>
        <p:txBody>
          <a:bodyPr wrap="square">
            <a:spAutoFit/>
          </a:bodyPr>
          <a:lstStyle/>
          <a:p>
            <a:pPr algn="l" rtl="0"/>
            <a:r>
              <a:rPr lang="en-US" sz="2800" b="1" i="1" dirty="0">
                <a:solidFill>
                  <a:srgbClr val="231F20"/>
                </a:solidFill>
                <a:latin typeface="Palatino,BoldItalic"/>
              </a:rPr>
              <a:t>Symptoms of </a:t>
            </a:r>
            <a:r>
              <a:rPr lang="en-US" sz="2800" b="1" i="1" dirty="0" smtClean="0">
                <a:solidFill>
                  <a:srgbClr val="231F20"/>
                </a:solidFill>
                <a:latin typeface="Palatino,BoldItalic"/>
              </a:rPr>
              <a:t>Established Oroantral Fistula:</a:t>
            </a:r>
            <a:r>
              <a:rPr lang="en-US" sz="2800" b="1" i="1" dirty="0">
                <a:solidFill>
                  <a:srgbClr val="231F20"/>
                </a:solidFill>
                <a:latin typeface="Palatino,BoldItalic"/>
              </a:rPr>
              <a:t> </a:t>
            </a:r>
            <a:endParaRPr lang="en-US" sz="2800" b="1" i="1" dirty="0" smtClean="0">
              <a:solidFill>
                <a:srgbClr val="231F20"/>
              </a:solidFill>
              <a:latin typeface="Palatino,BoldItalic"/>
            </a:endParaRPr>
          </a:p>
          <a:p>
            <a:pPr algn="l" rtl="0"/>
            <a:r>
              <a:rPr lang="en-US" sz="2800" b="1" i="1" dirty="0" smtClean="0">
                <a:solidFill>
                  <a:srgbClr val="231F20"/>
                </a:solidFill>
                <a:latin typeface="Palatino,BoldItalic"/>
              </a:rPr>
              <a:t>In </a:t>
            </a:r>
            <a:r>
              <a:rPr lang="en-US" sz="2800" b="1" i="1" dirty="0">
                <a:solidFill>
                  <a:srgbClr val="231F20"/>
                </a:solidFill>
                <a:latin typeface="Palatino,BoldItalic"/>
              </a:rPr>
              <a:t>late Stage</a:t>
            </a:r>
            <a:r>
              <a:rPr lang="en-US" sz="2800" b="1" i="1" dirty="0" smtClean="0">
                <a:solidFill>
                  <a:srgbClr val="231F20"/>
                </a:solidFill>
                <a:latin typeface="Palatino,BoldItalic"/>
              </a:rPr>
              <a:t> </a:t>
            </a:r>
            <a:endParaRPr lang="ar-IQ" sz="2800" dirty="0"/>
          </a:p>
        </p:txBody>
      </p:sp>
      <p:sp>
        <p:nvSpPr>
          <p:cNvPr id="4" name="مستطيل 3"/>
          <p:cNvSpPr/>
          <p:nvPr/>
        </p:nvSpPr>
        <p:spPr>
          <a:xfrm>
            <a:off x="44237" y="1248436"/>
            <a:ext cx="9130478" cy="4455835"/>
          </a:xfrm>
          <a:prstGeom prst="rect">
            <a:avLst/>
          </a:prstGeom>
        </p:spPr>
        <p:txBody>
          <a:bodyPr wrap="square">
            <a:spAutoFit/>
          </a:bodyPr>
          <a:lstStyle/>
          <a:p>
            <a:pPr marL="457200" indent="-457200" algn="l" rtl="0">
              <a:lnSpc>
                <a:spcPct val="150000"/>
              </a:lnSpc>
              <a:buFont typeface="+mj-lt"/>
              <a:buAutoNum type="arabicPeriod"/>
            </a:pPr>
            <a:r>
              <a:rPr lang="en-US" sz="2400" b="1" i="1" dirty="0" smtClean="0">
                <a:solidFill>
                  <a:srgbClr val="FFFF00"/>
                </a:solidFill>
                <a:latin typeface="PalatinoItalic"/>
              </a:rPr>
              <a:t>  Pain</a:t>
            </a:r>
          </a:p>
          <a:p>
            <a:pPr marL="457200" indent="-457200" algn="l" rtl="0">
              <a:lnSpc>
                <a:spcPct val="150000"/>
              </a:lnSpc>
              <a:buFont typeface="+mj-lt"/>
              <a:buAutoNum type="arabicPeriod"/>
            </a:pPr>
            <a:r>
              <a:rPr lang="en-US" sz="2400" b="1" i="1" dirty="0" smtClean="0">
                <a:solidFill>
                  <a:srgbClr val="FFFF00"/>
                </a:solidFill>
                <a:latin typeface="PalatinoItalic"/>
              </a:rPr>
              <a:t> </a:t>
            </a:r>
            <a:r>
              <a:rPr lang="en-US" sz="2400" b="1" i="1" dirty="0">
                <a:solidFill>
                  <a:srgbClr val="FFFF00"/>
                </a:solidFill>
                <a:latin typeface="PalatinoItalic"/>
              </a:rPr>
              <a:t>Persistent, purulent or mucopurulent, foul, </a:t>
            </a:r>
            <a:r>
              <a:rPr lang="en-US" sz="2400" b="1" i="1" dirty="0" smtClean="0">
                <a:solidFill>
                  <a:srgbClr val="FFFF00"/>
                </a:solidFill>
                <a:latin typeface="PalatinoItalic"/>
              </a:rPr>
              <a:t>unilateral nasal </a:t>
            </a:r>
            <a:r>
              <a:rPr lang="en-US" sz="2400" b="1" i="1" dirty="0">
                <a:solidFill>
                  <a:srgbClr val="FFFF00"/>
                </a:solidFill>
                <a:latin typeface="PalatinoItalic"/>
              </a:rPr>
              <a:t>discharge </a:t>
            </a:r>
            <a:r>
              <a:rPr lang="en-US" sz="2400" b="1" i="1" dirty="0" smtClean="0">
                <a:solidFill>
                  <a:srgbClr val="FFFF00"/>
                </a:solidFill>
                <a:latin typeface="PalatinoItalic"/>
              </a:rPr>
              <a:t>Postnasal </a:t>
            </a:r>
            <a:r>
              <a:rPr lang="en-US" sz="2400" b="1" i="1" dirty="0">
                <a:solidFill>
                  <a:srgbClr val="FFFF00"/>
                </a:solidFill>
                <a:latin typeface="PalatinoItalic"/>
              </a:rPr>
              <a:t>drip </a:t>
            </a:r>
            <a:endParaRPr lang="en-US" sz="2400" b="1" dirty="0" smtClean="0">
              <a:solidFill>
                <a:schemeClr val="bg1"/>
              </a:solidFill>
              <a:latin typeface="Palatino"/>
            </a:endParaRPr>
          </a:p>
          <a:p>
            <a:pPr marL="457200" indent="-457200" algn="l" rtl="0">
              <a:lnSpc>
                <a:spcPct val="150000"/>
              </a:lnSpc>
              <a:buFont typeface="+mj-lt"/>
              <a:buAutoNum type="arabicPeriod"/>
            </a:pPr>
            <a:r>
              <a:rPr lang="en-US" sz="2400" b="1" i="1" dirty="0" smtClean="0">
                <a:solidFill>
                  <a:srgbClr val="FFFF00"/>
                </a:solidFill>
                <a:latin typeface="Palatino"/>
              </a:rPr>
              <a:t>Foul or foetid taste and smell.</a:t>
            </a:r>
            <a:r>
              <a:rPr lang="en-US" sz="2400" b="1" i="1" dirty="0">
                <a:solidFill>
                  <a:srgbClr val="FFFF00"/>
                </a:solidFill>
                <a:latin typeface="PalatinoItalic"/>
              </a:rPr>
              <a:t> </a:t>
            </a:r>
            <a:endParaRPr lang="en-US" sz="2400" b="1" i="1" dirty="0" smtClean="0">
              <a:solidFill>
                <a:srgbClr val="FFFF00"/>
              </a:solidFill>
              <a:latin typeface="PalatinoItalic"/>
            </a:endParaRPr>
          </a:p>
          <a:p>
            <a:pPr marL="457200" indent="-457200" algn="l" rtl="0">
              <a:lnSpc>
                <a:spcPct val="150000"/>
              </a:lnSpc>
              <a:buFont typeface="+mj-lt"/>
              <a:buAutoNum type="arabicPeriod"/>
            </a:pPr>
            <a:r>
              <a:rPr lang="en-US" sz="2400" b="1" i="1" dirty="0" smtClean="0">
                <a:solidFill>
                  <a:srgbClr val="FFFF00"/>
                </a:solidFill>
                <a:latin typeface="PalatinoItalic"/>
              </a:rPr>
              <a:t>Possible </a:t>
            </a:r>
            <a:r>
              <a:rPr lang="en-US" sz="2400" b="1" i="1" dirty="0">
                <a:solidFill>
                  <a:srgbClr val="FFFF00"/>
                </a:solidFill>
                <a:latin typeface="PalatinoItalic"/>
              </a:rPr>
              <a:t>sequelae of general systemic toxaemic </a:t>
            </a:r>
            <a:r>
              <a:rPr lang="en-US" sz="2400" b="1" i="1" dirty="0" smtClean="0">
                <a:solidFill>
                  <a:srgbClr val="FFFF00"/>
                </a:solidFill>
                <a:latin typeface="PalatinoItalic"/>
              </a:rPr>
              <a:t>condition : </a:t>
            </a:r>
            <a:r>
              <a:rPr lang="en-US" sz="2400" b="1" dirty="0" smtClean="0">
                <a:solidFill>
                  <a:schemeClr val="bg1"/>
                </a:solidFill>
                <a:latin typeface="Palatino"/>
              </a:rPr>
              <a:t>Fever</a:t>
            </a:r>
            <a:r>
              <a:rPr lang="en-US" sz="2400" b="1" dirty="0">
                <a:solidFill>
                  <a:schemeClr val="bg1"/>
                </a:solidFill>
                <a:latin typeface="Palatino"/>
              </a:rPr>
              <a:t>, malaise, </a:t>
            </a:r>
            <a:r>
              <a:rPr lang="en-US" sz="2400" b="1" dirty="0" smtClean="0">
                <a:solidFill>
                  <a:schemeClr val="bg1"/>
                </a:solidFill>
                <a:latin typeface="Palatino"/>
              </a:rPr>
              <a:t>morning </a:t>
            </a:r>
            <a:r>
              <a:rPr lang="en-US" sz="2400" b="1" dirty="0">
                <a:solidFill>
                  <a:schemeClr val="bg1"/>
                </a:solidFill>
                <a:latin typeface="Palatino"/>
              </a:rPr>
              <a:t>anorexia, frontal </a:t>
            </a:r>
            <a:r>
              <a:rPr lang="en-US" sz="2400" b="1" dirty="0" smtClean="0">
                <a:solidFill>
                  <a:schemeClr val="bg1"/>
                </a:solidFill>
                <a:latin typeface="Palatino"/>
              </a:rPr>
              <a:t>and parietal </a:t>
            </a:r>
            <a:r>
              <a:rPr lang="en-US" sz="2400" b="1" dirty="0">
                <a:solidFill>
                  <a:schemeClr val="bg1"/>
                </a:solidFill>
                <a:latin typeface="Palatino"/>
              </a:rPr>
              <a:t>headaches </a:t>
            </a:r>
            <a:endParaRPr lang="en-US" sz="2400" b="1" dirty="0" smtClean="0">
              <a:solidFill>
                <a:schemeClr val="bg1"/>
              </a:solidFill>
              <a:latin typeface="Palatino"/>
            </a:endParaRPr>
          </a:p>
          <a:p>
            <a:pPr marL="457200" indent="-457200" algn="l" rtl="0">
              <a:lnSpc>
                <a:spcPct val="150000"/>
              </a:lnSpc>
              <a:buFont typeface="+mj-lt"/>
              <a:buAutoNum type="arabicPeriod"/>
            </a:pPr>
            <a:r>
              <a:rPr lang="en-US" sz="2400" b="1" i="1" dirty="0" smtClean="0">
                <a:solidFill>
                  <a:srgbClr val="FFFF00"/>
                </a:solidFill>
                <a:latin typeface="PalatinoItalic"/>
              </a:rPr>
              <a:t>Popping </a:t>
            </a:r>
            <a:r>
              <a:rPr lang="en-US" sz="2400" b="1" i="1" dirty="0">
                <a:solidFill>
                  <a:srgbClr val="FFFF00"/>
                </a:solidFill>
                <a:latin typeface="PalatinoItalic"/>
              </a:rPr>
              <a:t>out of an antral polyp </a:t>
            </a:r>
            <a:endParaRPr lang="ar-IQ" sz="2400" dirty="0"/>
          </a:p>
        </p:txBody>
      </p:sp>
    </p:spTree>
    <p:extLst>
      <p:ext uri="{BB962C8B-B14F-4D97-AF65-F5344CB8AC3E}">
        <p14:creationId xmlns:p14="http://schemas.microsoft.com/office/powerpoint/2010/main" val="4200196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1000">
              <a:schemeClr val="accent4">
                <a:lumMod val="75000"/>
              </a:schemeClr>
            </a:gs>
            <a:gs pos="0">
              <a:schemeClr val="accent2">
                <a:lumMod val="60000"/>
                <a:lumOff val="40000"/>
              </a:schemeClr>
            </a:gs>
            <a:gs pos="96650">
              <a:schemeClr val="accent4"/>
            </a:gs>
            <a:gs pos="98000">
              <a:schemeClr val="accent4">
                <a:lumMod val="75000"/>
              </a:schemeClr>
            </a:gs>
            <a:gs pos="31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179512" y="161331"/>
            <a:ext cx="7281160" cy="461665"/>
          </a:xfrm>
          <a:prstGeom prst="rect">
            <a:avLst/>
          </a:prstGeom>
        </p:spPr>
        <p:txBody>
          <a:bodyPr wrap="none">
            <a:spAutoFit/>
          </a:bodyPr>
          <a:lstStyle/>
          <a:p>
            <a:r>
              <a:rPr lang="en-US" sz="2400" b="1" i="1" dirty="0" smtClean="0">
                <a:solidFill>
                  <a:srgbClr val="FFFF00"/>
                </a:solidFill>
                <a:latin typeface="PalatinoItalic"/>
              </a:rPr>
              <a:t>Managment of Recently Created Communication</a:t>
            </a:r>
            <a:endParaRPr lang="ar-IQ" sz="2400" b="1" dirty="0">
              <a:solidFill>
                <a:srgbClr val="FFFF00"/>
              </a:solidFill>
            </a:endParaRPr>
          </a:p>
        </p:txBody>
      </p:sp>
      <p:sp>
        <p:nvSpPr>
          <p:cNvPr id="3" name="مستطيل 2"/>
          <p:cNvSpPr/>
          <p:nvPr/>
        </p:nvSpPr>
        <p:spPr>
          <a:xfrm>
            <a:off x="323528" y="650906"/>
            <a:ext cx="8604448" cy="1323439"/>
          </a:xfrm>
          <a:prstGeom prst="rect">
            <a:avLst/>
          </a:prstGeom>
        </p:spPr>
        <p:txBody>
          <a:bodyPr wrap="square">
            <a:spAutoFit/>
          </a:bodyPr>
          <a:lstStyle/>
          <a:p>
            <a:pPr algn="just" rtl="0"/>
            <a:r>
              <a:rPr lang="en-US" sz="2000" dirty="0">
                <a:solidFill>
                  <a:srgbClr val="231F20"/>
                </a:solidFill>
                <a:latin typeface="Palatino"/>
              </a:rPr>
              <a:t>If the extraction demanded more force, </a:t>
            </a:r>
            <a:r>
              <a:rPr lang="en-US" sz="2000" dirty="0" smtClean="0">
                <a:solidFill>
                  <a:srgbClr val="231F20"/>
                </a:solidFill>
                <a:latin typeface="Palatino"/>
              </a:rPr>
              <a:t>however, the </a:t>
            </a:r>
            <a:r>
              <a:rPr lang="en-US" sz="2000" dirty="0">
                <a:solidFill>
                  <a:srgbClr val="231F20"/>
                </a:solidFill>
                <a:latin typeface="Palatino"/>
              </a:rPr>
              <a:t>extraction was </a:t>
            </a:r>
            <a:r>
              <a:rPr lang="en-US" sz="2000" dirty="0" smtClean="0">
                <a:solidFill>
                  <a:srgbClr val="231F20"/>
                </a:solidFill>
                <a:latin typeface="Palatino"/>
              </a:rPr>
              <a:t>straight forward</a:t>
            </a:r>
            <a:r>
              <a:rPr lang="en-US" sz="2000" dirty="0">
                <a:solidFill>
                  <a:srgbClr val="231F20"/>
                </a:solidFill>
                <a:latin typeface="Palatino"/>
              </a:rPr>
              <a:t>, and </a:t>
            </a:r>
            <a:r>
              <a:rPr lang="en-US" sz="2000" dirty="0" smtClean="0">
                <a:solidFill>
                  <a:srgbClr val="231F20"/>
                </a:solidFill>
                <a:latin typeface="Palatino"/>
              </a:rPr>
              <a:t>the examination </a:t>
            </a:r>
            <a:r>
              <a:rPr lang="en-US" sz="2000" dirty="0">
                <a:solidFill>
                  <a:srgbClr val="231F20"/>
                </a:solidFill>
                <a:latin typeface="Palatino"/>
              </a:rPr>
              <a:t>of roots of the tooth revealed that a </a:t>
            </a:r>
            <a:r>
              <a:rPr lang="en-US" sz="2000" dirty="0" smtClean="0">
                <a:solidFill>
                  <a:srgbClr val="231F20"/>
                </a:solidFill>
                <a:latin typeface="Palatino"/>
              </a:rPr>
              <a:t>part of </a:t>
            </a:r>
            <a:r>
              <a:rPr lang="en-US" sz="2000" dirty="0">
                <a:solidFill>
                  <a:srgbClr val="231F20"/>
                </a:solidFill>
                <a:latin typeface="Palatino"/>
              </a:rPr>
              <a:t>bony floor of antrum is seen adherent to the </a:t>
            </a:r>
            <a:r>
              <a:rPr lang="en-US" sz="2000" dirty="0" smtClean="0">
                <a:solidFill>
                  <a:srgbClr val="231F20"/>
                </a:solidFill>
                <a:latin typeface="Palatino"/>
              </a:rPr>
              <a:t>tooth, then </a:t>
            </a:r>
            <a:r>
              <a:rPr lang="en-US" sz="2000" dirty="0">
                <a:solidFill>
                  <a:srgbClr val="231F20"/>
                </a:solidFill>
                <a:latin typeface="Palatino"/>
              </a:rPr>
              <a:t>the operator must examine the socket to </a:t>
            </a:r>
            <a:r>
              <a:rPr lang="en-US" sz="2000" dirty="0" smtClean="0">
                <a:solidFill>
                  <a:srgbClr val="231F20"/>
                </a:solidFill>
                <a:latin typeface="Palatino"/>
              </a:rPr>
              <a:t>establish any </a:t>
            </a:r>
            <a:r>
              <a:rPr lang="en-US" sz="2000" dirty="0">
                <a:solidFill>
                  <a:srgbClr val="231F20"/>
                </a:solidFill>
                <a:latin typeface="Palatino"/>
              </a:rPr>
              <a:t>tear in the lining of sinus.</a:t>
            </a:r>
            <a:endParaRPr lang="ar-IQ" sz="2000" dirty="0"/>
          </a:p>
        </p:txBody>
      </p:sp>
      <p:sp>
        <p:nvSpPr>
          <p:cNvPr id="4" name="مستطيل 3"/>
          <p:cNvSpPr/>
          <p:nvPr/>
        </p:nvSpPr>
        <p:spPr>
          <a:xfrm>
            <a:off x="179512" y="2108483"/>
            <a:ext cx="6984776" cy="369332"/>
          </a:xfrm>
          <a:prstGeom prst="rect">
            <a:avLst/>
          </a:prstGeom>
        </p:spPr>
        <p:txBody>
          <a:bodyPr wrap="square">
            <a:spAutoFit/>
          </a:bodyPr>
          <a:lstStyle/>
          <a:p>
            <a:pPr algn="l" rtl="0"/>
            <a:r>
              <a:rPr lang="en-US" b="1" dirty="0">
                <a:solidFill>
                  <a:schemeClr val="bg1"/>
                </a:solidFill>
                <a:latin typeface="Palatino"/>
              </a:rPr>
              <a:t>If the fistula is large, it can be assessed </a:t>
            </a:r>
            <a:r>
              <a:rPr lang="en-US" b="1" dirty="0" smtClean="0">
                <a:solidFill>
                  <a:schemeClr val="bg1"/>
                </a:solidFill>
                <a:latin typeface="Palatino"/>
              </a:rPr>
              <a:t>from inspection</a:t>
            </a:r>
            <a:r>
              <a:rPr lang="en-US" b="1" dirty="0">
                <a:solidFill>
                  <a:schemeClr val="bg1"/>
                </a:solidFill>
                <a:latin typeface="Palatino"/>
              </a:rPr>
              <a:t>;</a:t>
            </a:r>
            <a:endParaRPr lang="ar-IQ" b="1" dirty="0">
              <a:solidFill>
                <a:schemeClr val="bg1"/>
              </a:solidFill>
            </a:endParaRPr>
          </a:p>
        </p:txBody>
      </p:sp>
      <p:sp>
        <p:nvSpPr>
          <p:cNvPr id="5" name="مستطيل 4"/>
          <p:cNvSpPr/>
          <p:nvPr/>
        </p:nvSpPr>
        <p:spPr>
          <a:xfrm>
            <a:off x="179512" y="2551837"/>
            <a:ext cx="8748464" cy="1477328"/>
          </a:xfrm>
          <a:prstGeom prst="rect">
            <a:avLst/>
          </a:prstGeom>
        </p:spPr>
        <p:txBody>
          <a:bodyPr wrap="square">
            <a:spAutoFit/>
          </a:bodyPr>
          <a:lstStyle/>
          <a:p>
            <a:pPr algn="just" rtl="0"/>
            <a:r>
              <a:rPr lang="en-US" b="1" dirty="0" smtClean="0">
                <a:solidFill>
                  <a:schemeClr val="bg1"/>
                </a:solidFill>
                <a:latin typeface="Palatino"/>
              </a:rPr>
              <a:t>In </a:t>
            </a:r>
            <a:r>
              <a:rPr lang="en-US" b="1" dirty="0">
                <a:solidFill>
                  <a:schemeClr val="bg1"/>
                </a:solidFill>
                <a:latin typeface="Palatino"/>
              </a:rPr>
              <a:t>case, its patency is not obvious, the </a:t>
            </a:r>
            <a:r>
              <a:rPr lang="en-US" b="1" dirty="0" smtClean="0">
                <a:solidFill>
                  <a:schemeClr val="bg1"/>
                </a:solidFill>
                <a:latin typeface="Palatino"/>
              </a:rPr>
              <a:t>nose blowing </a:t>
            </a:r>
            <a:r>
              <a:rPr lang="en-US" b="1" dirty="0">
                <a:solidFill>
                  <a:schemeClr val="bg1"/>
                </a:solidFill>
                <a:latin typeface="Palatino"/>
              </a:rPr>
              <a:t>test </a:t>
            </a:r>
            <a:r>
              <a:rPr lang="en-US" b="1" dirty="0" smtClean="0">
                <a:solidFill>
                  <a:schemeClr val="bg1"/>
                </a:solidFill>
                <a:latin typeface="Palatino"/>
              </a:rPr>
              <a:t>is useful</a:t>
            </a:r>
            <a:r>
              <a:rPr lang="en-US" b="1" dirty="0">
                <a:solidFill>
                  <a:schemeClr val="bg1"/>
                </a:solidFill>
                <a:latin typeface="Palatino"/>
              </a:rPr>
              <a:t>. Compression of anterior </a:t>
            </a:r>
            <a:r>
              <a:rPr lang="en-US" b="1" dirty="0" smtClean="0">
                <a:solidFill>
                  <a:schemeClr val="bg1"/>
                </a:solidFill>
                <a:latin typeface="Palatino"/>
              </a:rPr>
              <a:t>nares, followed </a:t>
            </a:r>
            <a:r>
              <a:rPr lang="en-US" b="1" dirty="0">
                <a:solidFill>
                  <a:schemeClr val="bg1"/>
                </a:solidFill>
                <a:latin typeface="Palatino"/>
              </a:rPr>
              <a:t>by gentle blowing of nose (with mouth open</a:t>
            </a:r>
            <a:r>
              <a:rPr lang="en-US" b="1" dirty="0" smtClean="0">
                <a:solidFill>
                  <a:schemeClr val="bg1"/>
                </a:solidFill>
                <a:latin typeface="Palatino"/>
              </a:rPr>
              <a:t>). </a:t>
            </a:r>
            <a:r>
              <a:rPr lang="en-US" b="1" dirty="0">
                <a:solidFill>
                  <a:schemeClr val="bg1"/>
                </a:solidFill>
                <a:latin typeface="Palatino"/>
              </a:rPr>
              <a:t>Escape of </a:t>
            </a:r>
            <a:r>
              <a:rPr lang="en-US" b="1" dirty="0" smtClean="0">
                <a:solidFill>
                  <a:schemeClr val="bg1"/>
                </a:solidFill>
                <a:latin typeface="Palatino"/>
              </a:rPr>
              <a:t>air. </a:t>
            </a:r>
            <a:r>
              <a:rPr lang="en-US" b="1" dirty="0">
                <a:solidFill>
                  <a:schemeClr val="bg1"/>
                </a:solidFill>
                <a:latin typeface="Palatino"/>
              </a:rPr>
              <a:t>bubbles, blood or pus, etc. may appear at the oral </a:t>
            </a:r>
            <a:r>
              <a:rPr lang="en-US" b="1" dirty="0" smtClean="0">
                <a:solidFill>
                  <a:schemeClr val="bg1"/>
                </a:solidFill>
                <a:latin typeface="Palatino"/>
              </a:rPr>
              <a:t>orifice. The  </a:t>
            </a:r>
            <a:r>
              <a:rPr lang="en-US" b="1" dirty="0">
                <a:solidFill>
                  <a:schemeClr val="bg1"/>
                </a:solidFill>
                <a:latin typeface="Palatino"/>
              </a:rPr>
              <a:t>site of </a:t>
            </a:r>
            <a:r>
              <a:rPr lang="en-US" b="1" dirty="0" smtClean="0">
                <a:solidFill>
                  <a:schemeClr val="bg1"/>
                </a:solidFill>
                <a:latin typeface="Palatino"/>
              </a:rPr>
              <a:t>recent extraction</a:t>
            </a:r>
            <a:r>
              <a:rPr lang="en-US" b="1" dirty="0">
                <a:solidFill>
                  <a:schemeClr val="bg1"/>
                </a:solidFill>
                <a:latin typeface="Palatino"/>
              </a:rPr>
              <a:t>, should </a:t>
            </a:r>
            <a:r>
              <a:rPr lang="en-US" b="1" dirty="0" smtClean="0">
                <a:solidFill>
                  <a:schemeClr val="bg1"/>
                </a:solidFill>
                <a:latin typeface="Palatino"/>
              </a:rPr>
              <a:t>not be </a:t>
            </a:r>
            <a:r>
              <a:rPr lang="en-US" b="1" dirty="0">
                <a:solidFill>
                  <a:schemeClr val="bg1"/>
                </a:solidFill>
                <a:latin typeface="Palatino"/>
              </a:rPr>
              <a:t>explored with an </a:t>
            </a:r>
            <a:r>
              <a:rPr lang="en-US" b="1" dirty="0" smtClean="0">
                <a:solidFill>
                  <a:schemeClr val="bg1"/>
                </a:solidFill>
                <a:latin typeface="Palatino"/>
              </a:rPr>
              <a:t>instrument, which </a:t>
            </a:r>
            <a:r>
              <a:rPr lang="en-US" b="1" dirty="0">
                <a:solidFill>
                  <a:schemeClr val="bg1"/>
                </a:solidFill>
                <a:latin typeface="Palatino"/>
              </a:rPr>
              <a:t>lead to breakdown of the blood clot and the </a:t>
            </a:r>
            <a:r>
              <a:rPr lang="en-US" b="1" dirty="0" smtClean="0">
                <a:solidFill>
                  <a:schemeClr val="bg1"/>
                </a:solidFill>
                <a:latin typeface="Palatino"/>
              </a:rPr>
              <a:t>seal</a:t>
            </a:r>
            <a:r>
              <a:rPr lang="en-US" b="1" dirty="0">
                <a:solidFill>
                  <a:schemeClr val="bg1"/>
                </a:solidFill>
                <a:latin typeface="Palatino"/>
              </a:rPr>
              <a:t>.</a:t>
            </a:r>
            <a:r>
              <a:rPr lang="en-US" dirty="0" smtClean="0">
                <a:solidFill>
                  <a:srgbClr val="231F20"/>
                </a:solidFill>
                <a:latin typeface="Palatino"/>
              </a:rPr>
              <a:t> </a:t>
            </a:r>
            <a:endParaRPr lang="ar-IQ" dirty="0"/>
          </a:p>
        </p:txBody>
      </p:sp>
      <p:sp>
        <p:nvSpPr>
          <p:cNvPr id="6" name="مستطيل 5"/>
          <p:cNvSpPr/>
          <p:nvPr/>
        </p:nvSpPr>
        <p:spPr>
          <a:xfrm>
            <a:off x="179512" y="4067684"/>
            <a:ext cx="3864199" cy="461665"/>
          </a:xfrm>
          <a:prstGeom prst="rect">
            <a:avLst/>
          </a:prstGeom>
        </p:spPr>
        <p:txBody>
          <a:bodyPr wrap="none">
            <a:spAutoFit/>
          </a:bodyPr>
          <a:lstStyle/>
          <a:p>
            <a:r>
              <a:rPr lang="en-US" sz="2400" b="1" i="1" dirty="0">
                <a:solidFill>
                  <a:srgbClr val="FFFF00"/>
                </a:solidFill>
                <a:latin typeface="Palatino,BoldItalic"/>
              </a:rPr>
              <a:t>Treatment of Early Cases</a:t>
            </a:r>
            <a:endParaRPr lang="ar-IQ" sz="2400" dirty="0">
              <a:solidFill>
                <a:srgbClr val="FFFF00"/>
              </a:solidFill>
            </a:endParaRPr>
          </a:p>
        </p:txBody>
      </p:sp>
      <p:sp>
        <p:nvSpPr>
          <p:cNvPr id="7" name="مستطيل 6"/>
          <p:cNvSpPr/>
          <p:nvPr/>
        </p:nvSpPr>
        <p:spPr>
          <a:xfrm>
            <a:off x="323528" y="4797152"/>
            <a:ext cx="8820472" cy="1477328"/>
          </a:xfrm>
          <a:prstGeom prst="rect">
            <a:avLst/>
          </a:prstGeom>
        </p:spPr>
        <p:txBody>
          <a:bodyPr wrap="square">
            <a:spAutoFit/>
          </a:bodyPr>
          <a:lstStyle/>
          <a:p>
            <a:pPr algn="l"/>
            <a:r>
              <a:rPr lang="en-US" b="1" i="1" dirty="0">
                <a:solidFill>
                  <a:srgbClr val="FFFF00"/>
                </a:solidFill>
                <a:latin typeface="PalatinoItalic"/>
              </a:rPr>
              <a:t>Ideal treatment </a:t>
            </a:r>
            <a:r>
              <a:rPr lang="en-US" b="1" dirty="0">
                <a:solidFill>
                  <a:srgbClr val="FF0000"/>
                </a:solidFill>
                <a:latin typeface="Palatino"/>
              </a:rPr>
              <a:t>(i)</a:t>
            </a:r>
            <a:r>
              <a:rPr lang="en-US" b="1" dirty="0">
                <a:solidFill>
                  <a:srgbClr val="231F20"/>
                </a:solidFill>
                <a:latin typeface="Palatino"/>
              </a:rPr>
              <a:t> </a:t>
            </a:r>
            <a:r>
              <a:rPr lang="en-US" b="1" dirty="0">
                <a:solidFill>
                  <a:schemeClr val="bg1"/>
                </a:solidFill>
                <a:latin typeface="Palatino"/>
              </a:rPr>
              <a:t>is immediate surgery repair </a:t>
            </a:r>
            <a:r>
              <a:rPr lang="en-US" b="1" dirty="0" smtClean="0">
                <a:solidFill>
                  <a:schemeClr val="bg1"/>
                </a:solidFill>
                <a:latin typeface="Palatino"/>
              </a:rPr>
              <a:t>to achieve </a:t>
            </a:r>
            <a:r>
              <a:rPr lang="en-US" b="1" dirty="0">
                <a:solidFill>
                  <a:schemeClr val="bg1"/>
                </a:solidFill>
                <a:latin typeface="Palatino"/>
              </a:rPr>
              <a:t>primary closure, and </a:t>
            </a:r>
            <a:endParaRPr lang="en-US" b="1" dirty="0" smtClean="0">
              <a:solidFill>
                <a:schemeClr val="bg1"/>
              </a:solidFill>
              <a:latin typeface="Palatino"/>
            </a:endParaRPr>
          </a:p>
          <a:p>
            <a:pPr algn="l"/>
            <a:r>
              <a:rPr lang="ar-IQ" b="1" dirty="0" smtClean="0">
                <a:solidFill>
                  <a:srgbClr val="FF0000"/>
                </a:solidFill>
                <a:latin typeface="Palatino"/>
              </a:rPr>
              <a:t> </a:t>
            </a:r>
            <a:r>
              <a:rPr lang="en-US" b="1" dirty="0" smtClean="0">
                <a:solidFill>
                  <a:srgbClr val="FF0000"/>
                </a:solidFill>
                <a:latin typeface="Palatino"/>
              </a:rPr>
              <a:t>(</a:t>
            </a:r>
            <a:r>
              <a:rPr lang="en-US" b="1" dirty="0">
                <a:solidFill>
                  <a:srgbClr val="FF0000"/>
                </a:solidFill>
                <a:latin typeface="Palatino"/>
              </a:rPr>
              <a:t>ii) </a:t>
            </a:r>
            <a:r>
              <a:rPr lang="en-US" b="1" dirty="0">
                <a:solidFill>
                  <a:schemeClr val="bg1"/>
                </a:solidFill>
                <a:latin typeface="Palatino"/>
              </a:rPr>
              <a:t>simultaneous </a:t>
            </a:r>
            <a:r>
              <a:rPr lang="en-US" b="1" dirty="0" smtClean="0">
                <a:solidFill>
                  <a:schemeClr val="bg1"/>
                </a:solidFill>
                <a:latin typeface="Palatino"/>
              </a:rPr>
              <a:t>antibiotic prophylaxis </a:t>
            </a:r>
            <a:r>
              <a:rPr lang="en-US" b="1" dirty="0">
                <a:solidFill>
                  <a:schemeClr val="bg1"/>
                </a:solidFill>
                <a:latin typeface="Palatino"/>
              </a:rPr>
              <a:t>to prevent sinus </a:t>
            </a:r>
            <a:r>
              <a:rPr lang="en-US" b="1" dirty="0" smtClean="0">
                <a:solidFill>
                  <a:schemeClr val="bg1"/>
                </a:solidFill>
                <a:latin typeface="Palatino"/>
              </a:rPr>
              <a:t>infection: </a:t>
            </a:r>
            <a:r>
              <a:rPr lang="en-US" b="1" dirty="0">
                <a:solidFill>
                  <a:schemeClr val="bg1"/>
                </a:solidFill>
                <a:latin typeface="Palatino"/>
              </a:rPr>
              <a:t>Penicillin </a:t>
            </a:r>
            <a:endParaRPr lang="ar-IQ" b="1" dirty="0" smtClean="0">
              <a:solidFill>
                <a:schemeClr val="bg1"/>
              </a:solidFill>
              <a:latin typeface="Palatino"/>
            </a:endParaRPr>
          </a:p>
          <a:p>
            <a:pPr algn="l" rtl="0"/>
            <a:r>
              <a:rPr lang="ar-IQ" b="1" dirty="0" smtClean="0">
                <a:solidFill>
                  <a:schemeClr val="bg1"/>
                </a:solidFill>
                <a:latin typeface="Palatino"/>
              </a:rPr>
              <a:t> </a:t>
            </a:r>
            <a:r>
              <a:rPr lang="en-US" b="1" dirty="0" smtClean="0">
                <a:solidFill>
                  <a:schemeClr val="bg1"/>
                </a:solidFill>
                <a:latin typeface="Palatino"/>
              </a:rPr>
              <a:t>and </a:t>
            </a:r>
            <a:r>
              <a:rPr lang="en-US" b="1" dirty="0">
                <a:solidFill>
                  <a:schemeClr val="bg1"/>
                </a:solidFill>
                <a:latin typeface="Palatino"/>
              </a:rPr>
              <a:t>its </a:t>
            </a:r>
            <a:r>
              <a:rPr lang="en-US" b="1" dirty="0" smtClean="0">
                <a:solidFill>
                  <a:schemeClr val="bg1"/>
                </a:solidFill>
                <a:latin typeface="Palatino"/>
              </a:rPr>
              <a:t>derivatives until </a:t>
            </a:r>
            <a:r>
              <a:rPr lang="en-US" b="1" dirty="0" smtClean="0">
                <a:solidFill>
                  <a:schemeClr val="bg1"/>
                </a:solidFill>
                <a:latin typeface="Palatino"/>
              </a:rPr>
              <a:t>symptoms </a:t>
            </a:r>
            <a:r>
              <a:rPr lang="en-US" b="1" dirty="0">
                <a:solidFill>
                  <a:schemeClr val="bg1"/>
                </a:solidFill>
                <a:latin typeface="Palatino"/>
              </a:rPr>
              <a:t>begin to subside</a:t>
            </a:r>
            <a:r>
              <a:rPr lang="en-US" b="1" dirty="0" smtClean="0">
                <a:solidFill>
                  <a:schemeClr val="bg1"/>
                </a:solidFill>
                <a:latin typeface="Palatino"/>
              </a:rPr>
              <a:t>.</a:t>
            </a:r>
          </a:p>
          <a:p>
            <a:pPr algn="l" rtl="0"/>
            <a:r>
              <a:rPr lang="en-US" b="1" dirty="0" smtClean="0">
                <a:solidFill>
                  <a:srgbClr val="FF0000"/>
                </a:solidFill>
                <a:latin typeface="Palatino"/>
              </a:rPr>
              <a:t>(iii) </a:t>
            </a:r>
            <a:r>
              <a:rPr lang="en-US" b="1" dirty="0">
                <a:solidFill>
                  <a:schemeClr val="bg1"/>
                </a:solidFill>
                <a:latin typeface="PalatinoItalic"/>
              </a:rPr>
              <a:t>Nasal </a:t>
            </a:r>
            <a:r>
              <a:rPr lang="en-US" b="1" dirty="0" smtClean="0">
                <a:solidFill>
                  <a:schemeClr val="bg1"/>
                </a:solidFill>
                <a:latin typeface="PalatinoItalic"/>
              </a:rPr>
              <a:t>decongestants:</a:t>
            </a:r>
            <a:r>
              <a:rPr lang="en-US" dirty="0" smtClean="0">
                <a:solidFill>
                  <a:srgbClr val="231F20"/>
                </a:solidFill>
                <a:latin typeface="Palatino"/>
              </a:rPr>
              <a:t>  </a:t>
            </a:r>
            <a:r>
              <a:rPr lang="en-US" b="1" dirty="0" smtClean="0">
                <a:solidFill>
                  <a:schemeClr val="bg1"/>
                </a:solidFill>
                <a:latin typeface="Palatino"/>
              </a:rPr>
              <a:t>to encourage </a:t>
            </a:r>
            <a:r>
              <a:rPr lang="en-US" b="1" dirty="0">
                <a:solidFill>
                  <a:schemeClr val="bg1"/>
                </a:solidFill>
                <a:latin typeface="Palatino"/>
              </a:rPr>
              <a:t>the drainage of pus and </a:t>
            </a:r>
            <a:r>
              <a:rPr lang="en-US" b="1" dirty="0" smtClean="0">
                <a:solidFill>
                  <a:schemeClr val="bg1"/>
                </a:solidFill>
                <a:latin typeface="Palatino"/>
              </a:rPr>
              <a:t>secretions.</a:t>
            </a:r>
          </a:p>
          <a:p>
            <a:pPr algn="l" rtl="0"/>
            <a:r>
              <a:rPr lang="en-US" b="1" dirty="0" smtClean="0">
                <a:solidFill>
                  <a:srgbClr val="FF0000"/>
                </a:solidFill>
                <a:latin typeface="Palatino"/>
              </a:rPr>
              <a:t>(iv) </a:t>
            </a:r>
            <a:r>
              <a:rPr lang="en-US" b="1" dirty="0" smtClean="0">
                <a:solidFill>
                  <a:schemeClr val="bg1"/>
                </a:solidFill>
                <a:latin typeface="PalatinoItalic"/>
              </a:rPr>
              <a:t>Analgesics:</a:t>
            </a:r>
            <a:r>
              <a:rPr lang="en-US" b="1" i="1" dirty="0" smtClean="0">
                <a:solidFill>
                  <a:schemeClr val="bg1"/>
                </a:solidFill>
                <a:latin typeface="PalatinoItalic"/>
              </a:rPr>
              <a:t> </a:t>
            </a:r>
            <a:r>
              <a:rPr lang="en-US" b="1" dirty="0" smtClean="0">
                <a:solidFill>
                  <a:schemeClr val="bg1"/>
                </a:solidFill>
                <a:latin typeface="Palatino"/>
              </a:rPr>
              <a:t>Non-steroidal </a:t>
            </a:r>
            <a:r>
              <a:rPr lang="en-US" b="1" dirty="0">
                <a:solidFill>
                  <a:schemeClr val="bg1"/>
                </a:solidFill>
                <a:latin typeface="Palatino"/>
              </a:rPr>
              <a:t>anti-inflammatory </a:t>
            </a:r>
            <a:r>
              <a:rPr lang="en-US" b="1" dirty="0" smtClean="0">
                <a:solidFill>
                  <a:schemeClr val="bg1"/>
                </a:solidFill>
                <a:latin typeface="Palatino"/>
              </a:rPr>
              <a:t>agents.</a:t>
            </a:r>
            <a:endParaRPr lang="ar-IQ" b="1" dirty="0">
              <a:solidFill>
                <a:schemeClr val="bg1"/>
              </a:solidFill>
            </a:endParaRPr>
          </a:p>
        </p:txBody>
      </p:sp>
    </p:spTree>
    <p:extLst>
      <p:ext uri="{BB962C8B-B14F-4D97-AF65-F5344CB8AC3E}">
        <p14:creationId xmlns:p14="http://schemas.microsoft.com/office/powerpoint/2010/main" val="450926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31000">
              <a:schemeClr val="accent4">
                <a:lumMod val="75000"/>
              </a:schemeClr>
            </a:gs>
            <a:gs pos="0">
              <a:schemeClr val="accent2">
                <a:lumMod val="60000"/>
                <a:lumOff val="40000"/>
              </a:schemeClr>
            </a:gs>
            <a:gs pos="96650">
              <a:schemeClr val="accent4"/>
            </a:gs>
            <a:gs pos="98000">
              <a:schemeClr val="accent4">
                <a:lumMod val="75000"/>
              </a:schemeClr>
            </a:gs>
            <a:gs pos="31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51520" y="289679"/>
            <a:ext cx="8712968" cy="1200329"/>
          </a:xfrm>
          <a:prstGeom prst="rect">
            <a:avLst/>
          </a:prstGeom>
        </p:spPr>
        <p:txBody>
          <a:bodyPr wrap="square">
            <a:spAutoFit/>
          </a:bodyPr>
          <a:lstStyle/>
          <a:p>
            <a:pPr algn="l"/>
            <a:r>
              <a:rPr lang="en-US" b="1" i="1" dirty="0">
                <a:solidFill>
                  <a:srgbClr val="FFFF00"/>
                </a:solidFill>
                <a:latin typeface="PalatinoItalic"/>
              </a:rPr>
              <a:t>The immediate primary closure</a:t>
            </a:r>
            <a:r>
              <a:rPr lang="en-US" i="1" dirty="0">
                <a:solidFill>
                  <a:srgbClr val="231F20"/>
                </a:solidFill>
                <a:latin typeface="PalatinoItalic"/>
              </a:rPr>
              <a:t> </a:t>
            </a:r>
            <a:r>
              <a:rPr lang="en-US" i="1" dirty="0" smtClean="0">
                <a:solidFill>
                  <a:srgbClr val="231F20"/>
                </a:solidFill>
                <a:latin typeface="PalatinoItalic"/>
              </a:rPr>
              <a:t> </a:t>
            </a:r>
            <a:r>
              <a:rPr lang="en-US" b="1" dirty="0" smtClean="0">
                <a:solidFill>
                  <a:srgbClr val="231F20"/>
                </a:solidFill>
                <a:latin typeface="Palatino"/>
              </a:rPr>
              <a:t>is </a:t>
            </a:r>
            <a:r>
              <a:rPr lang="en-US" b="1" dirty="0">
                <a:solidFill>
                  <a:srgbClr val="231F20"/>
                </a:solidFill>
                <a:latin typeface="Palatino"/>
              </a:rPr>
              <a:t>done by a </a:t>
            </a:r>
            <a:r>
              <a:rPr lang="en-US" b="1" dirty="0" smtClean="0">
                <a:solidFill>
                  <a:srgbClr val="231F20"/>
                </a:solidFill>
                <a:latin typeface="Palatino"/>
              </a:rPr>
              <a:t>simple reduction </a:t>
            </a:r>
            <a:r>
              <a:rPr lang="en-US" b="1" dirty="0">
                <a:solidFill>
                  <a:srgbClr val="231F20"/>
                </a:solidFill>
                <a:latin typeface="Palatino"/>
              </a:rPr>
              <a:t>of the buccal and palatal socket walls, </a:t>
            </a:r>
            <a:r>
              <a:rPr lang="en-US" b="1" dirty="0" smtClean="0">
                <a:solidFill>
                  <a:srgbClr val="231F20"/>
                </a:solidFill>
                <a:latin typeface="Palatino"/>
              </a:rPr>
              <a:t>to allow </a:t>
            </a:r>
            <a:r>
              <a:rPr lang="en-US" b="1" dirty="0">
                <a:solidFill>
                  <a:srgbClr val="231F20"/>
                </a:solidFill>
                <a:latin typeface="Palatino"/>
              </a:rPr>
              <a:t>coaptation of buccal and palatal soft </a:t>
            </a:r>
            <a:r>
              <a:rPr lang="en-US" b="1" dirty="0" smtClean="0">
                <a:solidFill>
                  <a:srgbClr val="231F20"/>
                </a:solidFill>
                <a:latin typeface="Palatino"/>
              </a:rPr>
              <a:t>tissue flaps </a:t>
            </a:r>
            <a:r>
              <a:rPr lang="en-US" b="1" dirty="0">
                <a:solidFill>
                  <a:srgbClr val="231F20"/>
                </a:solidFill>
                <a:latin typeface="Palatino"/>
              </a:rPr>
              <a:t>to close over the defect. A protective </a:t>
            </a:r>
            <a:r>
              <a:rPr lang="en-US" b="1" dirty="0" smtClean="0">
                <a:solidFill>
                  <a:srgbClr val="231F20"/>
                </a:solidFill>
                <a:latin typeface="Palatino"/>
              </a:rPr>
              <a:t>acrylic denture </a:t>
            </a:r>
            <a:r>
              <a:rPr lang="en-US" b="1" dirty="0">
                <a:solidFill>
                  <a:srgbClr val="231F20"/>
                </a:solidFill>
                <a:latin typeface="Palatino"/>
              </a:rPr>
              <a:t>or splint can be used to provide a barrier </a:t>
            </a:r>
            <a:r>
              <a:rPr lang="en-US" b="1" dirty="0" smtClean="0">
                <a:solidFill>
                  <a:srgbClr val="231F20"/>
                </a:solidFill>
                <a:latin typeface="Palatino"/>
              </a:rPr>
              <a:t>to the </a:t>
            </a:r>
            <a:r>
              <a:rPr lang="en-US" b="1" dirty="0">
                <a:solidFill>
                  <a:srgbClr val="231F20"/>
                </a:solidFill>
                <a:latin typeface="Palatino"/>
              </a:rPr>
              <a:t>inadvertent entry of food particles.</a:t>
            </a:r>
            <a:endParaRPr lang="ar-IQ"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2883"/>
            <a:ext cx="7272808" cy="253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819334" y="4365104"/>
            <a:ext cx="7619889" cy="1477328"/>
          </a:xfrm>
          <a:prstGeom prst="rect">
            <a:avLst/>
          </a:prstGeom>
        </p:spPr>
        <p:txBody>
          <a:bodyPr wrap="square">
            <a:spAutoFit/>
          </a:bodyPr>
          <a:lstStyle/>
          <a:p>
            <a:pPr algn="l"/>
            <a:r>
              <a:rPr lang="en-US" b="1" dirty="0">
                <a:solidFill>
                  <a:srgbClr val="231F20"/>
                </a:solidFill>
                <a:latin typeface="Arial"/>
              </a:rPr>
              <a:t>Closure of accidental oro-antral communication </a:t>
            </a:r>
            <a:r>
              <a:rPr lang="en-US" b="1" dirty="0" smtClean="0">
                <a:solidFill>
                  <a:srgbClr val="231F20"/>
                </a:solidFill>
                <a:latin typeface="Arial"/>
              </a:rPr>
              <a:t>in the </a:t>
            </a:r>
            <a:r>
              <a:rPr lang="en-US" b="1" dirty="0">
                <a:solidFill>
                  <a:srgbClr val="231F20"/>
                </a:solidFill>
                <a:latin typeface="Arial"/>
              </a:rPr>
              <a:t>dentulous arch (1) Incisions are made around the </a:t>
            </a:r>
            <a:r>
              <a:rPr lang="en-US" b="1" dirty="0" smtClean="0">
                <a:solidFill>
                  <a:srgbClr val="231F20"/>
                </a:solidFill>
                <a:latin typeface="Arial"/>
              </a:rPr>
              <a:t>teeth and </a:t>
            </a:r>
            <a:r>
              <a:rPr lang="en-US" b="1" dirty="0">
                <a:solidFill>
                  <a:srgbClr val="231F20"/>
                </a:solidFill>
                <a:latin typeface="Arial"/>
              </a:rPr>
              <a:t>antral opening. A relaxing incision is made on the </a:t>
            </a:r>
            <a:r>
              <a:rPr lang="en-US" b="1" dirty="0" smtClean="0">
                <a:solidFill>
                  <a:srgbClr val="231F20"/>
                </a:solidFill>
                <a:latin typeface="Arial"/>
              </a:rPr>
              <a:t>palate (2</a:t>
            </a:r>
            <a:r>
              <a:rPr lang="en-US" b="1" dirty="0">
                <a:solidFill>
                  <a:srgbClr val="231F20"/>
                </a:solidFill>
                <a:latin typeface="Arial"/>
              </a:rPr>
              <a:t>) Mucoperiosteal flaps raised and the buccal and </a:t>
            </a:r>
            <a:r>
              <a:rPr lang="en-US" b="1" dirty="0" smtClean="0">
                <a:solidFill>
                  <a:srgbClr val="231F20"/>
                </a:solidFill>
                <a:latin typeface="Arial"/>
              </a:rPr>
              <a:t>palatal alveolar </a:t>
            </a:r>
            <a:r>
              <a:rPr lang="en-US" b="1" dirty="0">
                <a:solidFill>
                  <a:srgbClr val="231F20"/>
                </a:solidFill>
                <a:latin typeface="Arial"/>
              </a:rPr>
              <a:t>walls are reduced with rongeur, (3) </a:t>
            </a:r>
            <a:r>
              <a:rPr lang="en-US" b="1" dirty="0" smtClean="0">
                <a:solidFill>
                  <a:srgbClr val="231F20"/>
                </a:solidFill>
                <a:latin typeface="Arial"/>
              </a:rPr>
              <a:t>Interrupte suturing </a:t>
            </a:r>
            <a:r>
              <a:rPr lang="en-US" b="1" dirty="0">
                <a:solidFill>
                  <a:srgbClr val="231F20"/>
                </a:solidFill>
                <a:latin typeface="Arial"/>
              </a:rPr>
              <a:t>done</a:t>
            </a:r>
            <a:endParaRPr lang="ar-IQ" b="1" dirty="0"/>
          </a:p>
        </p:txBody>
      </p:sp>
    </p:spTree>
    <p:extLst>
      <p:ext uri="{BB962C8B-B14F-4D97-AF65-F5344CB8AC3E}">
        <p14:creationId xmlns:p14="http://schemas.microsoft.com/office/powerpoint/2010/main" val="603057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31000">
              <a:schemeClr val="accent4">
                <a:lumMod val="75000"/>
              </a:schemeClr>
            </a:gs>
            <a:gs pos="0">
              <a:schemeClr val="accent2">
                <a:lumMod val="60000"/>
                <a:lumOff val="40000"/>
              </a:schemeClr>
            </a:gs>
            <a:gs pos="96650">
              <a:schemeClr val="accent4"/>
            </a:gs>
            <a:gs pos="98000">
              <a:schemeClr val="accent4">
                <a:lumMod val="75000"/>
              </a:schemeClr>
            </a:gs>
            <a:gs pos="31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323528" y="188640"/>
            <a:ext cx="8712968" cy="461665"/>
          </a:xfrm>
          <a:prstGeom prst="rect">
            <a:avLst/>
          </a:prstGeom>
        </p:spPr>
        <p:txBody>
          <a:bodyPr wrap="square">
            <a:spAutoFit/>
          </a:bodyPr>
          <a:lstStyle/>
          <a:p>
            <a:pPr algn="l" rtl="0"/>
            <a:r>
              <a:rPr lang="en-US" sz="2400" b="1" i="1" dirty="0">
                <a:solidFill>
                  <a:srgbClr val="FFFF00"/>
                </a:solidFill>
                <a:latin typeface="PalatinoItalic"/>
              </a:rPr>
              <a:t>Treatment of cases seen more than 24 hours after accident</a:t>
            </a:r>
            <a:endParaRPr lang="ar-IQ" sz="2400" b="1" dirty="0">
              <a:solidFill>
                <a:srgbClr val="FFFF00"/>
              </a:solidFill>
            </a:endParaRPr>
          </a:p>
        </p:txBody>
      </p:sp>
      <p:sp>
        <p:nvSpPr>
          <p:cNvPr id="3" name="مستطيل 2"/>
          <p:cNvSpPr/>
          <p:nvPr/>
        </p:nvSpPr>
        <p:spPr>
          <a:xfrm>
            <a:off x="323528" y="689943"/>
            <a:ext cx="8568952" cy="1323439"/>
          </a:xfrm>
          <a:prstGeom prst="rect">
            <a:avLst/>
          </a:prstGeom>
        </p:spPr>
        <p:txBody>
          <a:bodyPr wrap="square">
            <a:spAutoFit/>
          </a:bodyPr>
          <a:lstStyle/>
          <a:p>
            <a:pPr algn="l"/>
            <a:r>
              <a:rPr lang="en-US" sz="2000" b="1" dirty="0">
                <a:solidFill>
                  <a:srgbClr val="231F20"/>
                </a:solidFill>
                <a:latin typeface="Palatino"/>
              </a:rPr>
              <a:t>When a period of 24 hours has elapsed, the soft </a:t>
            </a:r>
            <a:r>
              <a:rPr lang="en-US" sz="2000" b="1" dirty="0" smtClean="0">
                <a:solidFill>
                  <a:srgbClr val="231F20"/>
                </a:solidFill>
                <a:latin typeface="Palatino"/>
              </a:rPr>
              <a:t>tissue margins </a:t>
            </a:r>
            <a:r>
              <a:rPr lang="en-US" sz="2000" b="1" dirty="0">
                <a:solidFill>
                  <a:srgbClr val="231F20"/>
                </a:solidFill>
                <a:latin typeface="Palatino"/>
              </a:rPr>
              <a:t>of fistula often get infected. It is preferable </a:t>
            </a:r>
            <a:r>
              <a:rPr lang="en-US" sz="2000" b="1" dirty="0" smtClean="0">
                <a:solidFill>
                  <a:srgbClr val="231F20"/>
                </a:solidFill>
                <a:latin typeface="Palatino"/>
              </a:rPr>
              <a:t>to defer </a:t>
            </a:r>
            <a:r>
              <a:rPr lang="en-US" sz="2000" b="1" dirty="0">
                <a:solidFill>
                  <a:srgbClr val="231F20"/>
                </a:solidFill>
                <a:latin typeface="Palatino"/>
              </a:rPr>
              <a:t>the surgical closure until gingival </a:t>
            </a:r>
            <a:r>
              <a:rPr lang="en-US" sz="2000" b="1" dirty="0" smtClean="0">
                <a:solidFill>
                  <a:srgbClr val="231F20"/>
                </a:solidFill>
                <a:latin typeface="Palatino"/>
              </a:rPr>
              <a:t>edges show sound </a:t>
            </a:r>
            <a:r>
              <a:rPr lang="en-US" sz="2000" b="1" dirty="0">
                <a:solidFill>
                  <a:srgbClr val="231F20"/>
                </a:solidFill>
                <a:latin typeface="Palatino"/>
              </a:rPr>
              <a:t>healing, i.e. approximately three weeks</a:t>
            </a:r>
            <a:r>
              <a:rPr lang="en-US" b="1" dirty="0">
                <a:solidFill>
                  <a:srgbClr val="231F20"/>
                </a:solidFill>
                <a:latin typeface="Palatino"/>
              </a:rPr>
              <a:t>.</a:t>
            </a:r>
            <a:endParaRPr lang="ar-IQ" b="1" dirty="0"/>
          </a:p>
        </p:txBody>
      </p:sp>
      <p:sp>
        <p:nvSpPr>
          <p:cNvPr id="5" name="مستطيل 4"/>
          <p:cNvSpPr/>
          <p:nvPr/>
        </p:nvSpPr>
        <p:spPr>
          <a:xfrm>
            <a:off x="19720" y="3068960"/>
            <a:ext cx="8677178" cy="461665"/>
          </a:xfrm>
          <a:prstGeom prst="rect">
            <a:avLst/>
          </a:prstGeom>
        </p:spPr>
        <p:txBody>
          <a:bodyPr wrap="square">
            <a:spAutoFit/>
          </a:bodyPr>
          <a:lstStyle/>
          <a:p>
            <a:pPr algn="l"/>
            <a:r>
              <a:rPr lang="en-US" sz="2400" b="1" i="1" dirty="0">
                <a:solidFill>
                  <a:srgbClr val="180274"/>
                </a:solidFill>
                <a:latin typeface="Palatino,BoldItalic"/>
              </a:rPr>
              <a:t>Surgical Procedures Used in Closure </a:t>
            </a:r>
            <a:r>
              <a:rPr lang="en-US" sz="2400" b="1" i="1" dirty="0" smtClean="0">
                <a:solidFill>
                  <a:srgbClr val="180274"/>
                </a:solidFill>
                <a:latin typeface="Palatino,BoldItalic"/>
              </a:rPr>
              <a:t>of Oroantral </a:t>
            </a:r>
            <a:r>
              <a:rPr lang="en-US" sz="2400" b="1" i="1" dirty="0">
                <a:solidFill>
                  <a:srgbClr val="180274"/>
                </a:solidFill>
                <a:latin typeface="Palatino,BoldItalic"/>
              </a:rPr>
              <a:t>Fistula</a:t>
            </a:r>
            <a:endParaRPr lang="ar-IQ" sz="2400" b="1" dirty="0">
              <a:solidFill>
                <a:srgbClr val="180274"/>
              </a:solidFill>
            </a:endParaRPr>
          </a:p>
        </p:txBody>
      </p:sp>
      <p:sp>
        <p:nvSpPr>
          <p:cNvPr id="6" name="مستطيل 5"/>
          <p:cNvSpPr/>
          <p:nvPr/>
        </p:nvSpPr>
        <p:spPr>
          <a:xfrm>
            <a:off x="716517" y="3919068"/>
            <a:ext cx="4572000" cy="1200329"/>
          </a:xfrm>
          <a:prstGeom prst="rect">
            <a:avLst/>
          </a:prstGeom>
        </p:spPr>
        <p:txBody>
          <a:bodyPr>
            <a:spAutoFit/>
          </a:bodyPr>
          <a:lstStyle/>
          <a:p>
            <a:pPr algn="l"/>
            <a:r>
              <a:rPr lang="en-US" sz="2400" b="1" dirty="0" smtClean="0">
                <a:solidFill>
                  <a:srgbClr val="180274"/>
                </a:solidFill>
                <a:latin typeface="Palatino"/>
              </a:rPr>
              <a:t>(i)</a:t>
            </a:r>
            <a:r>
              <a:rPr lang="en-US" sz="2400" dirty="0" smtClean="0">
                <a:solidFill>
                  <a:srgbClr val="231F20"/>
                </a:solidFill>
                <a:latin typeface="Palatino"/>
              </a:rPr>
              <a:t>   </a:t>
            </a:r>
            <a:r>
              <a:rPr lang="en-US" sz="2400" b="1" dirty="0" smtClean="0">
                <a:solidFill>
                  <a:srgbClr val="231F20"/>
                </a:solidFill>
                <a:latin typeface="Palatino"/>
              </a:rPr>
              <a:t>Buccal advancement flap</a:t>
            </a:r>
            <a:r>
              <a:rPr lang="en-US" dirty="0" smtClean="0">
                <a:solidFill>
                  <a:srgbClr val="231F20"/>
                </a:solidFill>
                <a:latin typeface="Palatino"/>
              </a:rPr>
              <a:t>  </a:t>
            </a:r>
          </a:p>
          <a:p>
            <a:pPr algn="l"/>
            <a:r>
              <a:rPr lang="en-US" sz="2400" b="1" dirty="0" smtClean="0">
                <a:solidFill>
                  <a:srgbClr val="180274"/>
                </a:solidFill>
                <a:latin typeface="Palatino"/>
              </a:rPr>
              <a:t>(</a:t>
            </a:r>
            <a:r>
              <a:rPr lang="en-US" sz="2400" b="1" dirty="0">
                <a:solidFill>
                  <a:srgbClr val="180274"/>
                </a:solidFill>
                <a:latin typeface="Palatino"/>
              </a:rPr>
              <a:t>ii)</a:t>
            </a:r>
            <a:r>
              <a:rPr lang="en-US" sz="2400" b="1" dirty="0">
                <a:solidFill>
                  <a:srgbClr val="231F20"/>
                </a:solidFill>
                <a:latin typeface="Palatino"/>
              </a:rPr>
              <a:t> </a:t>
            </a:r>
            <a:r>
              <a:rPr lang="en-US" sz="2400" b="1" dirty="0" smtClean="0">
                <a:solidFill>
                  <a:srgbClr val="231F20"/>
                </a:solidFill>
                <a:latin typeface="Palatino"/>
              </a:rPr>
              <a:t> Palatal rotational flap</a:t>
            </a:r>
          </a:p>
          <a:p>
            <a:pPr algn="l"/>
            <a:r>
              <a:rPr lang="en-US" sz="2400" b="1" dirty="0" smtClean="0">
                <a:solidFill>
                  <a:srgbClr val="180274"/>
                </a:solidFill>
                <a:latin typeface="Palatino"/>
              </a:rPr>
              <a:t>(iii) </a:t>
            </a:r>
            <a:r>
              <a:rPr lang="en-US" sz="2400" b="1" dirty="0" smtClean="0">
                <a:solidFill>
                  <a:srgbClr val="231F20"/>
                </a:solidFill>
                <a:latin typeface="Palatino"/>
              </a:rPr>
              <a:t>Combination of both</a:t>
            </a:r>
            <a:r>
              <a:rPr lang="en-US" dirty="0">
                <a:solidFill>
                  <a:srgbClr val="231F20"/>
                </a:solidFill>
                <a:latin typeface="Palatino"/>
              </a:rPr>
              <a:t>.</a:t>
            </a:r>
            <a:endParaRPr lang="ar-IQ" dirty="0"/>
          </a:p>
        </p:txBody>
      </p:sp>
    </p:spTree>
    <p:extLst>
      <p:ext uri="{BB962C8B-B14F-4D97-AF65-F5344CB8AC3E}">
        <p14:creationId xmlns:p14="http://schemas.microsoft.com/office/powerpoint/2010/main" val="2664098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31000">
              <a:schemeClr val="accent4">
                <a:lumMod val="75000"/>
              </a:schemeClr>
            </a:gs>
            <a:gs pos="0">
              <a:schemeClr val="accent2">
                <a:lumMod val="60000"/>
                <a:lumOff val="40000"/>
              </a:schemeClr>
            </a:gs>
            <a:gs pos="96650">
              <a:schemeClr val="accent4"/>
            </a:gs>
            <a:gs pos="98000">
              <a:schemeClr val="accent4">
                <a:lumMod val="75000"/>
              </a:schemeClr>
            </a:gs>
            <a:gs pos="31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51520" y="174080"/>
            <a:ext cx="4270721" cy="461665"/>
          </a:xfrm>
          <a:prstGeom prst="rect">
            <a:avLst/>
          </a:prstGeom>
        </p:spPr>
        <p:txBody>
          <a:bodyPr wrap="none">
            <a:spAutoFit/>
          </a:bodyPr>
          <a:lstStyle/>
          <a:p>
            <a:r>
              <a:rPr lang="en-US" sz="2400" b="1" dirty="0">
                <a:solidFill>
                  <a:srgbClr val="180274"/>
                </a:solidFill>
                <a:latin typeface="Palatino"/>
              </a:rPr>
              <a:t>Advancement of buccal flap</a:t>
            </a:r>
            <a:endParaRPr lang="ar-IQ" sz="2400" b="1" dirty="0">
              <a:solidFill>
                <a:srgbClr val="180274"/>
              </a:solidFill>
            </a:endParaRPr>
          </a:p>
        </p:txBody>
      </p:sp>
      <p:sp>
        <p:nvSpPr>
          <p:cNvPr id="3" name="مستطيل 2"/>
          <p:cNvSpPr/>
          <p:nvPr/>
        </p:nvSpPr>
        <p:spPr>
          <a:xfrm>
            <a:off x="395536" y="836712"/>
            <a:ext cx="8640960" cy="2954655"/>
          </a:xfrm>
          <a:prstGeom prst="rect">
            <a:avLst/>
          </a:prstGeom>
        </p:spPr>
        <p:txBody>
          <a:bodyPr wrap="square">
            <a:spAutoFit/>
          </a:bodyPr>
          <a:lstStyle/>
          <a:p>
            <a:pPr algn="l"/>
            <a:r>
              <a:rPr lang="en-US" sz="2400" b="1" dirty="0" smtClean="0">
                <a:solidFill>
                  <a:srgbClr val="FFFF00"/>
                </a:solidFill>
                <a:latin typeface="Palatino"/>
              </a:rPr>
              <a:t>General principle of flap design: </a:t>
            </a:r>
          </a:p>
          <a:p>
            <a:pPr marL="285750" indent="-285750" algn="l" rtl="0">
              <a:lnSpc>
                <a:spcPct val="150000"/>
              </a:lnSpc>
              <a:buFont typeface="Wingdings" pitchFamily="2" charset="2"/>
              <a:buChar char="q"/>
            </a:pPr>
            <a:r>
              <a:rPr lang="en-US" b="1" dirty="0" smtClean="0">
                <a:solidFill>
                  <a:srgbClr val="231F20"/>
                </a:solidFill>
                <a:latin typeface="Palatino"/>
              </a:rPr>
              <a:t>The free end of the flap should have an adequate blood supply. </a:t>
            </a:r>
          </a:p>
          <a:p>
            <a:pPr marL="285750" indent="-285750" algn="l" rtl="0">
              <a:lnSpc>
                <a:spcPct val="150000"/>
              </a:lnSpc>
              <a:buFont typeface="Wingdings" pitchFamily="2" charset="2"/>
              <a:buChar char="q"/>
            </a:pPr>
            <a:r>
              <a:rPr lang="en-US" b="1" dirty="0" smtClean="0">
                <a:solidFill>
                  <a:srgbClr val="231F20"/>
                </a:solidFill>
                <a:latin typeface="Palatino"/>
              </a:rPr>
              <a:t>The buccal flap is so designed, that the base should be wider than the              apex; to  ensure adequate vascularization at the apex.</a:t>
            </a:r>
          </a:p>
          <a:p>
            <a:pPr marL="285750" indent="-285750" algn="l" rtl="0">
              <a:lnSpc>
                <a:spcPct val="150000"/>
              </a:lnSpc>
              <a:buFont typeface="Wingdings" pitchFamily="2" charset="2"/>
              <a:buChar char="q"/>
            </a:pPr>
            <a:r>
              <a:rPr lang="en-US" b="1" dirty="0" smtClean="0">
                <a:solidFill>
                  <a:srgbClr val="231F20"/>
                </a:solidFill>
                <a:latin typeface="Palatino"/>
              </a:rPr>
              <a:t> Suture line is well-supported by sound bone.</a:t>
            </a:r>
          </a:p>
          <a:p>
            <a:pPr marL="285750" indent="-285750" algn="l" rtl="0">
              <a:lnSpc>
                <a:spcPct val="150000"/>
              </a:lnSpc>
              <a:buFont typeface="Wingdings" pitchFamily="2" charset="2"/>
              <a:buChar char="q"/>
            </a:pPr>
            <a:r>
              <a:rPr lang="en-US" b="1" dirty="0" smtClean="0">
                <a:solidFill>
                  <a:srgbClr val="231F20"/>
                </a:solidFill>
                <a:latin typeface="Palatino"/>
              </a:rPr>
              <a:t> Mobilization of either buccal or palatal flap should be done in such a                   manner that there is no tension on the suture line.           </a:t>
            </a:r>
            <a:endParaRPr lang="ar-IQ" b="1" dirty="0"/>
          </a:p>
        </p:txBody>
      </p:sp>
      <p:sp>
        <p:nvSpPr>
          <p:cNvPr id="4" name="مستطيل 3"/>
          <p:cNvSpPr/>
          <p:nvPr/>
        </p:nvSpPr>
        <p:spPr>
          <a:xfrm>
            <a:off x="360016" y="3975157"/>
            <a:ext cx="4270721" cy="461665"/>
          </a:xfrm>
          <a:prstGeom prst="rect">
            <a:avLst/>
          </a:prstGeom>
        </p:spPr>
        <p:txBody>
          <a:bodyPr wrap="none">
            <a:spAutoFit/>
          </a:bodyPr>
          <a:lstStyle/>
          <a:p>
            <a:r>
              <a:rPr lang="en-US" sz="2400" b="1" dirty="0">
                <a:solidFill>
                  <a:schemeClr val="bg1"/>
                </a:solidFill>
                <a:latin typeface="Palatino"/>
              </a:rPr>
              <a:t>Advancement of buccal flap</a:t>
            </a:r>
            <a:endParaRPr lang="ar-IQ" sz="2400" b="1" dirty="0">
              <a:solidFill>
                <a:schemeClr val="bg1"/>
              </a:solidFill>
            </a:endParaRPr>
          </a:p>
        </p:txBody>
      </p:sp>
      <p:sp>
        <p:nvSpPr>
          <p:cNvPr id="5" name="مستطيل 4"/>
          <p:cNvSpPr/>
          <p:nvPr/>
        </p:nvSpPr>
        <p:spPr>
          <a:xfrm>
            <a:off x="416248" y="4405174"/>
            <a:ext cx="8620248" cy="1323439"/>
          </a:xfrm>
          <a:prstGeom prst="rect">
            <a:avLst/>
          </a:prstGeom>
        </p:spPr>
        <p:txBody>
          <a:bodyPr wrap="square">
            <a:spAutoFit/>
          </a:bodyPr>
          <a:lstStyle/>
          <a:p>
            <a:pPr algn="just" rtl="0"/>
            <a:r>
              <a:rPr lang="en-US" sz="2000" b="1" dirty="0" smtClean="0">
                <a:solidFill>
                  <a:srgbClr val="180274"/>
                </a:solidFill>
                <a:latin typeface="Palatino"/>
              </a:rPr>
              <a:t>The </a:t>
            </a:r>
            <a:r>
              <a:rPr lang="en-US" sz="2000" b="1" dirty="0">
                <a:solidFill>
                  <a:srgbClr val="180274"/>
                </a:solidFill>
                <a:latin typeface="Palatino"/>
              </a:rPr>
              <a:t>buccal mucoperiosteal flap falls short </a:t>
            </a:r>
            <a:r>
              <a:rPr lang="en-US" sz="2000" b="1" dirty="0" smtClean="0">
                <a:solidFill>
                  <a:srgbClr val="180274"/>
                </a:solidFill>
                <a:latin typeface="Palatino"/>
              </a:rPr>
              <a:t>of covering </a:t>
            </a:r>
            <a:r>
              <a:rPr lang="en-US" sz="2000" b="1" dirty="0">
                <a:solidFill>
                  <a:srgbClr val="180274"/>
                </a:solidFill>
                <a:latin typeface="Palatino"/>
              </a:rPr>
              <a:t>the fistula; the flap can be advanced. </a:t>
            </a:r>
            <a:r>
              <a:rPr lang="en-US" sz="2000" b="1" dirty="0" smtClean="0">
                <a:solidFill>
                  <a:srgbClr val="180274"/>
                </a:solidFill>
                <a:latin typeface="Palatino"/>
              </a:rPr>
              <a:t>A horizontal </a:t>
            </a:r>
            <a:r>
              <a:rPr lang="en-US" sz="2000" b="1" dirty="0">
                <a:solidFill>
                  <a:srgbClr val="180274"/>
                </a:solidFill>
                <a:latin typeface="Palatino"/>
              </a:rPr>
              <a:t>incision is made in the periosteum, </a:t>
            </a:r>
            <a:r>
              <a:rPr lang="en-US" sz="2000" b="1" dirty="0" smtClean="0">
                <a:solidFill>
                  <a:srgbClr val="180274"/>
                </a:solidFill>
                <a:latin typeface="Palatino"/>
              </a:rPr>
              <a:t>as high </a:t>
            </a:r>
            <a:r>
              <a:rPr lang="en-US" sz="2000" b="1" dirty="0">
                <a:solidFill>
                  <a:srgbClr val="180274"/>
                </a:solidFill>
                <a:latin typeface="Palatino"/>
              </a:rPr>
              <a:t>as possible. This will allow advancement </a:t>
            </a:r>
            <a:r>
              <a:rPr lang="en-US" sz="2000" b="1" dirty="0" smtClean="0">
                <a:solidFill>
                  <a:srgbClr val="180274"/>
                </a:solidFill>
                <a:latin typeface="Palatino"/>
              </a:rPr>
              <a:t>of buccal </a:t>
            </a:r>
            <a:r>
              <a:rPr lang="en-US" sz="2000" b="1" dirty="0">
                <a:solidFill>
                  <a:srgbClr val="180274"/>
                </a:solidFill>
                <a:latin typeface="Palatino"/>
              </a:rPr>
              <a:t>flap.</a:t>
            </a:r>
            <a:endParaRPr lang="ar-IQ" sz="2000" b="1" dirty="0">
              <a:solidFill>
                <a:srgbClr val="180274"/>
              </a:solidFill>
            </a:endParaRPr>
          </a:p>
        </p:txBody>
      </p:sp>
    </p:spTree>
    <p:extLst>
      <p:ext uri="{BB962C8B-B14F-4D97-AF65-F5344CB8AC3E}">
        <p14:creationId xmlns:p14="http://schemas.microsoft.com/office/powerpoint/2010/main" val="2280278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4">
                <a:lumMod val="75000"/>
              </a:schemeClr>
            </a:gs>
            <a:gs pos="100000">
              <a:schemeClr val="accent4">
                <a:lumMod val="75000"/>
              </a:schemeClr>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51520" y="302455"/>
            <a:ext cx="8784976" cy="5847755"/>
          </a:xfrm>
          <a:prstGeom prst="rect">
            <a:avLst/>
          </a:prstGeom>
        </p:spPr>
        <p:txBody>
          <a:bodyPr wrap="square">
            <a:spAutoFit/>
          </a:bodyPr>
          <a:lstStyle/>
          <a:p>
            <a:pPr algn="l" rtl="0"/>
            <a:r>
              <a:rPr lang="en-US" sz="2800" b="1" dirty="0">
                <a:solidFill>
                  <a:srgbClr val="FF0000"/>
                </a:solidFill>
                <a:latin typeface="Helvetica Neue"/>
              </a:rPr>
              <a:t> </a:t>
            </a:r>
            <a:r>
              <a:rPr lang="en-US" sz="2800" b="1" dirty="0">
                <a:solidFill>
                  <a:srgbClr val="FFFF00"/>
                </a:solidFill>
                <a:latin typeface="Helvetica Neue"/>
              </a:rPr>
              <a:t>Buccal Advancement flap Technique</a:t>
            </a:r>
            <a:r>
              <a:rPr lang="en-US" b="1" dirty="0">
                <a:solidFill>
                  <a:srgbClr val="FFFF00"/>
                </a:solidFill>
                <a:latin typeface="Helvetica Neue"/>
              </a:rPr>
              <a:t>: - </a:t>
            </a:r>
            <a:endParaRPr lang="en-US" b="1" dirty="0" smtClean="0">
              <a:solidFill>
                <a:srgbClr val="FFFF00"/>
              </a:solidFill>
              <a:latin typeface="Helvetica Neue"/>
            </a:endParaRPr>
          </a:p>
          <a:p>
            <a:pPr algn="l" rtl="0"/>
            <a:endParaRPr lang="en-US" b="1" dirty="0">
              <a:solidFill>
                <a:srgbClr val="FFFF00"/>
              </a:solidFill>
              <a:latin typeface="Helvetica Neue"/>
            </a:endParaRPr>
          </a:p>
          <a:p>
            <a:pPr algn="l" rtl="0"/>
            <a:r>
              <a:rPr lang="en-US" sz="2800" b="1" u="sng" dirty="0" smtClean="0">
                <a:solidFill>
                  <a:schemeClr val="tx2"/>
                </a:solidFill>
                <a:latin typeface="Helvetica Neue"/>
              </a:rPr>
              <a:t>Indications</a:t>
            </a:r>
            <a:r>
              <a:rPr lang="en-US" sz="2800" b="1" u="sng" dirty="0">
                <a:solidFill>
                  <a:schemeClr val="tx2"/>
                </a:solidFill>
                <a:latin typeface="Helvetica Neue"/>
              </a:rPr>
              <a:t>: </a:t>
            </a:r>
            <a:endParaRPr lang="en-US" sz="2800" b="1" u="sng" dirty="0" smtClean="0">
              <a:solidFill>
                <a:schemeClr val="tx2"/>
              </a:solidFill>
              <a:latin typeface="Helvetica Neue"/>
            </a:endParaRPr>
          </a:p>
          <a:p>
            <a:pPr algn="l" rtl="0"/>
            <a:endParaRPr lang="en-US" sz="2800" b="1" dirty="0" smtClean="0">
              <a:solidFill>
                <a:schemeClr val="tx2"/>
              </a:solidFill>
              <a:latin typeface="Helvetica Neue"/>
            </a:endParaRPr>
          </a:p>
          <a:p>
            <a:pPr marL="342900" indent="-342900" algn="l" rtl="0">
              <a:buAutoNum type="arabicPeriod"/>
            </a:pPr>
            <a:r>
              <a:rPr lang="en-US" sz="2400" b="1" dirty="0" smtClean="0">
                <a:solidFill>
                  <a:srgbClr val="FF0000"/>
                </a:solidFill>
                <a:latin typeface="Helvetica Neue"/>
              </a:rPr>
              <a:t>Minor </a:t>
            </a:r>
            <a:r>
              <a:rPr lang="en-US" sz="2400" b="1" dirty="0">
                <a:solidFill>
                  <a:srgbClr val="FF0000"/>
                </a:solidFill>
                <a:latin typeface="Helvetica Neue"/>
              </a:rPr>
              <a:t>communication</a:t>
            </a:r>
            <a:r>
              <a:rPr lang="en-US" sz="2400" b="1" dirty="0" smtClean="0">
                <a:solidFill>
                  <a:srgbClr val="FF0000"/>
                </a:solidFill>
                <a:latin typeface="Helvetica Neue"/>
              </a:rPr>
              <a:t>.</a:t>
            </a:r>
          </a:p>
          <a:p>
            <a:pPr marL="342900" indent="-342900" algn="l" rtl="0">
              <a:buAutoNum type="arabicPeriod"/>
            </a:pPr>
            <a:r>
              <a:rPr lang="en-US" sz="2400" b="1" dirty="0" smtClean="0">
                <a:solidFill>
                  <a:srgbClr val="FF0000"/>
                </a:solidFill>
                <a:latin typeface="Helvetica Neue"/>
              </a:rPr>
              <a:t> </a:t>
            </a:r>
            <a:r>
              <a:rPr lang="en-US" sz="2400" b="1" dirty="0">
                <a:solidFill>
                  <a:srgbClr val="FF0000"/>
                </a:solidFill>
                <a:latin typeface="Helvetica Neue"/>
              </a:rPr>
              <a:t>Buccal defect</a:t>
            </a:r>
            <a:r>
              <a:rPr lang="en-US" sz="2400" b="1" dirty="0" smtClean="0">
                <a:solidFill>
                  <a:srgbClr val="FF0000"/>
                </a:solidFill>
                <a:latin typeface="Helvetica Neue"/>
              </a:rPr>
              <a:t>.</a:t>
            </a:r>
          </a:p>
          <a:p>
            <a:pPr marL="342900" indent="-342900" algn="l" rtl="0">
              <a:buAutoNum type="arabicPeriod"/>
            </a:pPr>
            <a:endParaRPr lang="en-US" sz="2400" b="1" dirty="0" smtClean="0">
              <a:solidFill>
                <a:srgbClr val="FF0000"/>
              </a:solidFill>
              <a:latin typeface="Helvetica Neue"/>
            </a:endParaRPr>
          </a:p>
          <a:p>
            <a:pPr algn="l" rtl="0"/>
            <a:r>
              <a:rPr lang="en-US" sz="2800" b="1" u="sng" dirty="0" smtClean="0">
                <a:solidFill>
                  <a:srgbClr val="2E04E2"/>
                </a:solidFill>
                <a:latin typeface="Helvetica Neue"/>
              </a:rPr>
              <a:t>Advantages:</a:t>
            </a:r>
          </a:p>
          <a:p>
            <a:pPr algn="l" rtl="0"/>
            <a:endParaRPr lang="en-US" sz="2800" b="1" u="sng" dirty="0">
              <a:solidFill>
                <a:srgbClr val="2E04E2"/>
              </a:solidFill>
              <a:latin typeface="Helvetica Neue"/>
            </a:endParaRPr>
          </a:p>
          <a:p>
            <a:pPr algn="l" rtl="0">
              <a:lnSpc>
                <a:spcPct val="150000"/>
              </a:lnSpc>
            </a:pPr>
            <a:r>
              <a:rPr lang="en-US" sz="2400" b="1" dirty="0" smtClean="0">
                <a:solidFill>
                  <a:schemeClr val="bg1"/>
                </a:solidFill>
                <a:latin typeface="Helvetica Neue"/>
              </a:rPr>
              <a:t> </a:t>
            </a:r>
            <a:r>
              <a:rPr lang="en-US" sz="2400" b="1" dirty="0">
                <a:solidFill>
                  <a:schemeClr val="bg1"/>
                </a:solidFill>
                <a:latin typeface="Helvetica Neue"/>
              </a:rPr>
              <a:t>1. Simplicity. </a:t>
            </a:r>
            <a:endParaRPr lang="en-US" sz="2400" b="1" dirty="0" smtClean="0">
              <a:solidFill>
                <a:schemeClr val="bg1"/>
              </a:solidFill>
              <a:latin typeface="Helvetica Neue"/>
            </a:endParaRPr>
          </a:p>
          <a:p>
            <a:pPr algn="l" rtl="0">
              <a:lnSpc>
                <a:spcPct val="150000"/>
              </a:lnSpc>
            </a:pPr>
            <a:r>
              <a:rPr lang="en-US" sz="2400" b="1" dirty="0" smtClean="0">
                <a:solidFill>
                  <a:schemeClr val="bg1"/>
                </a:solidFill>
                <a:latin typeface="Helvetica Neue"/>
              </a:rPr>
              <a:t> 2</a:t>
            </a:r>
            <a:r>
              <a:rPr lang="en-US" sz="2400" b="1" dirty="0">
                <a:solidFill>
                  <a:schemeClr val="bg1"/>
                </a:solidFill>
                <a:latin typeface="Helvetica Neue"/>
              </a:rPr>
              <a:t>. lower post-operative pain &amp; discomfort</a:t>
            </a:r>
            <a:r>
              <a:rPr lang="en-US" sz="2400" b="1" dirty="0" smtClean="0">
                <a:solidFill>
                  <a:schemeClr val="bg1"/>
                </a:solidFill>
                <a:latin typeface="Helvetica Neue"/>
              </a:rPr>
              <a:t>.</a:t>
            </a:r>
          </a:p>
          <a:p>
            <a:pPr algn="l" rtl="0">
              <a:lnSpc>
                <a:spcPct val="150000"/>
              </a:lnSpc>
            </a:pPr>
            <a:r>
              <a:rPr lang="en-US" sz="2400" b="1" dirty="0" smtClean="0">
                <a:solidFill>
                  <a:schemeClr val="bg1"/>
                </a:solidFill>
                <a:latin typeface="Helvetica Neue"/>
              </a:rPr>
              <a:t> </a:t>
            </a:r>
            <a:r>
              <a:rPr lang="en-US" sz="2400" b="1" dirty="0">
                <a:solidFill>
                  <a:schemeClr val="bg1"/>
                </a:solidFill>
                <a:latin typeface="Helvetica Neue"/>
              </a:rPr>
              <a:t>NB: Not preferred for large communication and recurrent </a:t>
            </a:r>
            <a:r>
              <a:rPr lang="en-US" sz="2400" b="1" dirty="0" smtClean="0">
                <a:solidFill>
                  <a:schemeClr val="bg1"/>
                </a:solidFill>
                <a:latin typeface="Helvetica Neue"/>
              </a:rPr>
              <a:t>                      fistula</a:t>
            </a:r>
            <a:endParaRPr lang="ar-IQ" sz="2400" b="1"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462" t="31787" r="3187" b="19858"/>
          <a:stretch/>
        </p:blipFill>
        <p:spPr bwMode="auto">
          <a:xfrm>
            <a:off x="4788024" y="1124744"/>
            <a:ext cx="381642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214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48000"/>
          </a:srgbClr>
        </a:solidFill>
        <a:effectLst/>
      </p:bgPr>
    </p:bg>
    <p:spTree>
      <p:nvGrpSpPr>
        <p:cNvPr id="1" name=""/>
        <p:cNvGrpSpPr/>
        <p:nvPr/>
      </p:nvGrpSpPr>
      <p:grpSpPr>
        <a:xfrm>
          <a:off x="0" y="0"/>
          <a:ext cx="0" cy="0"/>
          <a:chOff x="0" y="0"/>
          <a:chExt cx="0" cy="0"/>
        </a:xfrm>
      </p:grpSpPr>
      <p:sp>
        <p:nvSpPr>
          <p:cNvPr id="2" name="مستطيل 1"/>
          <p:cNvSpPr/>
          <p:nvPr/>
        </p:nvSpPr>
        <p:spPr>
          <a:xfrm>
            <a:off x="4506" y="21794"/>
            <a:ext cx="5647613" cy="5755422"/>
          </a:xfrm>
          <a:prstGeom prst="rect">
            <a:avLst/>
          </a:prstGeom>
        </p:spPr>
        <p:txBody>
          <a:bodyPr wrap="square">
            <a:spAutoFit/>
          </a:bodyPr>
          <a:lstStyle/>
          <a:p>
            <a:pPr algn="l" rtl="0"/>
            <a:r>
              <a:rPr lang="en-US" sz="2800" b="1" dirty="0">
                <a:solidFill>
                  <a:srgbClr val="FF0000"/>
                </a:solidFill>
                <a:latin typeface="Aharoni" pitchFamily="2" charset="-79"/>
                <a:cs typeface="Aharoni" pitchFamily="2" charset="-79"/>
              </a:rPr>
              <a:t>Anatomy: </a:t>
            </a:r>
            <a:endParaRPr lang="en-US" sz="2800" dirty="0">
              <a:solidFill>
                <a:srgbClr val="FF0000"/>
              </a:solidFill>
              <a:latin typeface="Aharoni" pitchFamily="2" charset="-79"/>
              <a:cs typeface="Aharoni" pitchFamily="2" charset="-79"/>
            </a:endParaRPr>
          </a:p>
          <a:p>
            <a:pPr algn="l" rtl="0"/>
            <a:r>
              <a:rPr lang="en-US" sz="2000" dirty="0">
                <a:solidFill>
                  <a:srgbClr val="000000"/>
                </a:solidFill>
                <a:latin typeface="Times New Roman" pitchFamily="18" charset="0"/>
                <a:cs typeface="Times New Roman" pitchFamily="18" charset="0"/>
              </a:rPr>
              <a:t>The maxillary sinus varies greatly in size, shape and position not only in different individuals but also in different sides of the same individual. </a:t>
            </a:r>
          </a:p>
          <a:p>
            <a:pPr algn="l" rtl="0"/>
            <a:r>
              <a:rPr lang="en-US" sz="2000" dirty="0">
                <a:solidFill>
                  <a:srgbClr val="000000"/>
                </a:solidFill>
                <a:latin typeface="Times New Roman" pitchFamily="18" charset="0"/>
                <a:cs typeface="Times New Roman" pitchFamily="18" charset="0"/>
              </a:rPr>
              <a:t>It is pyramidal in shape having a base, an apex and four walls: </a:t>
            </a:r>
          </a:p>
          <a:p>
            <a:pPr algn="l" rtl="0"/>
            <a:r>
              <a:rPr lang="en-US" sz="2000" dirty="0">
                <a:solidFill>
                  <a:srgbClr val="00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base</a:t>
            </a:r>
            <a:r>
              <a:rPr lang="en-US" sz="2000" b="1"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lateral wall of the </a:t>
            </a:r>
          </a:p>
          <a:p>
            <a:pPr algn="l" rtl="0"/>
            <a:r>
              <a:rPr lang="en-US" sz="2000" dirty="0">
                <a:solidFill>
                  <a:srgbClr val="000000"/>
                </a:solidFill>
                <a:latin typeface="Times New Roman" pitchFamily="18" charset="0"/>
                <a:cs typeface="Times New Roman" pitchFamily="18" charset="0"/>
              </a:rPr>
              <a:t>nasal cavity. </a:t>
            </a:r>
          </a:p>
          <a:p>
            <a:pPr algn="l" rtl="0"/>
            <a:r>
              <a:rPr lang="en-US" sz="2000" dirty="0">
                <a:solidFill>
                  <a:srgbClr val="00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apex</a:t>
            </a:r>
            <a:r>
              <a:rPr lang="en-US" sz="2000" b="1" dirty="0">
                <a:solidFill>
                  <a:srgbClr val="000000"/>
                </a:solidFill>
                <a:latin typeface="Times New Roman" pitchFamily="18" charset="0"/>
                <a:cs typeface="Times New Roman" pitchFamily="18" charset="0"/>
              </a:rPr>
              <a:t>:</a:t>
            </a:r>
            <a:r>
              <a:rPr lang="en-US" sz="2000" dirty="0">
                <a:solidFill>
                  <a:srgbClr val="000000"/>
                </a:solidFill>
                <a:latin typeface="Times New Roman" pitchFamily="18" charset="0"/>
                <a:cs typeface="Times New Roman" pitchFamily="18" charset="0"/>
              </a:rPr>
              <a:t> directed laterally </a:t>
            </a:r>
          </a:p>
          <a:p>
            <a:pPr algn="l" rtl="0"/>
            <a:r>
              <a:rPr lang="en-US" sz="2000" dirty="0">
                <a:solidFill>
                  <a:srgbClr val="000000"/>
                </a:solidFill>
                <a:latin typeface="Times New Roman" pitchFamily="18" charset="0"/>
                <a:cs typeface="Times New Roman" pitchFamily="18" charset="0"/>
              </a:rPr>
              <a:t>towards the zygomatic </a:t>
            </a:r>
          </a:p>
          <a:p>
            <a:pPr algn="l" rtl="0"/>
            <a:r>
              <a:rPr lang="en-US" sz="2000" dirty="0">
                <a:solidFill>
                  <a:srgbClr val="000000"/>
                </a:solidFill>
                <a:latin typeface="Times New Roman" pitchFamily="18" charset="0"/>
                <a:cs typeface="Times New Roman" pitchFamily="18" charset="0"/>
              </a:rPr>
              <a:t>process of the maxilla. </a:t>
            </a:r>
            <a:endParaRPr lang="en-US" sz="2000" dirty="0" smtClean="0">
              <a:solidFill>
                <a:srgbClr val="000000"/>
              </a:solidFill>
              <a:latin typeface="Times New Roman" pitchFamily="18" charset="0"/>
              <a:cs typeface="Times New Roman" pitchFamily="18" charset="0"/>
            </a:endParaRPr>
          </a:p>
          <a:p>
            <a:pPr algn="l"/>
            <a:endParaRPr lang="ar-IQ" sz="2000" dirty="0">
              <a:solidFill>
                <a:srgbClr val="000000"/>
              </a:solidFill>
              <a:latin typeface="Times New Roman" pitchFamily="18" charset="0"/>
              <a:cs typeface="Times New Roman" pitchFamily="18" charset="0"/>
            </a:endParaRPr>
          </a:p>
          <a:p>
            <a:pPr algn="l" rtl="0"/>
            <a:r>
              <a:rPr lang="en-US" sz="2000" b="1" dirty="0">
                <a:solidFill>
                  <a:srgbClr val="FF0000"/>
                </a:solidFill>
                <a:latin typeface="Times New Roman" pitchFamily="18" charset="0"/>
                <a:cs typeface="Times New Roman" pitchFamily="18" charset="0"/>
              </a:rPr>
              <a:t>The four walls: </a:t>
            </a:r>
          </a:p>
          <a:p>
            <a:pPr marL="342900" indent="-342900" algn="l" rtl="0">
              <a:buFont typeface="Wingdings" pitchFamily="2" charset="2"/>
              <a:buChar char="v"/>
            </a:pPr>
            <a:r>
              <a:rPr lang="en-US" sz="2000" i="1" dirty="0">
                <a:solidFill>
                  <a:srgbClr val="000000"/>
                </a:solidFill>
                <a:latin typeface="Times New Roman" pitchFamily="18" charset="0"/>
                <a:cs typeface="Times New Roman" pitchFamily="18" charset="0"/>
              </a:rPr>
              <a:t>Anterior wall: </a:t>
            </a:r>
            <a:r>
              <a:rPr lang="en-US" sz="2000" dirty="0">
                <a:solidFill>
                  <a:srgbClr val="000000"/>
                </a:solidFill>
                <a:latin typeface="Times New Roman" pitchFamily="18" charset="0"/>
                <a:cs typeface="Times New Roman" pitchFamily="18" charset="0"/>
              </a:rPr>
              <a:t>facial surface of the maxilla. </a:t>
            </a:r>
          </a:p>
          <a:p>
            <a:pPr marL="342900" indent="-342900" algn="l" rtl="0">
              <a:buFont typeface="Wingdings" pitchFamily="2" charset="2"/>
              <a:buChar char="v"/>
            </a:pPr>
            <a:r>
              <a:rPr lang="en-US" sz="2000" i="1" dirty="0">
                <a:solidFill>
                  <a:srgbClr val="000000"/>
                </a:solidFill>
                <a:latin typeface="Times New Roman" pitchFamily="18" charset="0"/>
                <a:cs typeface="Times New Roman" pitchFamily="18" charset="0"/>
              </a:rPr>
              <a:t>Posterior wall: </a:t>
            </a:r>
            <a:r>
              <a:rPr lang="en-US" sz="2000" dirty="0">
                <a:solidFill>
                  <a:srgbClr val="000000"/>
                </a:solidFill>
                <a:latin typeface="Times New Roman" pitchFamily="18" charset="0"/>
                <a:cs typeface="Times New Roman" pitchFamily="18" charset="0"/>
              </a:rPr>
              <a:t>infratemporal surface of the maxilla. </a:t>
            </a:r>
          </a:p>
          <a:p>
            <a:pPr marL="342900" indent="-342900" algn="l" rtl="0">
              <a:buFont typeface="Wingdings" pitchFamily="2" charset="2"/>
              <a:buChar char="v"/>
            </a:pPr>
            <a:r>
              <a:rPr lang="en-US" sz="2000" i="1" dirty="0">
                <a:solidFill>
                  <a:srgbClr val="000000"/>
                </a:solidFill>
                <a:latin typeface="Times New Roman" pitchFamily="18" charset="0"/>
                <a:cs typeface="Times New Roman" pitchFamily="18" charset="0"/>
              </a:rPr>
              <a:t>Roof: </a:t>
            </a:r>
            <a:r>
              <a:rPr lang="en-US" sz="2000" dirty="0">
                <a:solidFill>
                  <a:srgbClr val="000000"/>
                </a:solidFill>
                <a:latin typeface="Times New Roman" pitchFamily="18" charset="0"/>
                <a:cs typeface="Times New Roman" pitchFamily="18" charset="0"/>
              </a:rPr>
              <a:t>floor of the orbit. </a:t>
            </a:r>
          </a:p>
          <a:p>
            <a:pPr marL="342900" indent="-342900" algn="l" rtl="0">
              <a:buFont typeface="Wingdings" pitchFamily="2" charset="2"/>
              <a:buChar char="v"/>
            </a:pPr>
            <a:r>
              <a:rPr lang="en-US" sz="2000" i="1" dirty="0">
                <a:solidFill>
                  <a:srgbClr val="000000"/>
                </a:solidFill>
                <a:latin typeface="Times New Roman" pitchFamily="18" charset="0"/>
                <a:cs typeface="Times New Roman" pitchFamily="18" charset="0"/>
              </a:rPr>
              <a:t>Floor: </a:t>
            </a:r>
            <a:r>
              <a:rPr lang="en-US" sz="2000" dirty="0">
                <a:solidFill>
                  <a:srgbClr val="000000"/>
                </a:solidFill>
                <a:latin typeface="Times New Roman" pitchFamily="18" charset="0"/>
                <a:cs typeface="Times New Roman" pitchFamily="18" charset="0"/>
              </a:rPr>
              <a:t>alveolar process of the maxilla.</a:t>
            </a:r>
          </a:p>
        </p:txBody>
      </p:sp>
      <p:pic>
        <p:nvPicPr>
          <p:cNvPr id="3" name="Picture 4" descr="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980728"/>
            <a:ext cx="3779912" cy="443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38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4">
                <a:lumMod val="75000"/>
              </a:schemeClr>
            </a:gs>
            <a:gs pos="100000">
              <a:schemeClr val="accent4">
                <a:lumMod val="75000"/>
              </a:schemeClr>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51520" y="332656"/>
            <a:ext cx="6888489" cy="523220"/>
          </a:xfrm>
          <a:prstGeom prst="rect">
            <a:avLst/>
          </a:prstGeom>
        </p:spPr>
        <p:txBody>
          <a:bodyPr wrap="none">
            <a:spAutoFit/>
          </a:bodyPr>
          <a:lstStyle/>
          <a:p>
            <a:r>
              <a:rPr lang="en-US" b="1" dirty="0">
                <a:solidFill>
                  <a:srgbClr val="FFFF00"/>
                </a:solidFill>
                <a:latin typeface="Helvetica Neue"/>
              </a:rPr>
              <a:t> </a:t>
            </a:r>
            <a:r>
              <a:rPr lang="en-US" sz="2800" b="1" dirty="0">
                <a:solidFill>
                  <a:srgbClr val="FFFF00"/>
                </a:solidFill>
                <a:latin typeface="Helvetica Neue"/>
              </a:rPr>
              <a:t>Buccal Advancement flap Technique: -</a:t>
            </a:r>
            <a:r>
              <a:rPr lang="en-US" dirty="0">
                <a:solidFill>
                  <a:srgbClr val="3B3835"/>
                </a:solidFill>
                <a:latin typeface="Helvetica Neue"/>
              </a:rPr>
              <a:t> </a:t>
            </a:r>
            <a:endParaRPr lang="ar-IQ" dirty="0"/>
          </a:p>
        </p:txBody>
      </p:sp>
      <p:sp>
        <p:nvSpPr>
          <p:cNvPr id="3" name="مستطيل 2"/>
          <p:cNvSpPr/>
          <p:nvPr/>
        </p:nvSpPr>
        <p:spPr>
          <a:xfrm>
            <a:off x="539552" y="1333994"/>
            <a:ext cx="4680520" cy="3508653"/>
          </a:xfrm>
          <a:prstGeom prst="rect">
            <a:avLst/>
          </a:prstGeom>
        </p:spPr>
        <p:txBody>
          <a:bodyPr wrap="square">
            <a:spAutoFit/>
          </a:bodyPr>
          <a:lstStyle/>
          <a:p>
            <a:pPr algn="l" rtl="0"/>
            <a:r>
              <a:rPr lang="en-US" sz="2400" b="1" u="sng" dirty="0">
                <a:solidFill>
                  <a:srgbClr val="2E04E2"/>
                </a:solidFill>
                <a:latin typeface="Helvetica Neue"/>
              </a:rPr>
              <a:t>Disadvantages: </a:t>
            </a:r>
            <a:endParaRPr lang="en-US" sz="2400" b="1" u="sng" dirty="0" smtClean="0">
              <a:solidFill>
                <a:srgbClr val="2E04E2"/>
              </a:solidFill>
              <a:latin typeface="Helvetica Neue"/>
            </a:endParaRPr>
          </a:p>
          <a:p>
            <a:pPr algn="l" rtl="0"/>
            <a:endParaRPr lang="en-US" dirty="0" smtClean="0">
              <a:solidFill>
                <a:srgbClr val="3B3835"/>
              </a:solidFill>
              <a:latin typeface="Helvetica Neue"/>
            </a:endParaRPr>
          </a:p>
          <a:p>
            <a:pPr marL="342900" indent="-342900" algn="l" rtl="0">
              <a:lnSpc>
                <a:spcPct val="150000"/>
              </a:lnSpc>
              <a:buAutoNum type="arabicPeriod"/>
            </a:pPr>
            <a:r>
              <a:rPr lang="en-US" sz="2400" b="1" dirty="0" smtClean="0">
                <a:solidFill>
                  <a:schemeClr val="bg1"/>
                </a:solidFill>
                <a:latin typeface="Helvetica Neue"/>
              </a:rPr>
              <a:t>Thin </a:t>
            </a:r>
            <a:r>
              <a:rPr lang="en-US" sz="2400" b="1" dirty="0">
                <a:solidFill>
                  <a:schemeClr val="bg1"/>
                </a:solidFill>
                <a:latin typeface="Helvetica Neue"/>
              </a:rPr>
              <a:t>flap </a:t>
            </a:r>
            <a:r>
              <a:rPr lang="en-US" sz="2400" b="1" dirty="0" smtClean="0">
                <a:solidFill>
                  <a:schemeClr val="bg1"/>
                </a:solidFill>
                <a:latin typeface="Helvetica Neue"/>
              </a:rPr>
              <a:t>           dehiscense</a:t>
            </a:r>
            <a:r>
              <a:rPr lang="en-US" sz="2400" b="1" dirty="0">
                <a:solidFill>
                  <a:schemeClr val="bg1"/>
                </a:solidFill>
                <a:latin typeface="Helvetica Neue"/>
              </a:rPr>
              <a:t>. </a:t>
            </a:r>
            <a:endParaRPr lang="en-US" sz="2400" b="1" dirty="0" smtClean="0">
              <a:solidFill>
                <a:schemeClr val="bg1"/>
              </a:solidFill>
              <a:latin typeface="Helvetica Neue"/>
            </a:endParaRPr>
          </a:p>
          <a:p>
            <a:pPr marL="342900" indent="-342900" algn="l" rtl="0">
              <a:lnSpc>
                <a:spcPct val="150000"/>
              </a:lnSpc>
              <a:buAutoNum type="arabicPeriod"/>
            </a:pPr>
            <a:r>
              <a:rPr lang="en-US" sz="2400" b="1" dirty="0" smtClean="0">
                <a:solidFill>
                  <a:schemeClr val="bg1"/>
                </a:solidFill>
                <a:latin typeface="Helvetica Neue"/>
              </a:rPr>
              <a:t> </a:t>
            </a:r>
            <a:r>
              <a:rPr lang="en-US" sz="2400" b="1" dirty="0">
                <a:solidFill>
                  <a:schemeClr val="bg1"/>
                </a:solidFill>
                <a:latin typeface="Helvetica Neue"/>
              </a:rPr>
              <a:t>limited extent. </a:t>
            </a:r>
            <a:endParaRPr lang="en-US" sz="2400" b="1" dirty="0" smtClean="0">
              <a:solidFill>
                <a:schemeClr val="bg1"/>
              </a:solidFill>
              <a:latin typeface="Helvetica Neue"/>
            </a:endParaRPr>
          </a:p>
          <a:p>
            <a:pPr marL="342900" indent="-342900" algn="l" rtl="0">
              <a:lnSpc>
                <a:spcPct val="150000"/>
              </a:lnSpc>
              <a:buAutoNum type="arabicPeriod"/>
            </a:pPr>
            <a:r>
              <a:rPr lang="en-US" sz="2400" b="1" dirty="0" smtClean="0">
                <a:solidFill>
                  <a:schemeClr val="bg1"/>
                </a:solidFill>
                <a:latin typeface="Helvetica Neue"/>
              </a:rPr>
              <a:t>loss </a:t>
            </a:r>
            <a:r>
              <a:rPr lang="en-US" sz="2400" b="1" dirty="0">
                <a:solidFill>
                  <a:schemeClr val="bg1"/>
                </a:solidFill>
                <a:latin typeface="Helvetica Neue"/>
              </a:rPr>
              <a:t>of vestibular depth</a:t>
            </a:r>
            <a:r>
              <a:rPr lang="en-US" sz="2400" b="1" dirty="0" smtClean="0">
                <a:solidFill>
                  <a:schemeClr val="bg1"/>
                </a:solidFill>
                <a:latin typeface="Helvetica Neue"/>
              </a:rPr>
              <a:t>.</a:t>
            </a:r>
          </a:p>
          <a:p>
            <a:pPr marL="342900" indent="-342900" algn="l" rtl="0">
              <a:lnSpc>
                <a:spcPct val="150000"/>
              </a:lnSpc>
              <a:buAutoNum type="arabicPeriod"/>
            </a:pPr>
            <a:r>
              <a:rPr lang="en-US" sz="2400" b="1" dirty="0" smtClean="0">
                <a:solidFill>
                  <a:schemeClr val="bg1"/>
                </a:solidFill>
                <a:latin typeface="Helvetica Neue"/>
              </a:rPr>
              <a:t> </a:t>
            </a:r>
            <a:r>
              <a:rPr lang="en-US" sz="2400" b="1" dirty="0">
                <a:solidFill>
                  <a:schemeClr val="bg1"/>
                </a:solidFill>
                <a:latin typeface="Helvetica Neue"/>
              </a:rPr>
              <a:t>scaring may </a:t>
            </a:r>
            <a:r>
              <a:rPr lang="en-US" sz="2400" b="1" dirty="0" smtClean="0">
                <a:solidFill>
                  <a:schemeClr val="bg1"/>
                </a:solidFill>
                <a:latin typeface="Helvetica Neue"/>
              </a:rPr>
              <a:t>cause</a:t>
            </a:r>
          </a:p>
          <a:p>
            <a:pPr marL="342900" indent="-342900" algn="l" rtl="0">
              <a:lnSpc>
                <a:spcPct val="150000"/>
              </a:lnSpc>
              <a:buAutoNum type="arabicPeriod"/>
            </a:pPr>
            <a:r>
              <a:rPr lang="en-US" sz="2400" b="1" dirty="0" smtClean="0">
                <a:solidFill>
                  <a:schemeClr val="bg1"/>
                </a:solidFill>
                <a:latin typeface="Helvetica Neue"/>
              </a:rPr>
              <a:t> impaired </a:t>
            </a:r>
            <a:r>
              <a:rPr lang="en-US" sz="2400" b="1" dirty="0">
                <a:solidFill>
                  <a:schemeClr val="bg1"/>
                </a:solidFill>
                <a:latin typeface="Helvetica Neue"/>
              </a:rPr>
              <a:t>mobility.</a:t>
            </a:r>
            <a:endParaRPr lang="ar-IQ" sz="2400" b="1" dirty="0">
              <a:solidFill>
                <a:schemeClr val="bg1"/>
              </a:solidFill>
            </a:endParaRPr>
          </a:p>
        </p:txBody>
      </p:sp>
      <p:sp>
        <p:nvSpPr>
          <p:cNvPr id="4" name="سهم إلى اليمين 3"/>
          <p:cNvSpPr/>
          <p:nvPr/>
        </p:nvSpPr>
        <p:spPr>
          <a:xfrm>
            <a:off x="2483768" y="2206255"/>
            <a:ext cx="72008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51" t="4375" r="39842" b="41833"/>
          <a:stretch/>
        </p:blipFill>
        <p:spPr bwMode="auto">
          <a:xfrm>
            <a:off x="5220072" y="855876"/>
            <a:ext cx="3600400" cy="300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Buccal Advancement flap Technique:&#10;Site sutured after closure&#10; "/>
          <p:cNvPicPr>
            <a:picLocks noChangeAspect="1" noChangeArrowheads="1"/>
          </p:cNvPicPr>
          <p:nvPr/>
        </p:nvPicPr>
        <p:blipFill rotWithShape="1">
          <a:blip r:embed="rId3">
            <a:extLst>
              <a:ext uri="{28A0092B-C50C-407E-A947-70E740481C1C}">
                <a14:useLocalDpi xmlns:a14="http://schemas.microsoft.com/office/drawing/2010/main" val="0"/>
              </a:ext>
            </a:extLst>
          </a:blip>
          <a:srcRect l="4065" t="4705" r="39568" b="39305"/>
          <a:stretch/>
        </p:blipFill>
        <p:spPr bwMode="auto">
          <a:xfrm>
            <a:off x="5220072" y="3893122"/>
            <a:ext cx="3600400" cy="296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3377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31000">
              <a:schemeClr val="accent4">
                <a:lumMod val="75000"/>
              </a:schemeClr>
            </a:gs>
            <a:gs pos="0">
              <a:schemeClr val="accent2">
                <a:lumMod val="60000"/>
                <a:lumOff val="40000"/>
              </a:schemeClr>
            </a:gs>
            <a:gs pos="96650">
              <a:schemeClr val="accent4"/>
            </a:gs>
            <a:gs pos="98000">
              <a:schemeClr val="accent4">
                <a:lumMod val="75000"/>
              </a:schemeClr>
            </a:gs>
            <a:gs pos="31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467544" y="260648"/>
            <a:ext cx="8496944" cy="1015663"/>
          </a:xfrm>
          <a:prstGeom prst="rect">
            <a:avLst/>
          </a:prstGeom>
        </p:spPr>
        <p:txBody>
          <a:bodyPr wrap="square">
            <a:spAutoFit/>
          </a:bodyPr>
          <a:lstStyle/>
          <a:p>
            <a:pPr marL="342900" indent="-342900" algn="l" rtl="0">
              <a:buFont typeface="Wingdings" pitchFamily="2" charset="2"/>
              <a:buChar char="v"/>
            </a:pPr>
            <a:r>
              <a:rPr lang="en-US" sz="2000" b="1" dirty="0" smtClean="0">
                <a:solidFill>
                  <a:srgbClr val="180274"/>
                </a:solidFill>
                <a:latin typeface="Palatino"/>
              </a:rPr>
              <a:t>In </a:t>
            </a:r>
            <a:r>
              <a:rPr lang="en-US" sz="2000" b="1" dirty="0">
                <a:solidFill>
                  <a:srgbClr val="180274"/>
                </a:solidFill>
                <a:latin typeface="Palatino"/>
              </a:rPr>
              <a:t>case, if antral pathology is present, </a:t>
            </a:r>
            <a:r>
              <a:rPr lang="en-US" sz="2000" b="1" dirty="0" smtClean="0">
                <a:solidFill>
                  <a:srgbClr val="180274"/>
                </a:solidFill>
                <a:latin typeface="Palatino"/>
              </a:rPr>
              <a:t>Caldwell-Luc </a:t>
            </a:r>
            <a:r>
              <a:rPr lang="en-US" sz="2000" b="1" dirty="0">
                <a:solidFill>
                  <a:srgbClr val="180274"/>
                </a:solidFill>
                <a:latin typeface="Palatino"/>
              </a:rPr>
              <a:t>procedure should be carried out before </a:t>
            </a:r>
            <a:r>
              <a:rPr lang="en-US" sz="2000" b="1" dirty="0" smtClean="0">
                <a:solidFill>
                  <a:srgbClr val="180274"/>
                </a:solidFill>
                <a:latin typeface="Palatino"/>
              </a:rPr>
              <a:t>the final </a:t>
            </a:r>
            <a:r>
              <a:rPr lang="en-US" sz="2000" b="1" dirty="0">
                <a:solidFill>
                  <a:srgbClr val="180274"/>
                </a:solidFill>
                <a:latin typeface="Palatino"/>
              </a:rPr>
              <a:t>closure of fistula.</a:t>
            </a:r>
            <a:endParaRPr lang="en-US" sz="2000" b="1" dirty="0" smtClean="0">
              <a:solidFill>
                <a:srgbClr val="180274"/>
              </a:solidFill>
              <a:latin typeface="Palatino"/>
            </a:endParaRPr>
          </a:p>
          <a:p>
            <a:pPr marL="342900" indent="-342900" algn="just" rtl="0">
              <a:buFont typeface="Wingdings" pitchFamily="2" charset="2"/>
              <a:buChar char="v"/>
            </a:pPr>
            <a:endParaRPr lang="ar-IQ" sz="2000" b="1" dirty="0">
              <a:solidFill>
                <a:srgbClr val="180274"/>
              </a:solidFill>
            </a:endParaRPr>
          </a:p>
        </p:txBody>
      </p:sp>
      <p:sp>
        <p:nvSpPr>
          <p:cNvPr id="3" name="مستطيل 2"/>
          <p:cNvSpPr/>
          <p:nvPr/>
        </p:nvSpPr>
        <p:spPr>
          <a:xfrm>
            <a:off x="173584" y="1412776"/>
            <a:ext cx="8784976" cy="707886"/>
          </a:xfrm>
          <a:prstGeom prst="rect">
            <a:avLst/>
          </a:prstGeom>
        </p:spPr>
        <p:txBody>
          <a:bodyPr wrap="square">
            <a:spAutoFit/>
          </a:bodyPr>
          <a:lstStyle/>
          <a:p>
            <a:pPr marL="342900" indent="-342900" algn="l" rtl="0">
              <a:buFont typeface="Wingdings" pitchFamily="2" charset="2"/>
              <a:buChar char="v"/>
            </a:pPr>
            <a:r>
              <a:rPr lang="en-US" sz="2000" b="1" dirty="0" smtClean="0">
                <a:solidFill>
                  <a:schemeClr val="bg1"/>
                </a:solidFill>
                <a:latin typeface="Palatino"/>
              </a:rPr>
              <a:t>After that closure </a:t>
            </a:r>
            <a:r>
              <a:rPr lang="en-US" sz="2000" b="1" dirty="0">
                <a:solidFill>
                  <a:schemeClr val="bg1"/>
                </a:solidFill>
                <a:latin typeface="Palatino"/>
              </a:rPr>
              <a:t>of wound: The mucoperiosteal flap </a:t>
            </a:r>
            <a:r>
              <a:rPr lang="en-US" sz="2000" b="1" dirty="0" smtClean="0">
                <a:solidFill>
                  <a:schemeClr val="bg1"/>
                </a:solidFill>
                <a:latin typeface="Palatino"/>
              </a:rPr>
              <a:t>is sutured </a:t>
            </a:r>
            <a:r>
              <a:rPr lang="en-US" sz="2000" b="1" dirty="0">
                <a:solidFill>
                  <a:schemeClr val="bg1"/>
                </a:solidFill>
                <a:latin typeface="Palatino"/>
              </a:rPr>
              <a:t>into position across fistula </a:t>
            </a:r>
            <a:r>
              <a:rPr lang="en-US" sz="2000" b="1" dirty="0" smtClean="0">
                <a:solidFill>
                  <a:schemeClr val="bg1"/>
                </a:solidFill>
                <a:latin typeface="Palatino"/>
              </a:rPr>
              <a:t>with interrupted </a:t>
            </a:r>
            <a:r>
              <a:rPr lang="en-US" sz="2000" b="1" dirty="0">
                <a:solidFill>
                  <a:schemeClr val="bg1"/>
                </a:solidFill>
                <a:latin typeface="Palatino"/>
              </a:rPr>
              <a:t>sutures.</a:t>
            </a:r>
            <a:endParaRPr lang="ar-IQ" sz="2000" b="1" dirty="0">
              <a:solidFill>
                <a:schemeClr val="bg1"/>
              </a:solidFill>
            </a:endParaRPr>
          </a:p>
        </p:txBody>
      </p:sp>
      <p:sp>
        <p:nvSpPr>
          <p:cNvPr id="4" name="مستطيل 3"/>
          <p:cNvSpPr/>
          <p:nvPr/>
        </p:nvSpPr>
        <p:spPr>
          <a:xfrm>
            <a:off x="566731" y="2492896"/>
            <a:ext cx="8424936" cy="3728649"/>
          </a:xfrm>
          <a:prstGeom prst="rect">
            <a:avLst/>
          </a:prstGeom>
        </p:spPr>
        <p:txBody>
          <a:bodyPr wrap="square">
            <a:spAutoFit/>
          </a:bodyPr>
          <a:lstStyle/>
          <a:p>
            <a:pPr marL="342900" indent="-342900" algn="l" rtl="0">
              <a:lnSpc>
                <a:spcPct val="150000"/>
              </a:lnSpc>
              <a:buFont typeface="Wingdings" pitchFamily="2" charset="2"/>
              <a:buChar char="v"/>
            </a:pPr>
            <a:r>
              <a:rPr lang="en-US" sz="2000" b="1" dirty="0">
                <a:solidFill>
                  <a:srgbClr val="FFC000"/>
                </a:solidFill>
                <a:latin typeface="Palatino"/>
              </a:rPr>
              <a:t>Postoperative medications: (i) Antibiotics</a:t>
            </a:r>
            <a:r>
              <a:rPr lang="en-US" sz="2000" b="1" dirty="0" smtClean="0">
                <a:solidFill>
                  <a:srgbClr val="FFC000"/>
                </a:solidFill>
                <a:latin typeface="Palatino"/>
              </a:rPr>
              <a:t>, (</a:t>
            </a:r>
            <a:r>
              <a:rPr lang="en-US" sz="2000" b="1" dirty="0">
                <a:solidFill>
                  <a:srgbClr val="FFC000"/>
                </a:solidFill>
                <a:latin typeface="Palatino"/>
              </a:rPr>
              <a:t>ii) Analgesics, </a:t>
            </a:r>
            <a:r>
              <a:rPr lang="en-US" sz="2000" b="1" dirty="0" smtClean="0">
                <a:solidFill>
                  <a:srgbClr val="FFC000"/>
                </a:solidFill>
                <a:latin typeface="Palatino"/>
              </a:rPr>
              <a:t>and (iii)Nasal </a:t>
            </a:r>
            <a:r>
              <a:rPr lang="en-US" sz="2000" b="1" dirty="0">
                <a:solidFill>
                  <a:srgbClr val="FFC000"/>
                </a:solidFill>
                <a:latin typeface="Palatino"/>
              </a:rPr>
              <a:t>decongestants </a:t>
            </a:r>
            <a:r>
              <a:rPr lang="en-US" sz="2000" b="1" dirty="0" smtClean="0">
                <a:solidFill>
                  <a:srgbClr val="FFC000"/>
                </a:solidFill>
                <a:latin typeface="Palatino"/>
              </a:rPr>
              <a:t>and inhalations</a:t>
            </a:r>
            <a:r>
              <a:rPr lang="en-US" sz="2000" b="1" dirty="0">
                <a:solidFill>
                  <a:srgbClr val="FFC000"/>
                </a:solidFill>
                <a:latin typeface="Palatino"/>
              </a:rPr>
              <a:t>.</a:t>
            </a:r>
          </a:p>
          <a:p>
            <a:pPr marL="342900" indent="-342900" algn="l" rtl="0">
              <a:lnSpc>
                <a:spcPct val="150000"/>
              </a:lnSpc>
              <a:buFont typeface="Wingdings" pitchFamily="2" charset="2"/>
              <a:buChar char="v"/>
            </a:pPr>
            <a:r>
              <a:rPr lang="en-US" sz="2000" b="1" dirty="0" smtClean="0">
                <a:solidFill>
                  <a:srgbClr val="FFC000"/>
                </a:solidFill>
                <a:latin typeface="Palatino"/>
              </a:rPr>
              <a:t>Restriction </a:t>
            </a:r>
            <a:r>
              <a:rPr lang="en-US" sz="2000" b="1" dirty="0">
                <a:solidFill>
                  <a:srgbClr val="FFC000"/>
                </a:solidFill>
                <a:latin typeface="Palatino"/>
              </a:rPr>
              <a:t>to soft diet</a:t>
            </a:r>
            <a:r>
              <a:rPr lang="en-US" sz="2000" b="1" dirty="0" smtClean="0">
                <a:solidFill>
                  <a:srgbClr val="FFC000"/>
                </a:solidFill>
                <a:latin typeface="Palatino"/>
              </a:rPr>
              <a:t>.</a:t>
            </a:r>
          </a:p>
          <a:p>
            <a:pPr marL="342900" indent="-342900" algn="l" rtl="0">
              <a:lnSpc>
                <a:spcPct val="150000"/>
              </a:lnSpc>
              <a:buFont typeface="Wingdings" pitchFamily="2" charset="2"/>
              <a:buChar char="v"/>
            </a:pPr>
            <a:r>
              <a:rPr lang="en-US" sz="2000" b="1" dirty="0">
                <a:solidFill>
                  <a:srgbClr val="FFC000"/>
                </a:solidFill>
                <a:latin typeface="Palatino"/>
              </a:rPr>
              <a:t>Instructions to patients: (i) to avoid sneezing</a:t>
            </a:r>
            <a:r>
              <a:rPr lang="en-US" sz="2000" b="1" dirty="0" smtClean="0">
                <a:solidFill>
                  <a:srgbClr val="FFC000"/>
                </a:solidFill>
                <a:latin typeface="Palatino"/>
              </a:rPr>
              <a:t>, (</a:t>
            </a:r>
            <a:r>
              <a:rPr lang="en-US" sz="2000" b="1" dirty="0">
                <a:solidFill>
                  <a:srgbClr val="FFC000"/>
                </a:solidFill>
                <a:latin typeface="Palatino"/>
              </a:rPr>
              <a:t>ii) to explore the wound with tongue, </a:t>
            </a:r>
            <a:r>
              <a:rPr lang="en-US" sz="2000" b="1" dirty="0" smtClean="0">
                <a:solidFill>
                  <a:srgbClr val="FFC000"/>
                </a:solidFill>
                <a:latin typeface="Palatino"/>
              </a:rPr>
              <a:t>or deliberately </a:t>
            </a:r>
            <a:r>
              <a:rPr lang="en-US" sz="2000" b="1" dirty="0">
                <a:solidFill>
                  <a:srgbClr val="FFC000"/>
                </a:solidFill>
                <a:latin typeface="Palatino"/>
              </a:rPr>
              <a:t>sucking air or fluid through it</a:t>
            </a:r>
            <a:r>
              <a:rPr lang="en-US" sz="2000" b="1" dirty="0" smtClean="0">
                <a:solidFill>
                  <a:srgbClr val="FFC000"/>
                </a:solidFill>
                <a:latin typeface="Palatino"/>
              </a:rPr>
              <a:t>.</a:t>
            </a:r>
          </a:p>
          <a:p>
            <a:pPr marL="342900" indent="-342900" algn="l" rtl="0">
              <a:lnSpc>
                <a:spcPct val="150000"/>
              </a:lnSpc>
              <a:buFont typeface="Wingdings" pitchFamily="2" charset="2"/>
              <a:buChar char="v"/>
            </a:pPr>
            <a:r>
              <a:rPr lang="en-US" sz="2000" b="1" dirty="0">
                <a:solidFill>
                  <a:srgbClr val="FFC000"/>
                </a:solidFill>
                <a:latin typeface="Palatino"/>
              </a:rPr>
              <a:t>Removal of sutures 7 to 10 days </a:t>
            </a:r>
            <a:r>
              <a:rPr lang="en-US" sz="2000" b="1" dirty="0" smtClean="0">
                <a:solidFill>
                  <a:srgbClr val="FFC000"/>
                </a:solidFill>
                <a:latin typeface="Palatino"/>
              </a:rPr>
              <a:t>postoperatively. </a:t>
            </a:r>
          </a:p>
          <a:p>
            <a:pPr marL="342900" indent="-342900" algn="l" rtl="0">
              <a:lnSpc>
                <a:spcPct val="150000"/>
              </a:lnSpc>
              <a:buFont typeface="Wingdings" pitchFamily="2" charset="2"/>
              <a:buChar char="v"/>
            </a:pPr>
            <a:r>
              <a:rPr lang="en-US" sz="2000" b="1" dirty="0">
                <a:solidFill>
                  <a:srgbClr val="FFC000"/>
                </a:solidFill>
                <a:latin typeface="Palatino"/>
              </a:rPr>
              <a:t>Patient is reviewed regularly to </a:t>
            </a:r>
            <a:r>
              <a:rPr lang="en-US" sz="2000" b="1" dirty="0" smtClean="0">
                <a:solidFill>
                  <a:srgbClr val="FFC000"/>
                </a:solidFill>
                <a:latin typeface="Palatino"/>
              </a:rPr>
              <a:t>observe progress</a:t>
            </a:r>
            <a:r>
              <a:rPr lang="en-US" sz="2000" b="1" dirty="0">
                <a:solidFill>
                  <a:srgbClr val="FFC000"/>
                </a:solidFill>
                <a:latin typeface="Palatino"/>
              </a:rPr>
              <a:t>, clinically and </a:t>
            </a:r>
            <a:r>
              <a:rPr lang="en-US" sz="2000" b="1" dirty="0" smtClean="0">
                <a:solidFill>
                  <a:srgbClr val="FFC000"/>
                </a:solidFill>
                <a:latin typeface="Palatino"/>
              </a:rPr>
              <a:t>radiologically.</a:t>
            </a:r>
            <a:endParaRPr lang="ar-IQ" sz="2000" b="1" dirty="0">
              <a:solidFill>
                <a:srgbClr val="FFC000"/>
              </a:solidFill>
            </a:endParaRPr>
          </a:p>
        </p:txBody>
      </p:sp>
    </p:spTree>
    <p:extLst>
      <p:ext uri="{BB962C8B-B14F-4D97-AF65-F5344CB8AC3E}">
        <p14:creationId xmlns:p14="http://schemas.microsoft.com/office/powerpoint/2010/main" val="2331556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29000">
              <a:schemeClr val="accent1">
                <a:tint val="44500"/>
                <a:satMod val="160000"/>
              </a:schemeClr>
            </a:gs>
            <a:gs pos="100000">
              <a:schemeClr val="accent4"/>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 y="0"/>
            <a:ext cx="4788024"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0"/>
            <a:ext cx="4355976"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descr="http://www.exodontia.info/sitebuilder/images/Diagram_of_Buccal_Advancement_Flap_used_to_close_an_OAC_3-615x4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681" y="3475038"/>
            <a:ext cx="4828319" cy="338296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84178" y="6194951"/>
            <a:ext cx="3983766" cy="646331"/>
          </a:xfrm>
          <a:prstGeom prst="rect">
            <a:avLst/>
          </a:prstGeom>
          <a:noFill/>
        </p:spPr>
        <p:txBody>
          <a:bodyPr wrap="square" rtlCol="1">
            <a:spAutoFit/>
          </a:bodyPr>
          <a:lstStyle/>
          <a:p>
            <a:pPr algn="ctr" rtl="0"/>
            <a:r>
              <a:rPr lang="en-US" b="1" dirty="0" smtClean="0"/>
              <a:t>Diagramatic illustration of advancement buccal flap</a:t>
            </a:r>
            <a:endParaRPr lang="ar-IQ" b="1" dirty="0"/>
          </a:p>
        </p:txBody>
      </p:sp>
      <p:pic>
        <p:nvPicPr>
          <p:cNvPr id="3074" name="Picture 2" descr="Buccal Advancement flap Technique:&#10;Site sutured after closure&#10; "/>
          <p:cNvPicPr>
            <a:picLocks noChangeAspect="1" noChangeArrowheads="1"/>
          </p:cNvPicPr>
          <p:nvPr/>
        </p:nvPicPr>
        <p:blipFill rotWithShape="1">
          <a:blip r:embed="rId5">
            <a:extLst>
              <a:ext uri="{28A0092B-C50C-407E-A947-70E740481C1C}">
                <a14:useLocalDpi xmlns:a14="http://schemas.microsoft.com/office/drawing/2010/main" val="0"/>
              </a:ext>
            </a:extLst>
          </a:blip>
          <a:srcRect l="66816" t="6283" r="3329" b="53315"/>
          <a:stretch/>
        </p:blipFill>
        <p:spPr bwMode="auto">
          <a:xfrm>
            <a:off x="1" y="3511497"/>
            <a:ext cx="2076060" cy="22250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uccal Advancement flap Technique:&#10;Site sutured after closure&#10; "/>
          <p:cNvPicPr>
            <a:picLocks noChangeAspect="1" noChangeArrowheads="1"/>
          </p:cNvPicPr>
          <p:nvPr/>
        </p:nvPicPr>
        <p:blipFill rotWithShape="1">
          <a:blip r:embed="rId5">
            <a:extLst>
              <a:ext uri="{28A0092B-C50C-407E-A947-70E740481C1C}">
                <a14:useLocalDpi xmlns:a14="http://schemas.microsoft.com/office/drawing/2010/main" val="0"/>
              </a:ext>
            </a:extLst>
          </a:blip>
          <a:srcRect l="67593" t="56572" r="4224" b="6032"/>
          <a:stretch/>
        </p:blipFill>
        <p:spPr bwMode="auto">
          <a:xfrm>
            <a:off x="2076061" y="3511497"/>
            <a:ext cx="1991883" cy="222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197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26000">
              <a:schemeClr val="accent4">
                <a:lumMod val="50000"/>
                <a:alpha val="73000"/>
              </a:schemeClr>
            </a:gs>
            <a:gs pos="100000">
              <a:schemeClr val="accent4">
                <a:lumMod val="50000"/>
              </a:schemeClr>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467544" y="0"/>
            <a:ext cx="8280920" cy="830997"/>
          </a:xfrm>
          <a:prstGeom prst="rect">
            <a:avLst/>
          </a:prstGeom>
        </p:spPr>
        <p:txBody>
          <a:bodyPr wrap="square">
            <a:spAutoFit/>
          </a:bodyPr>
          <a:lstStyle/>
          <a:p>
            <a:pPr algn="l"/>
            <a:r>
              <a:rPr lang="en-US" sz="2400" b="1" i="1" dirty="0">
                <a:solidFill>
                  <a:srgbClr val="180274"/>
                </a:solidFill>
                <a:latin typeface="Palatino,BoldItalic"/>
              </a:rPr>
              <a:t>Palatal Pedicled Flap: Rotational </a:t>
            </a:r>
            <a:r>
              <a:rPr lang="en-US" sz="2400" b="1" i="1" dirty="0" smtClean="0">
                <a:solidFill>
                  <a:srgbClr val="180274"/>
                </a:solidFill>
                <a:latin typeface="Palatino,BoldItalic"/>
              </a:rPr>
              <a:t>Advancement Flap </a:t>
            </a:r>
            <a:r>
              <a:rPr lang="en-US" sz="2400" b="1" i="1" dirty="0">
                <a:solidFill>
                  <a:srgbClr val="180274"/>
                </a:solidFill>
                <a:latin typeface="Palatino,BoldItalic"/>
              </a:rPr>
              <a:t>Operation</a:t>
            </a:r>
            <a:endParaRPr lang="ar-IQ" sz="2400" dirty="0">
              <a:solidFill>
                <a:srgbClr val="180274"/>
              </a:solidFill>
            </a:endParaRPr>
          </a:p>
        </p:txBody>
      </p:sp>
      <p:sp>
        <p:nvSpPr>
          <p:cNvPr id="3" name="مستطيل 2"/>
          <p:cNvSpPr/>
          <p:nvPr/>
        </p:nvSpPr>
        <p:spPr>
          <a:xfrm>
            <a:off x="251520" y="942425"/>
            <a:ext cx="8892480" cy="3785652"/>
          </a:xfrm>
          <a:prstGeom prst="rect">
            <a:avLst/>
          </a:prstGeom>
        </p:spPr>
        <p:txBody>
          <a:bodyPr wrap="square">
            <a:spAutoFit/>
          </a:bodyPr>
          <a:lstStyle/>
          <a:p>
            <a:pPr algn="l" rtl="0"/>
            <a:r>
              <a:rPr lang="en-US" sz="2400" b="1" dirty="0" smtClean="0">
                <a:solidFill>
                  <a:srgbClr val="FFFF00"/>
                </a:solidFill>
                <a:latin typeface="Palatino"/>
              </a:rPr>
              <a:t>Advantage:</a:t>
            </a:r>
          </a:p>
          <a:p>
            <a:pPr marL="457200" lvl="0" indent="-457200" algn="l" rtl="0">
              <a:lnSpc>
                <a:spcPct val="150000"/>
              </a:lnSpc>
              <a:buFont typeface="+mj-lt"/>
              <a:buAutoNum type="arabicPeriod"/>
            </a:pPr>
            <a:r>
              <a:rPr lang="en-US" sz="2400" b="1" dirty="0" smtClean="0">
                <a:solidFill>
                  <a:schemeClr val="bg1"/>
                </a:solidFill>
                <a:latin typeface="Palatino"/>
              </a:rPr>
              <a:t>The palate gets its blood supply from greater palatine               arteries that </a:t>
            </a:r>
            <a:r>
              <a:rPr lang="en-US" sz="2400" b="1" dirty="0" smtClean="0">
                <a:solidFill>
                  <a:prstClr val="white"/>
                </a:solidFill>
                <a:latin typeface="Palatino"/>
              </a:rPr>
              <a:t>promotes </a:t>
            </a:r>
            <a:r>
              <a:rPr lang="en-US" sz="2400" b="1" dirty="0">
                <a:solidFill>
                  <a:prstClr val="white"/>
                </a:solidFill>
                <a:latin typeface="Palatino"/>
              </a:rPr>
              <a:t>satisfactory healing</a:t>
            </a:r>
            <a:r>
              <a:rPr lang="en-US" sz="2400" b="1" dirty="0" smtClean="0">
                <a:solidFill>
                  <a:prstClr val="white"/>
                </a:solidFill>
                <a:latin typeface="Palatino"/>
              </a:rPr>
              <a:t>.</a:t>
            </a:r>
            <a:r>
              <a:rPr lang="en-US" sz="2400" b="1" dirty="0" smtClean="0">
                <a:solidFill>
                  <a:schemeClr val="bg1"/>
                </a:solidFill>
                <a:latin typeface="Palatino"/>
              </a:rPr>
              <a:t> </a:t>
            </a:r>
          </a:p>
          <a:p>
            <a:pPr marL="457200" indent="-457200" algn="l" rtl="0">
              <a:lnSpc>
                <a:spcPct val="150000"/>
              </a:lnSpc>
              <a:buFont typeface="+mj-lt"/>
              <a:buAutoNum type="arabicPeriod"/>
            </a:pPr>
            <a:r>
              <a:rPr lang="en-US" sz="2400" b="1" dirty="0" smtClean="0">
                <a:solidFill>
                  <a:schemeClr val="bg1"/>
                </a:solidFill>
                <a:latin typeface="Palatino"/>
              </a:rPr>
              <a:t> Palatal </a:t>
            </a:r>
            <a:r>
              <a:rPr lang="en-US" sz="2400" b="1" dirty="0">
                <a:solidFill>
                  <a:schemeClr val="bg1"/>
                </a:solidFill>
                <a:latin typeface="Palatino"/>
              </a:rPr>
              <a:t>flap is rotated across </a:t>
            </a:r>
            <a:r>
              <a:rPr lang="en-US" sz="2400" b="1" dirty="0" smtClean="0">
                <a:solidFill>
                  <a:schemeClr val="bg1"/>
                </a:solidFill>
                <a:latin typeface="Palatino"/>
              </a:rPr>
              <a:t>fistula so </a:t>
            </a:r>
            <a:r>
              <a:rPr lang="en-US" sz="2400" b="1" dirty="0">
                <a:solidFill>
                  <a:schemeClr val="bg1"/>
                </a:solidFill>
                <a:latin typeface="Palatino"/>
              </a:rPr>
              <a:t>that the suture </a:t>
            </a:r>
            <a:r>
              <a:rPr lang="en-US" sz="2400" b="1" dirty="0" smtClean="0">
                <a:solidFill>
                  <a:schemeClr val="bg1"/>
                </a:solidFill>
                <a:latin typeface="Palatino"/>
              </a:rPr>
              <a:t>                   line rests on </a:t>
            </a:r>
            <a:r>
              <a:rPr lang="en-US" sz="2400" b="1" dirty="0">
                <a:solidFill>
                  <a:schemeClr val="bg1"/>
                </a:solidFill>
                <a:latin typeface="Palatino"/>
              </a:rPr>
              <a:t>sound bone on </a:t>
            </a:r>
            <a:r>
              <a:rPr lang="en-US" sz="2400" b="1" dirty="0" smtClean="0">
                <a:solidFill>
                  <a:schemeClr val="bg1"/>
                </a:solidFill>
                <a:latin typeface="Palatino"/>
              </a:rPr>
              <a:t>buccal side </a:t>
            </a:r>
            <a:r>
              <a:rPr lang="en-US" sz="2400" b="1" dirty="0">
                <a:solidFill>
                  <a:schemeClr val="bg1"/>
                </a:solidFill>
                <a:latin typeface="Palatino"/>
              </a:rPr>
              <a:t>of the orifice</a:t>
            </a:r>
            <a:r>
              <a:rPr lang="en-US" sz="2400" b="1" dirty="0" smtClean="0">
                <a:solidFill>
                  <a:schemeClr val="bg1"/>
                </a:solidFill>
                <a:latin typeface="Palatino"/>
              </a:rPr>
              <a:t>.</a:t>
            </a:r>
            <a:r>
              <a:rPr lang="en-US" sz="2400" b="1" dirty="0">
                <a:solidFill>
                  <a:schemeClr val="bg1"/>
                </a:solidFill>
                <a:latin typeface="Palatino"/>
              </a:rPr>
              <a:t> </a:t>
            </a:r>
            <a:endParaRPr lang="en-US" sz="2400" b="1" dirty="0" smtClean="0">
              <a:solidFill>
                <a:schemeClr val="bg1"/>
              </a:solidFill>
              <a:latin typeface="Palatino"/>
            </a:endParaRPr>
          </a:p>
          <a:p>
            <a:pPr marL="457200" indent="-457200" algn="l" rtl="0">
              <a:lnSpc>
                <a:spcPct val="150000"/>
              </a:lnSpc>
              <a:buFont typeface="+mj-lt"/>
              <a:buAutoNum type="arabicPeriod"/>
            </a:pPr>
            <a:r>
              <a:rPr lang="en-US" sz="2400" b="1" dirty="0">
                <a:solidFill>
                  <a:schemeClr val="bg1"/>
                </a:solidFill>
                <a:latin typeface="Palatino"/>
              </a:rPr>
              <a:t>P</a:t>
            </a:r>
            <a:r>
              <a:rPr lang="en-US" sz="2400" b="1" dirty="0" smtClean="0">
                <a:solidFill>
                  <a:schemeClr val="bg1"/>
                </a:solidFill>
                <a:latin typeface="Palatino"/>
              </a:rPr>
              <a:t>rovides </a:t>
            </a:r>
            <a:r>
              <a:rPr lang="en-US" sz="2400" b="1" dirty="0">
                <a:solidFill>
                  <a:schemeClr val="bg1"/>
                </a:solidFill>
                <a:latin typeface="Palatino"/>
              </a:rPr>
              <a:t>adequate mobility </a:t>
            </a:r>
            <a:r>
              <a:rPr lang="en-US" sz="2400" b="1" dirty="0" smtClean="0">
                <a:solidFill>
                  <a:schemeClr val="bg1"/>
                </a:solidFill>
                <a:latin typeface="Palatino"/>
              </a:rPr>
              <a:t>and tissue </a:t>
            </a:r>
            <a:r>
              <a:rPr lang="en-US" sz="2400" b="1" dirty="0">
                <a:solidFill>
                  <a:schemeClr val="bg1"/>
                </a:solidFill>
                <a:latin typeface="Palatino"/>
              </a:rPr>
              <a:t>bulk to the flap.</a:t>
            </a:r>
            <a:endParaRPr lang="en-US" sz="2400" b="1" dirty="0" smtClean="0">
              <a:solidFill>
                <a:schemeClr val="bg1"/>
              </a:solidFill>
              <a:latin typeface="Palatino"/>
            </a:endParaRPr>
          </a:p>
          <a:p>
            <a:pPr marL="457200" indent="-457200" algn="l" rtl="0">
              <a:lnSpc>
                <a:spcPct val="150000"/>
              </a:lnSpc>
              <a:buFont typeface="+mj-lt"/>
              <a:buAutoNum type="arabicPeriod"/>
            </a:pPr>
            <a:r>
              <a:rPr lang="en-US" sz="2400" b="1" dirty="0" smtClean="0">
                <a:solidFill>
                  <a:schemeClr val="bg1"/>
                </a:solidFill>
                <a:latin typeface="Palatino"/>
              </a:rPr>
              <a:t>Do </a:t>
            </a:r>
            <a:r>
              <a:rPr lang="en-US" sz="2400" b="1" dirty="0">
                <a:solidFill>
                  <a:schemeClr val="bg1"/>
                </a:solidFill>
                <a:latin typeface="Palatino"/>
              </a:rPr>
              <a:t>not </a:t>
            </a:r>
            <a:r>
              <a:rPr lang="en-US" sz="2400" b="1" dirty="0" smtClean="0">
                <a:solidFill>
                  <a:schemeClr val="bg1"/>
                </a:solidFill>
                <a:latin typeface="Palatino"/>
              </a:rPr>
              <a:t>affect the </a:t>
            </a:r>
            <a:r>
              <a:rPr lang="en-US" sz="2400" b="1" dirty="0">
                <a:solidFill>
                  <a:schemeClr val="bg1"/>
                </a:solidFill>
                <a:latin typeface="Palatino"/>
              </a:rPr>
              <a:t>buccal vestibular height.</a:t>
            </a:r>
            <a:endParaRPr lang="ar-IQ" sz="2400" b="1" dirty="0">
              <a:solidFill>
                <a:schemeClr val="bg1"/>
              </a:solidFill>
            </a:endParaRPr>
          </a:p>
        </p:txBody>
      </p:sp>
    </p:spTree>
    <p:extLst>
      <p:ext uri="{BB962C8B-B14F-4D97-AF65-F5344CB8AC3E}">
        <p14:creationId xmlns:p14="http://schemas.microsoft.com/office/powerpoint/2010/main" val="2697031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4">
                <a:lumMod val="75000"/>
              </a:schemeClr>
            </a:gs>
            <a:gs pos="100000">
              <a:schemeClr val="accent4">
                <a:lumMod val="75000"/>
              </a:schemeClr>
            </a:gs>
          </a:gsLst>
          <a:lin ang="5400000" scaled="0"/>
        </a:gradFill>
        <a:effectLst/>
      </p:bgPr>
    </p:bg>
    <p:spTree>
      <p:nvGrpSpPr>
        <p:cNvPr id="1" name=""/>
        <p:cNvGrpSpPr/>
        <p:nvPr/>
      </p:nvGrpSpPr>
      <p:grpSpPr>
        <a:xfrm>
          <a:off x="0" y="0"/>
          <a:ext cx="0" cy="0"/>
          <a:chOff x="0" y="0"/>
          <a:chExt cx="0" cy="0"/>
        </a:xfrm>
      </p:grpSpPr>
      <p:pic>
        <p:nvPicPr>
          <p:cNvPr id="4098" name="Picture 2" descr="Palatal Flap Technique:&#10;Palatal flap incision&#10; "/>
          <p:cNvPicPr>
            <a:picLocks noChangeAspect="1" noChangeArrowheads="1"/>
          </p:cNvPicPr>
          <p:nvPr/>
        </p:nvPicPr>
        <p:blipFill rotWithShape="1">
          <a:blip r:embed="rId2">
            <a:extLst>
              <a:ext uri="{28A0092B-C50C-407E-A947-70E740481C1C}">
                <a14:useLocalDpi xmlns:a14="http://schemas.microsoft.com/office/drawing/2010/main" val="0"/>
              </a:ext>
            </a:extLst>
          </a:blip>
          <a:srcRect l="60746" t="4110" r="5339" b="30675"/>
          <a:stretch/>
        </p:blipFill>
        <p:spPr bwMode="auto">
          <a:xfrm>
            <a:off x="5580112" y="1052736"/>
            <a:ext cx="2736304" cy="45365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latal Flap Technique:&#10;Palatal flap incision&#10; "/>
          <p:cNvPicPr>
            <a:picLocks noChangeAspect="1" noChangeArrowheads="1"/>
          </p:cNvPicPr>
          <p:nvPr/>
        </p:nvPicPr>
        <p:blipFill rotWithShape="1">
          <a:blip r:embed="rId2">
            <a:extLst>
              <a:ext uri="{28A0092B-C50C-407E-A947-70E740481C1C}">
                <a14:useLocalDpi xmlns:a14="http://schemas.microsoft.com/office/drawing/2010/main" val="0"/>
              </a:ext>
            </a:extLst>
          </a:blip>
          <a:srcRect l="16395" t="5341" r="49690" b="44766"/>
          <a:stretch/>
        </p:blipFill>
        <p:spPr bwMode="auto">
          <a:xfrm>
            <a:off x="1547664" y="1052736"/>
            <a:ext cx="2736304"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49172" y="116632"/>
            <a:ext cx="6395035" cy="461665"/>
          </a:xfrm>
          <a:prstGeom prst="rect">
            <a:avLst/>
          </a:prstGeom>
        </p:spPr>
        <p:txBody>
          <a:bodyPr wrap="square">
            <a:spAutoFit/>
          </a:bodyPr>
          <a:lstStyle/>
          <a:p>
            <a:pPr algn="l" rtl="0"/>
            <a:r>
              <a:rPr lang="en-US" sz="2400" b="1" i="1" dirty="0">
                <a:solidFill>
                  <a:srgbClr val="2E04E2"/>
                </a:solidFill>
                <a:latin typeface="Palatino,BoldItalic"/>
              </a:rPr>
              <a:t>Palatal Pedicled  </a:t>
            </a:r>
            <a:r>
              <a:rPr lang="en-US" sz="2400" b="1" i="1" dirty="0" smtClean="0">
                <a:solidFill>
                  <a:srgbClr val="2E04E2"/>
                </a:solidFill>
                <a:latin typeface="Palatino,BoldItalic"/>
              </a:rPr>
              <a:t>Rotational Flap technique</a:t>
            </a:r>
            <a:endParaRPr lang="ar-IQ" sz="2400" dirty="0">
              <a:solidFill>
                <a:srgbClr val="2E04E2"/>
              </a:solidFill>
            </a:endParaRPr>
          </a:p>
        </p:txBody>
      </p:sp>
      <p:sp>
        <p:nvSpPr>
          <p:cNvPr id="3" name="مربع نص 2"/>
          <p:cNvSpPr txBox="1"/>
          <p:nvPr/>
        </p:nvSpPr>
        <p:spPr>
          <a:xfrm>
            <a:off x="1043608" y="4869160"/>
            <a:ext cx="3888432" cy="523220"/>
          </a:xfrm>
          <a:prstGeom prst="rect">
            <a:avLst/>
          </a:prstGeom>
          <a:noFill/>
        </p:spPr>
        <p:txBody>
          <a:bodyPr wrap="square" rtlCol="1">
            <a:spAutoFit/>
          </a:bodyPr>
          <a:lstStyle/>
          <a:p>
            <a:pPr algn="l" rtl="0"/>
            <a:r>
              <a:rPr lang="en-US" sz="2800" b="1" dirty="0" smtClean="0">
                <a:solidFill>
                  <a:srgbClr val="FFFF00"/>
                </a:solidFill>
              </a:rPr>
              <a:t>Palatal flap incision</a:t>
            </a:r>
            <a:endParaRPr lang="ar-IQ" sz="2800" b="1" dirty="0">
              <a:solidFill>
                <a:srgbClr val="FFFF00"/>
              </a:solidFill>
            </a:endParaRPr>
          </a:p>
        </p:txBody>
      </p:sp>
    </p:spTree>
    <p:extLst>
      <p:ext uri="{BB962C8B-B14F-4D97-AF65-F5344CB8AC3E}">
        <p14:creationId xmlns:p14="http://schemas.microsoft.com/office/powerpoint/2010/main" val="1041876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4">
                <a:lumMod val="75000"/>
              </a:schemeClr>
            </a:gs>
            <a:gs pos="100000">
              <a:schemeClr val="accent4">
                <a:lumMod val="75000"/>
              </a:schemeClr>
            </a:gs>
          </a:gsLst>
          <a:lin ang="5400000" scaled="0"/>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96752"/>
            <a:ext cx="288032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08508" y="277197"/>
            <a:ext cx="6915819" cy="461665"/>
          </a:xfrm>
          <a:prstGeom prst="rect">
            <a:avLst/>
          </a:prstGeom>
        </p:spPr>
        <p:txBody>
          <a:bodyPr wrap="square">
            <a:spAutoFit/>
          </a:bodyPr>
          <a:lstStyle/>
          <a:p>
            <a:pPr lvl="0" algn="l" rtl="0"/>
            <a:r>
              <a:rPr lang="en-US" sz="2400" b="1" i="1" dirty="0">
                <a:solidFill>
                  <a:srgbClr val="2E04E2"/>
                </a:solidFill>
                <a:latin typeface="Palatino,BoldItalic"/>
              </a:rPr>
              <a:t>Palatal Pedicled  Rotational Flap technique</a:t>
            </a:r>
            <a:endParaRPr lang="ar-IQ" sz="2400" dirty="0">
              <a:solidFill>
                <a:srgbClr val="2E04E2"/>
              </a:solidFill>
            </a:endParaRPr>
          </a:p>
        </p:txBody>
      </p:sp>
      <p:pic>
        <p:nvPicPr>
          <p:cNvPr id="6149" name="Picture 5" descr="Palatal Flap Technique:&#10;Palatal surface exposure&#10; "/>
          <p:cNvPicPr>
            <a:picLocks noChangeAspect="1" noChangeArrowheads="1"/>
          </p:cNvPicPr>
          <p:nvPr/>
        </p:nvPicPr>
        <p:blipFill rotWithShape="1">
          <a:blip r:embed="rId3">
            <a:extLst>
              <a:ext uri="{28A0092B-C50C-407E-A947-70E740481C1C}">
                <a14:useLocalDpi xmlns:a14="http://schemas.microsoft.com/office/drawing/2010/main" val="0"/>
              </a:ext>
            </a:extLst>
          </a:blip>
          <a:srcRect l="13570" t="6854" r="61095" b="43200"/>
          <a:stretch/>
        </p:blipFill>
        <p:spPr bwMode="auto">
          <a:xfrm>
            <a:off x="1043609" y="1196752"/>
            <a:ext cx="2376264"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827584" y="5301208"/>
            <a:ext cx="4032447" cy="523220"/>
          </a:xfrm>
          <a:prstGeom prst="rect">
            <a:avLst/>
          </a:prstGeom>
          <a:noFill/>
        </p:spPr>
        <p:txBody>
          <a:bodyPr wrap="square" rtlCol="1">
            <a:spAutoFit/>
          </a:bodyPr>
          <a:lstStyle/>
          <a:p>
            <a:pPr algn="l" rtl="0"/>
            <a:r>
              <a:rPr lang="en-US" sz="2800" b="1" dirty="0" smtClean="0">
                <a:solidFill>
                  <a:srgbClr val="FFFF00"/>
                </a:solidFill>
              </a:rPr>
              <a:t>Palatal surface exposure</a:t>
            </a:r>
            <a:endParaRPr lang="ar-IQ" sz="2800" b="1" dirty="0">
              <a:solidFill>
                <a:srgbClr val="FFFF00"/>
              </a:solidFill>
            </a:endParaRPr>
          </a:p>
        </p:txBody>
      </p:sp>
    </p:spTree>
    <p:extLst>
      <p:ext uri="{BB962C8B-B14F-4D97-AF65-F5344CB8AC3E}">
        <p14:creationId xmlns:p14="http://schemas.microsoft.com/office/powerpoint/2010/main" val="3766742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4">
                <a:lumMod val="75000"/>
              </a:schemeClr>
            </a:gs>
            <a:gs pos="100000">
              <a:schemeClr val="accent4">
                <a:lumMod val="75000"/>
              </a:schemeClr>
            </a:gs>
          </a:gsLst>
          <a:lin ang="5400000" scaled="0"/>
        </a:gradFill>
        <a:effectLst/>
      </p:bgPr>
    </p:bg>
    <p:spTree>
      <p:nvGrpSpPr>
        <p:cNvPr id="1" name=""/>
        <p:cNvGrpSpPr/>
        <p:nvPr/>
      </p:nvGrpSpPr>
      <p:grpSpPr>
        <a:xfrm>
          <a:off x="0" y="0"/>
          <a:ext cx="0" cy="0"/>
          <a:chOff x="0" y="0"/>
          <a:chExt cx="0" cy="0"/>
        </a:xfrm>
      </p:grpSpPr>
      <p:pic>
        <p:nvPicPr>
          <p:cNvPr id="5122" name="Picture 2" descr="Palatal Flap Technique:&#10;Site sutured after closure Palatal tissue healing&#10; "/>
          <p:cNvPicPr>
            <a:picLocks noChangeAspect="1" noChangeArrowheads="1"/>
          </p:cNvPicPr>
          <p:nvPr/>
        </p:nvPicPr>
        <p:blipFill rotWithShape="1">
          <a:blip r:embed="rId2">
            <a:extLst>
              <a:ext uri="{28A0092B-C50C-407E-A947-70E740481C1C}">
                <a14:useLocalDpi xmlns:a14="http://schemas.microsoft.com/office/drawing/2010/main" val="0"/>
              </a:ext>
            </a:extLst>
          </a:blip>
          <a:srcRect l="56942" t="26210" r="13919" b="2848"/>
          <a:stretch/>
        </p:blipFill>
        <p:spPr bwMode="auto">
          <a:xfrm>
            <a:off x="6444207" y="2132856"/>
            <a:ext cx="2274799"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latal Flap Technique:&#10;Site sutured after closure Palatal tissue healing&#10; "/>
          <p:cNvPicPr>
            <a:picLocks noChangeAspect="1" noChangeArrowheads="1"/>
          </p:cNvPicPr>
          <p:nvPr/>
        </p:nvPicPr>
        <p:blipFill rotWithShape="1">
          <a:blip r:embed="rId2">
            <a:extLst>
              <a:ext uri="{28A0092B-C50C-407E-A947-70E740481C1C}">
                <a14:useLocalDpi xmlns:a14="http://schemas.microsoft.com/office/drawing/2010/main" val="0"/>
              </a:ext>
            </a:extLst>
          </a:blip>
          <a:srcRect l="9860" t="26829" r="59807" b="3184"/>
          <a:stretch/>
        </p:blipFill>
        <p:spPr bwMode="auto">
          <a:xfrm>
            <a:off x="3347864" y="2132856"/>
            <a:ext cx="2195763"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6872"/>
            <a:ext cx="2610881"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666157" y="1484784"/>
            <a:ext cx="4392488" cy="523220"/>
          </a:xfrm>
          <a:prstGeom prst="rect">
            <a:avLst/>
          </a:prstGeom>
          <a:noFill/>
        </p:spPr>
        <p:txBody>
          <a:bodyPr wrap="square" rtlCol="1">
            <a:spAutoFit/>
          </a:bodyPr>
          <a:lstStyle/>
          <a:p>
            <a:pPr algn="l" rtl="0"/>
            <a:r>
              <a:rPr lang="en-US" sz="2800" b="1" dirty="0" smtClean="0">
                <a:solidFill>
                  <a:srgbClr val="FFFF00"/>
                </a:solidFill>
              </a:rPr>
              <a:t>Site of suture after closure</a:t>
            </a:r>
            <a:endParaRPr lang="ar-IQ" sz="2800" b="1" dirty="0">
              <a:solidFill>
                <a:srgbClr val="FFFF00"/>
              </a:solidFill>
            </a:endParaRPr>
          </a:p>
        </p:txBody>
      </p:sp>
      <p:sp>
        <p:nvSpPr>
          <p:cNvPr id="3" name="مربع نص 2"/>
          <p:cNvSpPr txBox="1"/>
          <p:nvPr/>
        </p:nvSpPr>
        <p:spPr>
          <a:xfrm>
            <a:off x="5723139" y="1484784"/>
            <a:ext cx="3420861" cy="523220"/>
          </a:xfrm>
          <a:prstGeom prst="rect">
            <a:avLst/>
          </a:prstGeom>
          <a:noFill/>
        </p:spPr>
        <p:txBody>
          <a:bodyPr wrap="square" rtlCol="1">
            <a:spAutoFit/>
          </a:bodyPr>
          <a:lstStyle/>
          <a:p>
            <a:pPr algn="l" rtl="0"/>
            <a:r>
              <a:rPr lang="en-US" sz="2800" b="1" dirty="0" smtClean="0">
                <a:solidFill>
                  <a:srgbClr val="FFFF00"/>
                </a:solidFill>
              </a:rPr>
              <a:t>Palatal tissue healing</a:t>
            </a:r>
            <a:endParaRPr lang="ar-IQ" sz="2800" b="1" dirty="0">
              <a:solidFill>
                <a:srgbClr val="FFFF00"/>
              </a:solidFill>
            </a:endParaRPr>
          </a:p>
        </p:txBody>
      </p:sp>
      <p:sp>
        <p:nvSpPr>
          <p:cNvPr id="4" name="مستطيل 3"/>
          <p:cNvSpPr/>
          <p:nvPr/>
        </p:nvSpPr>
        <p:spPr>
          <a:xfrm>
            <a:off x="395536" y="260648"/>
            <a:ext cx="6840760" cy="461665"/>
          </a:xfrm>
          <a:prstGeom prst="rect">
            <a:avLst/>
          </a:prstGeom>
        </p:spPr>
        <p:txBody>
          <a:bodyPr wrap="square">
            <a:spAutoFit/>
          </a:bodyPr>
          <a:lstStyle/>
          <a:p>
            <a:pPr lvl="0" algn="l" rtl="0"/>
            <a:r>
              <a:rPr lang="en-US" sz="2400" b="1" i="1" dirty="0">
                <a:solidFill>
                  <a:srgbClr val="2E04E2"/>
                </a:solidFill>
                <a:latin typeface="Palatino,BoldItalic"/>
              </a:rPr>
              <a:t>Palatal Pedicled  Rotational Flap technique</a:t>
            </a:r>
            <a:endParaRPr lang="ar-IQ" sz="2400" dirty="0">
              <a:solidFill>
                <a:srgbClr val="2E04E2"/>
              </a:solidFill>
            </a:endParaRPr>
          </a:p>
        </p:txBody>
      </p:sp>
    </p:spTree>
    <p:extLst>
      <p:ext uri="{BB962C8B-B14F-4D97-AF65-F5344CB8AC3E}">
        <p14:creationId xmlns:p14="http://schemas.microsoft.com/office/powerpoint/2010/main" val="3958062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26000">
              <a:schemeClr val="accent4">
                <a:lumMod val="50000"/>
                <a:alpha val="73000"/>
              </a:schemeClr>
            </a:gs>
            <a:gs pos="100000">
              <a:schemeClr val="accent4">
                <a:lumMod val="50000"/>
              </a:schemeClr>
            </a:gs>
          </a:gsLst>
          <a:lin ang="5400000" scaled="0"/>
        </a:gradFill>
        <a:effectLst/>
      </p:bgPr>
    </p:bg>
    <p:spTree>
      <p:nvGrpSpPr>
        <p:cNvPr id="1" name=""/>
        <p:cNvGrpSpPr/>
        <p:nvPr/>
      </p:nvGrpSpPr>
      <p:grpSpPr>
        <a:xfrm>
          <a:off x="0" y="0"/>
          <a:ext cx="0" cy="0"/>
          <a:chOff x="0" y="0"/>
          <a:chExt cx="0" cy="0"/>
        </a:xfrm>
      </p:grpSpPr>
      <p:sp>
        <p:nvSpPr>
          <p:cNvPr id="2" name="مربع نص 1"/>
          <p:cNvSpPr txBox="1"/>
          <p:nvPr/>
        </p:nvSpPr>
        <p:spPr>
          <a:xfrm>
            <a:off x="179512" y="143054"/>
            <a:ext cx="3240360" cy="523220"/>
          </a:xfrm>
          <a:prstGeom prst="rect">
            <a:avLst/>
          </a:prstGeom>
          <a:noFill/>
        </p:spPr>
        <p:txBody>
          <a:bodyPr wrap="square" rtlCol="1">
            <a:spAutoFit/>
          </a:bodyPr>
          <a:lstStyle/>
          <a:p>
            <a:pPr algn="l" rtl="0"/>
            <a:r>
              <a:rPr lang="en-US" sz="2800" b="1" dirty="0" smtClean="0">
                <a:solidFill>
                  <a:srgbClr val="FFFF00"/>
                </a:solidFill>
              </a:rPr>
              <a:t>Disadvantage </a:t>
            </a:r>
            <a:endParaRPr lang="ar-IQ" sz="2800" b="1" dirty="0">
              <a:solidFill>
                <a:srgbClr val="FFFF00"/>
              </a:solidFill>
            </a:endParaRPr>
          </a:p>
        </p:txBody>
      </p:sp>
      <p:sp>
        <p:nvSpPr>
          <p:cNvPr id="3" name="مربع نص 2"/>
          <p:cNvSpPr txBox="1"/>
          <p:nvPr/>
        </p:nvSpPr>
        <p:spPr>
          <a:xfrm>
            <a:off x="395536" y="836712"/>
            <a:ext cx="8568952" cy="4247317"/>
          </a:xfrm>
          <a:prstGeom prst="rect">
            <a:avLst/>
          </a:prstGeom>
          <a:noFill/>
        </p:spPr>
        <p:txBody>
          <a:bodyPr wrap="square" rtlCol="1">
            <a:spAutoFit/>
          </a:bodyPr>
          <a:lstStyle/>
          <a:p>
            <a:pPr algn="l" rtl="0">
              <a:lnSpc>
                <a:spcPct val="150000"/>
              </a:lnSpc>
            </a:pPr>
            <a:r>
              <a:rPr lang="en-US" sz="2400" b="1" dirty="0" smtClean="0">
                <a:solidFill>
                  <a:schemeClr val="bg1"/>
                </a:solidFill>
                <a:latin typeface="Palatino-Roman"/>
              </a:rPr>
              <a:t>1- Denudation of palatal surface .</a:t>
            </a:r>
          </a:p>
          <a:p>
            <a:pPr algn="l" rtl="0">
              <a:lnSpc>
                <a:spcPct val="150000"/>
              </a:lnSpc>
            </a:pPr>
            <a:r>
              <a:rPr lang="en-US" sz="2400" b="1" dirty="0" smtClean="0">
                <a:solidFill>
                  <a:schemeClr val="bg1"/>
                </a:solidFill>
                <a:latin typeface="Palatino-Roman"/>
              </a:rPr>
              <a:t>2- Greater post-operative pain.</a:t>
            </a:r>
          </a:p>
          <a:p>
            <a:pPr lvl="0" algn="l" rtl="0">
              <a:lnSpc>
                <a:spcPct val="150000"/>
              </a:lnSpc>
            </a:pPr>
            <a:r>
              <a:rPr lang="en-US" sz="2400" b="1" dirty="0" smtClean="0">
                <a:solidFill>
                  <a:schemeClr val="bg1"/>
                </a:solidFill>
                <a:latin typeface="Palatino-Roman"/>
              </a:rPr>
              <a:t>3-</a:t>
            </a:r>
            <a:r>
              <a:rPr lang="en-US" dirty="0" smtClean="0">
                <a:latin typeface="Palatino-Roman"/>
              </a:rPr>
              <a:t> </a:t>
            </a:r>
            <a:r>
              <a:rPr lang="en-US" sz="2400" b="1" dirty="0">
                <a:solidFill>
                  <a:prstClr val="white"/>
                </a:solidFill>
                <a:latin typeface="Palatino-Roman"/>
              </a:rPr>
              <a:t>More difficult than buccal </a:t>
            </a:r>
            <a:r>
              <a:rPr lang="en-US" sz="2400" b="1" dirty="0" smtClean="0">
                <a:solidFill>
                  <a:prstClr val="white"/>
                </a:solidFill>
                <a:latin typeface="Palatino-Roman"/>
              </a:rPr>
              <a:t>flap</a:t>
            </a:r>
          </a:p>
          <a:p>
            <a:pPr lvl="0" algn="l" rtl="0">
              <a:lnSpc>
                <a:spcPct val="150000"/>
              </a:lnSpc>
            </a:pPr>
            <a:r>
              <a:rPr lang="en-US" sz="2400" b="1" dirty="0" smtClean="0">
                <a:solidFill>
                  <a:prstClr val="white"/>
                </a:solidFill>
                <a:latin typeface="Palatino-Roman"/>
              </a:rPr>
              <a:t>4- Appearance of roughness at doner site (epithilization)</a:t>
            </a:r>
          </a:p>
          <a:p>
            <a:pPr lvl="0" algn="l" rtl="0">
              <a:lnSpc>
                <a:spcPct val="150000"/>
              </a:lnSpc>
            </a:pPr>
            <a:r>
              <a:rPr lang="en-US" sz="2400" b="1" dirty="0" smtClean="0">
                <a:solidFill>
                  <a:prstClr val="white"/>
                </a:solidFill>
                <a:latin typeface="Palatino-Roman"/>
              </a:rPr>
              <a:t>5- Possible flap necrosis.</a:t>
            </a:r>
          </a:p>
          <a:p>
            <a:pPr lvl="0" algn="l">
              <a:lnSpc>
                <a:spcPct val="150000"/>
              </a:lnSpc>
            </a:pPr>
            <a:r>
              <a:rPr lang="en-US" sz="2400" b="1" dirty="0" smtClean="0">
                <a:solidFill>
                  <a:prstClr val="white"/>
                </a:solidFill>
                <a:latin typeface="Palatino-Roman"/>
              </a:rPr>
              <a:t>6- Interfer with wearing partial denture for covering the          hard palate.</a:t>
            </a:r>
            <a:endParaRPr lang="en-US" sz="2400" b="1" dirty="0">
              <a:solidFill>
                <a:prstClr val="white"/>
              </a:solidFill>
              <a:latin typeface="Palatino-Roman"/>
            </a:endParaRPr>
          </a:p>
          <a:p>
            <a:pPr algn="l" rtl="0"/>
            <a:endParaRPr lang="ar-IQ" dirty="0"/>
          </a:p>
        </p:txBody>
      </p:sp>
    </p:spTree>
    <p:extLst>
      <p:ext uri="{BB962C8B-B14F-4D97-AF65-F5344CB8AC3E}">
        <p14:creationId xmlns:p14="http://schemas.microsoft.com/office/powerpoint/2010/main" val="3954610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4">
                <a:lumMod val="75000"/>
              </a:schemeClr>
            </a:gs>
            <a:gs pos="100000">
              <a:schemeClr val="accent4">
                <a:lumMod val="31000"/>
              </a:schemeClr>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323528" y="404664"/>
            <a:ext cx="7128792" cy="523220"/>
          </a:xfrm>
          <a:prstGeom prst="rect">
            <a:avLst/>
          </a:prstGeom>
        </p:spPr>
        <p:txBody>
          <a:bodyPr wrap="square">
            <a:spAutoFit/>
          </a:bodyPr>
          <a:lstStyle/>
          <a:p>
            <a:pPr algn="l" rtl="0"/>
            <a:r>
              <a:rPr lang="en-US" sz="2800" b="1" dirty="0">
                <a:solidFill>
                  <a:srgbClr val="2E04E2"/>
                </a:solidFill>
                <a:latin typeface="Palatino,BoldItalic"/>
              </a:rPr>
              <a:t>Combination of Buccal and Palatal Flaps</a:t>
            </a:r>
            <a:endParaRPr lang="ar-IQ" sz="2800" dirty="0">
              <a:solidFill>
                <a:srgbClr val="2E04E2"/>
              </a:solidFill>
            </a:endParaRPr>
          </a:p>
        </p:txBody>
      </p:sp>
      <p:sp>
        <p:nvSpPr>
          <p:cNvPr id="3" name="مربع نص 2"/>
          <p:cNvSpPr txBox="1"/>
          <p:nvPr/>
        </p:nvSpPr>
        <p:spPr>
          <a:xfrm>
            <a:off x="899592" y="1268760"/>
            <a:ext cx="7992888" cy="3693319"/>
          </a:xfrm>
          <a:prstGeom prst="rect">
            <a:avLst/>
          </a:prstGeom>
          <a:noFill/>
        </p:spPr>
        <p:txBody>
          <a:bodyPr wrap="square" rtlCol="1">
            <a:spAutoFit/>
          </a:bodyPr>
          <a:lstStyle/>
          <a:p>
            <a:pPr algn="l" rtl="0">
              <a:lnSpc>
                <a:spcPct val="150000"/>
              </a:lnSpc>
            </a:pPr>
            <a:r>
              <a:rPr lang="en-US" sz="2400" b="1" dirty="0" smtClean="0">
                <a:solidFill>
                  <a:schemeClr val="bg1"/>
                </a:solidFill>
                <a:latin typeface="Palatino"/>
              </a:rPr>
              <a:t>To </a:t>
            </a:r>
            <a:r>
              <a:rPr lang="en-US" sz="2400" b="1" dirty="0">
                <a:solidFill>
                  <a:schemeClr val="bg1"/>
                </a:solidFill>
                <a:latin typeface="Palatino"/>
              </a:rPr>
              <a:t>close larger defects by local flaps </a:t>
            </a:r>
            <a:r>
              <a:rPr lang="en-US" sz="2400" b="1" dirty="0" smtClean="0">
                <a:solidFill>
                  <a:schemeClr val="bg1"/>
                </a:solidFill>
                <a:latin typeface="Palatino"/>
              </a:rPr>
              <a:t>often leads </a:t>
            </a:r>
            <a:r>
              <a:rPr lang="en-US" sz="2400" b="1" dirty="0">
                <a:solidFill>
                  <a:schemeClr val="bg1"/>
                </a:solidFill>
                <a:latin typeface="Palatino"/>
              </a:rPr>
              <a:t>to </a:t>
            </a:r>
            <a:r>
              <a:rPr lang="en-US" sz="2400" b="1" dirty="0" smtClean="0">
                <a:solidFill>
                  <a:schemeClr val="bg1"/>
                </a:solidFill>
                <a:latin typeface="Palatino"/>
              </a:rPr>
              <a:t>failure.</a:t>
            </a:r>
            <a:r>
              <a:rPr lang="en-US" sz="2400" b="1" dirty="0">
                <a:solidFill>
                  <a:schemeClr val="bg1"/>
                </a:solidFill>
                <a:latin typeface="Palatino"/>
              </a:rPr>
              <a:t> </a:t>
            </a:r>
            <a:endParaRPr lang="en-US" sz="2400" b="1" dirty="0" smtClean="0">
              <a:solidFill>
                <a:schemeClr val="bg1"/>
              </a:solidFill>
              <a:latin typeface="Palatino"/>
            </a:endParaRPr>
          </a:p>
          <a:p>
            <a:pPr algn="l" rtl="0">
              <a:lnSpc>
                <a:spcPct val="150000"/>
              </a:lnSpc>
            </a:pPr>
            <a:r>
              <a:rPr lang="en-US" sz="2400" b="1" dirty="0" smtClean="0">
                <a:solidFill>
                  <a:schemeClr val="bg1"/>
                </a:solidFill>
                <a:latin typeface="Palatino"/>
              </a:rPr>
              <a:t>When there is a history </a:t>
            </a:r>
            <a:r>
              <a:rPr lang="en-US" sz="2400" b="1" dirty="0">
                <a:solidFill>
                  <a:schemeClr val="bg1"/>
                </a:solidFill>
                <a:latin typeface="Palatino"/>
              </a:rPr>
              <a:t>of earlier </a:t>
            </a:r>
            <a:r>
              <a:rPr lang="en-US" sz="2400" b="1" dirty="0" smtClean="0">
                <a:solidFill>
                  <a:schemeClr val="bg1"/>
                </a:solidFill>
                <a:latin typeface="Palatino"/>
              </a:rPr>
              <a:t>repair with failure.</a:t>
            </a:r>
          </a:p>
          <a:p>
            <a:pPr algn="l" rtl="0">
              <a:lnSpc>
                <a:spcPct val="150000"/>
              </a:lnSpc>
            </a:pPr>
            <a:r>
              <a:rPr lang="en-US" sz="2400" b="1" dirty="0" smtClean="0">
                <a:solidFill>
                  <a:schemeClr val="bg1"/>
                </a:solidFill>
                <a:latin typeface="Palatino"/>
              </a:rPr>
              <a:t>It helps </a:t>
            </a:r>
            <a:r>
              <a:rPr lang="en-US" sz="2400" b="1" dirty="0">
                <a:solidFill>
                  <a:schemeClr val="bg1"/>
                </a:solidFill>
                <a:latin typeface="Palatino"/>
              </a:rPr>
              <a:t>to have two layered </a:t>
            </a:r>
            <a:r>
              <a:rPr lang="en-US" sz="2400" b="1" dirty="0" smtClean="0">
                <a:solidFill>
                  <a:schemeClr val="bg1"/>
                </a:solidFill>
                <a:latin typeface="Palatino"/>
              </a:rPr>
              <a:t>closure to improves </a:t>
            </a:r>
            <a:r>
              <a:rPr lang="en-US" sz="2400" b="1" dirty="0">
                <a:solidFill>
                  <a:schemeClr val="bg1"/>
                </a:solidFill>
                <a:latin typeface="Palatino"/>
              </a:rPr>
              <a:t>the strength of the </a:t>
            </a:r>
            <a:r>
              <a:rPr lang="en-US" sz="2400" b="1" dirty="0" smtClean="0">
                <a:solidFill>
                  <a:schemeClr val="bg1"/>
                </a:solidFill>
                <a:latin typeface="Palatino"/>
              </a:rPr>
              <a:t>flaps, also to minimizes </a:t>
            </a:r>
            <a:r>
              <a:rPr lang="en-US" sz="2400" b="1" dirty="0">
                <a:solidFill>
                  <a:schemeClr val="bg1"/>
                </a:solidFill>
                <a:latin typeface="Palatino"/>
              </a:rPr>
              <a:t>contraction and risk of infection</a:t>
            </a:r>
            <a:endParaRPr lang="en-US" sz="2400" b="1" dirty="0" smtClean="0">
              <a:solidFill>
                <a:schemeClr val="bg1"/>
              </a:solidFill>
              <a:latin typeface="Palatino"/>
            </a:endParaRPr>
          </a:p>
          <a:p>
            <a:pPr algn="l" rtl="0"/>
            <a:endParaRPr lang="ar-IQ" dirty="0"/>
          </a:p>
        </p:txBody>
      </p:sp>
      <p:sp>
        <p:nvSpPr>
          <p:cNvPr id="4" name="سهم منحني إلى اليمين 3"/>
          <p:cNvSpPr/>
          <p:nvPr/>
        </p:nvSpPr>
        <p:spPr>
          <a:xfrm>
            <a:off x="451609" y="1473470"/>
            <a:ext cx="288032" cy="216024"/>
          </a:xfrm>
          <a:prstGeom prst="curvedRightArrow">
            <a:avLst/>
          </a:prstGeom>
          <a:solidFill>
            <a:schemeClr val="tx1">
              <a:lumMod val="95000"/>
              <a:lumOff val="5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5" name="سهم منحني إلى اليمين 4"/>
          <p:cNvSpPr/>
          <p:nvPr/>
        </p:nvSpPr>
        <p:spPr>
          <a:xfrm>
            <a:off x="465817" y="2621158"/>
            <a:ext cx="288032" cy="216024"/>
          </a:xfrm>
          <a:prstGeom prst="curvedRightArrow">
            <a:avLst/>
          </a:prstGeom>
          <a:solidFill>
            <a:schemeClr val="tx1">
              <a:lumMod val="95000"/>
              <a:lumOff val="5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6" name="سهم منحني إلى اليمين 5"/>
          <p:cNvSpPr/>
          <p:nvPr/>
        </p:nvSpPr>
        <p:spPr>
          <a:xfrm>
            <a:off x="422017" y="3246018"/>
            <a:ext cx="317624" cy="254990"/>
          </a:xfrm>
          <a:prstGeom prst="curvedRightArrow">
            <a:avLst/>
          </a:prstGeom>
          <a:solidFill>
            <a:schemeClr val="tx1">
              <a:lumMod val="95000"/>
              <a:lumOff val="5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Tree>
    <p:extLst>
      <p:ext uri="{BB962C8B-B14F-4D97-AF65-F5344CB8AC3E}">
        <p14:creationId xmlns:p14="http://schemas.microsoft.com/office/powerpoint/2010/main" val="33406281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7lwthom.com/up/do.php?img=689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957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4" name="مستطيل 3"/>
          <p:cNvSpPr/>
          <p:nvPr/>
        </p:nvSpPr>
        <p:spPr>
          <a:xfrm>
            <a:off x="107504" y="116632"/>
            <a:ext cx="9036496" cy="4897944"/>
          </a:xfrm>
          <a:prstGeom prst="rect">
            <a:avLst/>
          </a:prstGeom>
        </p:spPr>
        <p:txBody>
          <a:bodyPr wrap="square">
            <a:spAutoFit/>
          </a:bodyPr>
          <a:lstStyle/>
          <a:p>
            <a:pPr algn="l" rtl="0"/>
            <a:r>
              <a:rPr lang="en-US" sz="2800" b="1" dirty="0">
                <a:solidFill>
                  <a:srgbClr val="FF0000"/>
                </a:solidFill>
              </a:rPr>
              <a:t>Function of the maxillary sinus: </a:t>
            </a:r>
            <a:endParaRPr lang="en-US" sz="2800" dirty="0">
              <a:solidFill>
                <a:srgbClr val="FF0000"/>
              </a:solidFill>
            </a:endParaRPr>
          </a:p>
          <a:p>
            <a:pPr algn="l" rtl="0">
              <a:lnSpc>
                <a:spcPct val="150000"/>
              </a:lnSpc>
            </a:pPr>
            <a:r>
              <a:rPr lang="en-US" sz="2400" dirty="0">
                <a:solidFill>
                  <a:srgbClr val="000000"/>
                </a:solidFill>
                <a:latin typeface="Times New Roman" pitchFamily="18" charset="0"/>
                <a:cs typeface="Times New Roman" pitchFamily="18" charset="0"/>
              </a:rPr>
              <a:t>1. Lightening the weight of the skull. </a:t>
            </a:r>
          </a:p>
          <a:p>
            <a:pPr algn="l" rtl="0">
              <a:lnSpc>
                <a:spcPct val="150000"/>
              </a:lnSpc>
            </a:pPr>
            <a:r>
              <a:rPr lang="en-US" sz="2400" dirty="0">
                <a:solidFill>
                  <a:srgbClr val="000000"/>
                </a:solidFill>
                <a:latin typeface="Times New Roman" pitchFamily="18" charset="0"/>
                <a:cs typeface="Times New Roman" pitchFamily="18" charset="0"/>
              </a:rPr>
              <a:t>2. Resonance of voice. </a:t>
            </a:r>
          </a:p>
          <a:p>
            <a:pPr algn="l" rtl="0">
              <a:lnSpc>
                <a:spcPct val="150000"/>
              </a:lnSpc>
            </a:pPr>
            <a:r>
              <a:rPr lang="en-US" sz="2400" dirty="0">
                <a:solidFill>
                  <a:srgbClr val="000000"/>
                </a:solidFill>
                <a:latin typeface="Times New Roman" pitchFamily="18" charset="0"/>
                <a:cs typeface="Times New Roman" pitchFamily="18" charset="0"/>
              </a:rPr>
              <a:t>3. Olfactory and respiratory modulations through regulation of </a:t>
            </a:r>
            <a:r>
              <a:rPr lang="en-US" sz="2400" dirty="0" smtClean="0">
                <a:solidFill>
                  <a:srgbClr val="000000"/>
                </a:solidFill>
                <a:latin typeface="Times New Roman" pitchFamily="18" charset="0"/>
                <a:cs typeface="Times New Roman" pitchFamily="18" charset="0"/>
              </a:rPr>
              <a:t>the air      pressure </a:t>
            </a:r>
            <a:r>
              <a:rPr lang="en-US" sz="2400" dirty="0">
                <a:solidFill>
                  <a:srgbClr val="000000"/>
                </a:solidFill>
                <a:latin typeface="Times New Roman" pitchFamily="18" charset="0"/>
                <a:cs typeface="Times New Roman" pitchFamily="18" charset="0"/>
              </a:rPr>
              <a:t>within the sinus during respiration. </a:t>
            </a:r>
          </a:p>
          <a:p>
            <a:pPr algn="l" rtl="0">
              <a:lnSpc>
                <a:spcPct val="150000"/>
              </a:lnSpc>
            </a:pPr>
            <a:r>
              <a:rPr lang="en-US" sz="2400" dirty="0">
                <a:solidFill>
                  <a:srgbClr val="000000"/>
                </a:solidFill>
                <a:latin typeface="Times New Roman" pitchFamily="18" charset="0"/>
                <a:cs typeface="Times New Roman" pitchFamily="18" charset="0"/>
              </a:rPr>
              <a:t>4. Inspired air conditioning. </a:t>
            </a:r>
          </a:p>
          <a:p>
            <a:pPr algn="l" rtl="0">
              <a:lnSpc>
                <a:spcPct val="150000"/>
              </a:lnSpc>
            </a:pPr>
            <a:r>
              <a:rPr lang="en-US" sz="2400" dirty="0">
                <a:solidFill>
                  <a:srgbClr val="000000"/>
                </a:solidFill>
                <a:latin typeface="Times New Roman" pitchFamily="18" charset="0"/>
                <a:cs typeface="Times New Roman" pitchFamily="18" charset="0"/>
              </a:rPr>
              <a:t>5. Craniofacial protection against mechanical trauma. </a:t>
            </a:r>
          </a:p>
          <a:p>
            <a:pPr algn="l" rtl="0">
              <a:lnSpc>
                <a:spcPct val="150000"/>
              </a:lnSpc>
            </a:pPr>
            <a:r>
              <a:rPr lang="en-US" sz="2400" dirty="0">
                <a:solidFill>
                  <a:srgbClr val="000000"/>
                </a:solidFill>
                <a:latin typeface="Times New Roman" pitchFamily="18" charset="0"/>
                <a:cs typeface="Times New Roman" pitchFamily="18" charset="0"/>
              </a:rPr>
              <a:t>6. Production of the bactericidal enzyme (lysozyme) which may be significant in protection against bacterial infection of the nasal mucosa. </a:t>
            </a:r>
          </a:p>
        </p:txBody>
      </p:sp>
    </p:spTree>
    <p:extLst>
      <p:ext uri="{BB962C8B-B14F-4D97-AF65-F5344CB8AC3E}">
        <p14:creationId xmlns:p14="http://schemas.microsoft.com/office/powerpoint/2010/main" val="2451859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مستطيل 1"/>
          <p:cNvSpPr/>
          <p:nvPr/>
        </p:nvSpPr>
        <p:spPr>
          <a:xfrm>
            <a:off x="179512" y="116632"/>
            <a:ext cx="8784976" cy="3293209"/>
          </a:xfrm>
          <a:prstGeom prst="rect">
            <a:avLst/>
          </a:prstGeom>
          <a:solidFill>
            <a:schemeClr val="accent4">
              <a:lumMod val="60000"/>
              <a:lumOff val="40000"/>
              <a:alpha val="64000"/>
            </a:schemeClr>
          </a:solidFill>
        </p:spPr>
        <p:txBody>
          <a:bodyPr wrap="square">
            <a:spAutoFit/>
          </a:bodyPr>
          <a:lstStyle/>
          <a:p>
            <a:pPr algn="l" rtl="0"/>
            <a:r>
              <a:rPr lang="ar-IQ" sz="2400" i="1" dirty="0" smtClean="0">
                <a:latin typeface="Arial"/>
              </a:rPr>
              <a:t>  </a:t>
            </a:r>
            <a:r>
              <a:rPr lang="en-US" sz="2400" b="1" i="1" dirty="0" smtClean="0">
                <a:solidFill>
                  <a:srgbClr val="FF0000"/>
                </a:solidFill>
                <a:latin typeface="Arial"/>
              </a:rPr>
              <a:t>Blood Supply </a:t>
            </a:r>
          </a:p>
          <a:p>
            <a:pPr algn="l" rtl="0"/>
            <a:endParaRPr lang="en-US" sz="2400" i="1" dirty="0">
              <a:latin typeface="Arial"/>
            </a:endParaRPr>
          </a:p>
          <a:p>
            <a:pPr algn="l" rtl="0"/>
            <a:r>
              <a:rPr lang="en-US" sz="2000" dirty="0">
                <a:latin typeface="Times New Roman" pitchFamily="18" charset="0"/>
                <a:cs typeface="Times New Roman" pitchFamily="18" charset="0"/>
              </a:rPr>
              <a:t>Blood supply to the mucous membrane is from </a:t>
            </a:r>
            <a:r>
              <a:rPr lang="en-US" sz="2000" dirty="0" smtClean="0">
                <a:latin typeface="Times New Roman" pitchFamily="18" charset="0"/>
                <a:cs typeface="Times New Roman" pitchFamily="18" charset="0"/>
              </a:rPr>
              <a:t>arteries which </a:t>
            </a:r>
            <a:r>
              <a:rPr lang="en-US" sz="2000" dirty="0">
                <a:latin typeface="Times New Roman" pitchFamily="18" charset="0"/>
                <a:cs typeface="Times New Roman" pitchFamily="18" charset="0"/>
              </a:rPr>
              <a:t>pierce the bone;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are derived from </a:t>
            </a:r>
            <a:r>
              <a:rPr lang="en-US" sz="2000" dirty="0" smtClean="0">
                <a:latin typeface="Times New Roman" pitchFamily="18" charset="0"/>
                <a:cs typeface="Times New Roman" pitchFamily="18" charset="0"/>
              </a:rPr>
              <a:t>facial, maxillary</a:t>
            </a:r>
            <a:r>
              <a:rPr lang="en-US" sz="2000" dirty="0">
                <a:latin typeface="Times New Roman" pitchFamily="18" charset="0"/>
                <a:cs typeface="Times New Roman" pitchFamily="18" charset="0"/>
              </a:rPr>
              <a:t>, infraorbital and greater palatine </a:t>
            </a:r>
            <a:r>
              <a:rPr lang="en-US" sz="2000" dirty="0" smtClean="0">
                <a:latin typeface="Times New Roman" pitchFamily="18" charset="0"/>
                <a:cs typeface="Times New Roman" pitchFamily="18" charset="0"/>
              </a:rPr>
              <a:t>arteries.</a:t>
            </a:r>
          </a:p>
          <a:p>
            <a:pPr algn="l" rtl="0"/>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The veins </a:t>
            </a:r>
            <a:r>
              <a:rPr lang="en-US" sz="2000" dirty="0">
                <a:latin typeface="Times New Roman" pitchFamily="18" charset="0"/>
                <a:cs typeface="Times New Roman" pitchFamily="18" charset="0"/>
              </a:rPr>
              <a:t>accompany the arteries, and drain into </a:t>
            </a:r>
            <a:r>
              <a:rPr lang="en-US" sz="2000" dirty="0" smtClean="0">
                <a:latin typeface="Times New Roman" pitchFamily="18" charset="0"/>
                <a:cs typeface="Times New Roman" pitchFamily="18" charset="0"/>
              </a:rPr>
              <a:t>anterior facial </a:t>
            </a:r>
            <a:r>
              <a:rPr lang="en-US" sz="2000" dirty="0">
                <a:latin typeface="Times New Roman" pitchFamily="18" charset="0"/>
                <a:cs typeface="Times New Roman" pitchFamily="18" charset="0"/>
              </a:rPr>
              <a:t>vein and then to pterygoid plexus of veins</a:t>
            </a:r>
            <a:r>
              <a:rPr lang="en-US" sz="2000" dirty="0" smtClean="0">
                <a:latin typeface="Times New Roman" pitchFamily="18" charset="0"/>
                <a:cs typeface="Times New Roman" pitchFamily="18" charset="0"/>
              </a:rPr>
              <a:t>.</a:t>
            </a:r>
          </a:p>
          <a:p>
            <a:pPr algn="l" rtl="0"/>
            <a:endParaRPr lang="en-US" sz="2000" dirty="0" smtClean="0">
              <a:latin typeface="Times New Roman" pitchFamily="18" charset="0"/>
              <a:cs typeface="Times New Roman" pitchFamily="18" charset="0"/>
            </a:endParaRPr>
          </a:p>
          <a:p>
            <a:pPr algn="l"/>
            <a:r>
              <a:rPr lang="en-US" sz="2000" dirty="0" smtClean="0">
                <a:latin typeface="Times New Roman" pitchFamily="18" charset="0"/>
                <a:cs typeface="Times New Roman" pitchFamily="18" charset="0"/>
              </a:rPr>
              <a:t>The lymphatic </a:t>
            </a:r>
            <a:r>
              <a:rPr lang="en-US" sz="2000" dirty="0">
                <a:latin typeface="Times New Roman" pitchFamily="18" charset="0"/>
                <a:cs typeface="Times New Roman" pitchFamily="18" charset="0"/>
              </a:rPr>
              <a:t>drainage of maxillary sinus is through </a:t>
            </a:r>
            <a:r>
              <a:rPr lang="en-US" sz="2000" dirty="0" smtClean="0">
                <a:latin typeface="Times New Roman" pitchFamily="18" charset="0"/>
                <a:cs typeface="Times New Roman" pitchFamily="18" charset="0"/>
              </a:rPr>
              <a:t>the infraorbital </a:t>
            </a:r>
            <a:r>
              <a:rPr lang="en-US" sz="2000" dirty="0">
                <a:latin typeface="Times New Roman" pitchFamily="18" charset="0"/>
                <a:cs typeface="Times New Roman" pitchFamily="18" charset="0"/>
              </a:rPr>
              <a:t>foramen or through the ostium and then </a:t>
            </a:r>
            <a:r>
              <a:rPr lang="en-US" sz="2000" dirty="0" smtClean="0">
                <a:latin typeface="Times New Roman" pitchFamily="18" charset="0"/>
                <a:cs typeface="Times New Roman" pitchFamily="18" charset="0"/>
              </a:rPr>
              <a:t>to submandibular </a:t>
            </a:r>
            <a:r>
              <a:rPr lang="en-US" sz="2000" dirty="0">
                <a:latin typeface="Times New Roman" pitchFamily="18" charset="0"/>
                <a:cs typeface="Times New Roman" pitchFamily="18" charset="0"/>
              </a:rPr>
              <a:t>and deep cervical lymph nodes.</a:t>
            </a:r>
            <a:endParaRPr lang="ar-IQ" sz="2000" dirty="0">
              <a:latin typeface="Times New Roman" pitchFamily="18" charset="0"/>
              <a:cs typeface="Times New Roman" pitchFamily="18" charset="0"/>
            </a:endParaRPr>
          </a:p>
        </p:txBody>
      </p:sp>
      <p:sp>
        <p:nvSpPr>
          <p:cNvPr id="3" name="مربع نص 2"/>
          <p:cNvSpPr txBox="1"/>
          <p:nvPr/>
        </p:nvSpPr>
        <p:spPr>
          <a:xfrm>
            <a:off x="157244" y="3573016"/>
            <a:ext cx="8807243" cy="3293209"/>
          </a:xfrm>
          <a:prstGeom prst="rect">
            <a:avLst/>
          </a:prstGeom>
          <a:solidFill>
            <a:srgbClr val="FFFF00">
              <a:alpha val="71000"/>
            </a:srgbClr>
          </a:solidFill>
        </p:spPr>
        <p:txBody>
          <a:bodyPr wrap="square" rtlCol="1">
            <a:spAutoFit/>
          </a:bodyPr>
          <a:lstStyle/>
          <a:p>
            <a:pPr algn="l"/>
            <a:r>
              <a:rPr lang="en-US" sz="2400" b="1" i="1" dirty="0">
                <a:solidFill>
                  <a:srgbClr val="FF0000"/>
                </a:solidFill>
                <a:latin typeface="Arial"/>
              </a:rPr>
              <a:t>Nerve </a:t>
            </a:r>
            <a:r>
              <a:rPr lang="en-US" sz="2400" b="1" i="1" dirty="0" smtClean="0">
                <a:solidFill>
                  <a:srgbClr val="FF0000"/>
                </a:solidFill>
                <a:latin typeface="Arial"/>
              </a:rPr>
              <a:t>Supply</a:t>
            </a:r>
          </a:p>
          <a:p>
            <a:pPr algn="l" rtl="0"/>
            <a:r>
              <a:rPr lang="en-US" sz="2000" dirty="0" smtClean="0">
                <a:latin typeface="Times New Roman" pitchFamily="18" charset="0"/>
                <a:cs typeface="Times New Roman" pitchFamily="18" charset="0"/>
              </a:rPr>
              <a:t>From </a:t>
            </a:r>
            <a:r>
              <a:rPr lang="en-US" sz="2000" dirty="0">
                <a:latin typeface="Times New Roman" pitchFamily="18" charset="0"/>
                <a:cs typeface="Times New Roman" pitchFamily="18" charset="0"/>
              </a:rPr>
              <a:t>superior dental nerves (anterior, </a:t>
            </a:r>
            <a:r>
              <a:rPr lang="en-US" sz="2000" dirty="0" smtClean="0">
                <a:latin typeface="Times New Roman" pitchFamily="18" charset="0"/>
                <a:cs typeface="Times New Roman" pitchFamily="18" charset="0"/>
              </a:rPr>
              <a:t>middle and </a:t>
            </a:r>
            <a:r>
              <a:rPr lang="en-US" sz="2000" dirty="0">
                <a:latin typeface="Times New Roman" pitchFamily="18" charset="0"/>
                <a:cs typeface="Times New Roman" pitchFamily="18" charset="0"/>
              </a:rPr>
              <a:t>posterior), and the greater palatine nerve</a:t>
            </a:r>
            <a:r>
              <a:rPr lang="en-US" dirty="0" smtClean="0">
                <a:latin typeface="Palatino-Roman"/>
              </a:rPr>
              <a:t>.</a:t>
            </a:r>
          </a:p>
          <a:p>
            <a:pPr algn="l"/>
            <a:r>
              <a:rPr lang="en-US" sz="2400" b="1" i="1" dirty="0">
                <a:solidFill>
                  <a:srgbClr val="FF0000"/>
                </a:solidFill>
                <a:latin typeface="Arial"/>
              </a:rPr>
              <a:t>Physiology</a:t>
            </a:r>
          </a:p>
          <a:p>
            <a:pPr algn="l" rtl="0"/>
            <a:r>
              <a:rPr lang="en-US" sz="2000" dirty="0">
                <a:solidFill>
                  <a:srgbClr val="000000"/>
                </a:solidFill>
                <a:latin typeface="Times New Roman" pitchFamily="18" charset="0"/>
                <a:cs typeface="Times New Roman" pitchFamily="18" charset="0"/>
              </a:rPr>
              <a:t>The sinuses are lined by respiratory epithelium; </a:t>
            </a:r>
            <a:r>
              <a:rPr lang="en-US" sz="2000" dirty="0" smtClean="0">
                <a:solidFill>
                  <a:srgbClr val="000000"/>
                </a:solidFill>
                <a:latin typeface="Times New Roman" pitchFamily="18" charset="0"/>
                <a:cs typeface="Times New Roman" pitchFamily="18" charset="0"/>
              </a:rPr>
              <a:t>namely, the </a:t>
            </a:r>
            <a:r>
              <a:rPr lang="en-US" sz="2000" dirty="0">
                <a:solidFill>
                  <a:srgbClr val="000000"/>
                </a:solidFill>
                <a:latin typeface="Times New Roman" pitchFamily="18" charset="0"/>
                <a:cs typeface="Times New Roman" pitchFamily="18" charset="0"/>
              </a:rPr>
              <a:t>mucus secreting; pseudostratified, ciliated, </a:t>
            </a:r>
            <a:r>
              <a:rPr lang="en-US" sz="2000" dirty="0" smtClean="0">
                <a:solidFill>
                  <a:srgbClr val="000000"/>
                </a:solidFill>
                <a:latin typeface="Times New Roman" pitchFamily="18" charset="0"/>
                <a:cs typeface="Times New Roman" pitchFamily="18" charset="0"/>
              </a:rPr>
              <a:t>columnar epithelium</a:t>
            </a:r>
            <a:r>
              <a:rPr lang="en-US" sz="2000" dirty="0">
                <a:solidFill>
                  <a:srgbClr val="000000"/>
                </a:solidFill>
                <a:latin typeface="Times New Roman" pitchFamily="18" charset="0"/>
                <a:cs typeface="Times New Roman" pitchFamily="18" charset="0"/>
              </a:rPr>
              <a:t>. It is also known as </a:t>
            </a:r>
            <a:r>
              <a:rPr lang="en-US" sz="2000" b="1" i="1" dirty="0">
                <a:solidFill>
                  <a:srgbClr val="FF0000"/>
                </a:solidFill>
                <a:latin typeface="Times New Roman" pitchFamily="18" charset="0"/>
                <a:cs typeface="Times New Roman" pitchFamily="18" charset="0"/>
              </a:rPr>
              <a:t>schneiderian membrane</a:t>
            </a:r>
            <a:r>
              <a:rPr lang="en-US" sz="2000" b="1" dirty="0" smtClean="0">
                <a:solidFill>
                  <a:srgbClr val="FF0000"/>
                </a:solidFill>
                <a:latin typeface="Times New Roman" pitchFamily="18" charset="0"/>
                <a:cs typeface="Times New Roman" pitchFamily="18" charset="0"/>
              </a:rPr>
              <a:t>.</a:t>
            </a:r>
          </a:p>
          <a:p>
            <a:pPr algn="l"/>
            <a:r>
              <a:rPr lang="en-US" sz="2000" dirty="0">
                <a:latin typeface="Times New Roman" pitchFamily="18" charset="0"/>
                <a:cs typeface="Times New Roman" pitchFamily="18" charset="0"/>
              </a:rPr>
              <a:t>The mucociliary mechanism is useful means </a:t>
            </a:r>
            <a:r>
              <a:rPr lang="en-US" sz="2000" dirty="0" smtClean="0">
                <a:latin typeface="Times New Roman" pitchFamily="18" charset="0"/>
                <a:cs typeface="Times New Roman" pitchFamily="18" charset="0"/>
              </a:rPr>
              <a:t>for removal </a:t>
            </a:r>
            <a:r>
              <a:rPr lang="en-US" sz="2000" dirty="0">
                <a:latin typeface="Times New Roman" pitchFamily="18" charset="0"/>
                <a:cs typeface="Times New Roman" pitchFamily="18" charset="0"/>
              </a:rPr>
              <a:t>of particulate matter, bacteria, etc. The </a:t>
            </a:r>
            <a:r>
              <a:rPr lang="en-US" sz="2000" dirty="0" smtClean="0">
                <a:latin typeface="Times New Roman" pitchFamily="18" charset="0"/>
                <a:cs typeface="Times New Roman" pitchFamily="18" charset="0"/>
              </a:rPr>
              <a:t>cilia move </a:t>
            </a:r>
            <a:r>
              <a:rPr lang="en-US" sz="2000" dirty="0">
                <a:latin typeface="Times New Roman" pitchFamily="18" charset="0"/>
                <a:cs typeface="Times New Roman" pitchFamily="18" charset="0"/>
              </a:rPr>
              <a:t>the mucus and other debris towards the </a:t>
            </a:r>
            <a:r>
              <a:rPr lang="en-US" sz="2000" dirty="0" smtClean="0">
                <a:latin typeface="Times New Roman" pitchFamily="18" charset="0"/>
                <a:cs typeface="Times New Roman" pitchFamily="18" charset="0"/>
              </a:rPr>
              <a:t>ostium</a:t>
            </a:r>
            <a:endParaRPr lang="en-US" sz="2000" dirty="0">
              <a:latin typeface="Times New Roman" pitchFamily="18" charset="0"/>
              <a:cs typeface="Times New Roman" pitchFamily="18" charset="0"/>
            </a:endParaRPr>
          </a:p>
          <a:p>
            <a:pPr algn="l"/>
            <a:r>
              <a:rPr lang="en-US" sz="2000" dirty="0">
                <a:latin typeface="Times New Roman" pitchFamily="18" charset="0"/>
                <a:cs typeface="Times New Roman" pitchFamily="18" charset="0"/>
              </a:rPr>
              <a:t>and subsequently discharged in the middle meatus.</a:t>
            </a:r>
            <a:endParaRPr lang="ar-IQ"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3098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E04E2"/>
            </a:gs>
            <a:gs pos="100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323528" y="29312"/>
            <a:ext cx="8352928" cy="6463308"/>
          </a:xfrm>
          <a:prstGeom prst="rect">
            <a:avLst/>
          </a:prstGeom>
        </p:spPr>
        <p:txBody>
          <a:bodyPr wrap="square">
            <a:spAutoFit/>
          </a:bodyPr>
          <a:lstStyle/>
          <a:p>
            <a:pPr algn="l" rtl="0"/>
            <a:r>
              <a:rPr lang="en-US" sz="3600" b="1" dirty="0" smtClean="0">
                <a:solidFill>
                  <a:srgbClr val="FFFF00"/>
                </a:solidFill>
                <a:latin typeface="Helvetica Neue"/>
              </a:rPr>
              <a:t>Classification of max. Sinus disease</a:t>
            </a:r>
          </a:p>
          <a:p>
            <a:pPr algn="l" rtl="0"/>
            <a:endParaRPr lang="en-US" sz="3600" b="1" dirty="0" smtClean="0">
              <a:solidFill>
                <a:srgbClr val="FFFF00"/>
              </a:solidFill>
              <a:latin typeface="Helvetica Neue"/>
            </a:endParaRPr>
          </a:p>
          <a:p>
            <a:pPr algn="l" rtl="0">
              <a:lnSpc>
                <a:spcPct val="150000"/>
              </a:lnSpc>
            </a:pPr>
            <a:r>
              <a:rPr lang="en-US" sz="2800" b="1" dirty="0" smtClean="0">
                <a:solidFill>
                  <a:srgbClr val="FF0000"/>
                </a:solidFill>
                <a:latin typeface="Helvetica Neue"/>
              </a:rPr>
              <a:t>• Infections</a:t>
            </a:r>
          </a:p>
          <a:p>
            <a:pPr algn="l" rtl="0">
              <a:lnSpc>
                <a:spcPct val="150000"/>
              </a:lnSpc>
            </a:pPr>
            <a:r>
              <a:rPr lang="en-US" sz="2400" b="1" dirty="0">
                <a:solidFill>
                  <a:schemeClr val="bg1"/>
                </a:solidFill>
                <a:latin typeface="Helvetica Neue"/>
              </a:rPr>
              <a:t> </a:t>
            </a:r>
            <a:r>
              <a:rPr lang="en-US" sz="2400" b="1" dirty="0" smtClean="0">
                <a:solidFill>
                  <a:schemeClr val="bg1"/>
                </a:solidFill>
                <a:latin typeface="Helvetica Neue"/>
              </a:rPr>
              <a:t>        </a:t>
            </a:r>
            <a:r>
              <a:rPr lang="en-US" sz="2400" b="1" dirty="0">
                <a:solidFill>
                  <a:schemeClr val="bg1"/>
                </a:solidFill>
                <a:latin typeface="Helvetica Neue"/>
              </a:rPr>
              <a:t>– Acute maxillary sinusitis </a:t>
            </a:r>
            <a:endParaRPr lang="en-US" sz="2400" b="1" dirty="0" smtClean="0">
              <a:solidFill>
                <a:schemeClr val="bg1"/>
              </a:solidFill>
              <a:latin typeface="Helvetica Neue"/>
            </a:endParaRPr>
          </a:p>
          <a:p>
            <a:pPr algn="l" rtl="0">
              <a:lnSpc>
                <a:spcPct val="150000"/>
              </a:lnSpc>
            </a:pPr>
            <a:r>
              <a:rPr lang="en-US" sz="2400" b="1" dirty="0" smtClean="0">
                <a:solidFill>
                  <a:schemeClr val="bg1"/>
                </a:solidFill>
                <a:latin typeface="Helvetica Neue"/>
              </a:rPr>
              <a:t>         – </a:t>
            </a:r>
            <a:r>
              <a:rPr lang="en-US" sz="2400" b="1" dirty="0">
                <a:solidFill>
                  <a:schemeClr val="bg1"/>
                </a:solidFill>
                <a:latin typeface="Helvetica Neue"/>
              </a:rPr>
              <a:t>Chronic maxillary sinusitis </a:t>
            </a:r>
            <a:endParaRPr lang="en-US" sz="2400" b="1" dirty="0" smtClean="0">
              <a:solidFill>
                <a:schemeClr val="bg1"/>
              </a:solidFill>
              <a:latin typeface="Helvetica Neue"/>
            </a:endParaRPr>
          </a:p>
          <a:p>
            <a:pPr algn="l" rtl="0">
              <a:lnSpc>
                <a:spcPct val="150000"/>
              </a:lnSpc>
            </a:pPr>
            <a:r>
              <a:rPr lang="en-US" sz="2800" b="1" dirty="0" smtClean="0">
                <a:solidFill>
                  <a:srgbClr val="FF0000"/>
                </a:solidFill>
                <a:latin typeface="Helvetica Neue"/>
              </a:rPr>
              <a:t>• </a:t>
            </a:r>
            <a:r>
              <a:rPr lang="en-US" sz="2800" b="1" dirty="0">
                <a:solidFill>
                  <a:srgbClr val="FF0000"/>
                </a:solidFill>
                <a:latin typeface="Helvetica Neue"/>
              </a:rPr>
              <a:t>Cysts </a:t>
            </a:r>
            <a:endParaRPr lang="en-US" sz="2800" b="1" dirty="0" smtClean="0">
              <a:solidFill>
                <a:srgbClr val="FF0000"/>
              </a:solidFill>
              <a:latin typeface="Helvetica Neue"/>
            </a:endParaRPr>
          </a:p>
          <a:p>
            <a:pPr algn="l" rtl="0">
              <a:lnSpc>
                <a:spcPct val="150000"/>
              </a:lnSpc>
            </a:pPr>
            <a:r>
              <a:rPr lang="en-US" sz="2400" b="1" dirty="0" smtClean="0">
                <a:solidFill>
                  <a:schemeClr val="bg1"/>
                </a:solidFill>
                <a:latin typeface="Helvetica Neue"/>
              </a:rPr>
              <a:t>         – </a:t>
            </a:r>
            <a:r>
              <a:rPr lang="en-US" sz="2400" b="1" dirty="0">
                <a:solidFill>
                  <a:schemeClr val="bg1"/>
                </a:solidFill>
                <a:latin typeface="Helvetica Neue"/>
              </a:rPr>
              <a:t>Antral lining cyst </a:t>
            </a:r>
            <a:endParaRPr lang="en-US" sz="2400" b="1" dirty="0" smtClean="0">
              <a:solidFill>
                <a:schemeClr val="bg1"/>
              </a:solidFill>
              <a:latin typeface="Helvetica Neue"/>
            </a:endParaRPr>
          </a:p>
          <a:p>
            <a:pPr algn="l" rtl="0">
              <a:lnSpc>
                <a:spcPct val="150000"/>
              </a:lnSpc>
            </a:pPr>
            <a:r>
              <a:rPr lang="en-US" sz="2400" b="1" dirty="0" smtClean="0">
                <a:solidFill>
                  <a:schemeClr val="bg1"/>
                </a:solidFill>
                <a:latin typeface="Helvetica Neue"/>
              </a:rPr>
              <a:t>         – </a:t>
            </a:r>
            <a:r>
              <a:rPr lang="en-US" sz="2400" b="1" dirty="0">
                <a:solidFill>
                  <a:schemeClr val="bg1"/>
                </a:solidFill>
                <a:latin typeface="Helvetica Neue"/>
              </a:rPr>
              <a:t>Odontogenic cyst </a:t>
            </a:r>
            <a:endParaRPr lang="en-US" sz="2400" b="1" dirty="0" smtClean="0">
              <a:solidFill>
                <a:schemeClr val="bg1"/>
              </a:solidFill>
              <a:latin typeface="Helvetica Neue"/>
            </a:endParaRPr>
          </a:p>
          <a:p>
            <a:pPr algn="l" rtl="0">
              <a:lnSpc>
                <a:spcPct val="150000"/>
              </a:lnSpc>
            </a:pPr>
            <a:r>
              <a:rPr lang="en-US" sz="2800" b="1" dirty="0" smtClean="0">
                <a:solidFill>
                  <a:srgbClr val="FF0000"/>
                </a:solidFill>
                <a:latin typeface="Helvetica Neue"/>
              </a:rPr>
              <a:t>• </a:t>
            </a:r>
            <a:r>
              <a:rPr lang="en-US" sz="2800" b="1" dirty="0">
                <a:solidFill>
                  <a:srgbClr val="FF0000"/>
                </a:solidFill>
                <a:latin typeface="Helvetica Neue"/>
              </a:rPr>
              <a:t>Bone dysplasias </a:t>
            </a:r>
            <a:endParaRPr lang="en-US" sz="2800" b="1" dirty="0" smtClean="0">
              <a:solidFill>
                <a:srgbClr val="FF0000"/>
              </a:solidFill>
              <a:latin typeface="Helvetica Neue"/>
            </a:endParaRPr>
          </a:p>
          <a:p>
            <a:pPr algn="l" rtl="0">
              <a:lnSpc>
                <a:spcPct val="150000"/>
              </a:lnSpc>
            </a:pPr>
            <a:r>
              <a:rPr lang="en-US" sz="2400" b="1" dirty="0" smtClean="0">
                <a:solidFill>
                  <a:schemeClr val="bg1"/>
                </a:solidFill>
                <a:latin typeface="Helvetica Neue"/>
              </a:rPr>
              <a:t>         – </a:t>
            </a:r>
            <a:r>
              <a:rPr lang="en-US" sz="2400" b="1" dirty="0">
                <a:solidFill>
                  <a:schemeClr val="bg1"/>
                </a:solidFill>
                <a:latin typeface="Helvetica Neue"/>
              </a:rPr>
              <a:t>Fibrous dysplasia </a:t>
            </a:r>
            <a:endParaRPr lang="en-US" sz="2400" b="1" dirty="0" smtClean="0">
              <a:solidFill>
                <a:schemeClr val="bg1"/>
              </a:solidFill>
              <a:latin typeface="Helvetica Neue"/>
            </a:endParaRPr>
          </a:p>
          <a:p>
            <a:pPr algn="l" rtl="0">
              <a:lnSpc>
                <a:spcPct val="150000"/>
              </a:lnSpc>
            </a:pPr>
            <a:r>
              <a:rPr lang="en-US" sz="2400" b="1" dirty="0" smtClean="0">
                <a:solidFill>
                  <a:schemeClr val="bg1"/>
                </a:solidFill>
                <a:latin typeface="Helvetica Neue"/>
              </a:rPr>
              <a:t>         – </a:t>
            </a:r>
            <a:r>
              <a:rPr lang="en-US" sz="2400" b="1" dirty="0">
                <a:solidFill>
                  <a:schemeClr val="bg1"/>
                </a:solidFill>
                <a:latin typeface="Helvetica Neue"/>
              </a:rPr>
              <a:t>Paget’s disease of bone </a:t>
            </a:r>
            <a:endParaRPr lang="en-US" sz="2400" b="1" dirty="0" smtClean="0">
              <a:solidFill>
                <a:schemeClr val="bg1"/>
              </a:solidFill>
              <a:latin typeface="Helvetica Neue"/>
            </a:endParaRPr>
          </a:p>
        </p:txBody>
      </p:sp>
    </p:spTree>
    <p:extLst>
      <p:ext uri="{BB962C8B-B14F-4D97-AF65-F5344CB8AC3E}">
        <p14:creationId xmlns:p14="http://schemas.microsoft.com/office/powerpoint/2010/main" val="2918211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rgbClr val="2E04E2"/>
            </a:gs>
            <a:gs pos="100000">
              <a:srgbClr val="2E04E2"/>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395536" y="620688"/>
            <a:ext cx="6840760" cy="6186309"/>
          </a:xfrm>
          <a:prstGeom prst="rect">
            <a:avLst/>
          </a:prstGeom>
        </p:spPr>
        <p:txBody>
          <a:bodyPr wrap="square">
            <a:spAutoFit/>
          </a:bodyPr>
          <a:lstStyle/>
          <a:p>
            <a:pPr algn="l" rtl="0">
              <a:lnSpc>
                <a:spcPct val="150000"/>
              </a:lnSpc>
            </a:pPr>
            <a:endParaRPr lang="en-US" sz="2800" b="1" dirty="0" smtClean="0">
              <a:solidFill>
                <a:srgbClr val="FF0000"/>
              </a:solidFill>
              <a:latin typeface="Helvetica Neue"/>
            </a:endParaRPr>
          </a:p>
          <a:p>
            <a:pPr algn="l" rtl="0">
              <a:lnSpc>
                <a:spcPct val="150000"/>
              </a:lnSpc>
            </a:pPr>
            <a:endParaRPr lang="en-US" sz="2800" b="1" dirty="0">
              <a:solidFill>
                <a:srgbClr val="FF0000"/>
              </a:solidFill>
              <a:latin typeface="Helvetica Neue"/>
            </a:endParaRPr>
          </a:p>
          <a:p>
            <a:pPr algn="l" rtl="0">
              <a:lnSpc>
                <a:spcPct val="150000"/>
              </a:lnSpc>
            </a:pPr>
            <a:endParaRPr lang="en-US" sz="2800" b="1" dirty="0" smtClean="0">
              <a:solidFill>
                <a:srgbClr val="FF0000"/>
              </a:solidFill>
              <a:latin typeface="Helvetica Neue"/>
            </a:endParaRPr>
          </a:p>
          <a:p>
            <a:pPr algn="l" rtl="0">
              <a:lnSpc>
                <a:spcPct val="150000"/>
              </a:lnSpc>
            </a:pPr>
            <a:endParaRPr lang="en-US" sz="2800" b="1" dirty="0" smtClean="0">
              <a:solidFill>
                <a:srgbClr val="FF0000"/>
              </a:solidFill>
              <a:latin typeface="Helvetica Neue"/>
            </a:endParaRPr>
          </a:p>
          <a:p>
            <a:pPr algn="l" rtl="0">
              <a:lnSpc>
                <a:spcPct val="150000"/>
              </a:lnSpc>
            </a:pPr>
            <a:r>
              <a:rPr lang="en-US" sz="2800" b="1" dirty="0" smtClean="0">
                <a:solidFill>
                  <a:srgbClr val="FF0000"/>
                </a:solidFill>
                <a:latin typeface="Helvetica Neue"/>
              </a:rPr>
              <a:t>• </a:t>
            </a:r>
            <a:r>
              <a:rPr lang="en-US" sz="2800" b="1" dirty="0">
                <a:solidFill>
                  <a:srgbClr val="FF0000"/>
                </a:solidFill>
                <a:latin typeface="Helvetica Neue"/>
              </a:rPr>
              <a:t>Malignant tumors </a:t>
            </a:r>
            <a:endParaRPr lang="en-US" sz="2800" b="1" dirty="0" smtClean="0">
              <a:solidFill>
                <a:srgbClr val="FF0000"/>
              </a:solidFill>
              <a:latin typeface="Helvetica Neue"/>
            </a:endParaRPr>
          </a:p>
          <a:p>
            <a:pPr algn="l" rtl="0">
              <a:lnSpc>
                <a:spcPct val="150000"/>
              </a:lnSpc>
            </a:pPr>
            <a:r>
              <a:rPr lang="en-US" sz="2400" b="1" dirty="0" smtClean="0">
                <a:solidFill>
                  <a:prstClr val="white"/>
                </a:solidFill>
                <a:latin typeface="Helvetica Neue"/>
              </a:rPr>
              <a:t>       – </a:t>
            </a:r>
            <a:r>
              <a:rPr lang="en-US" sz="2400" b="1" dirty="0">
                <a:solidFill>
                  <a:prstClr val="white"/>
                </a:solidFill>
                <a:latin typeface="Helvetica Neue"/>
              </a:rPr>
              <a:t>Squamous cell </a:t>
            </a:r>
            <a:r>
              <a:rPr lang="en-US" sz="2400" b="1" dirty="0" smtClean="0">
                <a:solidFill>
                  <a:prstClr val="white"/>
                </a:solidFill>
                <a:latin typeface="Helvetica Neue"/>
              </a:rPr>
              <a:t>carcinoma</a:t>
            </a:r>
          </a:p>
          <a:p>
            <a:pPr algn="l" rtl="0">
              <a:lnSpc>
                <a:spcPct val="150000"/>
              </a:lnSpc>
            </a:pPr>
            <a:r>
              <a:rPr lang="en-US" sz="2400" b="1" dirty="0" smtClean="0">
                <a:solidFill>
                  <a:prstClr val="white"/>
                </a:solidFill>
                <a:latin typeface="Helvetica Neue"/>
              </a:rPr>
              <a:t>       – </a:t>
            </a:r>
            <a:r>
              <a:rPr lang="en-US" sz="2400" b="1" dirty="0">
                <a:solidFill>
                  <a:prstClr val="white"/>
                </a:solidFill>
                <a:latin typeface="Helvetica Neue"/>
              </a:rPr>
              <a:t>Osteosarcoma </a:t>
            </a:r>
            <a:endParaRPr lang="en-US" sz="2400" b="1" dirty="0" smtClean="0">
              <a:solidFill>
                <a:prstClr val="white"/>
              </a:solidFill>
              <a:latin typeface="Helvetica Neue"/>
            </a:endParaRPr>
          </a:p>
          <a:p>
            <a:pPr algn="l" rtl="0">
              <a:lnSpc>
                <a:spcPct val="150000"/>
              </a:lnSpc>
            </a:pPr>
            <a:r>
              <a:rPr lang="en-US" sz="2800" b="1" dirty="0" smtClean="0">
                <a:solidFill>
                  <a:srgbClr val="FF0000"/>
                </a:solidFill>
                <a:latin typeface="Helvetica Neue"/>
              </a:rPr>
              <a:t>• </a:t>
            </a:r>
            <a:r>
              <a:rPr lang="en-US" sz="2800" b="1" dirty="0">
                <a:solidFill>
                  <a:srgbClr val="FF0000"/>
                </a:solidFill>
                <a:latin typeface="Helvetica Neue"/>
              </a:rPr>
              <a:t>Invasive tumors </a:t>
            </a:r>
            <a:endParaRPr lang="en-US" sz="2800" b="1" dirty="0" smtClean="0">
              <a:solidFill>
                <a:srgbClr val="FF0000"/>
              </a:solidFill>
              <a:latin typeface="Helvetica Neue"/>
            </a:endParaRPr>
          </a:p>
          <a:p>
            <a:pPr algn="l" rtl="0">
              <a:lnSpc>
                <a:spcPct val="150000"/>
              </a:lnSpc>
            </a:pPr>
            <a:r>
              <a:rPr lang="en-US" sz="2400" b="1" dirty="0" smtClean="0">
                <a:solidFill>
                  <a:prstClr val="white"/>
                </a:solidFill>
                <a:latin typeface="Helvetica Neue"/>
              </a:rPr>
              <a:t>       – </a:t>
            </a:r>
            <a:r>
              <a:rPr lang="en-US" sz="2400" b="1" dirty="0">
                <a:solidFill>
                  <a:prstClr val="white"/>
                </a:solidFill>
                <a:latin typeface="Helvetica Neue"/>
              </a:rPr>
              <a:t>Salivary gland tumors/ Adenocarcinoma </a:t>
            </a:r>
            <a:endParaRPr lang="en-US" sz="2400" b="1" dirty="0" smtClean="0">
              <a:solidFill>
                <a:prstClr val="white"/>
              </a:solidFill>
              <a:latin typeface="Helvetica Neue"/>
            </a:endParaRPr>
          </a:p>
          <a:p>
            <a:pPr algn="l" rtl="0">
              <a:lnSpc>
                <a:spcPct val="150000"/>
              </a:lnSpc>
            </a:pPr>
            <a:r>
              <a:rPr lang="en-US" sz="2400" b="1" dirty="0" smtClean="0">
                <a:solidFill>
                  <a:prstClr val="white"/>
                </a:solidFill>
                <a:latin typeface="Helvetica Neue"/>
              </a:rPr>
              <a:t>       – </a:t>
            </a:r>
            <a:r>
              <a:rPr lang="en-US" sz="2400" b="1" dirty="0">
                <a:solidFill>
                  <a:prstClr val="white"/>
                </a:solidFill>
                <a:latin typeface="Helvetica Neue"/>
              </a:rPr>
              <a:t>Basal cell </a:t>
            </a:r>
            <a:r>
              <a:rPr lang="en-US" sz="2400" b="1" dirty="0" smtClean="0">
                <a:solidFill>
                  <a:prstClr val="white"/>
                </a:solidFill>
                <a:latin typeface="Helvetica Neue"/>
              </a:rPr>
              <a:t>carcinoma</a:t>
            </a:r>
            <a:endParaRPr lang="ar-IQ" dirty="0"/>
          </a:p>
        </p:txBody>
      </p:sp>
      <p:sp>
        <p:nvSpPr>
          <p:cNvPr id="3" name="مستطيل 2"/>
          <p:cNvSpPr/>
          <p:nvPr/>
        </p:nvSpPr>
        <p:spPr>
          <a:xfrm>
            <a:off x="395536" y="0"/>
            <a:ext cx="4572000" cy="2954655"/>
          </a:xfrm>
          <a:prstGeom prst="rect">
            <a:avLst/>
          </a:prstGeom>
        </p:spPr>
        <p:txBody>
          <a:bodyPr>
            <a:spAutoFit/>
          </a:bodyPr>
          <a:lstStyle/>
          <a:p>
            <a:pPr lvl="0" algn="l" rtl="0">
              <a:lnSpc>
                <a:spcPct val="150000"/>
              </a:lnSpc>
            </a:pPr>
            <a:r>
              <a:rPr lang="en-US" sz="2800" b="1" dirty="0">
                <a:solidFill>
                  <a:srgbClr val="FF0000"/>
                </a:solidFill>
                <a:latin typeface="Helvetica Neue"/>
              </a:rPr>
              <a:t>• Benign tumors</a:t>
            </a:r>
          </a:p>
          <a:p>
            <a:pPr lvl="0" algn="l" rtl="0">
              <a:lnSpc>
                <a:spcPct val="150000"/>
              </a:lnSpc>
            </a:pPr>
            <a:r>
              <a:rPr lang="en-US" sz="2400" b="1" dirty="0">
                <a:solidFill>
                  <a:prstClr val="white"/>
                </a:solidFill>
                <a:latin typeface="Helvetica Neue"/>
              </a:rPr>
              <a:t>         – Ossifying fibroma</a:t>
            </a:r>
          </a:p>
          <a:p>
            <a:pPr lvl="0" algn="l" rtl="0">
              <a:lnSpc>
                <a:spcPct val="150000"/>
              </a:lnSpc>
            </a:pPr>
            <a:r>
              <a:rPr lang="en-US" sz="2400" b="1" dirty="0">
                <a:solidFill>
                  <a:prstClr val="white"/>
                </a:solidFill>
                <a:latin typeface="Helvetica Neue"/>
              </a:rPr>
              <a:t>         – Osteoma </a:t>
            </a:r>
          </a:p>
          <a:p>
            <a:pPr lvl="0" algn="l" rtl="0">
              <a:lnSpc>
                <a:spcPct val="150000"/>
              </a:lnSpc>
            </a:pPr>
            <a:r>
              <a:rPr lang="en-US" sz="2400" b="1" dirty="0">
                <a:solidFill>
                  <a:prstClr val="white"/>
                </a:solidFill>
                <a:latin typeface="Helvetica Neue"/>
              </a:rPr>
              <a:t>         – Odontogenic tumors </a:t>
            </a:r>
          </a:p>
          <a:p>
            <a:pPr lvl="0" algn="l" rtl="0">
              <a:lnSpc>
                <a:spcPct val="150000"/>
              </a:lnSpc>
            </a:pPr>
            <a:r>
              <a:rPr lang="en-US" sz="2400" b="1" dirty="0">
                <a:solidFill>
                  <a:prstClr val="white"/>
                </a:solidFill>
                <a:latin typeface="Helvetica Neue"/>
              </a:rPr>
              <a:t>         – Adenomas</a:t>
            </a:r>
          </a:p>
        </p:txBody>
      </p:sp>
    </p:spTree>
    <p:extLst>
      <p:ext uri="{BB962C8B-B14F-4D97-AF65-F5344CB8AC3E}">
        <p14:creationId xmlns:p14="http://schemas.microsoft.com/office/powerpoint/2010/main" val="65473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323528" y="332656"/>
            <a:ext cx="8712968" cy="923330"/>
          </a:xfrm>
          <a:prstGeom prst="rect">
            <a:avLst/>
          </a:prstGeom>
          <a:noFill/>
        </p:spPr>
        <p:txBody>
          <a:bodyPr wrap="square" rtlCol="1">
            <a:spAutoFit/>
          </a:bodyPr>
          <a:lstStyle/>
          <a:p>
            <a:pPr lvl="0" algn="l" rtl="0" fontAlgn="base">
              <a:spcBef>
                <a:spcPct val="50000"/>
              </a:spcBef>
              <a:spcAft>
                <a:spcPct val="0"/>
              </a:spcAft>
            </a:pPr>
            <a:r>
              <a:rPr lang="en-US" sz="5400" b="1" dirty="0">
                <a:solidFill>
                  <a:srgbClr val="66FFFF"/>
                </a:solidFill>
                <a:latin typeface="Arial" pitchFamily="34" charset="0"/>
                <a:cs typeface="Arial" pitchFamily="34" charset="0"/>
              </a:rPr>
              <a:t>MAXILLARY SINUSITIS</a:t>
            </a:r>
          </a:p>
        </p:txBody>
      </p:sp>
      <p:sp>
        <p:nvSpPr>
          <p:cNvPr id="3" name="مربع نص 2"/>
          <p:cNvSpPr txBox="1"/>
          <p:nvPr/>
        </p:nvSpPr>
        <p:spPr>
          <a:xfrm>
            <a:off x="323528" y="1772816"/>
            <a:ext cx="7488832" cy="1785104"/>
          </a:xfrm>
          <a:prstGeom prst="rect">
            <a:avLst/>
          </a:prstGeom>
          <a:noFill/>
        </p:spPr>
        <p:txBody>
          <a:bodyPr wrap="square" rtlCol="1">
            <a:spAutoFit/>
          </a:bodyPr>
          <a:lstStyle/>
          <a:p>
            <a:pPr lvl="0" algn="l" rtl="0" fontAlgn="base">
              <a:spcBef>
                <a:spcPct val="50000"/>
              </a:spcBef>
              <a:spcAft>
                <a:spcPct val="0"/>
              </a:spcAft>
            </a:pPr>
            <a:r>
              <a:rPr lang="en-US" sz="4400" i="1" dirty="0">
                <a:solidFill>
                  <a:srgbClr val="FFFFFF"/>
                </a:solidFill>
                <a:latin typeface="Arial" pitchFamily="34" charset="0"/>
                <a:cs typeface="Arial" pitchFamily="34" charset="0"/>
              </a:rPr>
              <a:t>Infection or Inflammation of </a:t>
            </a:r>
          </a:p>
          <a:p>
            <a:pPr lvl="0" algn="l" rtl="0" fontAlgn="base">
              <a:spcBef>
                <a:spcPct val="50000"/>
              </a:spcBef>
              <a:spcAft>
                <a:spcPct val="0"/>
              </a:spcAft>
            </a:pPr>
            <a:r>
              <a:rPr lang="en-US" sz="4400" i="1" dirty="0">
                <a:solidFill>
                  <a:srgbClr val="FFFFFF"/>
                </a:solidFill>
                <a:latin typeface="Arial" pitchFamily="34" charset="0"/>
                <a:cs typeface="Arial" pitchFamily="34" charset="0"/>
              </a:rPr>
              <a:t>the  maxillary sinus</a:t>
            </a:r>
          </a:p>
        </p:txBody>
      </p:sp>
      <p:sp>
        <p:nvSpPr>
          <p:cNvPr id="4" name="مربع نص 3"/>
          <p:cNvSpPr txBox="1"/>
          <p:nvPr/>
        </p:nvSpPr>
        <p:spPr>
          <a:xfrm>
            <a:off x="467544" y="3933056"/>
            <a:ext cx="8280920" cy="2677656"/>
          </a:xfrm>
          <a:prstGeom prst="rect">
            <a:avLst/>
          </a:prstGeom>
          <a:noFill/>
        </p:spPr>
        <p:txBody>
          <a:bodyPr wrap="square" rtlCol="1">
            <a:spAutoFit/>
          </a:bodyPr>
          <a:lstStyle/>
          <a:p>
            <a:pPr algn="l"/>
            <a:r>
              <a:rPr lang="en-US" sz="2800" dirty="0">
                <a:solidFill>
                  <a:srgbClr val="FFFF00"/>
                </a:solidFill>
                <a:latin typeface="Minion-Regular"/>
              </a:rPr>
              <a:t>Although the term </a:t>
            </a:r>
            <a:r>
              <a:rPr lang="en-US" sz="2800" i="1" dirty="0">
                <a:solidFill>
                  <a:srgbClr val="FFFF00"/>
                </a:solidFill>
                <a:latin typeface="Minion-Italic"/>
              </a:rPr>
              <a:t>sinusitis </a:t>
            </a:r>
            <a:r>
              <a:rPr lang="en-US" sz="2800" dirty="0">
                <a:solidFill>
                  <a:srgbClr val="FFFF00"/>
                </a:solidFill>
                <a:latin typeface="Minion-Regular"/>
              </a:rPr>
              <a:t>is </a:t>
            </a:r>
            <a:r>
              <a:rPr lang="en-US" sz="2800" dirty="0" smtClean="0">
                <a:solidFill>
                  <a:srgbClr val="FFFF00"/>
                </a:solidFill>
                <a:latin typeface="Minion-Regular"/>
              </a:rPr>
              <a:t>commonly in </a:t>
            </a:r>
            <a:r>
              <a:rPr lang="en-US" sz="2800" dirty="0">
                <a:solidFill>
                  <a:srgbClr val="FFFF00"/>
                </a:solidFill>
                <a:latin typeface="Minion-Regular"/>
              </a:rPr>
              <a:t>use, the process may more accurately </a:t>
            </a:r>
            <a:r>
              <a:rPr lang="en-US" sz="2800" dirty="0" smtClean="0">
                <a:solidFill>
                  <a:srgbClr val="FFFF00"/>
                </a:solidFill>
                <a:latin typeface="Minion-Regular"/>
              </a:rPr>
              <a:t>be described </a:t>
            </a:r>
            <a:r>
              <a:rPr lang="en-US" sz="2800" dirty="0">
                <a:solidFill>
                  <a:srgbClr val="FFFF00"/>
                </a:solidFill>
                <a:latin typeface="Minion-Regular"/>
              </a:rPr>
              <a:t>by the term </a:t>
            </a:r>
            <a:r>
              <a:rPr lang="en-US" sz="2800" b="1" i="1" dirty="0" smtClean="0">
                <a:solidFill>
                  <a:srgbClr val="FF0000"/>
                </a:solidFill>
                <a:latin typeface="Minion-Italic"/>
              </a:rPr>
              <a:t>rhinosinusitis</a:t>
            </a:r>
            <a:r>
              <a:rPr lang="en-US" sz="2800" i="1" dirty="0" smtClean="0">
                <a:solidFill>
                  <a:srgbClr val="FFFF00"/>
                </a:solidFill>
                <a:latin typeface="Minion-Italic"/>
              </a:rPr>
              <a:t>  </a:t>
            </a:r>
            <a:r>
              <a:rPr lang="en-US" sz="2800" dirty="0" smtClean="0">
                <a:solidFill>
                  <a:srgbClr val="FFFF00"/>
                </a:solidFill>
                <a:latin typeface="Minion-Regular"/>
              </a:rPr>
              <a:t>because </a:t>
            </a:r>
            <a:r>
              <a:rPr lang="en-US" sz="2800" dirty="0">
                <a:solidFill>
                  <a:srgbClr val="FFFF00"/>
                </a:solidFill>
                <a:latin typeface="Minion-Regular"/>
              </a:rPr>
              <a:t>the nasal and sinus mucosal </a:t>
            </a:r>
            <a:r>
              <a:rPr lang="en-US" sz="2800" dirty="0" smtClean="0">
                <a:solidFill>
                  <a:srgbClr val="FFFF00"/>
                </a:solidFill>
                <a:latin typeface="Minion-Regular"/>
              </a:rPr>
              <a:t>surfaces are </a:t>
            </a:r>
            <a:r>
              <a:rPr lang="en-US" sz="2800" dirty="0">
                <a:solidFill>
                  <a:srgbClr val="FFFF00"/>
                </a:solidFill>
                <a:latin typeface="Minion-Regular"/>
              </a:rPr>
              <a:t>contiguous and it would </a:t>
            </a:r>
            <a:r>
              <a:rPr lang="en-US" sz="2800" dirty="0" smtClean="0">
                <a:solidFill>
                  <a:srgbClr val="FFFF00"/>
                </a:solidFill>
                <a:latin typeface="Minion-Regular"/>
              </a:rPr>
              <a:t>be impossible </a:t>
            </a:r>
            <a:r>
              <a:rPr lang="en-US" sz="2800" dirty="0">
                <a:solidFill>
                  <a:srgbClr val="FFFF00"/>
                </a:solidFill>
                <a:latin typeface="Minion-Regular"/>
              </a:rPr>
              <a:t>to have sinusitis without </a:t>
            </a:r>
            <a:r>
              <a:rPr lang="en-US" sz="2800" dirty="0" smtClean="0">
                <a:solidFill>
                  <a:srgbClr val="FFFF00"/>
                </a:solidFill>
                <a:latin typeface="Minion-Regular"/>
              </a:rPr>
              <a:t>a coexisting </a:t>
            </a:r>
            <a:r>
              <a:rPr lang="en-US" sz="2800" dirty="0">
                <a:solidFill>
                  <a:srgbClr val="FFFF00"/>
                </a:solidFill>
                <a:latin typeface="Minion-Regular"/>
              </a:rPr>
              <a:t>rhinitis.</a:t>
            </a:r>
            <a:endParaRPr lang="ar-IQ" sz="2800" dirty="0">
              <a:solidFill>
                <a:srgbClr val="FFFF00"/>
              </a:solidFill>
            </a:endParaRPr>
          </a:p>
        </p:txBody>
      </p:sp>
    </p:spTree>
    <p:extLst>
      <p:ext uri="{BB962C8B-B14F-4D97-AF65-F5344CB8AC3E}">
        <p14:creationId xmlns:p14="http://schemas.microsoft.com/office/powerpoint/2010/main" val="3446902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4849</TotalTime>
  <Words>2666</Words>
  <Application>Microsoft Office PowerPoint</Application>
  <PresentationFormat>عرض على الشاشة (3:4)‏</PresentationFormat>
  <Paragraphs>288</Paragraphs>
  <Slides>49</Slides>
  <Notes>0</Notes>
  <HiddenSlides>0</HiddenSlides>
  <MMClips>0</MMClips>
  <ScaleCrop>false</ScaleCrop>
  <HeadingPairs>
    <vt:vector size="4" baseType="variant">
      <vt:variant>
        <vt:lpstr>نسق</vt:lpstr>
      </vt:variant>
      <vt:variant>
        <vt:i4>1</vt:i4>
      </vt:variant>
      <vt:variant>
        <vt:lpstr>عناوين الشرائح</vt:lpstr>
      </vt:variant>
      <vt:variant>
        <vt:i4>49</vt:i4>
      </vt:variant>
    </vt:vector>
  </HeadingPairs>
  <TitlesOfParts>
    <vt:vector size="50"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Wafaa</dc:creator>
  <cp:lastModifiedBy>win7-hp</cp:lastModifiedBy>
  <cp:revision>118</cp:revision>
  <dcterms:created xsi:type="dcterms:W3CDTF">2016-02-15T15:54:09Z</dcterms:created>
  <dcterms:modified xsi:type="dcterms:W3CDTF">2016-10-17T04:29:51Z</dcterms:modified>
</cp:coreProperties>
</file>