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3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7" r:id="rId21"/>
    <p:sldId id="278" r:id="rId22"/>
    <p:sldId id="279" r:id="rId23"/>
    <p:sldId id="282" r:id="rId24"/>
    <p:sldId id="280" r:id="rId25"/>
    <p:sldId id="281" r:id="rId26"/>
    <p:sldId id="285" r:id="rId27"/>
    <p:sldId id="284" r:id="rId28"/>
    <p:sldId id="286" r:id="rId29"/>
    <p:sldId id="287" r:id="rId30"/>
    <p:sldId id="288" r:id="rId31"/>
    <p:sldId id="289" r:id="rId32"/>
    <p:sldId id="291" r:id="rId33"/>
    <p:sldId id="292"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29" r:id="rId52"/>
    <p:sldId id="316" r:id="rId53"/>
    <p:sldId id="290" r:id="rId54"/>
    <p:sldId id="318" r:id="rId55"/>
    <p:sldId id="319" r:id="rId56"/>
    <p:sldId id="320" r:id="rId57"/>
    <p:sldId id="322" r:id="rId58"/>
    <p:sldId id="327" r:id="rId59"/>
    <p:sldId id="331" r:id="rId60"/>
    <p:sldId id="332"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258" r:id="rId74"/>
    <p:sldId id="34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6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9BA19-307C-4613-A686-C7BDB10FA38A}" type="doc">
      <dgm:prSet loTypeId="urn:microsoft.com/office/officeart/2005/8/layout/hProcess9" loCatId="process" qsTypeId="urn:microsoft.com/office/officeart/2005/8/quickstyle/3d2" qsCatId="3D" csTypeId="urn:microsoft.com/office/officeart/2005/8/colors/colorful3" csCatId="colorful" phldr="1"/>
      <dgm:spPr/>
    </dgm:pt>
    <dgm:pt modelId="{6E0001EB-10AE-4AA0-AC7E-9356DC0CFC9E}">
      <dgm:prSet phldrT="[Text]" custT="1"/>
      <dgm:spPr/>
      <dgm:t>
        <a:bodyPr/>
        <a:lstStyle/>
        <a:p>
          <a:r>
            <a:rPr lang="en-US" sz="1800" smtClean="0"/>
            <a:t>Micro/ macro trauma to muscles</a:t>
          </a:r>
          <a:endParaRPr lang="en-US" sz="1800" dirty="0"/>
        </a:p>
      </dgm:t>
    </dgm:pt>
    <dgm:pt modelId="{7E1E7E6B-B2A6-42C7-92E3-68A40EDF80C5}" type="parTrans" cxnId="{3173326B-1DAA-4810-93D1-4437981F80B3}">
      <dgm:prSet/>
      <dgm:spPr/>
      <dgm:t>
        <a:bodyPr/>
        <a:lstStyle/>
        <a:p>
          <a:endParaRPr lang="en-US" sz="1800">
            <a:solidFill>
              <a:srgbClr val="FFFF00"/>
            </a:solidFill>
          </a:endParaRPr>
        </a:p>
      </dgm:t>
    </dgm:pt>
    <dgm:pt modelId="{C72D60B3-AF24-48F3-98B8-5958D64E4E84}" type="sibTrans" cxnId="{3173326B-1DAA-4810-93D1-4437981F80B3}">
      <dgm:prSet/>
      <dgm:spPr/>
      <dgm:t>
        <a:bodyPr/>
        <a:lstStyle/>
        <a:p>
          <a:endParaRPr lang="en-US" sz="1800">
            <a:solidFill>
              <a:srgbClr val="FFFF00"/>
            </a:solidFill>
          </a:endParaRPr>
        </a:p>
      </dgm:t>
    </dgm:pt>
    <dgm:pt modelId="{9F1CC87E-6067-4D07-94DD-744D20066947}">
      <dgm:prSet phldrT="[Text]" custT="1"/>
      <dgm:spPr/>
      <dgm:t>
        <a:bodyPr/>
        <a:lstStyle/>
        <a:p>
          <a:r>
            <a:rPr lang="en-US" sz="1800" smtClean="0"/>
            <a:t>Increased tone of musculature</a:t>
          </a:r>
          <a:endParaRPr lang="en-US" sz="1800" dirty="0"/>
        </a:p>
      </dgm:t>
    </dgm:pt>
    <dgm:pt modelId="{92C91536-4F63-4C69-BF23-52BA94371CF1}" type="parTrans" cxnId="{0FC20FDD-BC25-4E08-870B-9BD7E777553E}">
      <dgm:prSet/>
      <dgm:spPr/>
      <dgm:t>
        <a:bodyPr/>
        <a:lstStyle/>
        <a:p>
          <a:endParaRPr lang="en-US" sz="1800">
            <a:solidFill>
              <a:srgbClr val="FFFF00"/>
            </a:solidFill>
          </a:endParaRPr>
        </a:p>
      </dgm:t>
    </dgm:pt>
    <dgm:pt modelId="{BD214A7E-51A1-4983-A9ED-AC8F93ABF05C}" type="sibTrans" cxnId="{0FC20FDD-BC25-4E08-870B-9BD7E777553E}">
      <dgm:prSet/>
      <dgm:spPr/>
      <dgm:t>
        <a:bodyPr/>
        <a:lstStyle/>
        <a:p>
          <a:endParaRPr lang="en-US" sz="1800">
            <a:solidFill>
              <a:srgbClr val="FFFF00"/>
            </a:solidFill>
          </a:endParaRPr>
        </a:p>
      </dgm:t>
    </dgm:pt>
    <dgm:pt modelId="{2D649B8B-C28C-4AC9-8094-AD82C66028A6}">
      <dgm:prSet phldrT="[Text]" custT="1"/>
      <dgm:spPr/>
      <dgm:t>
        <a:bodyPr/>
        <a:lstStyle/>
        <a:p>
          <a:r>
            <a:rPr lang="en-US" sz="1800" smtClean="0"/>
            <a:t>Muscle fatigue &amp; accumulation of metalic byproducts like lactic acid, prostaglandins, bradykinines, histamines which lowers pH  </a:t>
          </a:r>
          <a:endParaRPr lang="en-US" sz="1800" dirty="0"/>
        </a:p>
      </dgm:t>
    </dgm:pt>
    <dgm:pt modelId="{ADE79A54-3B42-4305-96BE-0460BB5C3CBD}" type="parTrans" cxnId="{8396ED42-2E28-437F-8743-FD1DBFB8FBD6}">
      <dgm:prSet/>
      <dgm:spPr/>
      <dgm:t>
        <a:bodyPr/>
        <a:lstStyle/>
        <a:p>
          <a:endParaRPr lang="en-US" sz="1800">
            <a:solidFill>
              <a:srgbClr val="FFFF00"/>
            </a:solidFill>
          </a:endParaRPr>
        </a:p>
      </dgm:t>
    </dgm:pt>
    <dgm:pt modelId="{4D218180-C3CE-4151-80A9-A1F1B992B113}" type="sibTrans" cxnId="{8396ED42-2E28-437F-8743-FD1DBFB8FBD6}">
      <dgm:prSet/>
      <dgm:spPr/>
      <dgm:t>
        <a:bodyPr/>
        <a:lstStyle/>
        <a:p>
          <a:endParaRPr lang="en-US" sz="1800">
            <a:solidFill>
              <a:srgbClr val="FFFF00"/>
            </a:solidFill>
          </a:endParaRPr>
        </a:p>
      </dgm:t>
    </dgm:pt>
    <dgm:pt modelId="{F88EAC53-DC23-46CE-831A-F09A57A5656D}">
      <dgm:prSet phldrT="[Text]" custT="1"/>
      <dgm:spPr/>
      <dgm:t>
        <a:bodyPr/>
        <a:lstStyle/>
        <a:p>
          <a:r>
            <a:rPr lang="en-US" sz="1800" smtClean="0"/>
            <a:t>Inolves a psychogenic component which modifies pain &amp; complicates the treatment</a:t>
          </a:r>
          <a:endParaRPr lang="en-US" sz="1800" dirty="0"/>
        </a:p>
      </dgm:t>
    </dgm:pt>
    <dgm:pt modelId="{880089DE-F262-4CB1-87AD-33A2C19AEEC3}" type="parTrans" cxnId="{D0CB275C-87F0-4BEA-8B62-FBABC9D31672}">
      <dgm:prSet/>
      <dgm:spPr/>
      <dgm:t>
        <a:bodyPr/>
        <a:lstStyle/>
        <a:p>
          <a:endParaRPr lang="en-US" sz="1800">
            <a:solidFill>
              <a:srgbClr val="FFFF00"/>
            </a:solidFill>
          </a:endParaRPr>
        </a:p>
      </dgm:t>
    </dgm:pt>
    <dgm:pt modelId="{CA72F5CA-C754-4E8F-8A07-037AE80E85AF}" type="sibTrans" cxnId="{D0CB275C-87F0-4BEA-8B62-FBABC9D31672}">
      <dgm:prSet/>
      <dgm:spPr/>
      <dgm:t>
        <a:bodyPr/>
        <a:lstStyle/>
        <a:p>
          <a:endParaRPr lang="en-US" sz="1800">
            <a:solidFill>
              <a:srgbClr val="FFFF00"/>
            </a:solidFill>
          </a:endParaRPr>
        </a:p>
      </dgm:t>
    </dgm:pt>
    <dgm:pt modelId="{B8F32225-AA91-41C7-838C-0337094C2AC9}" type="pres">
      <dgm:prSet presAssocID="{5D79BA19-307C-4613-A686-C7BDB10FA38A}" presName="CompostProcess" presStyleCnt="0">
        <dgm:presLayoutVars>
          <dgm:dir/>
          <dgm:resizeHandles val="exact"/>
        </dgm:presLayoutVars>
      </dgm:prSet>
      <dgm:spPr/>
    </dgm:pt>
    <dgm:pt modelId="{E0BB1707-85E2-4A63-85EF-C54228A33207}" type="pres">
      <dgm:prSet presAssocID="{5D79BA19-307C-4613-A686-C7BDB10FA38A}" presName="arrow" presStyleLbl="bgShp" presStyleIdx="0" presStyleCnt="1" custLinFactNeighborX="74"/>
      <dgm:spPr/>
    </dgm:pt>
    <dgm:pt modelId="{57A5C097-3E6D-46AD-A593-FA1ADDFF59C8}" type="pres">
      <dgm:prSet presAssocID="{5D79BA19-307C-4613-A686-C7BDB10FA38A}" presName="linearProcess" presStyleCnt="0"/>
      <dgm:spPr/>
    </dgm:pt>
    <dgm:pt modelId="{785E6CD8-0507-4D06-AEBE-47F730C17768}" type="pres">
      <dgm:prSet presAssocID="{6E0001EB-10AE-4AA0-AC7E-9356DC0CFC9E}" presName="textNode" presStyleLbl="node1" presStyleIdx="0" presStyleCnt="4" custScaleX="108629">
        <dgm:presLayoutVars>
          <dgm:bulletEnabled val="1"/>
        </dgm:presLayoutVars>
      </dgm:prSet>
      <dgm:spPr/>
      <dgm:t>
        <a:bodyPr/>
        <a:lstStyle/>
        <a:p>
          <a:endParaRPr lang="en-US"/>
        </a:p>
      </dgm:t>
    </dgm:pt>
    <dgm:pt modelId="{F73864F4-5260-4F4A-A734-CCE20C248917}" type="pres">
      <dgm:prSet presAssocID="{C72D60B3-AF24-48F3-98B8-5958D64E4E84}" presName="sibTrans" presStyleCnt="0"/>
      <dgm:spPr/>
    </dgm:pt>
    <dgm:pt modelId="{624572CE-4ABA-437B-BDAF-6B7A41DACE7B}" type="pres">
      <dgm:prSet presAssocID="{9F1CC87E-6067-4D07-94DD-744D20066947}" presName="textNode" presStyleLbl="node1" presStyleIdx="1" presStyleCnt="4" custScaleX="99465" custLinFactNeighborX="-22718">
        <dgm:presLayoutVars>
          <dgm:bulletEnabled val="1"/>
        </dgm:presLayoutVars>
      </dgm:prSet>
      <dgm:spPr/>
      <dgm:t>
        <a:bodyPr/>
        <a:lstStyle/>
        <a:p>
          <a:endParaRPr lang="en-US"/>
        </a:p>
      </dgm:t>
    </dgm:pt>
    <dgm:pt modelId="{38B421C9-9208-42D5-9B9C-D6072D3D6607}" type="pres">
      <dgm:prSet presAssocID="{BD214A7E-51A1-4983-A9ED-AC8F93ABF05C}" presName="sibTrans" presStyleCnt="0"/>
      <dgm:spPr/>
    </dgm:pt>
    <dgm:pt modelId="{F7776995-E69F-444E-B186-2DC4D4CCA938}" type="pres">
      <dgm:prSet presAssocID="{2D649B8B-C28C-4AC9-8094-AD82C66028A6}" presName="textNode" presStyleLbl="node1" presStyleIdx="2" presStyleCnt="4" custScaleX="161039" custLinFactNeighborX="-20266">
        <dgm:presLayoutVars>
          <dgm:bulletEnabled val="1"/>
        </dgm:presLayoutVars>
      </dgm:prSet>
      <dgm:spPr/>
      <dgm:t>
        <a:bodyPr/>
        <a:lstStyle/>
        <a:p>
          <a:endParaRPr lang="en-US"/>
        </a:p>
      </dgm:t>
    </dgm:pt>
    <dgm:pt modelId="{1F11E569-6C62-43E8-B347-4BBF0AC0BD55}" type="pres">
      <dgm:prSet presAssocID="{4D218180-C3CE-4151-80A9-A1F1B992B113}" presName="sibTrans" presStyleCnt="0"/>
      <dgm:spPr/>
    </dgm:pt>
    <dgm:pt modelId="{4FA92C24-C29E-4A2C-BBCF-9B433DBB4DFE}" type="pres">
      <dgm:prSet presAssocID="{F88EAC53-DC23-46CE-831A-F09A57A5656D}" presName="textNode" presStyleLbl="node1" presStyleIdx="3" presStyleCnt="4" custScaleX="116039" custLinFactNeighborX="-36930">
        <dgm:presLayoutVars>
          <dgm:bulletEnabled val="1"/>
        </dgm:presLayoutVars>
      </dgm:prSet>
      <dgm:spPr/>
      <dgm:t>
        <a:bodyPr/>
        <a:lstStyle/>
        <a:p>
          <a:endParaRPr lang="en-US"/>
        </a:p>
      </dgm:t>
    </dgm:pt>
  </dgm:ptLst>
  <dgm:cxnLst>
    <dgm:cxn modelId="{3173326B-1DAA-4810-93D1-4437981F80B3}" srcId="{5D79BA19-307C-4613-A686-C7BDB10FA38A}" destId="{6E0001EB-10AE-4AA0-AC7E-9356DC0CFC9E}" srcOrd="0" destOrd="0" parTransId="{7E1E7E6B-B2A6-42C7-92E3-68A40EDF80C5}" sibTransId="{C72D60B3-AF24-48F3-98B8-5958D64E4E84}"/>
    <dgm:cxn modelId="{8396ED42-2E28-437F-8743-FD1DBFB8FBD6}" srcId="{5D79BA19-307C-4613-A686-C7BDB10FA38A}" destId="{2D649B8B-C28C-4AC9-8094-AD82C66028A6}" srcOrd="2" destOrd="0" parTransId="{ADE79A54-3B42-4305-96BE-0460BB5C3CBD}" sibTransId="{4D218180-C3CE-4151-80A9-A1F1B992B113}"/>
    <dgm:cxn modelId="{42C003E0-AB3A-4B79-B895-93A41A742F50}" type="presOf" srcId="{9F1CC87E-6067-4D07-94DD-744D20066947}" destId="{624572CE-4ABA-437B-BDAF-6B7A41DACE7B}" srcOrd="0" destOrd="0" presId="urn:microsoft.com/office/officeart/2005/8/layout/hProcess9"/>
    <dgm:cxn modelId="{C6D9758D-5FCF-4238-8EF4-76A918305AAA}" type="presOf" srcId="{5D79BA19-307C-4613-A686-C7BDB10FA38A}" destId="{B8F32225-AA91-41C7-838C-0337094C2AC9}" srcOrd="0" destOrd="0" presId="urn:microsoft.com/office/officeart/2005/8/layout/hProcess9"/>
    <dgm:cxn modelId="{3B97F1B1-9F95-456A-9149-C5AB4B93C879}" type="presOf" srcId="{6E0001EB-10AE-4AA0-AC7E-9356DC0CFC9E}" destId="{785E6CD8-0507-4D06-AEBE-47F730C17768}" srcOrd="0" destOrd="0" presId="urn:microsoft.com/office/officeart/2005/8/layout/hProcess9"/>
    <dgm:cxn modelId="{0FC20FDD-BC25-4E08-870B-9BD7E777553E}" srcId="{5D79BA19-307C-4613-A686-C7BDB10FA38A}" destId="{9F1CC87E-6067-4D07-94DD-744D20066947}" srcOrd="1" destOrd="0" parTransId="{92C91536-4F63-4C69-BF23-52BA94371CF1}" sibTransId="{BD214A7E-51A1-4983-A9ED-AC8F93ABF05C}"/>
    <dgm:cxn modelId="{C95EB476-32F2-42A2-AB7E-884D6D664D5C}" type="presOf" srcId="{2D649B8B-C28C-4AC9-8094-AD82C66028A6}" destId="{F7776995-E69F-444E-B186-2DC4D4CCA938}" srcOrd="0" destOrd="0" presId="urn:microsoft.com/office/officeart/2005/8/layout/hProcess9"/>
    <dgm:cxn modelId="{AA8D827E-201E-43B1-AC86-081B31B1395E}" type="presOf" srcId="{F88EAC53-DC23-46CE-831A-F09A57A5656D}" destId="{4FA92C24-C29E-4A2C-BBCF-9B433DBB4DFE}" srcOrd="0" destOrd="0" presId="urn:microsoft.com/office/officeart/2005/8/layout/hProcess9"/>
    <dgm:cxn modelId="{D0CB275C-87F0-4BEA-8B62-FBABC9D31672}" srcId="{5D79BA19-307C-4613-A686-C7BDB10FA38A}" destId="{F88EAC53-DC23-46CE-831A-F09A57A5656D}" srcOrd="3" destOrd="0" parTransId="{880089DE-F262-4CB1-87AD-33A2C19AEEC3}" sibTransId="{CA72F5CA-C754-4E8F-8A07-037AE80E85AF}"/>
    <dgm:cxn modelId="{AE331293-5FEC-438B-BB27-66F9EF2A19C3}" type="presParOf" srcId="{B8F32225-AA91-41C7-838C-0337094C2AC9}" destId="{E0BB1707-85E2-4A63-85EF-C54228A33207}" srcOrd="0" destOrd="0" presId="urn:microsoft.com/office/officeart/2005/8/layout/hProcess9"/>
    <dgm:cxn modelId="{963E4EC1-42DC-4004-B434-D907BC8D20FC}" type="presParOf" srcId="{B8F32225-AA91-41C7-838C-0337094C2AC9}" destId="{57A5C097-3E6D-46AD-A593-FA1ADDFF59C8}" srcOrd="1" destOrd="0" presId="urn:microsoft.com/office/officeart/2005/8/layout/hProcess9"/>
    <dgm:cxn modelId="{5AB70D98-4F21-493B-BEF6-E7AB10456745}" type="presParOf" srcId="{57A5C097-3E6D-46AD-A593-FA1ADDFF59C8}" destId="{785E6CD8-0507-4D06-AEBE-47F730C17768}" srcOrd="0" destOrd="0" presId="urn:microsoft.com/office/officeart/2005/8/layout/hProcess9"/>
    <dgm:cxn modelId="{0157959F-C1F4-4069-B997-D73F0AFFD8A4}" type="presParOf" srcId="{57A5C097-3E6D-46AD-A593-FA1ADDFF59C8}" destId="{F73864F4-5260-4F4A-A734-CCE20C248917}" srcOrd="1" destOrd="0" presId="urn:microsoft.com/office/officeart/2005/8/layout/hProcess9"/>
    <dgm:cxn modelId="{EB1F7832-0712-46C2-A1AF-0F2406E7046F}" type="presParOf" srcId="{57A5C097-3E6D-46AD-A593-FA1ADDFF59C8}" destId="{624572CE-4ABA-437B-BDAF-6B7A41DACE7B}" srcOrd="2" destOrd="0" presId="urn:microsoft.com/office/officeart/2005/8/layout/hProcess9"/>
    <dgm:cxn modelId="{C759E7FF-BA3E-42D3-86C8-4BF3BD578946}" type="presParOf" srcId="{57A5C097-3E6D-46AD-A593-FA1ADDFF59C8}" destId="{38B421C9-9208-42D5-9B9C-D6072D3D6607}" srcOrd="3" destOrd="0" presId="urn:microsoft.com/office/officeart/2005/8/layout/hProcess9"/>
    <dgm:cxn modelId="{D659BCA5-7FED-45B6-B486-2A6089FEDA36}" type="presParOf" srcId="{57A5C097-3E6D-46AD-A593-FA1ADDFF59C8}" destId="{F7776995-E69F-444E-B186-2DC4D4CCA938}" srcOrd="4" destOrd="0" presId="urn:microsoft.com/office/officeart/2005/8/layout/hProcess9"/>
    <dgm:cxn modelId="{EC5F4BB7-4FC5-4147-8147-5440F61F8BF7}" type="presParOf" srcId="{57A5C097-3E6D-46AD-A593-FA1ADDFF59C8}" destId="{1F11E569-6C62-43E8-B347-4BBF0AC0BD55}" srcOrd="5" destOrd="0" presId="urn:microsoft.com/office/officeart/2005/8/layout/hProcess9"/>
    <dgm:cxn modelId="{A0E21944-95CB-4F7C-A92E-83FE4D41B3E1}" type="presParOf" srcId="{57A5C097-3E6D-46AD-A593-FA1ADDFF59C8}" destId="{4FA92C24-C29E-4A2C-BBCF-9B433DBB4DFE}"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CB988-D710-4D2C-9226-F087CBF8A7E7}" type="doc">
      <dgm:prSet loTypeId="urn:microsoft.com/office/officeart/2005/8/layout/hList1" loCatId="list" qsTypeId="urn:microsoft.com/office/officeart/2005/8/quickstyle/3d3" qsCatId="3D" csTypeId="urn:microsoft.com/office/officeart/2005/8/colors/colorful3" csCatId="colorful" phldr="1"/>
      <dgm:spPr/>
      <dgm:t>
        <a:bodyPr/>
        <a:lstStyle/>
        <a:p>
          <a:endParaRPr lang="en-US"/>
        </a:p>
      </dgm:t>
    </dgm:pt>
    <dgm:pt modelId="{E3E9BB54-D3F7-4586-8762-A75516CAA393}">
      <dgm:prSet phldrT="[Text]" custT="1"/>
      <dgm:spPr/>
      <dgm:t>
        <a:bodyPr/>
        <a:lstStyle/>
        <a:p>
          <a:pPr algn="just"/>
          <a:r>
            <a:rPr lang="en-US" sz="1800" dirty="0" smtClean="0"/>
            <a:t>Neurologic</a:t>
          </a:r>
          <a:endParaRPr lang="en-US" sz="1800" dirty="0"/>
        </a:p>
      </dgm:t>
    </dgm:pt>
    <dgm:pt modelId="{73FE7F1F-167E-437F-901F-31746E9A65F7}" type="parTrans" cxnId="{729450AB-3A0E-4D38-A253-4B3629C37F84}">
      <dgm:prSet/>
      <dgm:spPr/>
      <dgm:t>
        <a:bodyPr/>
        <a:lstStyle/>
        <a:p>
          <a:pPr algn="just"/>
          <a:endParaRPr lang="en-US" sz="1800" dirty="0"/>
        </a:p>
      </dgm:t>
    </dgm:pt>
    <dgm:pt modelId="{CD441BDB-FCA8-4379-8E54-DF76369D6B5F}" type="sibTrans" cxnId="{729450AB-3A0E-4D38-A253-4B3629C37F84}">
      <dgm:prSet/>
      <dgm:spPr/>
      <dgm:t>
        <a:bodyPr/>
        <a:lstStyle/>
        <a:p>
          <a:pPr algn="just"/>
          <a:endParaRPr lang="en-US" sz="1800" dirty="0"/>
        </a:p>
      </dgm:t>
    </dgm:pt>
    <dgm:pt modelId="{C1E1C9F1-5886-4551-AF8C-5337BC188025}">
      <dgm:prSet phldrT="[Text]" custT="1"/>
      <dgm:spPr/>
      <dgm:t>
        <a:bodyPr/>
        <a:lstStyle/>
        <a:p>
          <a:pPr algn="just"/>
          <a:r>
            <a:rPr lang="en-US" sz="1800" dirty="0" smtClean="0"/>
            <a:t>Tingling</a:t>
          </a:r>
          <a:endParaRPr lang="en-US" sz="1800" dirty="0"/>
        </a:p>
      </dgm:t>
    </dgm:pt>
    <dgm:pt modelId="{D24279E6-D708-4A04-A609-C5447F5EFF42}" type="parTrans" cxnId="{CAF052F5-CC24-4D0B-B5DC-2C576C563C84}">
      <dgm:prSet/>
      <dgm:spPr/>
      <dgm:t>
        <a:bodyPr/>
        <a:lstStyle/>
        <a:p>
          <a:pPr algn="just"/>
          <a:endParaRPr lang="en-US" sz="1800" dirty="0"/>
        </a:p>
      </dgm:t>
    </dgm:pt>
    <dgm:pt modelId="{828685CB-90E1-4ED1-92B2-D5E62A98D275}" type="sibTrans" cxnId="{CAF052F5-CC24-4D0B-B5DC-2C576C563C84}">
      <dgm:prSet/>
      <dgm:spPr/>
      <dgm:t>
        <a:bodyPr/>
        <a:lstStyle/>
        <a:p>
          <a:pPr algn="just"/>
          <a:endParaRPr lang="en-US" sz="1800" dirty="0"/>
        </a:p>
      </dgm:t>
    </dgm:pt>
    <dgm:pt modelId="{52D7F614-255C-4B55-BC26-17189AF2FC81}">
      <dgm:prSet phldrT="[Text]" custT="1"/>
      <dgm:spPr/>
      <dgm:t>
        <a:bodyPr/>
        <a:lstStyle/>
        <a:p>
          <a:pPr algn="just"/>
          <a:endParaRPr lang="en-US" sz="1800" dirty="0"/>
        </a:p>
      </dgm:t>
    </dgm:pt>
    <dgm:pt modelId="{82756A10-2A64-49DA-B9BA-0D5794676A79}" type="parTrans" cxnId="{FB9744C2-22B4-4FEC-AC18-A15B19EA07CF}">
      <dgm:prSet/>
      <dgm:spPr/>
      <dgm:t>
        <a:bodyPr/>
        <a:lstStyle/>
        <a:p>
          <a:pPr algn="just"/>
          <a:endParaRPr lang="en-US" sz="1800" dirty="0"/>
        </a:p>
      </dgm:t>
    </dgm:pt>
    <dgm:pt modelId="{799A833D-3CCD-42D3-A865-91DF152FDBC4}" type="sibTrans" cxnId="{FB9744C2-22B4-4FEC-AC18-A15B19EA07CF}">
      <dgm:prSet/>
      <dgm:spPr/>
      <dgm:t>
        <a:bodyPr/>
        <a:lstStyle/>
        <a:p>
          <a:pPr algn="just"/>
          <a:endParaRPr lang="en-US" sz="1800" dirty="0"/>
        </a:p>
      </dgm:t>
    </dgm:pt>
    <dgm:pt modelId="{A4B877BF-7AC3-45E2-AE8F-FE543FA5EE07}">
      <dgm:prSet phldrT="[Text]" custT="1"/>
      <dgm:spPr/>
      <dgm:t>
        <a:bodyPr/>
        <a:lstStyle/>
        <a:p>
          <a:pPr algn="just"/>
          <a:r>
            <a:rPr lang="en-US" sz="1800" dirty="0" smtClean="0"/>
            <a:t>Gastrointestinal tract</a:t>
          </a:r>
          <a:endParaRPr lang="en-US" sz="1800" dirty="0"/>
        </a:p>
      </dgm:t>
    </dgm:pt>
    <dgm:pt modelId="{75DE6BEC-3377-463F-82BB-2E6EB5EE119B}" type="parTrans" cxnId="{C4C9FEF5-B2B3-40D8-9FA6-6BC3C6194A76}">
      <dgm:prSet/>
      <dgm:spPr/>
      <dgm:t>
        <a:bodyPr/>
        <a:lstStyle/>
        <a:p>
          <a:pPr algn="just"/>
          <a:endParaRPr lang="en-US" sz="1800" dirty="0"/>
        </a:p>
      </dgm:t>
    </dgm:pt>
    <dgm:pt modelId="{93FB216A-CA03-454B-8CE3-6E778717B636}" type="sibTrans" cxnId="{C4C9FEF5-B2B3-40D8-9FA6-6BC3C6194A76}">
      <dgm:prSet/>
      <dgm:spPr/>
      <dgm:t>
        <a:bodyPr/>
        <a:lstStyle/>
        <a:p>
          <a:pPr algn="just"/>
          <a:endParaRPr lang="en-US" sz="1800" dirty="0"/>
        </a:p>
      </dgm:t>
    </dgm:pt>
    <dgm:pt modelId="{7F817443-5CA0-4AA9-B71E-8C3262919C25}">
      <dgm:prSet phldrT="[Text]" custT="1"/>
      <dgm:spPr/>
      <dgm:t>
        <a:bodyPr/>
        <a:lstStyle/>
        <a:p>
          <a:pPr algn="just"/>
          <a:r>
            <a:rPr lang="en-US" sz="1800" dirty="0" smtClean="0"/>
            <a:t>Nausea</a:t>
          </a:r>
          <a:endParaRPr lang="en-US" sz="1800" dirty="0"/>
        </a:p>
      </dgm:t>
    </dgm:pt>
    <dgm:pt modelId="{F7EB40FB-27B6-424E-9F8D-38CDD2BD27E3}" type="parTrans" cxnId="{765EFC5D-7C76-4A67-A480-BAA656A31E5C}">
      <dgm:prSet/>
      <dgm:spPr/>
      <dgm:t>
        <a:bodyPr/>
        <a:lstStyle/>
        <a:p>
          <a:pPr algn="just"/>
          <a:endParaRPr lang="en-US" sz="1800" dirty="0"/>
        </a:p>
      </dgm:t>
    </dgm:pt>
    <dgm:pt modelId="{2BDCB2A5-29EB-4EAC-966D-6591FE1C4712}" type="sibTrans" cxnId="{765EFC5D-7C76-4A67-A480-BAA656A31E5C}">
      <dgm:prSet/>
      <dgm:spPr/>
      <dgm:t>
        <a:bodyPr/>
        <a:lstStyle/>
        <a:p>
          <a:pPr algn="just"/>
          <a:endParaRPr lang="en-US" sz="1800" dirty="0"/>
        </a:p>
      </dgm:t>
    </dgm:pt>
    <dgm:pt modelId="{617D7635-0ED3-47FE-9C1A-7A3F1450BF04}">
      <dgm:prSet phldrT="[Text]" custT="1"/>
      <dgm:spPr/>
      <dgm:t>
        <a:bodyPr/>
        <a:lstStyle/>
        <a:p>
          <a:pPr algn="just"/>
          <a:endParaRPr lang="en-US" sz="1800" dirty="0"/>
        </a:p>
      </dgm:t>
    </dgm:pt>
    <dgm:pt modelId="{B79A4716-E41D-4C36-9132-F226278480D6}" type="parTrans" cxnId="{626DC2A8-81CE-4AEF-946B-98EE5959420F}">
      <dgm:prSet/>
      <dgm:spPr/>
      <dgm:t>
        <a:bodyPr/>
        <a:lstStyle/>
        <a:p>
          <a:pPr algn="just"/>
          <a:endParaRPr lang="en-US" sz="1800" dirty="0"/>
        </a:p>
      </dgm:t>
    </dgm:pt>
    <dgm:pt modelId="{EDFEA853-C443-4C95-A957-6A2C048098D5}" type="sibTrans" cxnId="{626DC2A8-81CE-4AEF-946B-98EE5959420F}">
      <dgm:prSet/>
      <dgm:spPr/>
      <dgm:t>
        <a:bodyPr/>
        <a:lstStyle/>
        <a:p>
          <a:pPr algn="just"/>
          <a:endParaRPr lang="en-US" sz="1800" dirty="0"/>
        </a:p>
      </dgm:t>
    </dgm:pt>
    <dgm:pt modelId="{6805086A-63CB-477C-9B22-7A193AABDFF9}">
      <dgm:prSet phldrT="[Text]" custT="1"/>
      <dgm:spPr/>
      <dgm:t>
        <a:bodyPr/>
        <a:lstStyle/>
        <a:p>
          <a:pPr algn="just"/>
          <a:r>
            <a:rPr lang="en-US" sz="1800" dirty="0" smtClean="0"/>
            <a:t>Musculoskeletal</a:t>
          </a:r>
          <a:endParaRPr lang="en-US" sz="1800" dirty="0"/>
        </a:p>
      </dgm:t>
    </dgm:pt>
    <dgm:pt modelId="{6A137B04-76EE-48AB-B9C5-637C5E660CA5}" type="parTrans" cxnId="{2C5F3D82-13F5-4B35-A3F0-530366E541B7}">
      <dgm:prSet/>
      <dgm:spPr/>
      <dgm:t>
        <a:bodyPr/>
        <a:lstStyle/>
        <a:p>
          <a:pPr algn="just"/>
          <a:endParaRPr lang="en-US" sz="1800" dirty="0"/>
        </a:p>
      </dgm:t>
    </dgm:pt>
    <dgm:pt modelId="{80745C86-D8B0-4680-9AED-E26D70B66956}" type="sibTrans" cxnId="{2C5F3D82-13F5-4B35-A3F0-530366E541B7}">
      <dgm:prSet/>
      <dgm:spPr/>
      <dgm:t>
        <a:bodyPr/>
        <a:lstStyle/>
        <a:p>
          <a:pPr algn="just"/>
          <a:endParaRPr lang="en-US" sz="1800" dirty="0"/>
        </a:p>
      </dgm:t>
    </dgm:pt>
    <dgm:pt modelId="{18F4244A-9FD0-4B39-B8F4-F8C4324C0ED2}">
      <dgm:prSet phldrT="[Text]" custT="1"/>
      <dgm:spPr/>
      <dgm:t>
        <a:bodyPr/>
        <a:lstStyle/>
        <a:p>
          <a:pPr algn="just"/>
          <a:r>
            <a:rPr lang="en-US" sz="1800" dirty="0" smtClean="0"/>
            <a:t>Fatigue</a:t>
          </a:r>
          <a:endParaRPr lang="en-US" sz="1800" dirty="0"/>
        </a:p>
      </dgm:t>
    </dgm:pt>
    <dgm:pt modelId="{601B6825-FEC1-4334-B6E2-19A1B55556D0}" type="parTrans" cxnId="{3BE4D9D0-E519-4910-9726-233C6FF0B53F}">
      <dgm:prSet/>
      <dgm:spPr/>
      <dgm:t>
        <a:bodyPr/>
        <a:lstStyle/>
        <a:p>
          <a:pPr algn="just"/>
          <a:endParaRPr lang="en-US" sz="1800" dirty="0"/>
        </a:p>
      </dgm:t>
    </dgm:pt>
    <dgm:pt modelId="{482E5304-DD33-42F1-B968-9AE36C2D4112}" type="sibTrans" cxnId="{3BE4D9D0-E519-4910-9726-233C6FF0B53F}">
      <dgm:prSet/>
      <dgm:spPr/>
      <dgm:t>
        <a:bodyPr/>
        <a:lstStyle/>
        <a:p>
          <a:pPr algn="just"/>
          <a:endParaRPr lang="en-US" sz="1800" dirty="0"/>
        </a:p>
      </dgm:t>
    </dgm:pt>
    <dgm:pt modelId="{2F58DAD1-107E-4CBB-9F2C-75BEB9377DB8}">
      <dgm:prSet phldrT="[Text]" custT="1"/>
      <dgm:spPr/>
      <dgm:t>
        <a:bodyPr/>
        <a:lstStyle/>
        <a:p>
          <a:pPr algn="just"/>
          <a:r>
            <a:rPr lang="en-US" sz="1800" dirty="0" smtClean="0"/>
            <a:t>Weakness</a:t>
          </a:r>
          <a:endParaRPr lang="en-US" sz="1800" dirty="0"/>
        </a:p>
      </dgm:t>
    </dgm:pt>
    <dgm:pt modelId="{6CBE0F93-EF3E-41E3-9C3B-EE9C90D917C5}" type="parTrans" cxnId="{5C7D00AF-6D9D-4BD9-B0CC-0468FB73CDCC}">
      <dgm:prSet/>
      <dgm:spPr/>
      <dgm:t>
        <a:bodyPr/>
        <a:lstStyle/>
        <a:p>
          <a:pPr algn="just"/>
          <a:endParaRPr lang="en-US" sz="1800" dirty="0"/>
        </a:p>
      </dgm:t>
    </dgm:pt>
    <dgm:pt modelId="{7C8DF125-5F6A-41FB-A8FF-3A056F6764FE}" type="sibTrans" cxnId="{5C7D00AF-6D9D-4BD9-B0CC-0468FB73CDCC}">
      <dgm:prSet/>
      <dgm:spPr/>
      <dgm:t>
        <a:bodyPr/>
        <a:lstStyle/>
        <a:p>
          <a:pPr algn="just"/>
          <a:endParaRPr lang="en-US" sz="1800" dirty="0"/>
        </a:p>
      </dgm:t>
    </dgm:pt>
    <dgm:pt modelId="{6500926C-CDA1-4095-B839-F2FC5B9FF016}">
      <dgm:prSet phldrT="[Text]" custT="1"/>
      <dgm:spPr/>
      <dgm:t>
        <a:bodyPr/>
        <a:lstStyle/>
        <a:p>
          <a:pPr algn="just"/>
          <a:r>
            <a:rPr lang="en-US" sz="1800" dirty="0" smtClean="0"/>
            <a:t>Numbness</a:t>
          </a:r>
          <a:endParaRPr lang="en-US" sz="1800" dirty="0"/>
        </a:p>
      </dgm:t>
    </dgm:pt>
    <dgm:pt modelId="{708A7318-5EAE-492B-93BB-814D9CAFF965}" type="parTrans" cxnId="{FB09EE62-0157-4F6B-96E1-C24F04F12F2B}">
      <dgm:prSet/>
      <dgm:spPr/>
      <dgm:t>
        <a:bodyPr/>
        <a:lstStyle/>
        <a:p>
          <a:pPr algn="just"/>
          <a:endParaRPr lang="en-US" sz="1800" dirty="0"/>
        </a:p>
      </dgm:t>
    </dgm:pt>
    <dgm:pt modelId="{CA98B753-BA37-477B-96DC-6BF6EFC7AF16}" type="sibTrans" cxnId="{FB09EE62-0157-4F6B-96E1-C24F04F12F2B}">
      <dgm:prSet/>
      <dgm:spPr/>
      <dgm:t>
        <a:bodyPr/>
        <a:lstStyle/>
        <a:p>
          <a:pPr algn="just"/>
          <a:endParaRPr lang="en-US" sz="1800" dirty="0"/>
        </a:p>
      </dgm:t>
    </dgm:pt>
    <dgm:pt modelId="{F39A2823-53FC-4FA1-B166-7AD29EB323DF}">
      <dgm:prSet phldrT="[Text]" custT="1"/>
      <dgm:spPr/>
      <dgm:t>
        <a:bodyPr/>
        <a:lstStyle/>
        <a:p>
          <a:pPr algn="just"/>
          <a:r>
            <a:rPr lang="en-US" sz="1800" dirty="0" smtClean="0"/>
            <a:t>Blurred vision</a:t>
          </a:r>
          <a:endParaRPr lang="en-US" sz="1800" dirty="0"/>
        </a:p>
      </dgm:t>
    </dgm:pt>
    <dgm:pt modelId="{EFEA6654-7920-4DAF-8ADB-79BD2FB6FCBD}" type="parTrans" cxnId="{DD99E99B-140C-4179-9204-24269F08CD35}">
      <dgm:prSet/>
      <dgm:spPr/>
      <dgm:t>
        <a:bodyPr/>
        <a:lstStyle/>
        <a:p>
          <a:pPr algn="just"/>
          <a:endParaRPr lang="en-US" sz="1800" dirty="0"/>
        </a:p>
      </dgm:t>
    </dgm:pt>
    <dgm:pt modelId="{F5D65EC2-3A8D-483C-9FB7-E557988E7695}" type="sibTrans" cxnId="{DD99E99B-140C-4179-9204-24269F08CD35}">
      <dgm:prSet/>
      <dgm:spPr/>
      <dgm:t>
        <a:bodyPr/>
        <a:lstStyle/>
        <a:p>
          <a:pPr algn="just"/>
          <a:endParaRPr lang="en-US" sz="1800" dirty="0"/>
        </a:p>
      </dgm:t>
    </dgm:pt>
    <dgm:pt modelId="{5E137C4F-2EFE-4FC4-93C5-065479F05261}">
      <dgm:prSet phldrT="[Text]" custT="1"/>
      <dgm:spPr/>
      <dgm:t>
        <a:bodyPr/>
        <a:lstStyle/>
        <a:p>
          <a:pPr algn="just"/>
          <a:r>
            <a:rPr lang="en-US" sz="1800" dirty="0" smtClean="0"/>
            <a:t>Twitches</a:t>
          </a:r>
          <a:endParaRPr lang="en-US" sz="1800" dirty="0"/>
        </a:p>
      </dgm:t>
    </dgm:pt>
    <dgm:pt modelId="{969B784A-D1C9-4896-8E44-0751CDD58CCF}" type="parTrans" cxnId="{63D65F4A-C4B8-45E2-97F7-9AEFB44C1D96}">
      <dgm:prSet/>
      <dgm:spPr/>
      <dgm:t>
        <a:bodyPr/>
        <a:lstStyle/>
        <a:p>
          <a:pPr algn="just"/>
          <a:endParaRPr lang="en-US" sz="1800" dirty="0"/>
        </a:p>
      </dgm:t>
    </dgm:pt>
    <dgm:pt modelId="{E03D9D31-4F1A-4036-80A5-6FAF0EF111C8}" type="sibTrans" cxnId="{63D65F4A-C4B8-45E2-97F7-9AEFB44C1D96}">
      <dgm:prSet/>
      <dgm:spPr/>
      <dgm:t>
        <a:bodyPr/>
        <a:lstStyle/>
        <a:p>
          <a:pPr algn="just"/>
          <a:endParaRPr lang="en-US" sz="1800" dirty="0"/>
        </a:p>
      </dgm:t>
    </dgm:pt>
    <dgm:pt modelId="{57C1AA32-2C5E-40AE-93DC-3277B6AC340C}">
      <dgm:prSet phldrT="[Text]" custT="1"/>
      <dgm:spPr/>
      <dgm:t>
        <a:bodyPr/>
        <a:lstStyle/>
        <a:p>
          <a:pPr algn="just"/>
          <a:r>
            <a:rPr lang="en-US" sz="1800" dirty="0" err="1" smtClean="0"/>
            <a:t>Lacrimation</a:t>
          </a:r>
          <a:r>
            <a:rPr lang="en-US" sz="1800" dirty="0" smtClean="0"/>
            <a:t> </a:t>
          </a:r>
          <a:endParaRPr lang="en-US" sz="1800" dirty="0"/>
        </a:p>
      </dgm:t>
    </dgm:pt>
    <dgm:pt modelId="{398FCA92-084E-4672-BCC4-0111EC754C51}" type="parTrans" cxnId="{6377BB91-4110-4AA7-9F4B-EC58AADC131A}">
      <dgm:prSet/>
      <dgm:spPr/>
      <dgm:t>
        <a:bodyPr/>
        <a:lstStyle/>
        <a:p>
          <a:pPr algn="just"/>
          <a:endParaRPr lang="en-US" sz="1800" dirty="0"/>
        </a:p>
      </dgm:t>
    </dgm:pt>
    <dgm:pt modelId="{A4AFBD44-3F91-4E31-A324-EE3FFD7C7E69}" type="sibTrans" cxnId="{6377BB91-4110-4AA7-9F4B-EC58AADC131A}">
      <dgm:prSet/>
      <dgm:spPr/>
      <dgm:t>
        <a:bodyPr/>
        <a:lstStyle/>
        <a:p>
          <a:pPr algn="just"/>
          <a:endParaRPr lang="en-US" sz="1800" dirty="0"/>
        </a:p>
      </dgm:t>
    </dgm:pt>
    <dgm:pt modelId="{83A7B379-D346-42E0-961F-05564CAF541C}">
      <dgm:prSet phldrT="[Text]" custT="1"/>
      <dgm:spPr/>
      <dgm:t>
        <a:bodyPr/>
        <a:lstStyle/>
        <a:p>
          <a:pPr algn="just"/>
          <a:r>
            <a:rPr lang="en-US" sz="1800" dirty="0" smtClean="0"/>
            <a:t>Vomiting</a:t>
          </a:r>
          <a:endParaRPr lang="en-US" sz="1800" dirty="0"/>
        </a:p>
      </dgm:t>
    </dgm:pt>
    <dgm:pt modelId="{52EB4AEF-37B8-463C-9E79-BC490DB762DE}" type="parTrans" cxnId="{F07996A1-4890-4E05-936C-330E7DB74857}">
      <dgm:prSet/>
      <dgm:spPr/>
      <dgm:t>
        <a:bodyPr/>
        <a:lstStyle/>
        <a:p>
          <a:pPr algn="just"/>
          <a:endParaRPr lang="en-US" sz="1800" dirty="0"/>
        </a:p>
      </dgm:t>
    </dgm:pt>
    <dgm:pt modelId="{EC8E683B-DA4D-4356-B9D5-E6B7A701CE3D}" type="sibTrans" cxnId="{F07996A1-4890-4E05-936C-330E7DB74857}">
      <dgm:prSet/>
      <dgm:spPr/>
      <dgm:t>
        <a:bodyPr/>
        <a:lstStyle/>
        <a:p>
          <a:pPr algn="just"/>
          <a:endParaRPr lang="en-US" sz="1800" dirty="0"/>
        </a:p>
      </dgm:t>
    </dgm:pt>
    <dgm:pt modelId="{7C458E36-4080-440A-BF7B-8070AB4647D9}">
      <dgm:prSet phldrT="[Text]" custT="1"/>
      <dgm:spPr/>
      <dgm:t>
        <a:bodyPr/>
        <a:lstStyle/>
        <a:p>
          <a:pPr algn="just"/>
          <a:r>
            <a:rPr lang="en-US" sz="1800" dirty="0" smtClean="0"/>
            <a:t>Diarrhea</a:t>
          </a:r>
          <a:endParaRPr lang="en-US" sz="1800" dirty="0"/>
        </a:p>
      </dgm:t>
    </dgm:pt>
    <dgm:pt modelId="{A8F9A509-C672-42A2-A9A8-612E08FFACCC}" type="parTrans" cxnId="{2ECB46E8-9EAB-4A52-8D08-A68709382051}">
      <dgm:prSet/>
      <dgm:spPr/>
      <dgm:t>
        <a:bodyPr/>
        <a:lstStyle/>
        <a:p>
          <a:pPr algn="just"/>
          <a:endParaRPr lang="en-US" sz="1800" dirty="0"/>
        </a:p>
      </dgm:t>
    </dgm:pt>
    <dgm:pt modelId="{472C4660-F54E-4600-AC02-CE530C366549}" type="sibTrans" cxnId="{2ECB46E8-9EAB-4A52-8D08-A68709382051}">
      <dgm:prSet/>
      <dgm:spPr/>
      <dgm:t>
        <a:bodyPr/>
        <a:lstStyle/>
        <a:p>
          <a:pPr algn="just"/>
          <a:endParaRPr lang="en-US" sz="1800" dirty="0"/>
        </a:p>
      </dgm:t>
    </dgm:pt>
    <dgm:pt modelId="{CFB3BE0F-CB04-416B-9034-4705E7104D35}">
      <dgm:prSet phldrT="[Text]" custT="1"/>
      <dgm:spPr/>
      <dgm:t>
        <a:bodyPr/>
        <a:lstStyle/>
        <a:p>
          <a:pPr algn="just"/>
          <a:r>
            <a:rPr lang="en-US" sz="1800" dirty="0" smtClean="0"/>
            <a:t>Constipation</a:t>
          </a:r>
          <a:endParaRPr lang="en-US" sz="1800" dirty="0"/>
        </a:p>
      </dgm:t>
    </dgm:pt>
    <dgm:pt modelId="{9A95DCD8-2C10-49DC-B0D0-C66B625467F9}" type="parTrans" cxnId="{4B9A885F-5256-43D8-8152-CC9875AC6F56}">
      <dgm:prSet/>
      <dgm:spPr/>
      <dgm:t>
        <a:bodyPr/>
        <a:lstStyle/>
        <a:p>
          <a:pPr algn="just"/>
          <a:endParaRPr lang="en-US" sz="1800" dirty="0"/>
        </a:p>
      </dgm:t>
    </dgm:pt>
    <dgm:pt modelId="{7687F21B-6ECA-4A0C-98B4-167CF3F90B02}" type="sibTrans" cxnId="{4B9A885F-5256-43D8-8152-CC9875AC6F56}">
      <dgm:prSet/>
      <dgm:spPr/>
      <dgm:t>
        <a:bodyPr/>
        <a:lstStyle/>
        <a:p>
          <a:pPr algn="just"/>
          <a:endParaRPr lang="en-US" sz="1800" dirty="0"/>
        </a:p>
      </dgm:t>
    </dgm:pt>
    <dgm:pt modelId="{11769A9C-16FB-4129-B7FA-446FD7CA37F1}">
      <dgm:prSet phldrT="[Text]" custT="1"/>
      <dgm:spPr/>
      <dgm:t>
        <a:bodyPr/>
        <a:lstStyle/>
        <a:p>
          <a:pPr algn="just"/>
          <a:r>
            <a:rPr lang="en-US" sz="1800" dirty="0" smtClean="0"/>
            <a:t>Indigestion</a:t>
          </a:r>
          <a:endParaRPr lang="en-US" sz="1800" dirty="0"/>
        </a:p>
      </dgm:t>
    </dgm:pt>
    <dgm:pt modelId="{87C44C43-16D1-4B7F-8B26-86C8E43C3ACE}" type="parTrans" cxnId="{70473FBE-D766-49E8-9F8A-457E92F7B2F6}">
      <dgm:prSet/>
      <dgm:spPr/>
      <dgm:t>
        <a:bodyPr/>
        <a:lstStyle/>
        <a:p>
          <a:pPr algn="just"/>
          <a:endParaRPr lang="en-US" sz="1800" dirty="0"/>
        </a:p>
      </dgm:t>
    </dgm:pt>
    <dgm:pt modelId="{BE8B370D-0563-4F2A-97DF-C0DE0ADB1FC5}" type="sibTrans" cxnId="{70473FBE-D766-49E8-9F8A-457E92F7B2F6}">
      <dgm:prSet/>
      <dgm:spPr/>
      <dgm:t>
        <a:bodyPr/>
        <a:lstStyle/>
        <a:p>
          <a:pPr algn="just"/>
          <a:endParaRPr lang="en-US" sz="1800" dirty="0"/>
        </a:p>
      </dgm:t>
    </dgm:pt>
    <dgm:pt modelId="{20831D33-71CB-4F62-9B06-DED39898B5A4}">
      <dgm:prSet phldrT="[Text]" custT="1"/>
      <dgm:spPr/>
      <dgm:t>
        <a:bodyPr/>
        <a:lstStyle/>
        <a:p>
          <a:pPr algn="just"/>
          <a:r>
            <a:rPr lang="en-US" sz="1800" dirty="0" smtClean="0"/>
            <a:t>Tension</a:t>
          </a:r>
          <a:endParaRPr lang="en-US" sz="1800" dirty="0"/>
        </a:p>
      </dgm:t>
    </dgm:pt>
    <dgm:pt modelId="{0FDF4C85-1F98-45ED-A07A-D7B82B3E6E24}" type="parTrans" cxnId="{9E214FB0-D673-41B6-9E18-D9F496705518}">
      <dgm:prSet/>
      <dgm:spPr/>
      <dgm:t>
        <a:bodyPr/>
        <a:lstStyle/>
        <a:p>
          <a:pPr algn="just"/>
          <a:endParaRPr lang="en-US" sz="1800" dirty="0"/>
        </a:p>
      </dgm:t>
    </dgm:pt>
    <dgm:pt modelId="{B3782FED-E5A2-4B3E-886E-D48F40A0E44C}" type="sibTrans" cxnId="{9E214FB0-D673-41B6-9E18-D9F496705518}">
      <dgm:prSet/>
      <dgm:spPr/>
      <dgm:t>
        <a:bodyPr/>
        <a:lstStyle/>
        <a:p>
          <a:pPr algn="just"/>
          <a:endParaRPr lang="en-US" sz="1800" dirty="0"/>
        </a:p>
      </dgm:t>
    </dgm:pt>
    <dgm:pt modelId="{4B581BB1-016E-4BBA-B271-4480564E654D}">
      <dgm:prSet phldrT="[Text]" custT="1"/>
      <dgm:spPr/>
      <dgm:t>
        <a:bodyPr/>
        <a:lstStyle/>
        <a:p>
          <a:pPr algn="just"/>
          <a:r>
            <a:rPr lang="en-US" sz="1800" dirty="0" smtClean="0"/>
            <a:t>Tiredness</a:t>
          </a:r>
          <a:endParaRPr lang="en-US" sz="1800" dirty="0"/>
        </a:p>
      </dgm:t>
    </dgm:pt>
    <dgm:pt modelId="{10332AD8-EE9E-4023-8AC0-98305622F93E}" type="parTrans" cxnId="{7F73E68A-2DE3-476C-81A9-68920E73D668}">
      <dgm:prSet/>
      <dgm:spPr/>
      <dgm:t>
        <a:bodyPr/>
        <a:lstStyle/>
        <a:p>
          <a:pPr algn="just"/>
          <a:endParaRPr lang="en-US" sz="1800" dirty="0"/>
        </a:p>
      </dgm:t>
    </dgm:pt>
    <dgm:pt modelId="{E9D82D82-247A-4987-A7DD-1373876A57C0}" type="sibTrans" cxnId="{7F73E68A-2DE3-476C-81A9-68920E73D668}">
      <dgm:prSet/>
      <dgm:spPr/>
      <dgm:t>
        <a:bodyPr/>
        <a:lstStyle/>
        <a:p>
          <a:pPr algn="just"/>
          <a:endParaRPr lang="en-US" sz="1800" dirty="0"/>
        </a:p>
      </dgm:t>
    </dgm:pt>
    <dgm:pt modelId="{5C9B8683-798F-4797-BF10-9DA3BBD397A0}">
      <dgm:prSet phldrT="[Text]" custT="1"/>
      <dgm:spPr/>
      <dgm:t>
        <a:bodyPr/>
        <a:lstStyle/>
        <a:p>
          <a:pPr algn="just"/>
          <a:r>
            <a:rPr lang="en-US" sz="1800" dirty="0" err="1" smtClean="0"/>
            <a:t>Otologic</a:t>
          </a:r>
          <a:r>
            <a:rPr lang="en-US" sz="1800" dirty="0" smtClean="0"/>
            <a:t> </a:t>
          </a:r>
          <a:endParaRPr lang="en-US" sz="1800" dirty="0"/>
        </a:p>
      </dgm:t>
    </dgm:pt>
    <dgm:pt modelId="{BF654BD3-8050-4EDF-9335-7DEDB9AA2AD3}" type="parTrans" cxnId="{F086E823-070D-4F61-867B-02342D61040C}">
      <dgm:prSet/>
      <dgm:spPr/>
      <dgm:t>
        <a:bodyPr/>
        <a:lstStyle/>
        <a:p>
          <a:pPr algn="just"/>
          <a:endParaRPr lang="en-US" sz="1800"/>
        </a:p>
      </dgm:t>
    </dgm:pt>
    <dgm:pt modelId="{7B72DA5D-A0F8-43C5-B1E2-2F97D8A1B7EA}" type="sibTrans" cxnId="{F086E823-070D-4F61-867B-02342D61040C}">
      <dgm:prSet/>
      <dgm:spPr/>
      <dgm:t>
        <a:bodyPr/>
        <a:lstStyle/>
        <a:p>
          <a:pPr algn="just"/>
          <a:endParaRPr lang="en-US" sz="1800"/>
        </a:p>
      </dgm:t>
    </dgm:pt>
    <dgm:pt modelId="{C6E28D87-982D-4A2F-A173-F61AF09B84C4}">
      <dgm:prSet custT="1"/>
      <dgm:spPr/>
      <dgm:t>
        <a:bodyPr/>
        <a:lstStyle/>
        <a:p>
          <a:pPr algn="just"/>
          <a:r>
            <a:rPr lang="en-US" sz="1800" dirty="0" smtClean="0"/>
            <a:t>Tinnitus</a:t>
          </a:r>
          <a:endParaRPr lang="en-US" sz="1800" dirty="0"/>
        </a:p>
      </dgm:t>
    </dgm:pt>
    <dgm:pt modelId="{FC78625D-E290-41A8-B104-EA00EA0EE830}" type="parTrans" cxnId="{FB416E45-FB9A-4868-AAA8-BB39012F4638}">
      <dgm:prSet/>
      <dgm:spPr/>
      <dgm:t>
        <a:bodyPr/>
        <a:lstStyle/>
        <a:p>
          <a:pPr algn="just"/>
          <a:endParaRPr lang="en-US" sz="1800"/>
        </a:p>
      </dgm:t>
    </dgm:pt>
    <dgm:pt modelId="{A4377630-4C44-4B91-B8CD-AEF0E6F6F683}" type="sibTrans" cxnId="{FB416E45-FB9A-4868-AAA8-BB39012F4638}">
      <dgm:prSet/>
      <dgm:spPr/>
      <dgm:t>
        <a:bodyPr/>
        <a:lstStyle/>
        <a:p>
          <a:pPr algn="just"/>
          <a:endParaRPr lang="en-US" sz="1800"/>
        </a:p>
      </dgm:t>
    </dgm:pt>
    <dgm:pt modelId="{FCF6E256-F312-48EE-AC1B-46801F977A56}">
      <dgm:prSet custT="1"/>
      <dgm:spPr/>
      <dgm:t>
        <a:bodyPr/>
        <a:lstStyle/>
        <a:p>
          <a:pPr algn="just"/>
          <a:r>
            <a:rPr lang="en-US" sz="1800" dirty="0" smtClean="0"/>
            <a:t>Ear pain</a:t>
          </a:r>
          <a:endParaRPr lang="en-US" sz="1800" dirty="0"/>
        </a:p>
      </dgm:t>
    </dgm:pt>
    <dgm:pt modelId="{AF80ECB5-30DF-4EAB-ADE9-C60ADA6DE536}" type="parTrans" cxnId="{7B1C5129-5AE4-49E9-905C-44C38BDAC6F7}">
      <dgm:prSet/>
      <dgm:spPr/>
      <dgm:t>
        <a:bodyPr/>
        <a:lstStyle/>
        <a:p>
          <a:pPr algn="just"/>
          <a:endParaRPr lang="en-US" sz="1800"/>
        </a:p>
      </dgm:t>
    </dgm:pt>
    <dgm:pt modelId="{B4A6AF16-8D0A-46F2-87DD-050CCA07549C}" type="sibTrans" cxnId="{7B1C5129-5AE4-49E9-905C-44C38BDAC6F7}">
      <dgm:prSet/>
      <dgm:spPr/>
      <dgm:t>
        <a:bodyPr/>
        <a:lstStyle/>
        <a:p>
          <a:pPr algn="just"/>
          <a:endParaRPr lang="en-US" sz="1800"/>
        </a:p>
      </dgm:t>
    </dgm:pt>
    <dgm:pt modelId="{D7103627-A89C-43F5-906D-87472E3D7D65}">
      <dgm:prSet custT="1"/>
      <dgm:spPr/>
      <dgm:t>
        <a:bodyPr/>
        <a:lstStyle/>
        <a:p>
          <a:pPr algn="just"/>
          <a:r>
            <a:rPr lang="en-US" sz="1800" dirty="0" smtClean="0"/>
            <a:t>Dizziness</a:t>
          </a:r>
          <a:endParaRPr lang="en-US" sz="1800" dirty="0"/>
        </a:p>
      </dgm:t>
    </dgm:pt>
    <dgm:pt modelId="{0E97657B-1050-4309-9651-BB2B3015422B}" type="parTrans" cxnId="{7838C00B-50CC-4CD5-9868-123B7356D82C}">
      <dgm:prSet/>
      <dgm:spPr/>
      <dgm:t>
        <a:bodyPr/>
        <a:lstStyle/>
        <a:p>
          <a:pPr algn="just"/>
          <a:endParaRPr lang="en-US" sz="1800"/>
        </a:p>
      </dgm:t>
    </dgm:pt>
    <dgm:pt modelId="{85E44CD3-8FCF-4AD3-B2DA-0ED4F5FC326D}" type="sibTrans" cxnId="{7838C00B-50CC-4CD5-9868-123B7356D82C}">
      <dgm:prSet/>
      <dgm:spPr/>
      <dgm:t>
        <a:bodyPr/>
        <a:lstStyle/>
        <a:p>
          <a:pPr algn="just"/>
          <a:endParaRPr lang="en-US" sz="1800"/>
        </a:p>
      </dgm:t>
    </dgm:pt>
    <dgm:pt modelId="{5BD7FA53-3CD6-4FBC-9449-CA83BF6E9D3B}">
      <dgm:prSet custT="1"/>
      <dgm:spPr/>
      <dgm:t>
        <a:bodyPr/>
        <a:lstStyle/>
        <a:p>
          <a:pPr algn="just"/>
          <a:r>
            <a:rPr lang="en-US" sz="1800" dirty="0" smtClean="0"/>
            <a:t>Vertigo</a:t>
          </a:r>
          <a:endParaRPr lang="en-US" sz="1800" dirty="0"/>
        </a:p>
      </dgm:t>
    </dgm:pt>
    <dgm:pt modelId="{3C1F8D2C-8BC6-4453-951D-F5718A8209EC}" type="parTrans" cxnId="{58B620AF-4C55-4900-A496-F4981449F8A0}">
      <dgm:prSet/>
      <dgm:spPr/>
      <dgm:t>
        <a:bodyPr/>
        <a:lstStyle/>
        <a:p>
          <a:pPr algn="just"/>
          <a:endParaRPr lang="en-US" sz="1800"/>
        </a:p>
      </dgm:t>
    </dgm:pt>
    <dgm:pt modelId="{E6D319D7-3B4C-4A52-AAAC-9C8F7BBC27DA}" type="sibTrans" cxnId="{58B620AF-4C55-4900-A496-F4981449F8A0}">
      <dgm:prSet/>
      <dgm:spPr/>
      <dgm:t>
        <a:bodyPr/>
        <a:lstStyle/>
        <a:p>
          <a:pPr algn="just"/>
          <a:endParaRPr lang="en-US" sz="1800"/>
        </a:p>
      </dgm:t>
    </dgm:pt>
    <dgm:pt modelId="{B7D99489-4EF1-467D-AD0B-DBC8832A952C}" type="pres">
      <dgm:prSet presAssocID="{6F0CB988-D710-4D2C-9226-F087CBF8A7E7}" presName="Name0" presStyleCnt="0">
        <dgm:presLayoutVars>
          <dgm:dir/>
          <dgm:animLvl val="lvl"/>
          <dgm:resizeHandles val="exact"/>
        </dgm:presLayoutVars>
      </dgm:prSet>
      <dgm:spPr/>
      <dgm:t>
        <a:bodyPr/>
        <a:lstStyle/>
        <a:p>
          <a:endParaRPr lang="en-US"/>
        </a:p>
      </dgm:t>
    </dgm:pt>
    <dgm:pt modelId="{BB33C7F0-87BE-4793-BA52-FB6C7399F6F4}" type="pres">
      <dgm:prSet presAssocID="{E3E9BB54-D3F7-4586-8762-A75516CAA393}" presName="composite" presStyleCnt="0"/>
      <dgm:spPr/>
      <dgm:t>
        <a:bodyPr/>
        <a:lstStyle/>
        <a:p>
          <a:endParaRPr lang="en-US"/>
        </a:p>
      </dgm:t>
    </dgm:pt>
    <dgm:pt modelId="{A1FA1EB7-5D32-42E3-AB71-E0DA9E92D917}" type="pres">
      <dgm:prSet presAssocID="{E3E9BB54-D3F7-4586-8762-A75516CAA393}" presName="parTx" presStyleLbl="alignNode1" presStyleIdx="0" presStyleCnt="4" custLinFactNeighborX="3221">
        <dgm:presLayoutVars>
          <dgm:chMax val="0"/>
          <dgm:chPref val="0"/>
          <dgm:bulletEnabled val="1"/>
        </dgm:presLayoutVars>
      </dgm:prSet>
      <dgm:spPr/>
      <dgm:t>
        <a:bodyPr/>
        <a:lstStyle/>
        <a:p>
          <a:endParaRPr lang="en-US"/>
        </a:p>
      </dgm:t>
    </dgm:pt>
    <dgm:pt modelId="{432A2DDE-D91A-48EB-BA04-CCCE5226ECA8}" type="pres">
      <dgm:prSet presAssocID="{E3E9BB54-D3F7-4586-8762-A75516CAA393}" presName="desTx" presStyleLbl="alignAccFollowNode1" presStyleIdx="0" presStyleCnt="4" custLinFactNeighborX="3221">
        <dgm:presLayoutVars>
          <dgm:bulletEnabled val="1"/>
        </dgm:presLayoutVars>
      </dgm:prSet>
      <dgm:spPr/>
      <dgm:t>
        <a:bodyPr/>
        <a:lstStyle/>
        <a:p>
          <a:endParaRPr lang="en-US"/>
        </a:p>
      </dgm:t>
    </dgm:pt>
    <dgm:pt modelId="{152678E0-28F0-48ED-B217-1A12F3A0D631}" type="pres">
      <dgm:prSet presAssocID="{CD441BDB-FCA8-4379-8E54-DF76369D6B5F}" presName="space" presStyleCnt="0"/>
      <dgm:spPr/>
      <dgm:t>
        <a:bodyPr/>
        <a:lstStyle/>
        <a:p>
          <a:endParaRPr lang="en-US"/>
        </a:p>
      </dgm:t>
    </dgm:pt>
    <dgm:pt modelId="{B41114DE-C28E-4002-9C76-D80FC6FCA1BE}" type="pres">
      <dgm:prSet presAssocID="{A4B877BF-7AC3-45E2-AE8F-FE543FA5EE07}" presName="composite" presStyleCnt="0"/>
      <dgm:spPr/>
      <dgm:t>
        <a:bodyPr/>
        <a:lstStyle/>
        <a:p>
          <a:endParaRPr lang="en-US"/>
        </a:p>
      </dgm:t>
    </dgm:pt>
    <dgm:pt modelId="{3017EFC1-1DE2-40D3-A735-4520DAB32094}" type="pres">
      <dgm:prSet presAssocID="{A4B877BF-7AC3-45E2-AE8F-FE543FA5EE07}" presName="parTx" presStyleLbl="alignNode1" presStyleIdx="1" presStyleCnt="4" custLinFactNeighborX="2904">
        <dgm:presLayoutVars>
          <dgm:chMax val="0"/>
          <dgm:chPref val="0"/>
          <dgm:bulletEnabled val="1"/>
        </dgm:presLayoutVars>
      </dgm:prSet>
      <dgm:spPr/>
      <dgm:t>
        <a:bodyPr/>
        <a:lstStyle/>
        <a:p>
          <a:endParaRPr lang="en-US"/>
        </a:p>
      </dgm:t>
    </dgm:pt>
    <dgm:pt modelId="{FA263C1C-EB7F-443B-A7E5-5339837582B2}" type="pres">
      <dgm:prSet presAssocID="{A4B877BF-7AC3-45E2-AE8F-FE543FA5EE07}" presName="desTx" presStyleLbl="alignAccFollowNode1" presStyleIdx="1" presStyleCnt="4" custLinFactNeighborX="2904">
        <dgm:presLayoutVars>
          <dgm:bulletEnabled val="1"/>
        </dgm:presLayoutVars>
      </dgm:prSet>
      <dgm:spPr/>
      <dgm:t>
        <a:bodyPr/>
        <a:lstStyle/>
        <a:p>
          <a:endParaRPr lang="en-US"/>
        </a:p>
      </dgm:t>
    </dgm:pt>
    <dgm:pt modelId="{45E46D24-DE68-4D81-8637-254EFCBC5140}" type="pres">
      <dgm:prSet presAssocID="{93FB216A-CA03-454B-8CE3-6E778717B636}" presName="space" presStyleCnt="0"/>
      <dgm:spPr/>
      <dgm:t>
        <a:bodyPr/>
        <a:lstStyle/>
        <a:p>
          <a:endParaRPr lang="en-US"/>
        </a:p>
      </dgm:t>
    </dgm:pt>
    <dgm:pt modelId="{F4EB3062-7DBB-42C7-A639-DFB3B9513A00}" type="pres">
      <dgm:prSet presAssocID="{6805086A-63CB-477C-9B22-7A193AABDFF9}" presName="composite" presStyleCnt="0"/>
      <dgm:spPr/>
      <dgm:t>
        <a:bodyPr/>
        <a:lstStyle/>
        <a:p>
          <a:endParaRPr lang="en-US"/>
        </a:p>
      </dgm:t>
    </dgm:pt>
    <dgm:pt modelId="{E6431FB5-8B15-47D5-B75C-F321185D66AB}" type="pres">
      <dgm:prSet presAssocID="{6805086A-63CB-477C-9B22-7A193AABDFF9}" presName="parTx" presStyleLbl="alignNode1" presStyleIdx="2" presStyleCnt="4" custLinFactNeighborX="-512">
        <dgm:presLayoutVars>
          <dgm:chMax val="0"/>
          <dgm:chPref val="0"/>
          <dgm:bulletEnabled val="1"/>
        </dgm:presLayoutVars>
      </dgm:prSet>
      <dgm:spPr/>
      <dgm:t>
        <a:bodyPr/>
        <a:lstStyle/>
        <a:p>
          <a:endParaRPr lang="en-US"/>
        </a:p>
      </dgm:t>
    </dgm:pt>
    <dgm:pt modelId="{81E1A695-1EB1-4356-B5FC-81978C15EFFE}" type="pres">
      <dgm:prSet presAssocID="{6805086A-63CB-477C-9B22-7A193AABDFF9}" presName="desTx" presStyleLbl="alignAccFollowNode1" presStyleIdx="2" presStyleCnt="4" custLinFactNeighborX="-512">
        <dgm:presLayoutVars>
          <dgm:bulletEnabled val="1"/>
        </dgm:presLayoutVars>
      </dgm:prSet>
      <dgm:spPr/>
      <dgm:t>
        <a:bodyPr/>
        <a:lstStyle/>
        <a:p>
          <a:endParaRPr lang="en-US"/>
        </a:p>
      </dgm:t>
    </dgm:pt>
    <dgm:pt modelId="{3C238A11-2369-40D6-9A3D-F5EB279B8B17}" type="pres">
      <dgm:prSet presAssocID="{80745C86-D8B0-4680-9AED-E26D70B66956}" presName="space" presStyleCnt="0"/>
      <dgm:spPr/>
      <dgm:t>
        <a:bodyPr/>
        <a:lstStyle/>
        <a:p>
          <a:endParaRPr lang="en-US"/>
        </a:p>
      </dgm:t>
    </dgm:pt>
    <dgm:pt modelId="{355366C4-5F31-4E88-A5A8-49871D0AC4C4}" type="pres">
      <dgm:prSet presAssocID="{5C9B8683-798F-4797-BF10-9DA3BBD397A0}" presName="composite" presStyleCnt="0"/>
      <dgm:spPr/>
      <dgm:t>
        <a:bodyPr/>
        <a:lstStyle/>
        <a:p>
          <a:endParaRPr lang="en-US"/>
        </a:p>
      </dgm:t>
    </dgm:pt>
    <dgm:pt modelId="{772ED470-DDB0-4926-88A2-22FB528F2876}" type="pres">
      <dgm:prSet presAssocID="{5C9B8683-798F-4797-BF10-9DA3BBD397A0}" presName="parTx" presStyleLbl="alignNode1" presStyleIdx="3" presStyleCnt="4" custLinFactNeighborX="-2225">
        <dgm:presLayoutVars>
          <dgm:chMax val="0"/>
          <dgm:chPref val="0"/>
          <dgm:bulletEnabled val="1"/>
        </dgm:presLayoutVars>
      </dgm:prSet>
      <dgm:spPr/>
      <dgm:t>
        <a:bodyPr/>
        <a:lstStyle/>
        <a:p>
          <a:endParaRPr lang="en-US"/>
        </a:p>
      </dgm:t>
    </dgm:pt>
    <dgm:pt modelId="{21FCDAF2-13EB-44BC-BF67-7B6B494444C7}" type="pres">
      <dgm:prSet presAssocID="{5C9B8683-798F-4797-BF10-9DA3BBD397A0}" presName="desTx" presStyleLbl="alignAccFollowNode1" presStyleIdx="3" presStyleCnt="4" custLinFactNeighborX="-4597" custLinFactNeighborY="1542">
        <dgm:presLayoutVars>
          <dgm:bulletEnabled val="1"/>
        </dgm:presLayoutVars>
      </dgm:prSet>
      <dgm:spPr/>
      <dgm:t>
        <a:bodyPr/>
        <a:lstStyle/>
        <a:p>
          <a:endParaRPr lang="en-US"/>
        </a:p>
      </dgm:t>
    </dgm:pt>
  </dgm:ptLst>
  <dgm:cxnLst>
    <dgm:cxn modelId="{0023E578-89E0-4DDC-8CAC-756CF5F8FC3F}" type="presOf" srcId="{A4B877BF-7AC3-45E2-AE8F-FE543FA5EE07}" destId="{3017EFC1-1DE2-40D3-A735-4520DAB32094}" srcOrd="0" destOrd="0" presId="urn:microsoft.com/office/officeart/2005/8/layout/hList1"/>
    <dgm:cxn modelId="{7838C00B-50CC-4CD5-9868-123B7356D82C}" srcId="{5C9B8683-798F-4797-BF10-9DA3BBD397A0}" destId="{D7103627-A89C-43F5-906D-87472E3D7D65}" srcOrd="2" destOrd="0" parTransId="{0E97657B-1050-4309-9651-BB2B3015422B}" sibTransId="{85E44CD3-8FCF-4AD3-B2DA-0ED4F5FC326D}"/>
    <dgm:cxn modelId="{7010FFE2-5D7D-478B-BB77-4AE242CF5FE7}" type="presOf" srcId="{6500926C-CDA1-4095-B839-F2FC5B9FF016}" destId="{432A2DDE-D91A-48EB-BA04-CCCE5226ECA8}" srcOrd="0" destOrd="1" presId="urn:microsoft.com/office/officeart/2005/8/layout/hList1"/>
    <dgm:cxn modelId="{70473FBE-D766-49E8-9F8A-457E92F7B2F6}" srcId="{A4B877BF-7AC3-45E2-AE8F-FE543FA5EE07}" destId="{11769A9C-16FB-4129-B7FA-446FD7CA37F1}" srcOrd="4" destOrd="0" parTransId="{87C44C43-16D1-4B7F-8B26-86C8E43C3ACE}" sibTransId="{BE8B370D-0563-4F2A-97DF-C0DE0ADB1FC5}"/>
    <dgm:cxn modelId="{FB9744C2-22B4-4FEC-AC18-A15B19EA07CF}" srcId="{E3E9BB54-D3F7-4586-8762-A75516CAA393}" destId="{52D7F614-255C-4B55-BC26-17189AF2FC81}" srcOrd="5" destOrd="0" parTransId="{82756A10-2A64-49DA-B9BA-0D5794676A79}" sibTransId="{799A833D-3CCD-42D3-A865-91DF152FDBC4}"/>
    <dgm:cxn modelId="{DD99E99B-140C-4179-9204-24269F08CD35}" srcId="{E3E9BB54-D3F7-4586-8762-A75516CAA393}" destId="{F39A2823-53FC-4FA1-B166-7AD29EB323DF}" srcOrd="2" destOrd="0" parTransId="{EFEA6654-7920-4DAF-8ADB-79BD2FB6FCBD}" sibTransId="{F5D65EC2-3A8D-483C-9FB7-E557988E7695}"/>
    <dgm:cxn modelId="{CAF052F5-CC24-4D0B-B5DC-2C576C563C84}" srcId="{E3E9BB54-D3F7-4586-8762-A75516CAA393}" destId="{C1E1C9F1-5886-4551-AF8C-5337BC188025}" srcOrd="0" destOrd="0" parTransId="{D24279E6-D708-4A04-A609-C5447F5EFF42}" sibTransId="{828685CB-90E1-4ED1-92B2-D5E62A98D275}"/>
    <dgm:cxn modelId="{3BE4D9D0-E519-4910-9726-233C6FF0B53F}" srcId="{6805086A-63CB-477C-9B22-7A193AABDFF9}" destId="{18F4244A-9FD0-4B39-B8F4-F8C4324C0ED2}" srcOrd="0" destOrd="0" parTransId="{601B6825-FEC1-4334-B6E2-19A1B55556D0}" sibTransId="{482E5304-DD33-42F1-B968-9AE36C2D4112}"/>
    <dgm:cxn modelId="{23729AD1-0B5E-4362-985A-0BCBC038ACD8}" type="presOf" srcId="{C1E1C9F1-5886-4551-AF8C-5337BC188025}" destId="{432A2DDE-D91A-48EB-BA04-CCCE5226ECA8}" srcOrd="0" destOrd="0" presId="urn:microsoft.com/office/officeart/2005/8/layout/hList1"/>
    <dgm:cxn modelId="{F086E823-070D-4F61-867B-02342D61040C}" srcId="{6F0CB988-D710-4D2C-9226-F087CBF8A7E7}" destId="{5C9B8683-798F-4797-BF10-9DA3BBD397A0}" srcOrd="3" destOrd="0" parTransId="{BF654BD3-8050-4EDF-9335-7DEDB9AA2AD3}" sibTransId="{7B72DA5D-A0F8-43C5-B1E2-2F97D8A1B7EA}"/>
    <dgm:cxn modelId="{2ECB46E8-9EAB-4A52-8D08-A68709382051}" srcId="{A4B877BF-7AC3-45E2-AE8F-FE543FA5EE07}" destId="{7C458E36-4080-440A-BF7B-8070AB4647D9}" srcOrd="2" destOrd="0" parTransId="{A8F9A509-C672-42A2-A9A8-612E08FFACCC}" sibTransId="{472C4660-F54E-4600-AC02-CE530C366549}"/>
    <dgm:cxn modelId="{5C7D00AF-6D9D-4BD9-B0CC-0468FB73CDCC}" srcId="{6805086A-63CB-477C-9B22-7A193AABDFF9}" destId="{2F58DAD1-107E-4CBB-9F2C-75BEB9377DB8}" srcOrd="3" destOrd="0" parTransId="{6CBE0F93-EF3E-41E3-9C3B-EE9C90D917C5}" sibTransId="{7C8DF125-5F6A-41FB-A8FF-3A056F6764FE}"/>
    <dgm:cxn modelId="{C4C9FEF5-B2B3-40D8-9FA6-6BC3C6194A76}" srcId="{6F0CB988-D710-4D2C-9226-F087CBF8A7E7}" destId="{A4B877BF-7AC3-45E2-AE8F-FE543FA5EE07}" srcOrd="1" destOrd="0" parTransId="{75DE6BEC-3377-463F-82BB-2E6EB5EE119B}" sibTransId="{93FB216A-CA03-454B-8CE3-6E778717B636}"/>
    <dgm:cxn modelId="{88F85C4C-F9C3-4546-9F12-358FD2CFBA33}" type="presOf" srcId="{CFB3BE0F-CB04-416B-9034-4705E7104D35}" destId="{FA263C1C-EB7F-443B-A7E5-5339837582B2}" srcOrd="0" destOrd="3" presId="urn:microsoft.com/office/officeart/2005/8/layout/hList1"/>
    <dgm:cxn modelId="{6377BB91-4110-4AA7-9F4B-EC58AADC131A}" srcId="{E3E9BB54-D3F7-4586-8762-A75516CAA393}" destId="{57C1AA32-2C5E-40AE-93DC-3277B6AC340C}" srcOrd="4" destOrd="0" parTransId="{398FCA92-084E-4672-BCC4-0111EC754C51}" sibTransId="{A4AFBD44-3F91-4E31-A324-EE3FFD7C7E69}"/>
    <dgm:cxn modelId="{8E05A90F-24E1-43B9-A3AB-ABBB70C7C32F}" type="presOf" srcId="{5E137C4F-2EFE-4FC4-93C5-065479F05261}" destId="{432A2DDE-D91A-48EB-BA04-CCCE5226ECA8}" srcOrd="0" destOrd="3" presId="urn:microsoft.com/office/officeart/2005/8/layout/hList1"/>
    <dgm:cxn modelId="{49448499-BE6F-4592-8C2F-1BDC34D81895}" type="presOf" srcId="{20831D33-71CB-4F62-9B06-DED39898B5A4}" destId="{81E1A695-1EB1-4356-B5FC-81978C15EFFE}" srcOrd="0" destOrd="1" presId="urn:microsoft.com/office/officeart/2005/8/layout/hList1"/>
    <dgm:cxn modelId="{656521BF-C37B-4A79-A243-64DD084C0F01}" type="presOf" srcId="{C6E28D87-982D-4A2F-A173-F61AF09B84C4}" destId="{21FCDAF2-13EB-44BC-BF67-7B6B494444C7}" srcOrd="0" destOrd="0" presId="urn:microsoft.com/office/officeart/2005/8/layout/hList1"/>
    <dgm:cxn modelId="{7B1C5129-5AE4-49E9-905C-44C38BDAC6F7}" srcId="{5C9B8683-798F-4797-BF10-9DA3BBD397A0}" destId="{FCF6E256-F312-48EE-AC1B-46801F977A56}" srcOrd="1" destOrd="0" parTransId="{AF80ECB5-30DF-4EAB-ADE9-C60ADA6DE536}" sibTransId="{B4A6AF16-8D0A-46F2-87DD-050CCA07549C}"/>
    <dgm:cxn modelId="{F1F93889-28F1-41B0-9D28-94806249F708}" type="presOf" srcId="{83A7B379-D346-42E0-961F-05564CAF541C}" destId="{FA263C1C-EB7F-443B-A7E5-5339837582B2}" srcOrd="0" destOrd="1" presId="urn:microsoft.com/office/officeart/2005/8/layout/hList1"/>
    <dgm:cxn modelId="{0E8ED000-799E-4BDF-9418-14F9325FCB4D}" type="presOf" srcId="{7F817443-5CA0-4AA9-B71E-8C3262919C25}" destId="{FA263C1C-EB7F-443B-A7E5-5339837582B2}" srcOrd="0" destOrd="0" presId="urn:microsoft.com/office/officeart/2005/8/layout/hList1"/>
    <dgm:cxn modelId="{2C5F3D82-13F5-4B35-A3F0-530366E541B7}" srcId="{6F0CB988-D710-4D2C-9226-F087CBF8A7E7}" destId="{6805086A-63CB-477C-9B22-7A193AABDFF9}" srcOrd="2" destOrd="0" parTransId="{6A137B04-76EE-48AB-B9C5-637C5E660CA5}" sibTransId="{80745C86-D8B0-4680-9AED-E26D70B66956}"/>
    <dgm:cxn modelId="{1EC9AB23-E95B-4723-B59C-D48E0DD0F1F0}" type="presOf" srcId="{57C1AA32-2C5E-40AE-93DC-3277B6AC340C}" destId="{432A2DDE-D91A-48EB-BA04-CCCE5226ECA8}" srcOrd="0" destOrd="4" presId="urn:microsoft.com/office/officeart/2005/8/layout/hList1"/>
    <dgm:cxn modelId="{86084883-429F-478D-B0FA-575F1B0CA772}" type="presOf" srcId="{617D7635-0ED3-47FE-9C1A-7A3F1450BF04}" destId="{FA263C1C-EB7F-443B-A7E5-5339837582B2}" srcOrd="0" destOrd="5" presId="urn:microsoft.com/office/officeart/2005/8/layout/hList1"/>
    <dgm:cxn modelId="{A190CE9B-A212-41D2-A13F-1CADAEB1709D}" type="presOf" srcId="{D7103627-A89C-43F5-906D-87472E3D7D65}" destId="{21FCDAF2-13EB-44BC-BF67-7B6B494444C7}" srcOrd="0" destOrd="2" presId="urn:microsoft.com/office/officeart/2005/8/layout/hList1"/>
    <dgm:cxn modelId="{7B64A17D-B7A3-4937-8889-60F2A433AFF7}" type="presOf" srcId="{2F58DAD1-107E-4CBB-9F2C-75BEB9377DB8}" destId="{81E1A695-1EB1-4356-B5FC-81978C15EFFE}" srcOrd="0" destOrd="3" presId="urn:microsoft.com/office/officeart/2005/8/layout/hList1"/>
    <dgm:cxn modelId="{B2D3908C-9548-4DF6-A4ED-31624D5D0F8E}" type="presOf" srcId="{6F0CB988-D710-4D2C-9226-F087CBF8A7E7}" destId="{B7D99489-4EF1-467D-AD0B-DBC8832A952C}" srcOrd="0" destOrd="0" presId="urn:microsoft.com/office/officeart/2005/8/layout/hList1"/>
    <dgm:cxn modelId="{82300197-D782-475F-919C-3E8C289D1958}" type="presOf" srcId="{F39A2823-53FC-4FA1-B166-7AD29EB323DF}" destId="{432A2DDE-D91A-48EB-BA04-CCCE5226ECA8}" srcOrd="0" destOrd="2" presId="urn:microsoft.com/office/officeart/2005/8/layout/hList1"/>
    <dgm:cxn modelId="{FB416E45-FB9A-4868-AAA8-BB39012F4638}" srcId="{5C9B8683-798F-4797-BF10-9DA3BBD397A0}" destId="{C6E28D87-982D-4A2F-A173-F61AF09B84C4}" srcOrd="0" destOrd="0" parTransId="{FC78625D-E290-41A8-B104-EA00EA0EE830}" sibTransId="{A4377630-4C44-4B91-B8CD-AEF0E6F6F683}"/>
    <dgm:cxn modelId="{9E214FB0-D673-41B6-9E18-D9F496705518}" srcId="{6805086A-63CB-477C-9B22-7A193AABDFF9}" destId="{20831D33-71CB-4F62-9B06-DED39898B5A4}" srcOrd="1" destOrd="0" parTransId="{0FDF4C85-1F98-45ED-A07A-D7B82B3E6E24}" sibTransId="{B3782FED-E5A2-4B3E-886E-D48F40A0E44C}"/>
    <dgm:cxn modelId="{7F73E68A-2DE3-476C-81A9-68920E73D668}" srcId="{6805086A-63CB-477C-9B22-7A193AABDFF9}" destId="{4B581BB1-016E-4BBA-B271-4480564E654D}" srcOrd="2" destOrd="0" parTransId="{10332AD8-EE9E-4023-8AC0-98305622F93E}" sibTransId="{E9D82D82-247A-4987-A7DD-1373876A57C0}"/>
    <dgm:cxn modelId="{63D65F4A-C4B8-45E2-97F7-9AEFB44C1D96}" srcId="{E3E9BB54-D3F7-4586-8762-A75516CAA393}" destId="{5E137C4F-2EFE-4FC4-93C5-065479F05261}" srcOrd="3" destOrd="0" parTransId="{969B784A-D1C9-4896-8E44-0751CDD58CCF}" sibTransId="{E03D9D31-4F1A-4036-80A5-6FAF0EF111C8}"/>
    <dgm:cxn modelId="{0172C17C-97C5-48A4-AEBC-450692CF20BD}" type="presOf" srcId="{FCF6E256-F312-48EE-AC1B-46801F977A56}" destId="{21FCDAF2-13EB-44BC-BF67-7B6B494444C7}" srcOrd="0" destOrd="1" presId="urn:microsoft.com/office/officeart/2005/8/layout/hList1"/>
    <dgm:cxn modelId="{E73B8FCF-64B2-4B57-882B-E691ED0C8FDC}" type="presOf" srcId="{7C458E36-4080-440A-BF7B-8070AB4647D9}" destId="{FA263C1C-EB7F-443B-A7E5-5339837582B2}" srcOrd="0" destOrd="2" presId="urn:microsoft.com/office/officeart/2005/8/layout/hList1"/>
    <dgm:cxn modelId="{8657451F-4663-4DE2-AE6A-B0171DD3E301}" type="presOf" srcId="{52D7F614-255C-4B55-BC26-17189AF2FC81}" destId="{432A2DDE-D91A-48EB-BA04-CCCE5226ECA8}" srcOrd="0" destOrd="5" presId="urn:microsoft.com/office/officeart/2005/8/layout/hList1"/>
    <dgm:cxn modelId="{5CB387D2-CE68-478D-88E0-6485C3555D81}" type="presOf" srcId="{11769A9C-16FB-4129-B7FA-446FD7CA37F1}" destId="{FA263C1C-EB7F-443B-A7E5-5339837582B2}" srcOrd="0" destOrd="4" presId="urn:microsoft.com/office/officeart/2005/8/layout/hList1"/>
    <dgm:cxn modelId="{6BC26F64-743F-4537-BB99-3255B9E7D7F5}" type="presOf" srcId="{5BD7FA53-3CD6-4FBC-9449-CA83BF6E9D3B}" destId="{21FCDAF2-13EB-44BC-BF67-7B6B494444C7}" srcOrd="0" destOrd="3" presId="urn:microsoft.com/office/officeart/2005/8/layout/hList1"/>
    <dgm:cxn modelId="{729450AB-3A0E-4D38-A253-4B3629C37F84}" srcId="{6F0CB988-D710-4D2C-9226-F087CBF8A7E7}" destId="{E3E9BB54-D3F7-4586-8762-A75516CAA393}" srcOrd="0" destOrd="0" parTransId="{73FE7F1F-167E-437F-901F-31746E9A65F7}" sibTransId="{CD441BDB-FCA8-4379-8E54-DF76369D6B5F}"/>
    <dgm:cxn modelId="{58B620AF-4C55-4900-A496-F4981449F8A0}" srcId="{5C9B8683-798F-4797-BF10-9DA3BBD397A0}" destId="{5BD7FA53-3CD6-4FBC-9449-CA83BF6E9D3B}" srcOrd="3" destOrd="0" parTransId="{3C1F8D2C-8BC6-4453-951D-F5718A8209EC}" sibTransId="{E6D319D7-3B4C-4A52-AAAC-9C8F7BBC27DA}"/>
    <dgm:cxn modelId="{6649B23B-7EE7-482E-9C7B-FCFDF424FF11}" type="presOf" srcId="{18F4244A-9FD0-4B39-B8F4-F8C4324C0ED2}" destId="{81E1A695-1EB1-4356-B5FC-81978C15EFFE}" srcOrd="0" destOrd="0" presId="urn:microsoft.com/office/officeart/2005/8/layout/hList1"/>
    <dgm:cxn modelId="{9291C141-6FBF-4E79-9153-64419C892DE7}" type="presOf" srcId="{E3E9BB54-D3F7-4586-8762-A75516CAA393}" destId="{A1FA1EB7-5D32-42E3-AB71-E0DA9E92D917}" srcOrd="0" destOrd="0" presId="urn:microsoft.com/office/officeart/2005/8/layout/hList1"/>
    <dgm:cxn modelId="{E38AF520-33BE-40BD-95DA-2B0BB4CB0271}" type="presOf" srcId="{5C9B8683-798F-4797-BF10-9DA3BBD397A0}" destId="{772ED470-DDB0-4926-88A2-22FB528F2876}" srcOrd="0" destOrd="0" presId="urn:microsoft.com/office/officeart/2005/8/layout/hList1"/>
    <dgm:cxn modelId="{F07996A1-4890-4E05-936C-330E7DB74857}" srcId="{A4B877BF-7AC3-45E2-AE8F-FE543FA5EE07}" destId="{83A7B379-D346-42E0-961F-05564CAF541C}" srcOrd="1" destOrd="0" parTransId="{52EB4AEF-37B8-463C-9E79-BC490DB762DE}" sibTransId="{EC8E683B-DA4D-4356-B9D5-E6B7A701CE3D}"/>
    <dgm:cxn modelId="{FB09EE62-0157-4F6B-96E1-C24F04F12F2B}" srcId="{E3E9BB54-D3F7-4586-8762-A75516CAA393}" destId="{6500926C-CDA1-4095-B839-F2FC5B9FF016}" srcOrd="1" destOrd="0" parTransId="{708A7318-5EAE-492B-93BB-814D9CAFF965}" sibTransId="{CA98B753-BA37-477B-96DC-6BF6EFC7AF16}"/>
    <dgm:cxn modelId="{4B9A885F-5256-43D8-8152-CC9875AC6F56}" srcId="{A4B877BF-7AC3-45E2-AE8F-FE543FA5EE07}" destId="{CFB3BE0F-CB04-416B-9034-4705E7104D35}" srcOrd="3" destOrd="0" parTransId="{9A95DCD8-2C10-49DC-B0D0-C66B625467F9}" sibTransId="{7687F21B-6ECA-4A0C-98B4-167CF3F90B02}"/>
    <dgm:cxn modelId="{FAAD848A-F226-4038-8770-0ECFB1670A5F}" type="presOf" srcId="{4B581BB1-016E-4BBA-B271-4480564E654D}" destId="{81E1A695-1EB1-4356-B5FC-81978C15EFFE}" srcOrd="0" destOrd="2" presId="urn:microsoft.com/office/officeart/2005/8/layout/hList1"/>
    <dgm:cxn modelId="{2AFC7377-FF67-479C-B086-4B98DF1C1AEA}" type="presOf" srcId="{6805086A-63CB-477C-9B22-7A193AABDFF9}" destId="{E6431FB5-8B15-47D5-B75C-F321185D66AB}" srcOrd="0" destOrd="0" presId="urn:microsoft.com/office/officeart/2005/8/layout/hList1"/>
    <dgm:cxn modelId="{626DC2A8-81CE-4AEF-946B-98EE5959420F}" srcId="{A4B877BF-7AC3-45E2-AE8F-FE543FA5EE07}" destId="{617D7635-0ED3-47FE-9C1A-7A3F1450BF04}" srcOrd="5" destOrd="0" parTransId="{B79A4716-E41D-4C36-9132-F226278480D6}" sibTransId="{EDFEA853-C443-4C95-A957-6A2C048098D5}"/>
    <dgm:cxn modelId="{765EFC5D-7C76-4A67-A480-BAA656A31E5C}" srcId="{A4B877BF-7AC3-45E2-AE8F-FE543FA5EE07}" destId="{7F817443-5CA0-4AA9-B71E-8C3262919C25}" srcOrd="0" destOrd="0" parTransId="{F7EB40FB-27B6-424E-9F8D-38CDD2BD27E3}" sibTransId="{2BDCB2A5-29EB-4EAC-966D-6591FE1C4712}"/>
    <dgm:cxn modelId="{EFE80213-D27C-4E9B-BEEB-49FCC34F141E}" type="presParOf" srcId="{B7D99489-4EF1-467D-AD0B-DBC8832A952C}" destId="{BB33C7F0-87BE-4793-BA52-FB6C7399F6F4}" srcOrd="0" destOrd="0" presId="urn:microsoft.com/office/officeart/2005/8/layout/hList1"/>
    <dgm:cxn modelId="{D196C52F-1111-4502-BAB2-8764C7EFC3C8}" type="presParOf" srcId="{BB33C7F0-87BE-4793-BA52-FB6C7399F6F4}" destId="{A1FA1EB7-5D32-42E3-AB71-E0DA9E92D917}" srcOrd="0" destOrd="0" presId="urn:microsoft.com/office/officeart/2005/8/layout/hList1"/>
    <dgm:cxn modelId="{CCC87812-855A-4A7E-9FEA-A0CEA7A421F2}" type="presParOf" srcId="{BB33C7F0-87BE-4793-BA52-FB6C7399F6F4}" destId="{432A2DDE-D91A-48EB-BA04-CCCE5226ECA8}" srcOrd="1" destOrd="0" presId="urn:microsoft.com/office/officeart/2005/8/layout/hList1"/>
    <dgm:cxn modelId="{8E4A0AD5-5A98-4523-9735-11F8EFBD6864}" type="presParOf" srcId="{B7D99489-4EF1-467D-AD0B-DBC8832A952C}" destId="{152678E0-28F0-48ED-B217-1A12F3A0D631}" srcOrd="1" destOrd="0" presId="urn:microsoft.com/office/officeart/2005/8/layout/hList1"/>
    <dgm:cxn modelId="{EA815E2F-AC37-4D74-A698-7CEC69E23526}" type="presParOf" srcId="{B7D99489-4EF1-467D-AD0B-DBC8832A952C}" destId="{B41114DE-C28E-4002-9C76-D80FC6FCA1BE}" srcOrd="2" destOrd="0" presId="urn:microsoft.com/office/officeart/2005/8/layout/hList1"/>
    <dgm:cxn modelId="{319CECC2-C15E-4C2B-A71A-30B98EAFC55A}" type="presParOf" srcId="{B41114DE-C28E-4002-9C76-D80FC6FCA1BE}" destId="{3017EFC1-1DE2-40D3-A735-4520DAB32094}" srcOrd="0" destOrd="0" presId="urn:microsoft.com/office/officeart/2005/8/layout/hList1"/>
    <dgm:cxn modelId="{2D608636-72AC-4971-B480-FB6A4FEBEC18}" type="presParOf" srcId="{B41114DE-C28E-4002-9C76-D80FC6FCA1BE}" destId="{FA263C1C-EB7F-443B-A7E5-5339837582B2}" srcOrd="1" destOrd="0" presId="urn:microsoft.com/office/officeart/2005/8/layout/hList1"/>
    <dgm:cxn modelId="{267441B8-437B-4DFB-ADF4-4C4542A66465}" type="presParOf" srcId="{B7D99489-4EF1-467D-AD0B-DBC8832A952C}" destId="{45E46D24-DE68-4D81-8637-254EFCBC5140}" srcOrd="3" destOrd="0" presId="urn:microsoft.com/office/officeart/2005/8/layout/hList1"/>
    <dgm:cxn modelId="{010082DD-04A0-49E8-BCB6-73C4FBFB7A51}" type="presParOf" srcId="{B7D99489-4EF1-467D-AD0B-DBC8832A952C}" destId="{F4EB3062-7DBB-42C7-A639-DFB3B9513A00}" srcOrd="4" destOrd="0" presId="urn:microsoft.com/office/officeart/2005/8/layout/hList1"/>
    <dgm:cxn modelId="{BD1DEE97-44BB-4AF0-954F-AC50E02C1CDA}" type="presParOf" srcId="{F4EB3062-7DBB-42C7-A639-DFB3B9513A00}" destId="{E6431FB5-8B15-47D5-B75C-F321185D66AB}" srcOrd="0" destOrd="0" presId="urn:microsoft.com/office/officeart/2005/8/layout/hList1"/>
    <dgm:cxn modelId="{FB3BD938-BADB-4505-AB98-AB86953EBBFD}" type="presParOf" srcId="{F4EB3062-7DBB-42C7-A639-DFB3B9513A00}" destId="{81E1A695-1EB1-4356-B5FC-81978C15EFFE}" srcOrd="1" destOrd="0" presId="urn:microsoft.com/office/officeart/2005/8/layout/hList1"/>
    <dgm:cxn modelId="{E26EC223-686A-4119-B20D-D3D50B734128}" type="presParOf" srcId="{B7D99489-4EF1-467D-AD0B-DBC8832A952C}" destId="{3C238A11-2369-40D6-9A3D-F5EB279B8B17}" srcOrd="5" destOrd="0" presId="urn:microsoft.com/office/officeart/2005/8/layout/hList1"/>
    <dgm:cxn modelId="{75FD7C15-2FA5-4B7F-9399-4AFCDF8ACF00}" type="presParOf" srcId="{B7D99489-4EF1-467D-AD0B-DBC8832A952C}" destId="{355366C4-5F31-4E88-A5A8-49871D0AC4C4}" srcOrd="6" destOrd="0" presId="urn:microsoft.com/office/officeart/2005/8/layout/hList1"/>
    <dgm:cxn modelId="{FDC6BB88-63FB-4406-8797-CDF6D96EE3C2}" type="presParOf" srcId="{355366C4-5F31-4E88-A5A8-49871D0AC4C4}" destId="{772ED470-DDB0-4926-88A2-22FB528F2876}" srcOrd="0" destOrd="0" presId="urn:microsoft.com/office/officeart/2005/8/layout/hList1"/>
    <dgm:cxn modelId="{431708C5-F3E9-4753-9E87-0382E8E02004}" type="presParOf" srcId="{355366C4-5F31-4E88-A5A8-49871D0AC4C4}" destId="{21FCDAF2-13EB-44BC-BF67-7B6B494444C7}" srcOrd="1" destOrd="0" presId="urn:microsoft.com/office/officeart/2005/8/layout/hList1"/>
  </dgm:cxnLst>
  <dgm:bg>
    <a:solidFill>
      <a:srgbClr val="993366"/>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B1707-85E2-4A63-85EF-C54228A33207}">
      <dsp:nvSpPr>
        <dsp:cNvPr id="0" name=""/>
        <dsp:cNvSpPr/>
      </dsp:nvSpPr>
      <dsp:spPr>
        <a:xfrm>
          <a:off x="668499" y="0"/>
          <a:ext cx="7513320" cy="5791200"/>
        </a:xfrm>
        <a:prstGeom prst="rightArrow">
          <a:avLst/>
        </a:prstGeom>
        <a:gradFill rotWithShape="0">
          <a:gsLst>
            <a:gs pos="0">
              <a:schemeClr val="accent3">
                <a:tint val="40000"/>
                <a:hueOff val="0"/>
                <a:satOff val="0"/>
                <a:lumOff val="0"/>
                <a:alphaOff val="0"/>
                <a:shade val="51000"/>
                <a:satMod val="130000"/>
              </a:schemeClr>
            </a:gs>
            <a:gs pos="80000">
              <a:schemeClr val="accent3">
                <a:tint val="40000"/>
                <a:hueOff val="0"/>
                <a:satOff val="0"/>
                <a:lumOff val="0"/>
                <a:alphaOff val="0"/>
                <a:shade val="93000"/>
                <a:satMod val="130000"/>
              </a:schemeClr>
            </a:gs>
            <a:gs pos="100000">
              <a:schemeClr val="accent3">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85E6CD8-0507-4D06-AEBE-47F730C17768}">
      <dsp:nvSpPr>
        <dsp:cNvPr id="0" name=""/>
        <dsp:cNvSpPr/>
      </dsp:nvSpPr>
      <dsp:spPr>
        <a:xfrm>
          <a:off x="1139" y="1737360"/>
          <a:ext cx="1791923" cy="23164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Micro/ macro trauma to muscles</a:t>
          </a:r>
          <a:endParaRPr lang="en-US" sz="1800" kern="1200" dirty="0"/>
        </a:p>
      </dsp:txBody>
      <dsp:txXfrm>
        <a:off x="88613" y="1824834"/>
        <a:ext cx="1616975" cy="2141532"/>
      </dsp:txXfrm>
    </dsp:sp>
    <dsp:sp modelId="{624572CE-4ABA-437B-BDAF-6B7A41DACE7B}">
      <dsp:nvSpPr>
        <dsp:cNvPr id="0" name=""/>
        <dsp:cNvSpPr/>
      </dsp:nvSpPr>
      <dsp:spPr>
        <a:xfrm>
          <a:off x="2005534" y="1737360"/>
          <a:ext cx="1649581" cy="2316480"/>
        </a:xfrm>
        <a:prstGeom prst="roundRect">
          <a:avLst/>
        </a:prstGeom>
        <a:gradFill rotWithShape="0">
          <a:gsLst>
            <a:gs pos="0">
              <a:schemeClr val="accent3">
                <a:hueOff val="-2290779"/>
                <a:satOff val="-19457"/>
                <a:lumOff val="65"/>
                <a:alphaOff val="0"/>
                <a:shade val="51000"/>
                <a:satMod val="130000"/>
              </a:schemeClr>
            </a:gs>
            <a:gs pos="80000">
              <a:schemeClr val="accent3">
                <a:hueOff val="-2290779"/>
                <a:satOff val="-19457"/>
                <a:lumOff val="65"/>
                <a:alphaOff val="0"/>
                <a:shade val="93000"/>
                <a:satMod val="130000"/>
              </a:schemeClr>
            </a:gs>
            <a:gs pos="100000">
              <a:schemeClr val="accent3">
                <a:hueOff val="-2290779"/>
                <a:satOff val="-19457"/>
                <a:lumOff val="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Increased tone of musculature</a:t>
          </a:r>
          <a:endParaRPr lang="en-US" sz="1800" kern="1200" dirty="0"/>
        </a:p>
      </dsp:txBody>
      <dsp:txXfrm>
        <a:off x="2086060" y="1817886"/>
        <a:ext cx="1488529" cy="2155428"/>
      </dsp:txXfrm>
    </dsp:sp>
    <dsp:sp modelId="{F7776995-E69F-444E-B186-2DC4D4CCA938}">
      <dsp:nvSpPr>
        <dsp:cNvPr id="0" name=""/>
        <dsp:cNvSpPr/>
      </dsp:nvSpPr>
      <dsp:spPr>
        <a:xfrm>
          <a:off x="3936786" y="1737360"/>
          <a:ext cx="2656469" cy="2316480"/>
        </a:xfrm>
        <a:prstGeom prst="roundRect">
          <a:avLst/>
        </a:prstGeom>
        <a:gradFill rotWithShape="0">
          <a:gsLst>
            <a:gs pos="0">
              <a:schemeClr val="accent3">
                <a:hueOff val="-4581557"/>
                <a:satOff val="-38914"/>
                <a:lumOff val="130"/>
                <a:alphaOff val="0"/>
                <a:shade val="51000"/>
                <a:satMod val="130000"/>
              </a:schemeClr>
            </a:gs>
            <a:gs pos="80000">
              <a:schemeClr val="accent3">
                <a:hueOff val="-4581557"/>
                <a:satOff val="-38914"/>
                <a:lumOff val="130"/>
                <a:alphaOff val="0"/>
                <a:shade val="93000"/>
                <a:satMod val="130000"/>
              </a:schemeClr>
            </a:gs>
            <a:gs pos="100000">
              <a:schemeClr val="accent3">
                <a:hueOff val="-4581557"/>
                <a:satOff val="-38914"/>
                <a:lumOff val="1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Muscle fatigue &amp; accumulation of metalic byproducts like lactic acid, prostaglandins, bradykinines, histamines which lowers pH  </a:t>
          </a:r>
          <a:endParaRPr lang="en-US" sz="1800" kern="1200" dirty="0"/>
        </a:p>
      </dsp:txBody>
      <dsp:txXfrm>
        <a:off x="4049867" y="1850441"/>
        <a:ext cx="2430307" cy="2090318"/>
      </dsp:txXfrm>
    </dsp:sp>
    <dsp:sp modelId="{4FA92C24-C29E-4A2C-BBCF-9B433DBB4DFE}">
      <dsp:nvSpPr>
        <dsp:cNvPr id="0" name=""/>
        <dsp:cNvSpPr/>
      </dsp:nvSpPr>
      <dsp:spPr>
        <a:xfrm>
          <a:off x="6822371" y="1737360"/>
          <a:ext cx="1914157" cy="2316480"/>
        </a:xfrm>
        <a:prstGeom prst="roundRect">
          <a:avLst/>
        </a:prstGeom>
        <a:gradFill rotWithShape="0">
          <a:gsLst>
            <a:gs pos="0">
              <a:schemeClr val="accent3">
                <a:hueOff val="-6872335"/>
                <a:satOff val="-58371"/>
                <a:lumOff val="195"/>
                <a:alphaOff val="0"/>
                <a:shade val="51000"/>
                <a:satMod val="130000"/>
              </a:schemeClr>
            </a:gs>
            <a:gs pos="80000">
              <a:schemeClr val="accent3">
                <a:hueOff val="-6872335"/>
                <a:satOff val="-58371"/>
                <a:lumOff val="195"/>
                <a:alphaOff val="0"/>
                <a:shade val="93000"/>
                <a:satMod val="130000"/>
              </a:schemeClr>
            </a:gs>
            <a:gs pos="100000">
              <a:schemeClr val="accent3">
                <a:hueOff val="-6872335"/>
                <a:satOff val="-58371"/>
                <a:lumOff val="1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Inolves a psychogenic component which modifies pain &amp; complicates the treatment</a:t>
          </a:r>
          <a:endParaRPr lang="en-US" sz="1800" kern="1200" dirty="0"/>
        </a:p>
      </dsp:txBody>
      <dsp:txXfrm>
        <a:off x="6915812" y="1830801"/>
        <a:ext cx="1727275" cy="2129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A1EB7-5D32-42E3-AB71-E0DA9E92D917}">
      <dsp:nvSpPr>
        <dsp:cNvPr id="0" name=""/>
        <dsp:cNvSpPr/>
      </dsp:nvSpPr>
      <dsp:spPr>
        <a:xfrm>
          <a:off x="66522" y="542027"/>
          <a:ext cx="1963861" cy="785544"/>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just" defTabSz="800100">
            <a:lnSpc>
              <a:spcPct val="90000"/>
            </a:lnSpc>
            <a:spcBef>
              <a:spcPct val="0"/>
            </a:spcBef>
            <a:spcAft>
              <a:spcPct val="35000"/>
            </a:spcAft>
          </a:pPr>
          <a:r>
            <a:rPr lang="en-US" sz="1800" kern="1200" dirty="0" smtClean="0"/>
            <a:t>Neurologic</a:t>
          </a:r>
          <a:endParaRPr lang="en-US" sz="1800" kern="1200" dirty="0"/>
        </a:p>
      </dsp:txBody>
      <dsp:txXfrm>
        <a:off x="66522" y="542027"/>
        <a:ext cx="1963861" cy="785544"/>
      </dsp:txXfrm>
    </dsp:sp>
    <dsp:sp modelId="{432A2DDE-D91A-48EB-BA04-CCCE5226ECA8}">
      <dsp:nvSpPr>
        <dsp:cNvPr id="0" name=""/>
        <dsp:cNvSpPr/>
      </dsp:nvSpPr>
      <dsp:spPr>
        <a:xfrm>
          <a:off x="66522" y="1327572"/>
          <a:ext cx="1963861" cy="285480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smtClean="0"/>
            <a:t>Tingling</a:t>
          </a:r>
          <a:endParaRPr lang="en-US" sz="1800" kern="1200" dirty="0"/>
        </a:p>
        <a:p>
          <a:pPr marL="171450" lvl="1" indent="-171450" algn="just" defTabSz="800100">
            <a:lnSpc>
              <a:spcPct val="90000"/>
            </a:lnSpc>
            <a:spcBef>
              <a:spcPct val="0"/>
            </a:spcBef>
            <a:spcAft>
              <a:spcPct val="15000"/>
            </a:spcAft>
            <a:buChar char="••"/>
          </a:pPr>
          <a:r>
            <a:rPr lang="en-US" sz="1800" kern="1200" dirty="0" smtClean="0"/>
            <a:t>Numbness</a:t>
          </a:r>
          <a:endParaRPr lang="en-US" sz="1800" kern="1200" dirty="0"/>
        </a:p>
        <a:p>
          <a:pPr marL="171450" lvl="1" indent="-171450" algn="just" defTabSz="800100">
            <a:lnSpc>
              <a:spcPct val="90000"/>
            </a:lnSpc>
            <a:spcBef>
              <a:spcPct val="0"/>
            </a:spcBef>
            <a:spcAft>
              <a:spcPct val="15000"/>
            </a:spcAft>
            <a:buChar char="••"/>
          </a:pPr>
          <a:r>
            <a:rPr lang="en-US" sz="1800" kern="1200" dirty="0" smtClean="0"/>
            <a:t>Blurred vision</a:t>
          </a:r>
          <a:endParaRPr lang="en-US" sz="1800" kern="1200" dirty="0"/>
        </a:p>
        <a:p>
          <a:pPr marL="171450" lvl="1" indent="-171450" algn="just" defTabSz="800100">
            <a:lnSpc>
              <a:spcPct val="90000"/>
            </a:lnSpc>
            <a:spcBef>
              <a:spcPct val="0"/>
            </a:spcBef>
            <a:spcAft>
              <a:spcPct val="15000"/>
            </a:spcAft>
            <a:buChar char="••"/>
          </a:pPr>
          <a:r>
            <a:rPr lang="en-US" sz="1800" kern="1200" dirty="0" smtClean="0"/>
            <a:t>Twitches</a:t>
          </a:r>
          <a:endParaRPr lang="en-US" sz="1800" kern="1200" dirty="0"/>
        </a:p>
        <a:p>
          <a:pPr marL="171450" lvl="1" indent="-171450" algn="just" defTabSz="800100">
            <a:lnSpc>
              <a:spcPct val="90000"/>
            </a:lnSpc>
            <a:spcBef>
              <a:spcPct val="0"/>
            </a:spcBef>
            <a:spcAft>
              <a:spcPct val="15000"/>
            </a:spcAft>
            <a:buChar char="••"/>
          </a:pPr>
          <a:r>
            <a:rPr lang="en-US" sz="1800" kern="1200" dirty="0" err="1" smtClean="0"/>
            <a:t>Lacrimation</a:t>
          </a:r>
          <a:r>
            <a:rPr lang="en-US" sz="1800" kern="1200" dirty="0" smtClean="0"/>
            <a:t> </a:t>
          </a:r>
          <a:endParaRPr lang="en-US" sz="1800" kern="1200" dirty="0"/>
        </a:p>
        <a:p>
          <a:pPr marL="171450" lvl="1" indent="-171450" algn="just" defTabSz="800100">
            <a:lnSpc>
              <a:spcPct val="90000"/>
            </a:lnSpc>
            <a:spcBef>
              <a:spcPct val="0"/>
            </a:spcBef>
            <a:spcAft>
              <a:spcPct val="15000"/>
            </a:spcAft>
            <a:buChar char="••"/>
          </a:pPr>
          <a:endParaRPr lang="en-US" sz="1800" kern="1200" dirty="0"/>
        </a:p>
      </dsp:txBody>
      <dsp:txXfrm>
        <a:off x="66522" y="1327572"/>
        <a:ext cx="1963861" cy="2854800"/>
      </dsp:txXfrm>
    </dsp:sp>
    <dsp:sp modelId="{3017EFC1-1DE2-40D3-A735-4520DAB32094}">
      <dsp:nvSpPr>
        <dsp:cNvPr id="0" name=""/>
        <dsp:cNvSpPr/>
      </dsp:nvSpPr>
      <dsp:spPr>
        <a:xfrm>
          <a:off x="2299098" y="542027"/>
          <a:ext cx="1963861" cy="785544"/>
        </a:xfrm>
        <a:prstGeom prst="rect">
          <a:avLst/>
        </a:prstGeom>
        <a:solidFill>
          <a:schemeClr val="accent3">
            <a:hueOff val="-2290779"/>
            <a:satOff val="-19457"/>
            <a:lumOff val="6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just" defTabSz="800100">
            <a:lnSpc>
              <a:spcPct val="90000"/>
            </a:lnSpc>
            <a:spcBef>
              <a:spcPct val="0"/>
            </a:spcBef>
            <a:spcAft>
              <a:spcPct val="35000"/>
            </a:spcAft>
          </a:pPr>
          <a:r>
            <a:rPr lang="en-US" sz="1800" kern="1200" dirty="0" smtClean="0"/>
            <a:t>Gastrointestinal tract</a:t>
          </a:r>
          <a:endParaRPr lang="en-US" sz="1800" kern="1200" dirty="0"/>
        </a:p>
      </dsp:txBody>
      <dsp:txXfrm>
        <a:off x="2299098" y="542027"/>
        <a:ext cx="1963861" cy="785544"/>
      </dsp:txXfrm>
    </dsp:sp>
    <dsp:sp modelId="{FA263C1C-EB7F-443B-A7E5-5339837582B2}">
      <dsp:nvSpPr>
        <dsp:cNvPr id="0" name=""/>
        <dsp:cNvSpPr/>
      </dsp:nvSpPr>
      <dsp:spPr>
        <a:xfrm>
          <a:off x="2299098" y="1327572"/>
          <a:ext cx="1963861" cy="2854800"/>
        </a:xfrm>
        <a:prstGeom prst="rect">
          <a:avLst/>
        </a:prstGeom>
        <a:solidFill>
          <a:schemeClr val="accent3">
            <a:tint val="40000"/>
            <a:alpha val="90000"/>
            <a:hueOff val="-2415812"/>
            <a:satOff val="-13185"/>
            <a:lumOff val="-101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smtClean="0"/>
            <a:t>Nausea</a:t>
          </a:r>
          <a:endParaRPr lang="en-US" sz="1800" kern="1200" dirty="0"/>
        </a:p>
        <a:p>
          <a:pPr marL="171450" lvl="1" indent="-171450" algn="just" defTabSz="800100">
            <a:lnSpc>
              <a:spcPct val="90000"/>
            </a:lnSpc>
            <a:spcBef>
              <a:spcPct val="0"/>
            </a:spcBef>
            <a:spcAft>
              <a:spcPct val="15000"/>
            </a:spcAft>
            <a:buChar char="••"/>
          </a:pPr>
          <a:r>
            <a:rPr lang="en-US" sz="1800" kern="1200" dirty="0" smtClean="0"/>
            <a:t>Vomiting</a:t>
          </a:r>
          <a:endParaRPr lang="en-US" sz="1800" kern="1200" dirty="0"/>
        </a:p>
        <a:p>
          <a:pPr marL="171450" lvl="1" indent="-171450" algn="just" defTabSz="800100">
            <a:lnSpc>
              <a:spcPct val="90000"/>
            </a:lnSpc>
            <a:spcBef>
              <a:spcPct val="0"/>
            </a:spcBef>
            <a:spcAft>
              <a:spcPct val="15000"/>
            </a:spcAft>
            <a:buChar char="••"/>
          </a:pPr>
          <a:r>
            <a:rPr lang="en-US" sz="1800" kern="1200" dirty="0" smtClean="0"/>
            <a:t>Diarrhea</a:t>
          </a:r>
          <a:endParaRPr lang="en-US" sz="1800" kern="1200" dirty="0"/>
        </a:p>
        <a:p>
          <a:pPr marL="171450" lvl="1" indent="-171450" algn="just" defTabSz="800100">
            <a:lnSpc>
              <a:spcPct val="90000"/>
            </a:lnSpc>
            <a:spcBef>
              <a:spcPct val="0"/>
            </a:spcBef>
            <a:spcAft>
              <a:spcPct val="15000"/>
            </a:spcAft>
            <a:buChar char="••"/>
          </a:pPr>
          <a:r>
            <a:rPr lang="en-US" sz="1800" kern="1200" dirty="0" smtClean="0"/>
            <a:t>Constipation</a:t>
          </a:r>
          <a:endParaRPr lang="en-US" sz="1800" kern="1200" dirty="0"/>
        </a:p>
        <a:p>
          <a:pPr marL="171450" lvl="1" indent="-171450" algn="just" defTabSz="800100">
            <a:lnSpc>
              <a:spcPct val="90000"/>
            </a:lnSpc>
            <a:spcBef>
              <a:spcPct val="0"/>
            </a:spcBef>
            <a:spcAft>
              <a:spcPct val="15000"/>
            </a:spcAft>
            <a:buChar char="••"/>
          </a:pPr>
          <a:r>
            <a:rPr lang="en-US" sz="1800" kern="1200" dirty="0" smtClean="0"/>
            <a:t>Indigestion</a:t>
          </a:r>
          <a:endParaRPr lang="en-US" sz="1800" kern="1200" dirty="0"/>
        </a:p>
        <a:p>
          <a:pPr marL="171450" lvl="1" indent="-171450" algn="just" defTabSz="800100">
            <a:lnSpc>
              <a:spcPct val="90000"/>
            </a:lnSpc>
            <a:spcBef>
              <a:spcPct val="0"/>
            </a:spcBef>
            <a:spcAft>
              <a:spcPct val="15000"/>
            </a:spcAft>
            <a:buChar char="••"/>
          </a:pPr>
          <a:endParaRPr lang="en-US" sz="1800" kern="1200" dirty="0"/>
        </a:p>
      </dsp:txBody>
      <dsp:txXfrm>
        <a:off x="2299098" y="1327572"/>
        <a:ext cx="1963861" cy="2854800"/>
      </dsp:txXfrm>
    </dsp:sp>
    <dsp:sp modelId="{E6431FB5-8B15-47D5-B75C-F321185D66AB}">
      <dsp:nvSpPr>
        <dsp:cNvPr id="0" name=""/>
        <dsp:cNvSpPr/>
      </dsp:nvSpPr>
      <dsp:spPr>
        <a:xfrm>
          <a:off x="4470815" y="542027"/>
          <a:ext cx="1963861" cy="785544"/>
        </a:xfrm>
        <a:prstGeom prst="rect">
          <a:avLst/>
        </a:prstGeom>
        <a:solidFill>
          <a:schemeClr val="accent3">
            <a:hueOff val="-4581557"/>
            <a:satOff val="-38914"/>
            <a:lumOff val="13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just" defTabSz="800100">
            <a:lnSpc>
              <a:spcPct val="90000"/>
            </a:lnSpc>
            <a:spcBef>
              <a:spcPct val="0"/>
            </a:spcBef>
            <a:spcAft>
              <a:spcPct val="35000"/>
            </a:spcAft>
          </a:pPr>
          <a:r>
            <a:rPr lang="en-US" sz="1800" kern="1200" dirty="0" smtClean="0"/>
            <a:t>Musculoskeletal</a:t>
          </a:r>
          <a:endParaRPr lang="en-US" sz="1800" kern="1200" dirty="0"/>
        </a:p>
      </dsp:txBody>
      <dsp:txXfrm>
        <a:off x="4470815" y="542027"/>
        <a:ext cx="1963861" cy="785544"/>
      </dsp:txXfrm>
    </dsp:sp>
    <dsp:sp modelId="{81E1A695-1EB1-4356-B5FC-81978C15EFFE}">
      <dsp:nvSpPr>
        <dsp:cNvPr id="0" name=""/>
        <dsp:cNvSpPr/>
      </dsp:nvSpPr>
      <dsp:spPr>
        <a:xfrm>
          <a:off x="4470815" y="1327572"/>
          <a:ext cx="1963861" cy="2854800"/>
        </a:xfrm>
        <a:prstGeom prst="rect">
          <a:avLst/>
        </a:prstGeom>
        <a:solidFill>
          <a:schemeClr val="accent3">
            <a:tint val="40000"/>
            <a:alpha val="90000"/>
            <a:hueOff val="-4831624"/>
            <a:satOff val="-26369"/>
            <a:lumOff val="-20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smtClean="0"/>
            <a:t>Fatigue</a:t>
          </a:r>
          <a:endParaRPr lang="en-US" sz="1800" kern="1200" dirty="0"/>
        </a:p>
        <a:p>
          <a:pPr marL="171450" lvl="1" indent="-171450" algn="just" defTabSz="800100">
            <a:lnSpc>
              <a:spcPct val="90000"/>
            </a:lnSpc>
            <a:spcBef>
              <a:spcPct val="0"/>
            </a:spcBef>
            <a:spcAft>
              <a:spcPct val="15000"/>
            </a:spcAft>
            <a:buChar char="••"/>
          </a:pPr>
          <a:r>
            <a:rPr lang="en-US" sz="1800" kern="1200" dirty="0" smtClean="0"/>
            <a:t>Tension</a:t>
          </a:r>
          <a:endParaRPr lang="en-US" sz="1800" kern="1200" dirty="0"/>
        </a:p>
        <a:p>
          <a:pPr marL="171450" lvl="1" indent="-171450" algn="just" defTabSz="800100">
            <a:lnSpc>
              <a:spcPct val="90000"/>
            </a:lnSpc>
            <a:spcBef>
              <a:spcPct val="0"/>
            </a:spcBef>
            <a:spcAft>
              <a:spcPct val="15000"/>
            </a:spcAft>
            <a:buChar char="••"/>
          </a:pPr>
          <a:r>
            <a:rPr lang="en-US" sz="1800" kern="1200" dirty="0" smtClean="0"/>
            <a:t>Tiredness</a:t>
          </a:r>
          <a:endParaRPr lang="en-US" sz="1800" kern="1200" dirty="0"/>
        </a:p>
        <a:p>
          <a:pPr marL="171450" lvl="1" indent="-171450" algn="just" defTabSz="800100">
            <a:lnSpc>
              <a:spcPct val="90000"/>
            </a:lnSpc>
            <a:spcBef>
              <a:spcPct val="0"/>
            </a:spcBef>
            <a:spcAft>
              <a:spcPct val="15000"/>
            </a:spcAft>
            <a:buChar char="••"/>
          </a:pPr>
          <a:r>
            <a:rPr lang="en-US" sz="1800" kern="1200" dirty="0" smtClean="0"/>
            <a:t>Weakness</a:t>
          </a:r>
          <a:endParaRPr lang="en-US" sz="1800" kern="1200" dirty="0"/>
        </a:p>
      </dsp:txBody>
      <dsp:txXfrm>
        <a:off x="4470815" y="1327572"/>
        <a:ext cx="1963861" cy="2854800"/>
      </dsp:txXfrm>
    </dsp:sp>
    <dsp:sp modelId="{772ED470-DDB0-4926-88A2-22FB528F2876}">
      <dsp:nvSpPr>
        <dsp:cNvPr id="0" name=""/>
        <dsp:cNvSpPr/>
      </dsp:nvSpPr>
      <dsp:spPr>
        <a:xfrm>
          <a:off x="6675976" y="542027"/>
          <a:ext cx="1963861" cy="785544"/>
        </a:xfrm>
        <a:prstGeom prst="rect">
          <a:avLst/>
        </a:prstGeom>
        <a:solidFill>
          <a:schemeClr val="accent3">
            <a:hueOff val="-6872335"/>
            <a:satOff val="-58371"/>
            <a:lumOff val="19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just" defTabSz="800100">
            <a:lnSpc>
              <a:spcPct val="90000"/>
            </a:lnSpc>
            <a:spcBef>
              <a:spcPct val="0"/>
            </a:spcBef>
            <a:spcAft>
              <a:spcPct val="35000"/>
            </a:spcAft>
          </a:pPr>
          <a:r>
            <a:rPr lang="en-US" sz="1800" kern="1200" dirty="0" err="1" smtClean="0"/>
            <a:t>Otologic</a:t>
          </a:r>
          <a:r>
            <a:rPr lang="en-US" sz="1800" kern="1200" dirty="0" smtClean="0"/>
            <a:t> </a:t>
          </a:r>
          <a:endParaRPr lang="en-US" sz="1800" kern="1200" dirty="0"/>
        </a:p>
      </dsp:txBody>
      <dsp:txXfrm>
        <a:off x="6675976" y="542027"/>
        <a:ext cx="1963861" cy="785544"/>
      </dsp:txXfrm>
    </dsp:sp>
    <dsp:sp modelId="{21FCDAF2-13EB-44BC-BF67-7B6B494444C7}">
      <dsp:nvSpPr>
        <dsp:cNvPr id="0" name=""/>
        <dsp:cNvSpPr/>
      </dsp:nvSpPr>
      <dsp:spPr>
        <a:xfrm>
          <a:off x="6629393" y="1371593"/>
          <a:ext cx="1963861" cy="2854800"/>
        </a:xfrm>
        <a:prstGeom prst="rect">
          <a:avLst/>
        </a:prstGeom>
        <a:solidFill>
          <a:schemeClr val="accent3">
            <a:tint val="40000"/>
            <a:alpha val="90000"/>
            <a:hueOff val="-7247436"/>
            <a:satOff val="-39554"/>
            <a:lumOff val="-30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smtClean="0"/>
            <a:t>Tinnitus</a:t>
          </a:r>
          <a:endParaRPr lang="en-US" sz="1800" kern="1200" dirty="0"/>
        </a:p>
        <a:p>
          <a:pPr marL="171450" lvl="1" indent="-171450" algn="just" defTabSz="800100">
            <a:lnSpc>
              <a:spcPct val="90000"/>
            </a:lnSpc>
            <a:spcBef>
              <a:spcPct val="0"/>
            </a:spcBef>
            <a:spcAft>
              <a:spcPct val="15000"/>
            </a:spcAft>
            <a:buChar char="••"/>
          </a:pPr>
          <a:r>
            <a:rPr lang="en-US" sz="1800" kern="1200" dirty="0" smtClean="0"/>
            <a:t>Ear pain</a:t>
          </a:r>
          <a:endParaRPr lang="en-US" sz="1800" kern="1200" dirty="0"/>
        </a:p>
        <a:p>
          <a:pPr marL="171450" lvl="1" indent="-171450" algn="just" defTabSz="800100">
            <a:lnSpc>
              <a:spcPct val="90000"/>
            </a:lnSpc>
            <a:spcBef>
              <a:spcPct val="0"/>
            </a:spcBef>
            <a:spcAft>
              <a:spcPct val="15000"/>
            </a:spcAft>
            <a:buChar char="••"/>
          </a:pPr>
          <a:r>
            <a:rPr lang="en-US" sz="1800" kern="1200" dirty="0" smtClean="0"/>
            <a:t>Dizziness</a:t>
          </a:r>
          <a:endParaRPr lang="en-US" sz="1800" kern="1200" dirty="0"/>
        </a:p>
        <a:p>
          <a:pPr marL="171450" lvl="1" indent="-171450" algn="just" defTabSz="800100">
            <a:lnSpc>
              <a:spcPct val="90000"/>
            </a:lnSpc>
            <a:spcBef>
              <a:spcPct val="0"/>
            </a:spcBef>
            <a:spcAft>
              <a:spcPct val="15000"/>
            </a:spcAft>
            <a:buChar char="••"/>
          </a:pPr>
          <a:r>
            <a:rPr lang="en-US" sz="1800" kern="1200" dirty="0" smtClean="0"/>
            <a:t>Vertigo</a:t>
          </a:r>
          <a:endParaRPr lang="en-US" sz="1800" kern="1200" dirty="0"/>
        </a:p>
      </dsp:txBody>
      <dsp:txXfrm>
        <a:off x="6629393" y="1371593"/>
        <a:ext cx="1963861"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10/17/2016</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dirty="0" smtClean="0"/>
              <a:t>بسم الله الرحمن الرحيم</a:t>
            </a:r>
            <a:endParaRPr lang="en-US" dirty="0"/>
          </a:p>
        </p:txBody>
      </p:sp>
    </p:spTree>
    <p:extLst>
      <p:ext uri="{BB962C8B-B14F-4D97-AF65-F5344CB8AC3E}">
        <p14:creationId xmlns:p14="http://schemas.microsoft.com/office/powerpoint/2010/main" val="2335878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229600" cy="4144963"/>
          </a:xfrm>
        </p:spPr>
        <p:txBody>
          <a:bodyPr/>
          <a:lstStyle/>
          <a:p>
            <a:pPr lvl="0"/>
            <a:r>
              <a:rPr lang="en-US" dirty="0">
                <a:solidFill>
                  <a:srgbClr val="3F3F4D"/>
                </a:solidFill>
              </a:rPr>
              <a:t>The joint capsule is attached below to the articular margin of the head of the condyle, and above to the margins of the </a:t>
            </a:r>
            <a:r>
              <a:rPr lang="en-US" dirty="0" err="1">
                <a:solidFill>
                  <a:srgbClr val="3F3F4D"/>
                </a:solidFill>
              </a:rPr>
              <a:t>glenoid</a:t>
            </a:r>
            <a:r>
              <a:rPr lang="en-US" dirty="0">
                <a:solidFill>
                  <a:srgbClr val="3F3F4D"/>
                </a:solidFill>
              </a:rPr>
              <a:t> fossa and articular eminence. The inner aspect of the capsule is lined by a </a:t>
            </a:r>
            <a:r>
              <a:rPr lang="en-US" dirty="0">
                <a:solidFill>
                  <a:schemeClr val="accent6">
                    <a:lumMod val="75000"/>
                  </a:schemeClr>
                </a:solidFill>
              </a:rPr>
              <a:t>synovial membrane</a:t>
            </a:r>
            <a:r>
              <a:rPr lang="en-US" dirty="0">
                <a:solidFill>
                  <a:srgbClr val="3F3F4D"/>
                </a:solidFill>
              </a:rPr>
              <a:t>.</a:t>
            </a:r>
          </a:p>
          <a:p>
            <a:endParaRPr lang="en-US" dirty="0"/>
          </a:p>
        </p:txBody>
      </p:sp>
      <p:pic>
        <p:nvPicPr>
          <p:cNvPr id="4" name="Picture 2" descr="C:\Users\Rey\Pictures\tmj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4876800" cy="362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610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144963"/>
          </a:xfrm>
        </p:spPr>
        <p:txBody>
          <a:bodyPr>
            <a:normAutofit/>
          </a:bodyPr>
          <a:lstStyle/>
          <a:p>
            <a:pPr algn="just"/>
            <a:r>
              <a:rPr lang="en-US" sz="2000" dirty="0" smtClean="0"/>
              <a:t>At the sides, the capsule is strengthened by collateral ligaments of which the </a:t>
            </a:r>
            <a:r>
              <a:rPr lang="en-US" sz="2000" dirty="0" smtClean="0">
                <a:solidFill>
                  <a:schemeClr val="accent6">
                    <a:lumMod val="75000"/>
                  </a:schemeClr>
                </a:solidFill>
              </a:rPr>
              <a:t>lateral </a:t>
            </a:r>
            <a:r>
              <a:rPr lang="en-US" sz="2000" dirty="0" err="1" smtClean="0">
                <a:solidFill>
                  <a:schemeClr val="accent6">
                    <a:lumMod val="75000"/>
                  </a:schemeClr>
                </a:solidFill>
              </a:rPr>
              <a:t>temporomandibular</a:t>
            </a:r>
            <a:r>
              <a:rPr lang="en-US" sz="2000" dirty="0" smtClean="0">
                <a:solidFill>
                  <a:schemeClr val="accent6">
                    <a:lumMod val="75000"/>
                  </a:schemeClr>
                </a:solidFill>
              </a:rPr>
              <a:t> ligament </a:t>
            </a:r>
            <a:r>
              <a:rPr lang="en-US" sz="2000" dirty="0" smtClean="0"/>
              <a:t>is the </a:t>
            </a:r>
            <a:r>
              <a:rPr lang="en-US" sz="2000" dirty="0" smtClean="0">
                <a:solidFill>
                  <a:schemeClr val="accent6">
                    <a:lumMod val="75000"/>
                  </a:schemeClr>
                </a:solidFill>
              </a:rPr>
              <a:t>strongest</a:t>
            </a:r>
            <a:r>
              <a:rPr lang="en-US" sz="2000" dirty="0" smtClean="0"/>
              <a:t>.</a:t>
            </a:r>
          </a:p>
          <a:p>
            <a:pPr algn="just"/>
            <a:r>
              <a:rPr lang="en-US" sz="2000" dirty="0" smtClean="0"/>
              <a:t>The lateral </a:t>
            </a:r>
            <a:r>
              <a:rPr lang="en-US" sz="2000" dirty="0" err="1" smtClean="0"/>
              <a:t>temporo</a:t>
            </a:r>
            <a:r>
              <a:rPr lang="en-US" dirty="0"/>
              <a:t>-</a:t>
            </a:r>
            <a:r>
              <a:rPr lang="en-US" sz="2000" dirty="0" smtClean="0"/>
              <a:t>mandibular ligament is attached above to the </a:t>
            </a:r>
            <a:r>
              <a:rPr lang="en-US" sz="2000" dirty="0" err="1" smtClean="0"/>
              <a:t>zygoma</a:t>
            </a:r>
            <a:r>
              <a:rPr lang="en-US" sz="2000" dirty="0" smtClean="0"/>
              <a:t>, and below, it is attached to the lateral surfaces and posterior border of the neck of the mandible.</a:t>
            </a:r>
            <a:endParaRPr lang="en-US" sz="2000" dirty="0"/>
          </a:p>
        </p:txBody>
      </p:sp>
      <p:pic>
        <p:nvPicPr>
          <p:cNvPr id="4" name="Picture 2" descr="C:\Users\Rey\Pictures\lig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5029200" cy="350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39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4144963"/>
          </a:xfrm>
        </p:spPr>
        <p:txBody>
          <a:bodyPr>
            <a:normAutofit/>
          </a:bodyPr>
          <a:lstStyle/>
          <a:p>
            <a:r>
              <a:rPr lang="en-US" sz="2000" dirty="0" smtClean="0"/>
              <a:t>There are 2 accessory ligaments associated with the TMJ:</a:t>
            </a:r>
          </a:p>
          <a:p>
            <a:pPr lvl="1"/>
            <a:r>
              <a:rPr lang="en-US" sz="2000" dirty="0" smtClean="0"/>
              <a:t>The </a:t>
            </a:r>
            <a:r>
              <a:rPr lang="en-US" sz="2000" dirty="0" err="1" smtClean="0">
                <a:solidFill>
                  <a:schemeClr val="accent6">
                    <a:lumMod val="75000"/>
                  </a:schemeClr>
                </a:solidFill>
              </a:rPr>
              <a:t>stylomandibular</a:t>
            </a:r>
            <a:r>
              <a:rPr lang="en-US" sz="2000" dirty="0" smtClean="0">
                <a:solidFill>
                  <a:schemeClr val="accent6">
                    <a:lumMod val="75000"/>
                  </a:schemeClr>
                </a:solidFill>
              </a:rPr>
              <a:t> ligament </a:t>
            </a:r>
            <a:r>
              <a:rPr lang="en-US" sz="2000" dirty="0" smtClean="0"/>
              <a:t>attaches to the </a:t>
            </a:r>
            <a:r>
              <a:rPr lang="en-US" sz="2000" dirty="0" err="1" smtClean="0"/>
              <a:t>styloid</a:t>
            </a:r>
            <a:r>
              <a:rPr lang="en-US" sz="2000" dirty="0" smtClean="0"/>
              <a:t> process and to the posterior border of the ramus.</a:t>
            </a:r>
          </a:p>
          <a:p>
            <a:pPr lvl="1"/>
            <a:r>
              <a:rPr lang="en-US" sz="2000" dirty="0" smtClean="0"/>
              <a:t>The </a:t>
            </a:r>
            <a:r>
              <a:rPr lang="en-US" sz="2000" dirty="0" err="1" smtClean="0">
                <a:solidFill>
                  <a:schemeClr val="accent6">
                    <a:lumMod val="75000"/>
                  </a:schemeClr>
                </a:solidFill>
              </a:rPr>
              <a:t>sphenomandibular</a:t>
            </a:r>
            <a:r>
              <a:rPr lang="en-US" sz="2000" dirty="0" smtClean="0">
                <a:solidFill>
                  <a:schemeClr val="accent6">
                    <a:lumMod val="75000"/>
                  </a:schemeClr>
                </a:solidFill>
              </a:rPr>
              <a:t> ligament </a:t>
            </a:r>
            <a:r>
              <a:rPr lang="en-US" sz="2000" dirty="0" smtClean="0"/>
              <a:t>extends between the spine of the sphenoid bone and the </a:t>
            </a:r>
            <a:r>
              <a:rPr lang="en-US" sz="2000" dirty="0" err="1" smtClean="0"/>
              <a:t>lingula</a:t>
            </a:r>
            <a:r>
              <a:rPr lang="en-US" sz="2000" dirty="0" smtClean="0"/>
              <a:t> of the mandible.</a:t>
            </a:r>
          </a:p>
          <a:p>
            <a:r>
              <a:rPr lang="en-US" sz="2000" dirty="0" smtClean="0"/>
              <a:t>These ligaments </a:t>
            </a:r>
            <a:r>
              <a:rPr lang="en-US" sz="2000" dirty="0" smtClean="0">
                <a:solidFill>
                  <a:schemeClr val="accent6">
                    <a:lumMod val="75000"/>
                  </a:schemeClr>
                </a:solidFill>
              </a:rPr>
              <a:t>limit the range of movement</a:t>
            </a:r>
            <a:r>
              <a:rPr lang="en-US" sz="2000" dirty="0" smtClean="0"/>
              <a:t> of the condyle preventing it from coming in contact with the tympanic plate behind and passing beyond the articular eminence in front.</a:t>
            </a:r>
          </a:p>
        </p:txBody>
      </p:sp>
      <p:pic>
        <p:nvPicPr>
          <p:cNvPr id="3074" name="Picture 2" descr="C:\Users\Rey\Pictures\lig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048000"/>
            <a:ext cx="3810000" cy="282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261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THE MANDIBULAR CONDYLE</a:t>
            </a:r>
            <a:endParaRPr lang="en-US" dirty="0">
              <a:solidFill>
                <a:srgbClr val="002060"/>
              </a:solidFill>
            </a:endParaRPr>
          </a:p>
        </p:txBody>
      </p:sp>
      <p:sp>
        <p:nvSpPr>
          <p:cNvPr id="3" name="Content Placeholder 2"/>
          <p:cNvSpPr>
            <a:spLocks noGrp="1"/>
          </p:cNvSpPr>
          <p:nvPr>
            <p:ph idx="1"/>
          </p:nvPr>
        </p:nvSpPr>
        <p:spPr/>
        <p:txBody>
          <a:bodyPr>
            <a:normAutofit/>
          </a:bodyPr>
          <a:lstStyle/>
          <a:p>
            <a:r>
              <a:rPr lang="en-US" sz="2000" dirty="0" smtClean="0"/>
              <a:t>It’s the articulating surface of the mandible.</a:t>
            </a:r>
          </a:p>
          <a:p>
            <a:r>
              <a:rPr lang="en-US" sz="2000" dirty="0" smtClean="0"/>
              <a:t>It is </a:t>
            </a:r>
            <a:r>
              <a:rPr lang="en-US" sz="2000" dirty="0" smtClean="0">
                <a:solidFill>
                  <a:schemeClr val="accent6">
                    <a:lumMod val="75000"/>
                  </a:schemeClr>
                </a:solidFill>
              </a:rPr>
              <a:t>convex</a:t>
            </a:r>
            <a:r>
              <a:rPr lang="en-US" sz="2000" dirty="0" smtClean="0"/>
              <a:t> in all directions but wider </a:t>
            </a:r>
          </a:p>
          <a:p>
            <a:pPr marL="0" indent="0">
              <a:buNone/>
            </a:pPr>
            <a:r>
              <a:rPr lang="en-US" sz="2000" dirty="0"/>
              <a:t> </a:t>
            </a:r>
            <a:r>
              <a:rPr lang="en-US" sz="2000" dirty="0" smtClean="0"/>
              <a:t>     </a:t>
            </a:r>
            <a:r>
              <a:rPr lang="en-US" sz="2000" dirty="0" err="1" smtClean="0"/>
              <a:t>latero</a:t>
            </a:r>
            <a:r>
              <a:rPr lang="en-US" sz="2000" dirty="0" smtClean="0"/>
              <a:t>-medially than </a:t>
            </a:r>
            <a:r>
              <a:rPr lang="en-US" sz="2000" dirty="0" err="1" smtClean="0"/>
              <a:t>antero</a:t>
            </a:r>
            <a:r>
              <a:rPr lang="en-US" sz="2000" dirty="0" smtClean="0"/>
              <a:t>-posteriorly.</a:t>
            </a:r>
          </a:p>
          <a:p>
            <a:r>
              <a:rPr lang="en-US" sz="2000" dirty="0" smtClean="0"/>
              <a:t>It has </a:t>
            </a:r>
            <a:r>
              <a:rPr lang="en-US" sz="2000" dirty="0" smtClean="0">
                <a:solidFill>
                  <a:schemeClr val="accent6">
                    <a:lumMod val="75000"/>
                  </a:schemeClr>
                </a:solidFill>
              </a:rPr>
              <a:t>lateral</a:t>
            </a:r>
            <a:r>
              <a:rPr lang="en-US" sz="2000" dirty="0" smtClean="0"/>
              <a:t> and </a:t>
            </a:r>
            <a:r>
              <a:rPr lang="en-US" sz="2000" dirty="0" smtClean="0">
                <a:solidFill>
                  <a:schemeClr val="accent6">
                    <a:lumMod val="75000"/>
                  </a:schemeClr>
                </a:solidFill>
              </a:rPr>
              <a:t>medial </a:t>
            </a:r>
            <a:r>
              <a:rPr lang="en-US" sz="2000" dirty="0" smtClean="0"/>
              <a:t>poles:</a:t>
            </a:r>
          </a:p>
          <a:p>
            <a:pPr lvl="1"/>
            <a:r>
              <a:rPr lang="en-US" sz="2000" dirty="0" smtClean="0"/>
              <a:t>The medial pole is directed more posteriorly.</a:t>
            </a:r>
          </a:p>
          <a:p>
            <a:pPr lvl="1"/>
            <a:r>
              <a:rPr lang="en-US" sz="2000" dirty="0" smtClean="0"/>
              <a:t>The long axis of the two poles deviate </a:t>
            </a:r>
          </a:p>
          <a:p>
            <a:pPr marL="457200" lvl="1" indent="0">
              <a:buNone/>
            </a:pPr>
            <a:r>
              <a:rPr lang="en-US" sz="2000" dirty="0"/>
              <a:t> </a:t>
            </a:r>
            <a:r>
              <a:rPr lang="en-US" sz="2000" dirty="0" smtClean="0"/>
              <a:t>    posteriorly and meets at the anterior </a:t>
            </a:r>
          </a:p>
          <a:p>
            <a:pPr marL="457200" lvl="1" indent="0">
              <a:buNone/>
            </a:pPr>
            <a:r>
              <a:rPr lang="en-US" sz="2000" dirty="0"/>
              <a:t> </a:t>
            </a:r>
            <a:r>
              <a:rPr lang="en-US" sz="2000" dirty="0" smtClean="0"/>
              <a:t>    border of the foramen magnum.</a:t>
            </a:r>
            <a:endParaRPr lang="en-US" sz="2000" dirty="0"/>
          </a:p>
        </p:txBody>
      </p:sp>
      <p:pic>
        <p:nvPicPr>
          <p:cNvPr id="4098" name="Picture 2" descr="C:\Users\Rey\Pictures\mandibular condy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799"/>
            <a:ext cx="3200400" cy="414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49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411162"/>
          </a:xfrm>
        </p:spPr>
        <p:txBody>
          <a:bodyPr>
            <a:normAutofit fontScale="90000"/>
          </a:bodyPr>
          <a:lstStyle/>
          <a:p>
            <a:endParaRPr lang="en-US" dirty="0"/>
          </a:p>
        </p:txBody>
      </p:sp>
      <p:pic>
        <p:nvPicPr>
          <p:cNvPr id="1026" name="Picture 2" descr="C:\Users\Rey\Pictures\bone layers.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914400"/>
            <a:ext cx="3733800" cy="52117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ey\Pictures\x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496" y="685800"/>
            <a:ext cx="3416029" cy="32517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33531" y="3918195"/>
            <a:ext cx="3276600" cy="602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fibrous articular covering of  the condyle under the EM.</a:t>
            </a:r>
            <a:endParaRPr lang="en-US" dirty="0">
              <a:solidFill>
                <a:schemeClr val="tx1"/>
              </a:solidFill>
            </a:endParaRPr>
          </a:p>
        </p:txBody>
      </p:sp>
      <p:sp>
        <p:nvSpPr>
          <p:cNvPr id="5" name="Rectangle 4"/>
          <p:cNvSpPr/>
          <p:nvPr/>
        </p:nvSpPr>
        <p:spPr>
          <a:xfrm>
            <a:off x="4343400" y="5181600"/>
            <a:ext cx="2133600" cy="1295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smtClean="0">
                <a:solidFill>
                  <a:schemeClr val="tx1"/>
                </a:solidFill>
              </a:rPr>
              <a:t>Fibrous layer</a:t>
            </a:r>
          </a:p>
          <a:p>
            <a:pPr marL="342900" indent="-342900">
              <a:buAutoNum type="arabicPeriod"/>
            </a:pPr>
            <a:r>
              <a:rPr lang="en-US" dirty="0" smtClean="0">
                <a:solidFill>
                  <a:schemeClr val="tx1"/>
                </a:solidFill>
              </a:rPr>
              <a:t>Cartilage</a:t>
            </a:r>
          </a:p>
          <a:p>
            <a:pPr marL="342900" indent="-342900">
              <a:buAutoNum type="arabicPeriod"/>
            </a:pPr>
            <a:r>
              <a:rPr lang="en-US" dirty="0" smtClean="0">
                <a:solidFill>
                  <a:schemeClr val="tx1"/>
                </a:solidFill>
              </a:rPr>
              <a:t>Bone</a:t>
            </a:r>
          </a:p>
          <a:p>
            <a:pPr marL="342900" indent="-342900">
              <a:buAutoNum type="arabicPeriod"/>
            </a:pPr>
            <a:r>
              <a:rPr lang="en-US" dirty="0" smtClean="0">
                <a:solidFill>
                  <a:schemeClr val="tx1"/>
                </a:solidFill>
              </a:rPr>
              <a:t>Bone marrow</a:t>
            </a:r>
            <a:endParaRPr lang="en-US" dirty="0">
              <a:solidFill>
                <a:schemeClr val="tx1"/>
              </a:solidFill>
            </a:endParaRPr>
          </a:p>
        </p:txBody>
      </p:sp>
    </p:spTree>
    <p:extLst>
      <p:ext uri="{BB962C8B-B14F-4D97-AF65-F5344CB8AC3E}">
        <p14:creationId xmlns:p14="http://schemas.microsoft.com/office/powerpoint/2010/main" val="41919708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14400"/>
          </a:xfrm>
        </p:spPr>
        <p:txBody>
          <a:bodyPr>
            <a:normAutofit fontScale="90000"/>
          </a:bodyPr>
          <a:lstStyle/>
          <a:p>
            <a:r>
              <a:rPr lang="en-US" dirty="0" smtClean="0">
                <a:solidFill>
                  <a:srgbClr val="002060"/>
                </a:solidFill>
              </a:rPr>
              <a:t>MANDIBULAR (GLENOID) FOSSA AND ARTICULAR EMINENCE</a:t>
            </a:r>
            <a:endParaRPr lang="en-US" dirty="0">
              <a:solidFill>
                <a:srgbClr val="002060"/>
              </a:solidFill>
            </a:endParaRPr>
          </a:p>
        </p:txBody>
      </p:sp>
      <p:sp>
        <p:nvSpPr>
          <p:cNvPr id="3" name="Content Placeholder 2"/>
          <p:cNvSpPr>
            <a:spLocks noGrp="1"/>
          </p:cNvSpPr>
          <p:nvPr>
            <p:ph idx="1"/>
          </p:nvPr>
        </p:nvSpPr>
        <p:spPr>
          <a:xfrm>
            <a:off x="457200" y="1066800"/>
            <a:ext cx="8229600" cy="4144963"/>
          </a:xfrm>
        </p:spPr>
        <p:txBody>
          <a:bodyPr>
            <a:noAutofit/>
          </a:bodyPr>
          <a:lstStyle/>
          <a:p>
            <a:r>
              <a:rPr lang="en-US" sz="1600" dirty="0" err="1" smtClean="0"/>
              <a:t>Glenoid</a:t>
            </a:r>
            <a:r>
              <a:rPr lang="en-US" sz="1600" dirty="0" smtClean="0"/>
              <a:t> fossa:</a:t>
            </a:r>
          </a:p>
          <a:p>
            <a:pPr lvl="1"/>
            <a:r>
              <a:rPr lang="en-US" dirty="0" smtClean="0"/>
              <a:t>Posteriorly limited by the </a:t>
            </a:r>
          </a:p>
          <a:p>
            <a:pPr marL="457200" lvl="1" indent="0">
              <a:buNone/>
            </a:pPr>
            <a:r>
              <a:rPr lang="en-US" dirty="0"/>
              <a:t> </a:t>
            </a:r>
            <a:r>
              <a:rPr lang="en-US" dirty="0" smtClean="0"/>
              <a:t>    </a:t>
            </a:r>
            <a:r>
              <a:rPr lang="en-US" dirty="0" err="1" smtClean="0">
                <a:solidFill>
                  <a:schemeClr val="accent6">
                    <a:lumMod val="75000"/>
                  </a:schemeClr>
                </a:solidFill>
              </a:rPr>
              <a:t>squamotympanic</a:t>
            </a:r>
            <a:r>
              <a:rPr lang="en-US" dirty="0" smtClean="0"/>
              <a:t> fissure.</a:t>
            </a:r>
          </a:p>
          <a:p>
            <a:pPr lvl="1"/>
            <a:r>
              <a:rPr lang="en-US" dirty="0" err="1" smtClean="0"/>
              <a:t>Anterioly</a:t>
            </a:r>
            <a:r>
              <a:rPr lang="en-US" dirty="0" smtClean="0"/>
              <a:t> bounded by the</a:t>
            </a:r>
          </a:p>
          <a:p>
            <a:pPr marL="457200" lvl="1" indent="0">
              <a:buNone/>
            </a:pPr>
            <a:r>
              <a:rPr lang="en-US" dirty="0"/>
              <a:t> </a:t>
            </a:r>
            <a:r>
              <a:rPr lang="en-US" dirty="0" smtClean="0"/>
              <a:t>    </a:t>
            </a:r>
            <a:r>
              <a:rPr lang="en-US" dirty="0" smtClean="0">
                <a:solidFill>
                  <a:schemeClr val="accent6">
                    <a:lumMod val="75000"/>
                  </a:schemeClr>
                </a:solidFill>
              </a:rPr>
              <a:t>articular eminence</a:t>
            </a:r>
            <a:r>
              <a:rPr lang="en-US" dirty="0" smtClean="0"/>
              <a:t>.</a:t>
            </a:r>
          </a:p>
          <a:p>
            <a:pPr lvl="1"/>
            <a:r>
              <a:rPr lang="en-US" dirty="0" smtClean="0"/>
              <a:t>Roof: thin layer of compact </a:t>
            </a:r>
          </a:p>
          <a:p>
            <a:pPr marL="457200" lvl="1" indent="0">
              <a:buNone/>
            </a:pPr>
            <a:r>
              <a:rPr lang="en-US" dirty="0"/>
              <a:t> </a:t>
            </a:r>
            <a:r>
              <a:rPr lang="en-US" dirty="0" smtClean="0"/>
              <a:t>    bone separating the </a:t>
            </a:r>
            <a:r>
              <a:rPr lang="en-US" dirty="0" smtClean="0">
                <a:solidFill>
                  <a:schemeClr val="accent6">
                    <a:lumMod val="75000"/>
                  </a:schemeClr>
                </a:solidFill>
              </a:rPr>
              <a:t>middle </a:t>
            </a:r>
          </a:p>
          <a:p>
            <a:pPr marL="457200" lvl="1" indent="0">
              <a:buNone/>
            </a:pPr>
            <a:r>
              <a:rPr lang="en-US" dirty="0"/>
              <a:t> </a:t>
            </a:r>
            <a:r>
              <a:rPr lang="en-US" dirty="0" smtClean="0"/>
              <a:t>    </a:t>
            </a:r>
            <a:r>
              <a:rPr lang="en-US" dirty="0" smtClean="0">
                <a:solidFill>
                  <a:schemeClr val="accent6">
                    <a:lumMod val="75000"/>
                  </a:schemeClr>
                </a:solidFill>
              </a:rPr>
              <a:t>cranial fossa.</a:t>
            </a:r>
          </a:p>
          <a:p>
            <a:r>
              <a:rPr lang="en-US" sz="1600" dirty="0" smtClean="0"/>
              <a:t>Articular eminence:</a:t>
            </a:r>
          </a:p>
          <a:p>
            <a:pPr lvl="1"/>
            <a:r>
              <a:rPr lang="en-US" dirty="0" smtClean="0"/>
              <a:t>Composed of: Spongy bone </a:t>
            </a:r>
          </a:p>
          <a:p>
            <a:pPr marL="457200" lvl="1" indent="0">
              <a:buNone/>
            </a:pPr>
            <a:r>
              <a:rPr lang="en-US" dirty="0"/>
              <a:t> </a:t>
            </a:r>
            <a:r>
              <a:rPr lang="en-US" dirty="0" smtClean="0"/>
              <a:t>    covered by thin layer of compact </a:t>
            </a:r>
          </a:p>
          <a:p>
            <a:pPr marL="457200" lvl="1" indent="0">
              <a:buNone/>
            </a:pPr>
            <a:r>
              <a:rPr lang="en-US" dirty="0"/>
              <a:t> </a:t>
            </a:r>
            <a:r>
              <a:rPr lang="en-US" dirty="0" smtClean="0"/>
              <a:t>    bone.</a:t>
            </a:r>
          </a:p>
          <a:p>
            <a:pPr lvl="1"/>
            <a:r>
              <a:rPr lang="en-US" dirty="0" err="1" smtClean="0">
                <a:solidFill>
                  <a:schemeClr val="accent6">
                    <a:lumMod val="75000"/>
                  </a:schemeClr>
                </a:solidFill>
              </a:rPr>
              <a:t>Chondroid</a:t>
            </a:r>
            <a:r>
              <a:rPr lang="en-US" dirty="0" smtClean="0">
                <a:solidFill>
                  <a:schemeClr val="accent6">
                    <a:lumMod val="75000"/>
                  </a:schemeClr>
                </a:solidFill>
              </a:rPr>
              <a:t> tissues </a:t>
            </a:r>
            <a:r>
              <a:rPr lang="en-US" dirty="0" smtClean="0"/>
              <a:t>commonly seen </a:t>
            </a:r>
          </a:p>
          <a:p>
            <a:pPr marL="457200" lvl="1" indent="0">
              <a:buNone/>
            </a:pPr>
            <a:r>
              <a:rPr lang="en-US" dirty="0"/>
              <a:t> </a:t>
            </a:r>
            <a:r>
              <a:rPr lang="en-US" dirty="0" smtClean="0"/>
              <a:t>     in the eminence.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4495800" cy="498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244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304800"/>
            <a:ext cx="8229600" cy="639762"/>
          </a:xfrm>
        </p:spPr>
        <p:txBody>
          <a:bodyPr>
            <a:normAutofit/>
          </a:bodyPr>
          <a:lstStyle/>
          <a:p>
            <a:r>
              <a:rPr lang="en-US" dirty="0" err="1" smtClean="0">
                <a:solidFill>
                  <a:srgbClr val="002060"/>
                </a:solidFill>
              </a:rPr>
              <a:t>Interarticular</a:t>
            </a:r>
            <a:r>
              <a:rPr lang="en-US" dirty="0" smtClean="0">
                <a:solidFill>
                  <a:srgbClr val="002060"/>
                </a:solidFill>
              </a:rPr>
              <a:t> disc (Meniscus</a:t>
            </a:r>
            <a:r>
              <a:rPr lang="en-US" dirty="0" smtClean="0"/>
              <a:t>)</a:t>
            </a:r>
            <a:endParaRPr lang="en-US" dirty="0"/>
          </a:p>
        </p:txBody>
      </p:sp>
      <p:sp>
        <p:nvSpPr>
          <p:cNvPr id="3" name="Content Placeholder 2"/>
          <p:cNvSpPr>
            <a:spLocks noGrp="1"/>
          </p:cNvSpPr>
          <p:nvPr>
            <p:ph idx="1"/>
          </p:nvPr>
        </p:nvSpPr>
        <p:spPr>
          <a:xfrm>
            <a:off x="457200" y="990600"/>
            <a:ext cx="8229600" cy="4144963"/>
          </a:xfrm>
        </p:spPr>
        <p:txBody>
          <a:bodyPr>
            <a:normAutofit/>
          </a:bodyPr>
          <a:lstStyle/>
          <a:p>
            <a:r>
              <a:rPr lang="en-US" sz="2000" dirty="0" smtClean="0"/>
              <a:t>Disk is </a:t>
            </a:r>
            <a:r>
              <a:rPr lang="en-US" sz="2000" dirty="0" smtClean="0">
                <a:solidFill>
                  <a:schemeClr val="accent6">
                    <a:lumMod val="75000"/>
                  </a:schemeClr>
                </a:solidFill>
              </a:rPr>
              <a:t>fibrous</a:t>
            </a:r>
            <a:r>
              <a:rPr lang="en-US" sz="2000" dirty="0" smtClean="0"/>
              <a:t>, </a:t>
            </a:r>
            <a:r>
              <a:rPr lang="en-US" sz="2000" dirty="0" smtClean="0">
                <a:solidFill>
                  <a:schemeClr val="accent6">
                    <a:lumMod val="75000"/>
                  </a:schemeClr>
                </a:solidFill>
              </a:rPr>
              <a:t>avascular</a:t>
            </a:r>
            <a:r>
              <a:rPr lang="en-US" sz="2000" dirty="0" smtClean="0"/>
              <a:t>, non inverted plate</a:t>
            </a:r>
          </a:p>
          <a:p>
            <a:r>
              <a:rPr lang="en-US" sz="2000" dirty="0" smtClean="0"/>
              <a:t>Shape is oval, biconcave in sagittal section. It is thin in central part and</a:t>
            </a:r>
          </a:p>
          <a:p>
            <a:pPr marL="0" indent="0">
              <a:buNone/>
            </a:pPr>
            <a:r>
              <a:rPr lang="en-US" sz="2000" dirty="0"/>
              <a:t> </a:t>
            </a:r>
            <a:r>
              <a:rPr lang="en-US" sz="2000" dirty="0" smtClean="0"/>
              <a:t>     thick at posterior borders.</a:t>
            </a:r>
            <a:endParaRPr lang="en-US" sz="20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2200"/>
            <a:ext cx="5986463"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937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11162"/>
          </a:xfrm>
        </p:spPr>
        <p:txBody>
          <a:bodyPr>
            <a:normAutofit fontScale="90000"/>
          </a:bodyPr>
          <a:lstStyle/>
          <a:p>
            <a:endParaRPr lang="en-US" dirty="0"/>
          </a:p>
        </p:txBody>
      </p:sp>
      <p:sp>
        <p:nvSpPr>
          <p:cNvPr id="3" name="Content Placeholder 2"/>
          <p:cNvSpPr>
            <a:spLocks noGrp="1"/>
          </p:cNvSpPr>
          <p:nvPr>
            <p:ph idx="1"/>
          </p:nvPr>
        </p:nvSpPr>
        <p:spPr>
          <a:xfrm>
            <a:off x="152400" y="1066800"/>
            <a:ext cx="7520940" cy="3579849"/>
          </a:xfrm>
        </p:spPr>
        <p:txBody>
          <a:bodyPr>
            <a:normAutofit/>
          </a:bodyPr>
          <a:lstStyle/>
          <a:p>
            <a:r>
              <a:rPr lang="en-US" sz="2000" dirty="0" smtClean="0"/>
              <a:t>Attachment: Medial and lateral </a:t>
            </a:r>
          </a:p>
          <a:p>
            <a:pPr marL="0" indent="0">
              <a:buNone/>
            </a:pPr>
            <a:r>
              <a:rPr lang="en-US" sz="2000" dirty="0"/>
              <a:t> </a:t>
            </a:r>
            <a:r>
              <a:rPr lang="en-US" sz="2000" dirty="0" smtClean="0"/>
              <a:t>     poles of the condyle by </a:t>
            </a:r>
            <a:r>
              <a:rPr lang="en-US" sz="2000" dirty="0" smtClean="0">
                <a:solidFill>
                  <a:schemeClr val="accent6">
                    <a:lumMod val="75000"/>
                  </a:schemeClr>
                </a:solidFill>
              </a:rPr>
              <a:t>medial</a:t>
            </a:r>
            <a:r>
              <a:rPr lang="en-US" sz="2000" dirty="0" smtClean="0"/>
              <a:t> </a:t>
            </a:r>
          </a:p>
          <a:p>
            <a:pPr marL="0" indent="0">
              <a:buNone/>
            </a:pPr>
            <a:r>
              <a:rPr lang="en-US" sz="2000" dirty="0"/>
              <a:t> </a:t>
            </a:r>
            <a:r>
              <a:rPr lang="en-US" sz="2000" dirty="0" smtClean="0"/>
              <a:t>     </a:t>
            </a:r>
            <a:r>
              <a:rPr lang="en-US" sz="2000" dirty="0" smtClean="0">
                <a:solidFill>
                  <a:schemeClr val="accent6">
                    <a:lumMod val="75000"/>
                  </a:schemeClr>
                </a:solidFill>
              </a:rPr>
              <a:t>and lateral ligaments</a:t>
            </a:r>
            <a:r>
              <a:rPr lang="en-US" sz="2000" dirty="0" smtClean="0"/>
              <a:t>.</a:t>
            </a:r>
          </a:p>
          <a:p>
            <a:pPr marL="0" indent="0">
              <a:buNone/>
            </a:pPr>
            <a:endParaRPr lang="en-US" sz="2000" dirty="0"/>
          </a:p>
          <a:p>
            <a:pPr marL="0" indent="0">
              <a:buNone/>
            </a:pPr>
            <a:endParaRPr lang="en-US" sz="2000" dirty="0" smtClean="0"/>
          </a:p>
          <a:p>
            <a:r>
              <a:rPr lang="en-US" sz="2000" dirty="0" smtClean="0"/>
              <a:t>Divide the joint into: </a:t>
            </a:r>
            <a:r>
              <a:rPr lang="en-US" sz="2000" dirty="0" smtClean="0">
                <a:solidFill>
                  <a:schemeClr val="accent6">
                    <a:lumMod val="75000"/>
                  </a:schemeClr>
                </a:solidFill>
              </a:rPr>
              <a:t>Upper</a:t>
            </a:r>
            <a:r>
              <a:rPr lang="en-US" sz="2000" dirty="0" smtClean="0"/>
              <a:t> </a:t>
            </a:r>
          </a:p>
          <a:p>
            <a:pPr marL="0" indent="0">
              <a:buNone/>
            </a:pPr>
            <a:r>
              <a:rPr lang="en-US" sz="2000" dirty="0" smtClean="0"/>
              <a:t>      (larger) </a:t>
            </a:r>
            <a:r>
              <a:rPr lang="en-US" sz="2000" dirty="0" smtClean="0">
                <a:solidFill>
                  <a:schemeClr val="accent6">
                    <a:lumMod val="75000"/>
                  </a:schemeClr>
                </a:solidFill>
              </a:rPr>
              <a:t>compartment</a:t>
            </a:r>
            <a:r>
              <a:rPr lang="en-US" sz="2000" dirty="0" smtClean="0"/>
              <a:t> and </a:t>
            </a:r>
          </a:p>
          <a:p>
            <a:pPr marL="0" indent="0">
              <a:buNone/>
            </a:pPr>
            <a:r>
              <a:rPr lang="en-US" sz="2000" dirty="0">
                <a:solidFill>
                  <a:schemeClr val="accent6">
                    <a:lumMod val="75000"/>
                  </a:schemeClr>
                </a:solidFill>
              </a:rPr>
              <a:t> </a:t>
            </a:r>
            <a:r>
              <a:rPr lang="en-US" sz="2000" dirty="0" smtClean="0">
                <a:solidFill>
                  <a:schemeClr val="accent6">
                    <a:lumMod val="75000"/>
                  </a:schemeClr>
                </a:solidFill>
              </a:rPr>
              <a:t>     lower </a:t>
            </a:r>
            <a:r>
              <a:rPr lang="en-US" sz="2000" dirty="0" smtClean="0"/>
              <a:t>(smaller) </a:t>
            </a:r>
            <a:r>
              <a:rPr lang="en-US" sz="2000" dirty="0" smtClean="0">
                <a:solidFill>
                  <a:schemeClr val="accent6">
                    <a:lumMod val="75000"/>
                  </a:schemeClr>
                </a:solidFill>
              </a:rPr>
              <a:t>compartment</a:t>
            </a:r>
            <a:r>
              <a:rPr lang="en-US" sz="2000" dirty="0" smtClean="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269" y="533400"/>
            <a:ext cx="441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751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3112"/>
            <a:ext cx="8229600" cy="4144963"/>
          </a:xfrm>
        </p:spPr>
        <p:txBody>
          <a:bodyPr>
            <a:normAutofit/>
          </a:bodyPr>
          <a:lstStyle/>
          <a:p>
            <a:r>
              <a:rPr lang="en-US" sz="2000" dirty="0" smtClean="0"/>
              <a:t>Anterior border divides into upper and lower lamellae that run forward.</a:t>
            </a:r>
          </a:p>
          <a:p>
            <a:r>
              <a:rPr lang="en-US" sz="2000" dirty="0" smtClean="0"/>
              <a:t>The upper lamella fuses with the </a:t>
            </a:r>
            <a:r>
              <a:rPr lang="en-US" sz="2000" dirty="0" smtClean="0">
                <a:solidFill>
                  <a:schemeClr val="accent6">
                    <a:lumMod val="75000"/>
                  </a:schemeClr>
                </a:solidFill>
              </a:rPr>
              <a:t>anterior slope </a:t>
            </a:r>
            <a:r>
              <a:rPr lang="en-US" sz="2000" dirty="0" smtClean="0"/>
              <a:t>of the articular eminence.</a:t>
            </a:r>
          </a:p>
          <a:p>
            <a:r>
              <a:rPr lang="en-US" sz="2000" dirty="0" smtClean="0"/>
              <a:t>The lower lamella attaches to the </a:t>
            </a:r>
            <a:r>
              <a:rPr lang="en-US" sz="2000" dirty="0" smtClean="0">
                <a:solidFill>
                  <a:schemeClr val="accent6">
                    <a:lumMod val="75000"/>
                  </a:schemeClr>
                </a:solidFill>
              </a:rPr>
              <a:t>front of the neck of the condyle</a:t>
            </a:r>
            <a:r>
              <a:rPr lang="en-US" sz="2000" dirty="0" smtClean="0"/>
              <a:t>.</a:t>
            </a:r>
          </a:p>
          <a:p>
            <a:r>
              <a:rPr lang="en-US" sz="2000" dirty="0" smtClean="0"/>
              <a:t>Fibers of the superior head of the </a:t>
            </a:r>
            <a:r>
              <a:rPr lang="en-US" sz="2000" dirty="0" smtClean="0">
                <a:solidFill>
                  <a:schemeClr val="accent6">
                    <a:lumMod val="75000"/>
                  </a:schemeClr>
                </a:solidFill>
              </a:rPr>
              <a:t>lateral </a:t>
            </a:r>
            <a:r>
              <a:rPr lang="en-US" sz="2000" dirty="0" err="1" smtClean="0">
                <a:solidFill>
                  <a:schemeClr val="accent6">
                    <a:lumMod val="75000"/>
                  </a:schemeClr>
                </a:solidFill>
              </a:rPr>
              <a:t>pterygoid</a:t>
            </a:r>
            <a:r>
              <a:rPr lang="en-US" sz="2000" dirty="0" smtClean="0">
                <a:solidFill>
                  <a:schemeClr val="accent6">
                    <a:lumMod val="75000"/>
                  </a:schemeClr>
                </a:solidFill>
              </a:rPr>
              <a:t> </a:t>
            </a:r>
            <a:r>
              <a:rPr lang="en-US" sz="2000" dirty="0" smtClean="0"/>
              <a:t>muscle is attached to the anterior  border.</a:t>
            </a:r>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411" y="1981200"/>
            <a:ext cx="5986463"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714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8229600" cy="4144963"/>
          </a:xfrm>
        </p:spPr>
        <p:txBody>
          <a:bodyPr>
            <a:normAutofit/>
          </a:bodyPr>
          <a:lstStyle/>
          <a:p>
            <a:r>
              <a:rPr lang="en-US" sz="2000" dirty="0" smtClean="0"/>
              <a:t>Posterior border divides into upper and lower lamellae</a:t>
            </a:r>
          </a:p>
          <a:p>
            <a:pPr lvl="1"/>
            <a:r>
              <a:rPr lang="en-US" sz="2000" dirty="0" smtClean="0"/>
              <a:t>The upper lamella is </a:t>
            </a:r>
            <a:r>
              <a:rPr lang="en-US" sz="2000" dirty="0" smtClean="0">
                <a:solidFill>
                  <a:schemeClr val="accent6">
                    <a:lumMod val="75000"/>
                  </a:schemeClr>
                </a:solidFill>
              </a:rPr>
              <a:t>fibrous</a:t>
            </a:r>
            <a:r>
              <a:rPr lang="en-US" sz="2000" dirty="0" smtClean="0"/>
              <a:t> and </a:t>
            </a:r>
            <a:r>
              <a:rPr lang="en-US" sz="2000" dirty="0" smtClean="0">
                <a:solidFill>
                  <a:schemeClr val="accent6">
                    <a:lumMod val="75000"/>
                  </a:schemeClr>
                </a:solidFill>
              </a:rPr>
              <a:t>elastic</a:t>
            </a:r>
            <a:r>
              <a:rPr lang="en-US" sz="2000" dirty="0" smtClean="0"/>
              <a:t> and fuses with the capsule and is inserted in the </a:t>
            </a:r>
            <a:r>
              <a:rPr lang="en-US" sz="2000" dirty="0" err="1" smtClean="0"/>
              <a:t>squamotympanic</a:t>
            </a:r>
            <a:r>
              <a:rPr lang="en-US" sz="2000" dirty="0" smtClean="0"/>
              <a:t> fissure.</a:t>
            </a:r>
          </a:p>
          <a:p>
            <a:pPr lvl="1"/>
            <a:r>
              <a:rPr lang="en-US" sz="2000" dirty="0" smtClean="0"/>
              <a:t>The lower lamella, </a:t>
            </a:r>
            <a:r>
              <a:rPr lang="en-US" sz="2000" dirty="0" smtClean="0">
                <a:solidFill>
                  <a:schemeClr val="accent6">
                    <a:lumMod val="75000"/>
                  </a:schemeClr>
                </a:solidFill>
              </a:rPr>
              <a:t>non elastic</a:t>
            </a:r>
            <a:r>
              <a:rPr lang="en-US" sz="2000" dirty="0" smtClean="0"/>
              <a:t>, attaches to the back of the condyle.</a:t>
            </a:r>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4919663"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360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نتيجة بحث الصور عن ‪good aftern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67691"/>
            <a:ext cx="6553200" cy="44670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25340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02060"/>
                </a:solidFill>
              </a:rPr>
              <a:t>ARTICULATING CAPSULE AND LIGAMENTS AND SYNOVIAL MEMBRANE</a:t>
            </a:r>
            <a:br>
              <a:rPr lang="en-US" sz="2400" dirty="0" smtClean="0">
                <a:solidFill>
                  <a:srgbClr val="002060"/>
                </a:solidFill>
              </a:rPr>
            </a:br>
            <a:endParaRPr lang="en-US" sz="2400" dirty="0">
              <a:solidFill>
                <a:srgbClr val="002060"/>
              </a:solidFill>
            </a:endParaRPr>
          </a:p>
        </p:txBody>
      </p:sp>
      <p:sp>
        <p:nvSpPr>
          <p:cNvPr id="3" name="Content Placeholder 2"/>
          <p:cNvSpPr>
            <a:spLocks noGrp="1"/>
          </p:cNvSpPr>
          <p:nvPr>
            <p:ph idx="1"/>
          </p:nvPr>
        </p:nvSpPr>
        <p:spPr/>
        <p:txBody>
          <a:bodyPr>
            <a:normAutofit/>
          </a:bodyPr>
          <a:lstStyle/>
          <a:p>
            <a:r>
              <a:rPr lang="en-US" sz="1800" dirty="0" smtClean="0"/>
              <a:t>The whole TMJ is enclosed in a </a:t>
            </a:r>
            <a:r>
              <a:rPr lang="en-US" sz="1800" dirty="0" smtClean="0">
                <a:solidFill>
                  <a:schemeClr val="accent6">
                    <a:lumMod val="75000"/>
                  </a:schemeClr>
                </a:solidFill>
              </a:rPr>
              <a:t>fibrous capsule</a:t>
            </a:r>
            <a:r>
              <a:rPr lang="en-US" sz="1800" dirty="0" smtClean="0"/>
              <a:t>.</a:t>
            </a:r>
          </a:p>
          <a:p>
            <a:r>
              <a:rPr lang="en-US" sz="1800" dirty="0" smtClean="0"/>
              <a:t>It is attached to:</a:t>
            </a:r>
          </a:p>
          <a:p>
            <a:pPr lvl="1"/>
            <a:r>
              <a:rPr lang="en-US" sz="1800" dirty="0" smtClean="0"/>
              <a:t>Articular tubercle (in front)</a:t>
            </a:r>
          </a:p>
          <a:p>
            <a:pPr lvl="1"/>
            <a:r>
              <a:rPr lang="en-US" sz="1800" dirty="0" smtClean="0"/>
              <a:t>Lips of squamous tympanic fissure </a:t>
            </a:r>
          </a:p>
          <a:p>
            <a:pPr marL="457200" lvl="1" indent="0">
              <a:buNone/>
            </a:pPr>
            <a:r>
              <a:rPr lang="en-US" sz="1800" dirty="0"/>
              <a:t> </a:t>
            </a:r>
            <a:r>
              <a:rPr lang="en-US" sz="1800" dirty="0" smtClean="0"/>
              <a:t>    (posteriorly)</a:t>
            </a:r>
          </a:p>
          <a:p>
            <a:pPr lvl="1"/>
            <a:r>
              <a:rPr lang="en-US" sz="1800" dirty="0" smtClean="0"/>
              <a:t>Borders of articulating </a:t>
            </a:r>
            <a:r>
              <a:rPr lang="en-US" sz="1800" dirty="0" err="1" smtClean="0"/>
              <a:t>glenoid</a:t>
            </a:r>
            <a:r>
              <a:rPr lang="en-US" sz="1800" dirty="0" smtClean="0"/>
              <a:t> fossa</a:t>
            </a:r>
          </a:p>
          <a:p>
            <a:pPr lvl="1"/>
            <a:r>
              <a:rPr lang="en-US" sz="1800" dirty="0" smtClean="0"/>
              <a:t>Neck of the mandible. (below)</a:t>
            </a:r>
          </a:p>
          <a:p>
            <a:r>
              <a:rPr lang="en-US" sz="1800" dirty="0" smtClean="0"/>
              <a:t>It is lined by </a:t>
            </a:r>
            <a:r>
              <a:rPr lang="en-US" sz="1800" dirty="0" smtClean="0">
                <a:solidFill>
                  <a:schemeClr val="accent6">
                    <a:lumMod val="75000"/>
                  </a:schemeClr>
                </a:solidFill>
              </a:rPr>
              <a:t>synovial membrane</a:t>
            </a:r>
            <a:r>
              <a:rPr lang="en-US" sz="1800" dirty="0" smtClean="0"/>
              <a:t>.</a:t>
            </a:r>
          </a:p>
          <a:p>
            <a:r>
              <a:rPr lang="en-US" sz="1800" dirty="0" smtClean="0"/>
              <a:t>Laterally, the capsule is reinforced by TMJ ligaments.</a:t>
            </a:r>
            <a:endParaRPr lang="en-US" sz="1800" dirty="0"/>
          </a:p>
        </p:txBody>
      </p:sp>
      <p:pic>
        <p:nvPicPr>
          <p:cNvPr id="4" name="Picture 2" descr="C:\Users\Rey\Pictures\tmj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066800"/>
            <a:ext cx="3124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63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fontScale="90000"/>
          </a:bodyPr>
          <a:lstStyle/>
          <a:p>
            <a:r>
              <a:rPr lang="en-US" dirty="0" smtClean="0"/>
              <a:t/>
            </a:r>
            <a:br>
              <a:rPr lang="en-US" dirty="0" smtClean="0"/>
            </a:br>
            <a:r>
              <a:rPr lang="en-US" u="sng" dirty="0" smtClean="0">
                <a:solidFill>
                  <a:srgbClr val="9BBB59">
                    <a:lumMod val="75000"/>
                  </a:srgbClr>
                </a:solidFill>
                <a:latin typeface="Cambria" pitchFamily="18" charset="0"/>
              </a:rPr>
              <a:t>HISTOLOGY OF CAPSULE </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381000" y="762000"/>
            <a:ext cx="8305800" cy="5486400"/>
          </a:xfrm>
        </p:spPr>
        <p:txBody>
          <a:bodyPr>
            <a:normAutofit/>
          </a:bodyPr>
          <a:lstStyle/>
          <a:p>
            <a:pPr marL="0" indent="0">
              <a:buNone/>
            </a:pPr>
            <a:r>
              <a:rPr lang="en-US" sz="2000" dirty="0" smtClean="0"/>
              <a:t>Consists of 2 layers:</a:t>
            </a:r>
          </a:p>
          <a:p>
            <a:r>
              <a:rPr lang="en-US" sz="2000" dirty="0" smtClean="0">
                <a:solidFill>
                  <a:schemeClr val="accent6">
                    <a:lumMod val="75000"/>
                  </a:schemeClr>
                </a:solidFill>
              </a:rPr>
              <a:t>Outer fibrous capsule </a:t>
            </a:r>
            <a:r>
              <a:rPr lang="en-US" sz="2000" dirty="0" smtClean="0"/>
              <a:t>– strengthen laterally to form the </a:t>
            </a:r>
            <a:r>
              <a:rPr lang="en-US" sz="2000" dirty="0" err="1" smtClean="0"/>
              <a:t>temporomandibular</a:t>
            </a:r>
            <a:r>
              <a:rPr lang="en-US" sz="2000" dirty="0" smtClean="0"/>
              <a:t> ligament.</a:t>
            </a:r>
          </a:p>
          <a:p>
            <a:r>
              <a:rPr lang="en-US" sz="2000" dirty="0" smtClean="0">
                <a:solidFill>
                  <a:schemeClr val="accent6">
                    <a:lumMod val="75000"/>
                  </a:schemeClr>
                </a:solidFill>
              </a:rPr>
              <a:t>Inner synovial layer</a:t>
            </a:r>
            <a:r>
              <a:rPr lang="en-US" sz="2000" dirty="0" smtClean="0"/>
              <a:t> – composed of thin connective tissue layer lined with:</a:t>
            </a:r>
          </a:p>
          <a:p>
            <a:pPr lvl="1"/>
            <a:r>
              <a:rPr lang="en-US" sz="2000" dirty="0" smtClean="0"/>
              <a:t>Synovial cells</a:t>
            </a:r>
          </a:p>
          <a:p>
            <a:pPr lvl="2"/>
            <a:r>
              <a:rPr lang="en-US" sz="2000" dirty="0" smtClean="0"/>
              <a:t>Type A : secretes </a:t>
            </a:r>
            <a:r>
              <a:rPr lang="en-US" sz="2000" dirty="0" smtClean="0">
                <a:solidFill>
                  <a:schemeClr val="accent6">
                    <a:lumMod val="75000"/>
                  </a:schemeClr>
                </a:solidFill>
              </a:rPr>
              <a:t>hyaluronic</a:t>
            </a:r>
            <a:r>
              <a:rPr lang="en-US" sz="2000" dirty="0" smtClean="0"/>
              <a:t> acid</a:t>
            </a:r>
          </a:p>
          <a:p>
            <a:pPr lvl="2"/>
            <a:r>
              <a:rPr lang="en-US" sz="2000" dirty="0" smtClean="0"/>
              <a:t>Type B : produces </a:t>
            </a:r>
            <a:r>
              <a:rPr lang="en-US" sz="2000" dirty="0" smtClean="0">
                <a:solidFill>
                  <a:schemeClr val="accent6">
                    <a:lumMod val="75000"/>
                  </a:schemeClr>
                </a:solidFill>
              </a:rPr>
              <a:t>protein rich </a:t>
            </a:r>
            <a:r>
              <a:rPr lang="en-US" sz="2000" dirty="0" smtClean="0"/>
              <a:t>secretion</a:t>
            </a:r>
            <a:r>
              <a:rPr lang="en-US" sz="2000" dirty="0" smtClean="0"/>
              <a:t>.</a:t>
            </a:r>
            <a:endParaRPr lang="en-US" sz="2000" dirty="0" smtClean="0"/>
          </a:p>
          <a:p>
            <a:pPr lvl="1"/>
            <a:r>
              <a:rPr lang="en-US" sz="2000" dirty="0" smtClean="0"/>
              <a:t>Synovial membrane is very rich in </a:t>
            </a:r>
            <a:r>
              <a:rPr lang="en-US" sz="2000" dirty="0" smtClean="0">
                <a:solidFill>
                  <a:schemeClr val="accent6">
                    <a:lumMod val="75000"/>
                  </a:schemeClr>
                </a:solidFill>
              </a:rPr>
              <a:t>blood supply</a:t>
            </a:r>
            <a:r>
              <a:rPr lang="en-US" sz="2000" dirty="0" smtClean="0"/>
              <a:t> and contains </a:t>
            </a:r>
            <a:r>
              <a:rPr lang="en-US" sz="2000" dirty="0" smtClean="0">
                <a:solidFill>
                  <a:schemeClr val="accent6">
                    <a:lumMod val="75000"/>
                  </a:schemeClr>
                </a:solidFill>
              </a:rPr>
              <a:t>lymphatic vessels.</a:t>
            </a:r>
          </a:p>
          <a:p>
            <a:pPr marL="0" indent="0">
              <a:buNone/>
            </a:pPr>
            <a:endParaRPr lang="en-US" sz="2000" dirty="0"/>
          </a:p>
        </p:txBody>
      </p:sp>
    </p:spTree>
    <p:extLst>
      <p:ext uri="{BB962C8B-B14F-4D97-AF65-F5344CB8AC3E}">
        <p14:creationId xmlns:p14="http://schemas.microsoft.com/office/powerpoint/2010/main" val="132199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sz="2800" u="sng" dirty="0" smtClean="0">
                <a:solidFill>
                  <a:srgbClr val="9BBB59">
                    <a:lumMod val="75000"/>
                  </a:srgbClr>
                </a:solidFill>
                <a:latin typeface="Cambria" pitchFamily="18" charset="0"/>
              </a:rPr>
              <a:t>Synovial fluid</a:t>
            </a:r>
            <a:endParaRPr lang="en-US" dirty="0">
              <a:solidFill>
                <a:srgbClr val="002060"/>
              </a:solidFill>
            </a:endParaRPr>
          </a:p>
        </p:txBody>
      </p:sp>
      <p:sp>
        <p:nvSpPr>
          <p:cNvPr id="3" name="Content Placeholder 2"/>
          <p:cNvSpPr>
            <a:spLocks noGrp="1"/>
          </p:cNvSpPr>
          <p:nvPr>
            <p:ph idx="1"/>
          </p:nvPr>
        </p:nvSpPr>
        <p:spPr/>
        <p:txBody>
          <a:bodyPr>
            <a:noAutofit/>
          </a:bodyPr>
          <a:lstStyle/>
          <a:p>
            <a:r>
              <a:rPr lang="en-US" dirty="0" smtClean="0">
                <a:latin typeface="Arial" pitchFamily="34" charset="0"/>
                <a:cs typeface="Arial" pitchFamily="34" charset="0"/>
              </a:rPr>
              <a:t>It is </a:t>
            </a:r>
            <a:r>
              <a:rPr lang="en-US" dirty="0" smtClean="0">
                <a:solidFill>
                  <a:schemeClr val="accent6">
                    <a:lumMod val="75000"/>
                  </a:schemeClr>
                </a:solidFill>
                <a:latin typeface="Arial" pitchFamily="34" charset="0"/>
                <a:cs typeface="Arial" pitchFamily="34" charset="0"/>
              </a:rPr>
              <a:t>clear</a:t>
            </a:r>
            <a:r>
              <a:rPr lang="en-US" dirty="0" smtClean="0">
                <a:latin typeface="Arial" pitchFamily="34" charset="0"/>
                <a:cs typeface="Arial" pitchFamily="34" charset="0"/>
              </a:rPr>
              <a:t>, </a:t>
            </a:r>
            <a:r>
              <a:rPr lang="en-US" dirty="0" smtClean="0">
                <a:solidFill>
                  <a:schemeClr val="accent6">
                    <a:lumMod val="75000"/>
                  </a:schemeClr>
                </a:solidFill>
                <a:latin typeface="Arial" pitchFamily="34" charset="0"/>
                <a:cs typeface="Arial" pitchFamily="34" charset="0"/>
              </a:rPr>
              <a:t>straw-colored viscous </a:t>
            </a:r>
            <a:r>
              <a:rPr lang="en-US" dirty="0" smtClean="0">
                <a:latin typeface="Arial" pitchFamily="34" charset="0"/>
                <a:cs typeface="Arial" pitchFamily="34" charset="0"/>
              </a:rPr>
              <a:t>fluid.</a:t>
            </a:r>
          </a:p>
          <a:p>
            <a:r>
              <a:rPr lang="en-US" dirty="0" smtClean="0">
                <a:latin typeface="Arial" pitchFamily="34" charset="0"/>
                <a:cs typeface="Arial" pitchFamily="34" charset="0"/>
              </a:rPr>
              <a:t>It diffuses out from the rich </a:t>
            </a:r>
            <a:r>
              <a:rPr lang="en-US" dirty="0" err="1" smtClean="0">
                <a:solidFill>
                  <a:schemeClr val="accent6">
                    <a:lumMod val="75000"/>
                  </a:schemeClr>
                </a:solidFill>
                <a:latin typeface="Arial" pitchFamily="34" charset="0"/>
                <a:cs typeface="Arial" pitchFamily="34" charset="0"/>
              </a:rPr>
              <a:t>cappillary</a:t>
            </a:r>
            <a:r>
              <a:rPr lang="en-US" dirty="0" smtClean="0">
                <a:solidFill>
                  <a:schemeClr val="accent6">
                    <a:lumMod val="75000"/>
                  </a:schemeClr>
                </a:solidFill>
                <a:latin typeface="Arial" pitchFamily="34" charset="0"/>
                <a:cs typeface="Arial" pitchFamily="34" charset="0"/>
              </a:rPr>
              <a:t> network </a:t>
            </a:r>
            <a:r>
              <a:rPr lang="en-US" dirty="0" smtClean="0">
                <a:latin typeface="Arial" pitchFamily="34" charset="0"/>
                <a:cs typeface="Arial" pitchFamily="34" charset="0"/>
              </a:rPr>
              <a:t>of the synovial membrane.</a:t>
            </a:r>
          </a:p>
          <a:p>
            <a:pPr marL="0" indent="0">
              <a:buNone/>
            </a:pPr>
            <a:r>
              <a:rPr lang="en-US" u="sng" dirty="0" smtClean="0">
                <a:latin typeface="Arial" pitchFamily="34" charset="0"/>
                <a:cs typeface="Arial" pitchFamily="34" charset="0"/>
              </a:rPr>
              <a:t>Contains:</a:t>
            </a:r>
          </a:p>
          <a:p>
            <a:r>
              <a:rPr lang="en-US" dirty="0" smtClean="0">
                <a:solidFill>
                  <a:schemeClr val="accent6">
                    <a:lumMod val="75000"/>
                  </a:schemeClr>
                </a:solidFill>
                <a:latin typeface="Arial" pitchFamily="34" charset="0"/>
                <a:cs typeface="Arial" pitchFamily="34" charset="0"/>
              </a:rPr>
              <a:t>Hyaluronic acid </a:t>
            </a:r>
            <a:r>
              <a:rPr lang="en-US" dirty="0" smtClean="0">
                <a:latin typeface="Arial" pitchFamily="34" charset="0"/>
                <a:cs typeface="Arial" pitchFamily="34" charset="0"/>
              </a:rPr>
              <a:t>which is highly viscous</a:t>
            </a:r>
          </a:p>
          <a:p>
            <a:r>
              <a:rPr lang="en-US" dirty="0" smtClean="0">
                <a:latin typeface="Arial" pitchFamily="34" charset="0"/>
                <a:cs typeface="Arial" pitchFamily="34" charset="0"/>
              </a:rPr>
              <a:t>May also contain some free cells mostly </a:t>
            </a:r>
            <a:r>
              <a:rPr lang="en-US" dirty="0" smtClean="0">
                <a:solidFill>
                  <a:schemeClr val="accent6">
                    <a:lumMod val="75000"/>
                  </a:schemeClr>
                </a:solidFill>
                <a:latin typeface="Arial" pitchFamily="34" charset="0"/>
                <a:cs typeface="Arial" pitchFamily="34" charset="0"/>
              </a:rPr>
              <a:t>macrophages</a:t>
            </a:r>
            <a:r>
              <a:rPr lang="en-US" dirty="0" smtClean="0">
                <a:latin typeface="Arial" pitchFamily="34" charset="0"/>
                <a:cs typeface="Arial" pitchFamily="34" charset="0"/>
              </a:rPr>
              <a:t>.</a:t>
            </a:r>
          </a:p>
          <a:p>
            <a:pPr marL="0" indent="0">
              <a:buNone/>
            </a:pPr>
            <a:r>
              <a:rPr lang="en-US" u="sng" dirty="0" smtClean="0">
                <a:latin typeface="Arial" pitchFamily="34" charset="0"/>
                <a:cs typeface="Arial" pitchFamily="34" charset="0"/>
              </a:rPr>
              <a:t>Functions:</a:t>
            </a:r>
          </a:p>
          <a:p>
            <a:pPr>
              <a:buFont typeface="Arial" pitchFamily="34" charset="0"/>
              <a:buChar char="•"/>
            </a:pPr>
            <a:r>
              <a:rPr lang="en-US" dirty="0" smtClean="0">
                <a:solidFill>
                  <a:schemeClr val="accent6">
                    <a:lumMod val="75000"/>
                  </a:schemeClr>
                </a:solidFill>
                <a:latin typeface="Arial" pitchFamily="34" charset="0"/>
                <a:cs typeface="Arial" pitchFamily="34" charset="0"/>
              </a:rPr>
              <a:t>Lubricant</a:t>
            </a:r>
            <a:r>
              <a:rPr lang="en-US" dirty="0" smtClean="0">
                <a:latin typeface="Arial" pitchFamily="34" charset="0"/>
                <a:cs typeface="Arial" pitchFamily="34" charset="0"/>
              </a:rPr>
              <a:t> for articulating surfaces.</a:t>
            </a:r>
          </a:p>
          <a:p>
            <a:pPr>
              <a:buFont typeface="Arial" pitchFamily="34" charset="0"/>
              <a:buChar char="•"/>
            </a:pPr>
            <a:r>
              <a:rPr lang="en-US" dirty="0" smtClean="0">
                <a:latin typeface="Arial" pitchFamily="34" charset="0"/>
                <a:cs typeface="Arial" pitchFamily="34" charset="0"/>
              </a:rPr>
              <a:t>Carry </a:t>
            </a:r>
            <a:r>
              <a:rPr lang="en-US" dirty="0" smtClean="0">
                <a:solidFill>
                  <a:schemeClr val="accent6">
                    <a:lumMod val="75000"/>
                  </a:schemeClr>
                </a:solidFill>
                <a:latin typeface="Arial" pitchFamily="34" charset="0"/>
                <a:cs typeface="Arial" pitchFamily="34" charset="0"/>
              </a:rPr>
              <a:t>nutrients</a:t>
            </a:r>
            <a:r>
              <a:rPr lang="en-US" dirty="0" smtClean="0">
                <a:latin typeface="Arial" pitchFamily="34" charset="0"/>
                <a:cs typeface="Arial" pitchFamily="34" charset="0"/>
              </a:rPr>
              <a:t> to the avascular tissue of the joint.</a:t>
            </a:r>
          </a:p>
          <a:p>
            <a:pPr>
              <a:buFont typeface="Arial" pitchFamily="34" charset="0"/>
              <a:buChar char="•"/>
            </a:pPr>
            <a:r>
              <a:rPr lang="en-US" dirty="0" smtClean="0">
                <a:solidFill>
                  <a:schemeClr val="accent6">
                    <a:lumMod val="75000"/>
                  </a:schemeClr>
                </a:solidFill>
                <a:latin typeface="Arial" pitchFamily="34" charset="0"/>
                <a:cs typeface="Arial" pitchFamily="34" charset="0"/>
              </a:rPr>
              <a:t>Clear the tissue debris </a:t>
            </a:r>
            <a:r>
              <a:rPr lang="en-US" dirty="0" smtClean="0">
                <a:latin typeface="Arial" pitchFamily="34" charset="0"/>
                <a:cs typeface="Arial" pitchFamily="34" charset="0"/>
              </a:rPr>
              <a:t>caused by normal wear and tear of the articulating surfaces.</a:t>
            </a:r>
            <a:endParaRPr lang="en-US" dirty="0">
              <a:latin typeface="Arial" pitchFamily="34" charset="0"/>
              <a:cs typeface="Arial" pitchFamily="34" charset="0"/>
            </a:endParaRPr>
          </a:p>
        </p:txBody>
      </p:sp>
    </p:spTree>
    <p:extLst>
      <p:ext uri="{BB962C8B-B14F-4D97-AF65-F5344CB8AC3E}">
        <p14:creationId xmlns:p14="http://schemas.microsoft.com/office/powerpoint/2010/main" val="1755702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age.slidesharecdn.com/dr-131204051259-phpapp02/95/temparo-mandibular-joint-disorders-certified-fixed-orthodontic-courses-by-indian-dental-academy-15-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9524"/>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816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u="sng" dirty="0" smtClean="0">
                <a:solidFill>
                  <a:srgbClr val="9BBB59">
                    <a:lumMod val="75000"/>
                  </a:srgbClr>
                </a:solidFill>
                <a:latin typeface="Cambria" pitchFamily="18" charset="0"/>
              </a:rPr>
              <a:t>Blood </a:t>
            </a:r>
            <a:r>
              <a:rPr lang="en-US" u="sng" dirty="0">
                <a:solidFill>
                  <a:srgbClr val="9BBB59">
                    <a:lumMod val="75000"/>
                  </a:srgbClr>
                </a:solidFill>
                <a:latin typeface="Cambria" pitchFamily="18" charset="0"/>
              </a:rPr>
              <a:t>supply</a:t>
            </a:r>
            <a:endParaRPr lang="en-US" u="sng" dirty="0">
              <a:solidFill>
                <a:srgbClr val="002060"/>
              </a:solidFill>
            </a:endParaRPr>
          </a:p>
        </p:txBody>
      </p:sp>
      <p:sp>
        <p:nvSpPr>
          <p:cNvPr id="3" name="Content Placeholder 2"/>
          <p:cNvSpPr>
            <a:spLocks noGrp="1"/>
          </p:cNvSpPr>
          <p:nvPr>
            <p:ph idx="1"/>
          </p:nvPr>
        </p:nvSpPr>
        <p:spPr/>
        <p:txBody>
          <a:bodyPr>
            <a:normAutofit/>
          </a:bodyPr>
          <a:lstStyle/>
          <a:p>
            <a:r>
              <a:rPr lang="en-US" sz="2000" dirty="0" smtClean="0"/>
              <a:t>4 arteries supply the joint:</a:t>
            </a:r>
          </a:p>
          <a:p>
            <a:pPr lvl="1"/>
            <a:r>
              <a:rPr lang="en-US" sz="2000" dirty="0" smtClean="0"/>
              <a:t>Superficial temporal </a:t>
            </a:r>
          </a:p>
          <a:p>
            <a:pPr lvl="1"/>
            <a:r>
              <a:rPr lang="en-US" sz="2000" dirty="0" smtClean="0"/>
              <a:t>Deep auricular</a:t>
            </a:r>
          </a:p>
          <a:p>
            <a:pPr lvl="1"/>
            <a:r>
              <a:rPr lang="en-US" sz="2000" dirty="0" smtClean="0"/>
              <a:t>Anterior tympanic</a:t>
            </a:r>
          </a:p>
          <a:p>
            <a:pPr lvl="1"/>
            <a:r>
              <a:rPr lang="en-US" sz="2000" dirty="0" smtClean="0"/>
              <a:t>Ascending pharyngeal</a:t>
            </a:r>
          </a:p>
          <a:p>
            <a:r>
              <a:rPr lang="en-US" sz="2000" dirty="0" smtClean="0"/>
              <a:t>Branches from the 4 approach the joint and </a:t>
            </a:r>
            <a:r>
              <a:rPr lang="en-US" sz="2000" dirty="0" smtClean="0">
                <a:solidFill>
                  <a:schemeClr val="accent6">
                    <a:lumMod val="75000"/>
                  </a:schemeClr>
                </a:solidFill>
              </a:rPr>
              <a:t>penetrate the capsule</a:t>
            </a:r>
            <a:r>
              <a:rPr lang="en-US" sz="2000" dirty="0" smtClean="0"/>
              <a:t>.</a:t>
            </a:r>
            <a:endParaRPr lang="en-US" sz="2000" dirty="0"/>
          </a:p>
        </p:txBody>
      </p:sp>
    </p:spTree>
    <p:extLst>
      <p:ext uri="{BB962C8B-B14F-4D97-AF65-F5344CB8AC3E}">
        <p14:creationId xmlns:p14="http://schemas.microsoft.com/office/powerpoint/2010/main" val="235017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9BBB59">
                    <a:lumMod val="75000"/>
                  </a:srgbClr>
                </a:solidFill>
                <a:latin typeface="Cambria" pitchFamily="18" charset="0"/>
              </a:rPr>
              <a:t>Nerve supply</a:t>
            </a:r>
            <a:endParaRPr lang="en-US" dirty="0">
              <a:solidFill>
                <a:srgbClr val="002060"/>
              </a:solidFill>
            </a:endParaRPr>
          </a:p>
        </p:txBody>
      </p:sp>
      <p:sp>
        <p:nvSpPr>
          <p:cNvPr id="3" name="Content Placeholder 2"/>
          <p:cNvSpPr>
            <a:spLocks noGrp="1"/>
          </p:cNvSpPr>
          <p:nvPr>
            <p:ph idx="1"/>
          </p:nvPr>
        </p:nvSpPr>
        <p:spPr/>
        <p:txBody>
          <a:bodyPr>
            <a:normAutofit/>
          </a:bodyPr>
          <a:lstStyle/>
          <a:p>
            <a:r>
              <a:rPr lang="en-US" sz="2000" dirty="0" smtClean="0"/>
              <a:t>Branches from the </a:t>
            </a:r>
            <a:r>
              <a:rPr lang="en-US" sz="2000" dirty="0" smtClean="0">
                <a:solidFill>
                  <a:schemeClr val="accent6">
                    <a:lumMod val="75000"/>
                  </a:schemeClr>
                </a:solidFill>
              </a:rPr>
              <a:t>mandibular nerve</a:t>
            </a:r>
          </a:p>
          <a:p>
            <a:pPr lvl="1"/>
            <a:r>
              <a:rPr lang="en-US" sz="2000" dirty="0" err="1" smtClean="0"/>
              <a:t>Auriculotemporal</a:t>
            </a:r>
            <a:r>
              <a:rPr lang="en-US" sz="2000" dirty="0" smtClean="0"/>
              <a:t> nerve</a:t>
            </a:r>
          </a:p>
          <a:p>
            <a:pPr lvl="1"/>
            <a:r>
              <a:rPr lang="en-US" sz="2000" dirty="0" err="1" smtClean="0"/>
              <a:t>Masseteric</a:t>
            </a:r>
            <a:r>
              <a:rPr lang="en-US" sz="2000" dirty="0" smtClean="0"/>
              <a:t> nerve</a:t>
            </a:r>
          </a:p>
          <a:p>
            <a:pPr lvl="1"/>
            <a:r>
              <a:rPr lang="en-US" sz="2000" dirty="0" smtClean="0"/>
              <a:t>Deep temporal nerves</a:t>
            </a:r>
          </a:p>
          <a:p>
            <a:r>
              <a:rPr lang="en-US" sz="2000" dirty="0" smtClean="0"/>
              <a:t>Supply all surfaces of the head, fossa, capsule and part of the disk.</a:t>
            </a:r>
            <a:endParaRPr lang="en-US" sz="2000" dirty="0"/>
          </a:p>
        </p:txBody>
      </p:sp>
    </p:spTree>
    <p:extLst>
      <p:ext uri="{BB962C8B-B14F-4D97-AF65-F5344CB8AC3E}">
        <p14:creationId xmlns:p14="http://schemas.microsoft.com/office/powerpoint/2010/main" val="233945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lidesharecdn.com/dr-131204051259-phpapp02/95/temparo-mandibular-joint-disorders-certified-fixed-orthodontic-courses-by-indian-dental-academy-23-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0999"/>
            <a:ext cx="7010400" cy="491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88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dr-131204051259-phpapp02/95/temparo-mandibular-joint-disorders-certified-fixed-orthodontic-courses-by-indian-dental-academy-24-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968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lidesharecdn.com/dr-131204051259-phpapp02/95/temparo-mandibular-joint-disorders-certified-fixed-orthodontic-courses-by-indian-dental-academy-26-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5611"/>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17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mage.slidesharecdn.com/dr-131204051259-phpapp02/95/temparo-mandibular-joint-disorders-certified-fixed-orthodontic-courses-by-indian-dental-academy-27-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08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rjimboyd.com/book/img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87730" y="533400"/>
            <a:ext cx="7520940" cy="54864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TEMPROMANDIBULAR JOINT DISORDERS</a:t>
            </a:r>
            <a:endParaRPr lang="en-US" dirty="0"/>
          </a:p>
        </p:txBody>
      </p:sp>
    </p:spTree>
    <p:extLst>
      <p:ext uri="{BB962C8B-B14F-4D97-AF65-F5344CB8AC3E}">
        <p14:creationId xmlns:p14="http://schemas.microsoft.com/office/powerpoint/2010/main" val="344420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lidesharecdn.com/dr-131204051259-phpapp02/95/temparo-mandibular-joint-disorders-certified-fixed-orthodontic-courses-by-indian-dental-academy-28-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10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81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slidesharecdn.com/dr-131204051259-phpapp02/95/temparo-mandibular-joint-disorders-certified-fixed-orthodontic-courses-by-indian-dental-academy-29-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96292" y="4495800"/>
            <a:ext cx="3886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INTERNAL DERANGEMENT OF TMJ</a:t>
            </a:r>
            <a:endParaRPr lang="en-US" dirty="0"/>
          </a:p>
        </p:txBody>
      </p:sp>
    </p:spTree>
    <p:extLst>
      <p:ext uri="{BB962C8B-B14F-4D97-AF65-F5344CB8AC3E}">
        <p14:creationId xmlns:p14="http://schemas.microsoft.com/office/powerpoint/2010/main" val="3281122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3400" y="914400"/>
            <a:ext cx="7520940" cy="3505200"/>
          </a:xfr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err="1" smtClean="0">
                <a:ln/>
                <a:solidFill>
                  <a:srgbClr val="333300"/>
                </a:solidFill>
              </a:rPr>
              <a:t>Myofascial</a:t>
            </a:r>
            <a:r>
              <a:rPr lang="en-US" sz="6000" b="1" dirty="0" smtClean="0">
                <a:ln/>
                <a:solidFill>
                  <a:srgbClr val="333300"/>
                </a:solidFill>
              </a:rPr>
              <a:t> pain dysfunction syndrome </a:t>
            </a:r>
            <a:endParaRPr lang="en-US" sz="6000" b="1" dirty="0">
              <a:ln/>
              <a:solidFill>
                <a:srgbClr val="333300"/>
              </a:solidFill>
            </a:endParaRPr>
          </a:p>
        </p:txBody>
      </p:sp>
    </p:spTree>
    <p:extLst>
      <p:ext uri="{BB962C8B-B14F-4D97-AF65-F5344CB8AC3E}">
        <p14:creationId xmlns:p14="http://schemas.microsoft.com/office/powerpoint/2010/main" val="907380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533400" y="304800"/>
            <a:ext cx="8153400" cy="61722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dk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9pPr>
          </a:lstStyle>
          <a:p>
            <a:endParaRPr lang="en-US" sz="2000" dirty="0" smtClean="0">
              <a:solidFill>
                <a:schemeClr val="accent6">
                  <a:lumMod val="50000"/>
                </a:schemeClr>
              </a:solidFill>
            </a:endParaRPr>
          </a:p>
          <a:p>
            <a:pPr algn="ctr"/>
            <a:r>
              <a:rPr lang="en-US" sz="2000" dirty="0" smtClean="0">
                <a:solidFill>
                  <a:schemeClr val="tx1">
                    <a:lumMod val="95000"/>
                    <a:lumOff val="5000"/>
                  </a:schemeClr>
                </a:solidFill>
              </a:rPr>
              <a:t>Definition</a:t>
            </a:r>
          </a:p>
          <a:p>
            <a:pPr algn="ctr"/>
            <a:endParaRPr lang="en-US" sz="2000" dirty="0" smtClean="0">
              <a:solidFill>
                <a:schemeClr val="tx1">
                  <a:lumMod val="95000"/>
                  <a:lumOff val="5000"/>
                </a:schemeClr>
              </a:solidFill>
            </a:endParaRPr>
          </a:p>
          <a:p>
            <a:pPr lvl="1"/>
            <a:r>
              <a:rPr lang="en-US" sz="2000" dirty="0" smtClean="0">
                <a:solidFill>
                  <a:srgbClr val="002060"/>
                </a:solidFill>
              </a:rPr>
              <a:t>MPDS is a pain disorder, in which unilateral pain is referred from the trigger points in </a:t>
            </a:r>
            <a:r>
              <a:rPr lang="en-US" sz="2000" dirty="0" err="1" smtClean="0">
                <a:solidFill>
                  <a:srgbClr val="002060"/>
                </a:solidFill>
              </a:rPr>
              <a:t>myofascial</a:t>
            </a:r>
            <a:r>
              <a:rPr lang="en-US" sz="2000" dirty="0" smtClean="0">
                <a:solidFill>
                  <a:srgbClr val="002060"/>
                </a:solidFill>
              </a:rPr>
              <a:t> structures, to the muscles of the head and neck. </a:t>
            </a:r>
          </a:p>
          <a:p>
            <a:pPr lvl="1"/>
            <a:endParaRPr lang="en-US" sz="2000" dirty="0" smtClean="0">
              <a:solidFill>
                <a:schemeClr val="tx1"/>
              </a:solidFill>
            </a:endParaRPr>
          </a:p>
          <a:p>
            <a:pPr lvl="1"/>
            <a:r>
              <a:rPr lang="en-US" sz="2000" dirty="0" smtClean="0">
                <a:solidFill>
                  <a:schemeClr val="tx1"/>
                </a:solidFill>
              </a:rPr>
              <a:t>MPDS is the most common cause of masticatory pain &amp; limited function for which patient seeks dental consultation &amp;  the source of the pain treatment</a:t>
            </a:r>
          </a:p>
          <a:p>
            <a:pPr lvl="1"/>
            <a:endParaRPr lang="en-US" sz="2000" dirty="0">
              <a:solidFill>
                <a:schemeClr val="tx1"/>
              </a:solidFill>
            </a:endParaRPr>
          </a:p>
          <a:p>
            <a:r>
              <a:rPr lang="en-US" sz="2000" dirty="0">
                <a:solidFill>
                  <a:srgbClr val="002060"/>
                </a:solidFill>
              </a:rPr>
              <a:t>Laskin (1969)- </a:t>
            </a:r>
            <a:r>
              <a:rPr lang="en-US" sz="2000" dirty="0" err="1">
                <a:solidFill>
                  <a:schemeClr val="accent6">
                    <a:lumMod val="50000"/>
                  </a:schemeClr>
                </a:solidFill>
              </a:rPr>
              <a:t>Myofascial</a:t>
            </a:r>
            <a:r>
              <a:rPr lang="en-US" sz="2000" dirty="0">
                <a:solidFill>
                  <a:schemeClr val="accent6">
                    <a:lumMod val="50000"/>
                  </a:schemeClr>
                </a:solidFill>
              </a:rPr>
              <a:t> Pain Dysfunction Syndrome.</a:t>
            </a:r>
          </a:p>
          <a:p>
            <a:r>
              <a:rPr lang="en-US" sz="2000" dirty="0">
                <a:solidFill>
                  <a:schemeClr val="accent6">
                    <a:lumMod val="50000"/>
                  </a:schemeClr>
                </a:solidFill>
              </a:rPr>
              <a:t>He implicated </a:t>
            </a:r>
            <a:r>
              <a:rPr lang="en-US" sz="2000" i="1" dirty="0" err="1">
                <a:solidFill>
                  <a:schemeClr val="tx1">
                    <a:lumMod val="95000"/>
                    <a:lumOff val="5000"/>
                  </a:schemeClr>
                </a:solidFill>
              </a:rPr>
              <a:t>psychophysiologic</a:t>
            </a:r>
            <a:r>
              <a:rPr lang="en-US" sz="2000" dirty="0">
                <a:solidFill>
                  <a:schemeClr val="accent6">
                    <a:lumMod val="50000"/>
                  </a:schemeClr>
                </a:solidFill>
              </a:rPr>
              <a:t> theory stating that psychological stress leads to </a:t>
            </a:r>
            <a:r>
              <a:rPr lang="en-US" sz="2000" dirty="0" err="1">
                <a:solidFill>
                  <a:schemeClr val="accent6">
                    <a:lumMod val="50000"/>
                  </a:schemeClr>
                </a:solidFill>
              </a:rPr>
              <a:t>myospasm</a:t>
            </a:r>
            <a:r>
              <a:rPr lang="en-US" sz="2000" dirty="0">
                <a:solidFill>
                  <a:schemeClr val="accent6">
                    <a:lumMod val="50000"/>
                  </a:schemeClr>
                </a:solidFill>
              </a:rPr>
              <a:t> &amp; advised tranquilizers, muscle relaxants.</a:t>
            </a:r>
          </a:p>
          <a:p>
            <a:pPr marL="0" lvl="1" indent="0">
              <a:buNone/>
            </a:pPr>
            <a:endParaRPr lang="en-US" sz="2000" dirty="0" smtClean="0">
              <a:solidFill>
                <a:schemeClr val="tx1"/>
              </a:solidFill>
            </a:endParaRPr>
          </a:p>
          <a:p>
            <a:endParaRPr lang="en-US" sz="2000" dirty="0" smtClean="0">
              <a:solidFill>
                <a:schemeClr val="tx1"/>
              </a:solidFill>
            </a:endParaRPr>
          </a:p>
          <a:p>
            <a:endParaRPr lang="en-US" sz="2000" dirty="0" smtClean="0"/>
          </a:p>
        </p:txBody>
      </p:sp>
    </p:spTree>
    <p:extLst>
      <p:ext uri="{BB962C8B-B14F-4D97-AF65-F5344CB8AC3E}">
        <p14:creationId xmlns:p14="http://schemas.microsoft.com/office/powerpoint/2010/main" val="3816501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914400" y="228600"/>
            <a:ext cx="5791200" cy="685800"/>
          </a:xfrm>
        </p:spPr>
        <p:txBody>
          <a:bodyPr/>
          <a:lstStyle/>
          <a:p>
            <a:pPr algn="ctr"/>
            <a:r>
              <a:rPr lang="en-US" b="1" dirty="0" smtClean="0">
                <a:solidFill>
                  <a:schemeClr val="tx1"/>
                </a:solidFill>
              </a:rPr>
              <a:t>Etiology</a:t>
            </a:r>
            <a:endParaRPr lang="en-US" b="1" dirty="0" smtClean="0"/>
          </a:p>
        </p:txBody>
      </p:sp>
      <p:sp>
        <p:nvSpPr>
          <p:cNvPr id="157699" name="Content Placeholder 2"/>
          <p:cNvSpPr>
            <a:spLocks noGrp="1"/>
          </p:cNvSpPr>
          <p:nvPr>
            <p:ph idx="1"/>
          </p:nvPr>
        </p:nvSpPr>
        <p:spPr>
          <a:xfrm>
            <a:off x="533400" y="914400"/>
            <a:ext cx="7772400" cy="4038600"/>
          </a:xfrm>
        </p:spPr>
        <p:txBody>
          <a:bodyPr>
            <a:normAutofit/>
          </a:bodyPr>
          <a:lstStyle/>
          <a:p>
            <a:pPr algn="just">
              <a:buFont typeface="Arial" pitchFamily="34" charset="0"/>
              <a:buChar char="•"/>
            </a:pPr>
            <a:r>
              <a:rPr lang="en-US" b="1" dirty="0" smtClean="0">
                <a:solidFill>
                  <a:schemeClr val="tx1"/>
                </a:solidFill>
                <a:latin typeface="Arial" pitchFamily="34" charset="0"/>
                <a:cs typeface="Arial" pitchFamily="34" charset="0"/>
              </a:rPr>
              <a:t>Tooth muscle theory- </a:t>
            </a:r>
            <a:r>
              <a:rPr lang="en-US" dirty="0" smtClean="0">
                <a:solidFill>
                  <a:schemeClr val="tx1"/>
                </a:solidFill>
                <a:latin typeface="Arial" pitchFamily="34" charset="0"/>
                <a:cs typeface="Arial" pitchFamily="34" charset="0"/>
              </a:rPr>
              <a:t>occlusal interference cause an altered proprioceptive feedback, leading to incoordination &amp; spasm of muscles of mastication.</a:t>
            </a:r>
          </a:p>
          <a:p>
            <a:pPr algn="just"/>
            <a:endParaRPr lang="en-US" dirty="0" smtClean="0">
              <a:solidFill>
                <a:schemeClr val="tx1"/>
              </a:solidFill>
              <a:latin typeface="Arial" pitchFamily="34" charset="0"/>
              <a:cs typeface="Arial" pitchFamily="34" charset="0"/>
            </a:endParaRPr>
          </a:p>
          <a:p>
            <a:pPr algn="just">
              <a:buFont typeface="Arial" pitchFamily="34" charset="0"/>
              <a:buChar char="•"/>
            </a:pPr>
            <a:r>
              <a:rPr lang="en-US" b="1" dirty="0" smtClean="0">
                <a:solidFill>
                  <a:schemeClr val="tx1"/>
                </a:solidFill>
                <a:latin typeface="Arial" pitchFamily="34" charset="0"/>
                <a:cs typeface="Arial" pitchFamily="34" charset="0"/>
              </a:rPr>
              <a:t>Prosthetic problems- </a:t>
            </a:r>
            <a:r>
              <a:rPr lang="en-US" dirty="0" smtClean="0">
                <a:solidFill>
                  <a:schemeClr val="tx1"/>
                </a:solidFill>
                <a:latin typeface="Arial" pitchFamily="34" charset="0"/>
                <a:cs typeface="Arial" pitchFamily="34" charset="0"/>
              </a:rPr>
              <a:t>faulty prosthesis, over closure, bilateral loss of molar teeth, increased vertical dimensions.</a:t>
            </a:r>
          </a:p>
          <a:p>
            <a:pPr algn="just"/>
            <a:endParaRPr lang="en-US" dirty="0" smtClean="0">
              <a:solidFill>
                <a:schemeClr val="tx1"/>
              </a:solidFill>
              <a:latin typeface="Arial" pitchFamily="34" charset="0"/>
              <a:cs typeface="Arial" pitchFamily="34" charset="0"/>
            </a:endParaRPr>
          </a:p>
          <a:p>
            <a:pPr algn="just">
              <a:buFont typeface="Arial" pitchFamily="34" charset="0"/>
              <a:buChar char="•"/>
            </a:pPr>
            <a:r>
              <a:rPr lang="en-US" b="1" dirty="0" smtClean="0">
                <a:solidFill>
                  <a:schemeClr val="tx1"/>
                </a:solidFill>
                <a:latin typeface="Arial" pitchFamily="34" charset="0"/>
                <a:cs typeface="Arial" pitchFamily="34" charset="0"/>
              </a:rPr>
              <a:t>Malocclusion</a:t>
            </a:r>
            <a:r>
              <a:rPr lang="en-US" dirty="0" smtClean="0">
                <a:solidFill>
                  <a:schemeClr val="tx1"/>
                </a:solidFill>
                <a:latin typeface="Arial" pitchFamily="34" charset="0"/>
                <a:cs typeface="Arial" pitchFamily="34" charset="0"/>
              </a:rPr>
              <a:t>- </a:t>
            </a:r>
          </a:p>
          <a:p>
            <a:pPr algn="just">
              <a:buFont typeface="Arial" pitchFamily="34" charset="0"/>
              <a:buChar char="•"/>
            </a:pPr>
            <a:r>
              <a:rPr lang="en-US" dirty="0" smtClean="0">
                <a:solidFill>
                  <a:schemeClr val="tx1"/>
                </a:solidFill>
                <a:latin typeface="Arial" pitchFamily="34" charset="0"/>
                <a:cs typeface="Arial" pitchFamily="34" charset="0"/>
              </a:rPr>
              <a:t> Oral habits (clenching, grinding of teeth), BRUXISM, anxiety.</a:t>
            </a:r>
          </a:p>
          <a:p>
            <a:pPr algn="just"/>
            <a:endParaRPr lang="en-US" dirty="0" smtClean="0">
              <a:solidFill>
                <a:schemeClr val="tx1"/>
              </a:solidFill>
              <a:latin typeface="Arial" pitchFamily="34" charset="0"/>
              <a:cs typeface="Arial" pitchFamily="34" charset="0"/>
            </a:endParaRPr>
          </a:p>
          <a:p>
            <a:pPr algn="just">
              <a:buFont typeface="Arial" pitchFamily="34" charset="0"/>
              <a:buChar char="•"/>
            </a:pPr>
            <a:r>
              <a:rPr lang="en-US" b="1" dirty="0" smtClean="0">
                <a:solidFill>
                  <a:schemeClr val="tx1"/>
                </a:solidFill>
                <a:latin typeface="Arial" pitchFamily="34" charset="0"/>
                <a:cs typeface="Arial" pitchFamily="34" charset="0"/>
              </a:rPr>
              <a:t>Psychophysiological theory- </a:t>
            </a:r>
            <a:r>
              <a:rPr lang="en-US" dirty="0" smtClean="0">
                <a:solidFill>
                  <a:schemeClr val="tx1"/>
                </a:solidFill>
                <a:latin typeface="Arial" pitchFamily="34" charset="0"/>
                <a:cs typeface="Arial" pitchFamily="34" charset="0"/>
              </a:rPr>
              <a:t>masticatory muscle spasm causes MPDS, degenerative arthritis &amp; contracture arthritis. </a:t>
            </a: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39902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5672421"/>
              </p:ext>
            </p:extLst>
          </p:nvPr>
        </p:nvGraphicFramePr>
        <p:xfrm>
          <a:off x="224246" y="228600"/>
          <a:ext cx="88392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28600" y="6197025"/>
            <a:ext cx="868680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defRPr/>
            </a:pPr>
            <a:r>
              <a:rPr lang="en-US" sz="1600" dirty="0" err="1">
                <a:solidFill>
                  <a:srgbClr val="FFFFFF"/>
                </a:solidFill>
              </a:rPr>
              <a:t>Okeson</a:t>
            </a:r>
            <a:r>
              <a:rPr lang="en-US" sz="1600" dirty="0">
                <a:solidFill>
                  <a:srgbClr val="FFFFFF"/>
                </a:solidFill>
              </a:rPr>
              <a:t>, Jeffrey P. (2003). Textbook of Management of </a:t>
            </a:r>
            <a:r>
              <a:rPr lang="en-US" sz="1600" dirty="0" err="1">
                <a:solidFill>
                  <a:srgbClr val="FFFFFF"/>
                </a:solidFill>
              </a:rPr>
              <a:t>temporomandibular</a:t>
            </a:r>
            <a:r>
              <a:rPr lang="en-US" sz="1600" dirty="0">
                <a:solidFill>
                  <a:srgbClr val="FFFFFF"/>
                </a:solidFill>
              </a:rPr>
              <a:t> disorders and occlusion (5th ed.) </a:t>
            </a:r>
          </a:p>
        </p:txBody>
      </p:sp>
    </p:spTree>
    <p:extLst>
      <p:ext uri="{BB962C8B-B14F-4D97-AF65-F5344CB8AC3E}">
        <p14:creationId xmlns:p14="http://schemas.microsoft.com/office/powerpoint/2010/main" val="1534097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838200" y="-76200"/>
            <a:ext cx="7388225" cy="914400"/>
          </a:xfrm>
        </p:spPr>
        <p:txBody>
          <a:bodyPr/>
          <a:lstStyle/>
          <a:p>
            <a:pPr algn="ctr"/>
            <a:r>
              <a:rPr lang="en-US" b="1" dirty="0" smtClean="0">
                <a:solidFill>
                  <a:schemeClr val="tx1"/>
                </a:solidFill>
              </a:rPr>
              <a:t>Clinical characteristics</a:t>
            </a:r>
          </a:p>
        </p:txBody>
      </p:sp>
      <p:sp>
        <p:nvSpPr>
          <p:cNvPr id="159747" name="Content Placeholder 2"/>
          <p:cNvSpPr>
            <a:spLocks noGrp="1"/>
          </p:cNvSpPr>
          <p:nvPr>
            <p:ph idx="1"/>
          </p:nvPr>
        </p:nvSpPr>
        <p:spPr>
          <a:xfrm>
            <a:off x="457200" y="990600"/>
            <a:ext cx="8305800" cy="54864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dirty="0" err="1" smtClean="0">
                <a:solidFill>
                  <a:srgbClr val="C00000"/>
                </a:solidFill>
                <a:latin typeface="Arial" pitchFamily="34" charset="0"/>
                <a:cs typeface="Arial" pitchFamily="34" charset="0"/>
              </a:rPr>
              <a:t>Laskin’s</a:t>
            </a:r>
            <a:r>
              <a:rPr lang="en-US" dirty="0" smtClean="0">
                <a:solidFill>
                  <a:srgbClr val="C00000"/>
                </a:solidFill>
                <a:latin typeface="Arial" pitchFamily="34" charset="0"/>
                <a:cs typeface="Arial" pitchFamily="34" charset="0"/>
              </a:rPr>
              <a:t> Cardinal symptoms of MPDS :-</a:t>
            </a:r>
          </a:p>
          <a:p>
            <a:pPr marL="457200" indent="-457200">
              <a:buFont typeface="+mj-lt"/>
              <a:buAutoNum type="arabicPeriod"/>
            </a:pPr>
            <a:r>
              <a:rPr lang="en-US" dirty="0" smtClean="0">
                <a:latin typeface="Arial" pitchFamily="34" charset="0"/>
                <a:cs typeface="Arial" pitchFamily="34" charset="0"/>
              </a:rPr>
              <a:t>Pain or discomfort anywhere about the head or neck.</a:t>
            </a:r>
          </a:p>
          <a:p>
            <a:pPr marL="457200" indent="-457200">
              <a:buFont typeface="+mj-lt"/>
              <a:buAutoNum type="arabicPeriod"/>
            </a:pPr>
            <a:r>
              <a:rPr lang="en-US" dirty="0" smtClean="0">
                <a:latin typeface="Arial" pitchFamily="34" charset="0"/>
                <a:cs typeface="Arial" pitchFamily="34" charset="0"/>
              </a:rPr>
              <a:t>Limitation of motion of the jaw.</a:t>
            </a:r>
          </a:p>
          <a:p>
            <a:pPr marL="457200" indent="-457200">
              <a:buFont typeface="+mj-lt"/>
              <a:buAutoNum type="arabicPeriod"/>
            </a:pPr>
            <a:r>
              <a:rPr lang="en-US" dirty="0" smtClean="0">
                <a:latin typeface="Arial" pitchFamily="34" charset="0"/>
                <a:cs typeface="Arial" pitchFamily="34" charset="0"/>
              </a:rPr>
              <a:t>Joint noises–  clicking, </a:t>
            </a:r>
            <a:r>
              <a:rPr lang="en-US" dirty="0" err="1" smtClean="0">
                <a:latin typeface="Arial" pitchFamily="34" charset="0"/>
                <a:cs typeface="Arial" pitchFamily="34" charset="0"/>
              </a:rPr>
              <a:t>poping</a:t>
            </a:r>
            <a:r>
              <a:rPr lang="en-US" dirty="0" smtClean="0">
                <a:latin typeface="Arial" pitchFamily="34" charset="0"/>
                <a:cs typeface="Arial" pitchFamily="34" charset="0"/>
              </a:rPr>
              <a:t>.</a:t>
            </a:r>
          </a:p>
          <a:p>
            <a:pPr marL="457200" indent="-457200">
              <a:buFont typeface="+mj-lt"/>
              <a:buAutoNum type="arabicPeriod"/>
            </a:pPr>
            <a:r>
              <a:rPr lang="en-US" dirty="0" smtClean="0">
                <a:latin typeface="Arial" pitchFamily="34" charset="0"/>
                <a:cs typeface="Arial" pitchFamily="34" charset="0"/>
              </a:rPr>
              <a:t>Tenderness on palpation of the muscles of mastication.</a:t>
            </a:r>
          </a:p>
          <a:p>
            <a:pPr marL="457200" indent="-457200">
              <a:buFont typeface="+mj-lt"/>
              <a:buAutoNum type="arabicPeriod"/>
            </a:pPr>
            <a:endParaRPr lang="en-US" dirty="0" smtClean="0">
              <a:latin typeface="Arial" pitchFamily="34" charset="0"/>
              <a:cs typeface="Arial" pitchFamily="34" charset="0"/>
            </a:endParaRPr>
          </a:p>
          <a:p>
            <a:pPr marL="457200" indent="-457200">
              <a:buNone/>
            </a:pPr>
            <a:r>
              <a:rPr lang="en-US" b="1" dirty="0" smtClean="0">
                <a:solidFill>
                  <a:srgbClr val="002060"/>
                </a:solidFill>
                <a:latin typeface="Arial" pitchFamily="34" charset="0"/>
                <a:cs typeface="Arial" pitchFamily="34" charset="0"/>
              </a:rPr>
              <a:t>Negative characteristics:-</a:t>
            </a:r>
          </a:p>
          <a:p>
            <a:pPr marL="457200" indent="-457200">
              <a:buFont typeface="+mj-lt"/>
              <a:buAutoNum type="arabicPeriod"/>
            </a:pPr>
            <a:r>
              <a:rPr lang="en-US" dirty="0" smtClean="0">
                <a:latin typeface="Arial" pitchFamily="34" charset="0"/>
                <a:cs typeface="Arial" pitchFamily="34" charset="0"/>
              </a:rPr>
              <a:t>Absence of clinical, radiographic or biochemical evidence of organic changes in TMJ.</a:t>
            </a:r>
          </a:p>
          <a:p>
            <a:pPr marL="457200" indent="-457200">
              <a:buFont typeface="+mj-lt"/>
              <a:buAutoNum type="arabicPeriod"/>
            </a:pPr>
            <a:r>
              <a:rPr lang="en-US" dirty="0" smtClean="0">
                <a:latin typeface="Arial" pitchFamily="34" charset="0"/>
                <a:cs typeface="Arial" pitchFamily="34" charset="0"/>
              </a:rPr>
              <a:t>Lack of tenderness in TMJ area when palpated via external auditory meatus.</a:t>
            </a:r>
          </a:p>
          <a:p>
            <a:pPr marL="0" indent="0"/>
            <a:endParaRPr lang="en-US"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48283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5370513" y="-76200"/>
            <a:ext cx="3773487" cy="1143000"/>
          </a:xfrm>
        </p:spPr>
        <p:txBody>
          <a:bodyPr/>
          <a:lstStyle/>
          <a:p>
            <a:r>
              <a:rPr lang="en-US" b="1" dirty="0" smtClean="0"/>
              <a:t>Zone of reference</a:t>
            </a:r>
          </a:p>
        </p:txBody>
      </p:sp>
      <p:sp>
        <p:nvSpPr>
          <p:cNvPr id="161795" name="Content Placeholder 2"/>
          <p:cNvSpPr>
            <a:spLocks noGrp="1"/>
          </p:cNvSpPr>
          <p:nvPr>
            <p:ph idx="1"/>
          </p:nvPr>
        </p:nvSpPr>
        <p:spPr>
          <a:xfrm>
            <a:off x="5181600" y="1828800"/>
            <a:ext cx="3886200" cy="3886200"/>
          </a:xfrm>
        </p:spPr>
        <p:txBody>
          <a:bodyPr/>
          <a:lstStyle/>
          <a:p>
            <a:r>
              <a:rPr lang="en-US" sz="2000" b="1" dirty="0" smtClean="0">
                <a:solidFill>
                  <a:srgbClr val="C00000"/>
                </a:solidFill>
              </a:rPr>
              <a:t>Referral of </a:t>
            </a:r>
            <a:r>
              <a:rPr lang="en-US" sz="2000" b="1" dirty="0" err="1" smtClean="0">
                <a:solidFill>
                  <a:srgbClr val="C00000"/>
                </a:solidFill>
              </a:rPr>
              <a:t>myofascial</a:t>
            </a:r>
            <a:r>
              <a:rPr lang="en-US" sz="2000" b="1" dirty="0" smtClean="0">
                <a:solidFill>
                  <a:srgbClr val="C00000"/>
                </a:solidFill>
              </a:rPr>
              <a:t> trigger point pain of </a:t>
            </a:r>
            <a:r>
              <a:rPr lang="en-US" sz="2000" b="1" dirty="0" err="1" smtClean="0">
                <a:solidFill>
                  <a:srgbClr val="C00000"/>
                </a:solidFill>
              </a:rPr>
              <a:t>temporalis</a:t>
            </a:r>
            <a:r>
              <a:rPr lang="en-US" sz="2000" b="1" dirty="0" smtClean="0">
                <a:solidFill>
                  <a:srgbClr val="C00000"/>
                </a:solidFill>
              </a:rPr>
              <a:t> muscles refers only to the maxillary teeth.</a:t>
            </a:r>
          </a:p>
        </p:txBody>
      </p:sp>
      <p:pic>
        <p:nvPicPr>
          <p:cNvPr id="195586" name="Picture 2"/>
          <p:cNvPicPr>
            <a:picLocks noChangeAspect="1" noChangeArrowheads="1"/>
          </p:cNvPicPr>
          <p:nvPr/>
        </p:nvPicPr>
        <p:blipFill>
          <a:blip r:embed="rId2"/>
          <a:srcRect l="36310" t="22917" r="31479" b="9375"/>
          <a:stretch>
            <a:fillRect/>
          </a:stretch>
        </p:blipFill>
        <p:spPr bwMode="auto">
          <a:xfrm>
            <a:off x="152400" y="152400"/>
            <a:ext cx="4876800" cy="4774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574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Content Placeholder 2"/>
          <p:cNvSpPr>
            <a:spLocks noGrp="1"/>
          </p:cNvSpPr>
          <p:nvPr>
            <p:ph idx="1"/>
          </p:nvPr>
        </p:nvSpPr>
        <p:spPr>
          <a:xfrm>
            <a:off x="5486400" y="381000"/>
            <a:ext cx="3657600" cy="3886200"/>
          </a:xfrm>
        </p:spPr>
        <p:txBody>
          <a:bodyPr/>
          <a:lstStyle/>
          <a:p>
            <a:r>
              <a:rPr lang="en-US" sz="2000" b="1" dirty="0" smtClean="0">
                <a:solidFill>
                  <a:srgbClr val="C00000"/>
                </a:solidFill>
              </a:rPr>
              <a:t>The masseter refers only to the posterior teeth. </a:t>
            </a:r>
          </a:p>
          <a:p>
            <a:endParaRPr lang="en-US" sz="2400" dirty="0" smtClean="0">
              <a:solidFill>
                <a:schemeClr val="tx1"/>
              </a:solidFill>
            </a:endParaRPr>
          </a:p>
          <a:p>
            <a:r>
              <a:rPr lang="en-US" sz="2000" b="1" dirty="0" smtClean="0">
                <a:solidFill>
                  <a:srgbClr val="C00000"/>
                </a:solidFill>
              </a:rPr>
              <a:t>The </a:t>
            </a:r>
            <a:r>
              <a:rPr lang="en-US" sz="2000" b="1" dirty="0" err="1" smtClean="0">
                <a:solidFill>
                  <a:srgbClr val="C00000"/>
                </a:solidFill>
              </a:rPr>
              <a:t>digastric</a:t>
            </a:r>
            <a:r>
              <a:rPr lang="en-US" sz="2000" b="1" dirty="0" smtClean="0">
                <a:solidFill>
                  <a:srgbClr val="C00000"/>
                </a:solidFill>
              </a:rPr>
              <a:t> anterior refers only to the mandibular incisors.</a:t>
            </a:r>
          </a:p>
        </p:txBody>
      </p:sp>
      <p:pic>
        <p:nvPicPr>
          <p:cNvPr id="196610" name="Picture 2"/>
          <p:cNvPicPr>
            <a:picLocks noChangeAspect="1" noChangeArrowheads="1"/>
          </p:cNvPicPr>
          <p:nvPr/>
        </p:nvPicPr>
        <p:blipFill>
          <a:blip r:embed="rId2"/>
          <a:srcRect l="44510" t="26042" r="21523" b="6250"/>
          <a:stretch>
            <a:fillRect/>
          </a:stretch>
        </p:blipFill>
        <p:spPr bwMode="auto">
          <a:xfrm>
            <a:off x="533400" y="381000"/>
            <a:ext cx="47244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6611" name="Picture 3"/>
          <p:cNvPicPr>
            <a:picLocks noChangeAspect="1" noChangeArrowheads="1"/>
          </p:cNvPicPr>
          <p:nvPr/>
        </p:nvPicPr>
        <p:blipFill>
          <a:blip r:embed="rId3"/>
          <a:srcRect l="63250" t="39583" r="20937" b="29167"/>
          <a:stretch>
            <a:fillRect/>
          </a:stretch>
        </p:blipFill>
        <p:spPr bwMode="auto">
          <a:xfrm>
            <a:off x="5638800" y="2514600"/>
            <a:ext cx="31242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266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1828800" y="76200"/>
            <a:ext cx="5484813" cy="914400"/>
          </a:xfrm>
        </p:spPr>
        <p:txBody>
          <a:bodyPr/>
          <a:lstStyle/>
          <a:p>
            <a:pPr algn="ctr"/>
            <a:r>
              <a:rPr lang="en-US" b="1" dirty="0" smtClean="0">
                <a:solidFill>
                  <a:schemeClr val="tx1"/>
                </a:solidFill>
              </a:rPr>
              <a:t>Trigger points </a:t>
            </a:r>
          </a:p>
        </p:txBody>
      </p:sp>
      <p:sp>
        <p:nvSpPr>
          <p:cNvPr id="160771" name="Content Placeholder 2"/>
          <p:cNvSpPr>
            <a:spLocks noGrp="1"/>
          </p:cNvSpPr>
          <p:nvPr>
            <p:ph idx="1"/>
          </p:nvPr>
        </p:nvSpPr>
        <p:spPr>
          <a:xfrm>
            <a:off x="381000" y="1828800"/>
            <a:ext cx="5486400" cy="3886200"/>
          </a:xfrm>
        </p:spPr>
        <p:txBody>
          <a:bodyPr/>
          <a:lstStyle/>
          <a:p>
            <a:pPr algn="just">
              <a:buFont typeface="Arial" pitchFamily="34" charset="0"/>
              <a:buChar char="•"/>
            </a:pPr>
            <a:r>
              <a:rPr lang="en-US" dirty="0" smtClean="0">
                <a:solidFill>
                  <a:schemeClr val="tx1"/>
                </a:solidFill>
                <a:latin typeface="Arial" pitchFamily="34" charset="0"/>
                <a:cs typeface="Arial" pitchFamily="34" charset="0"/>
              </a:rPr>
              <a:t>Trigger points exist as a localized tender areas within taut bands of skeletal muscles &amp; stimulated by macro &amp; </a:t>
            </a:r>
            <a:r>
              <a:rPr lang="en-US" dirty="0" err="1" smtClean="0">
                <a:solidFill>
                  <a:schemeClr val="tx1"/>
                </a:solidFill>
                <a:latin typeface="Arial" pitchFamily="34" charset="0"/>
                <a:cs typeface="Arial" pitchFamily="34" charset="0"/>
              </a:rPr>
              <a:t>microtraumatic</a:t>
            </a:r>
            <a:r>
              <a:rPr lang="en-US" dirty="0" smtClean="0">
                <a:solidFill>
                  <a:schemeClr val="tx1"/>
                </a:solidFill>
                <a:latin typeface="Arial" pitchFamily="34" charset="0"/>
                <a:cs typeface="Arial" pitchFamily="34" charset="0"/>
              </a:rPr>
              <a:t> episodes, they refer a characteristic pain pattern to a distant group of muscles, i.e. </a:t>
            </a:r>
            <a:r>
              <a:rPr lang="en-US" b="1" dirty="0" smtClean="0">
                <a:solidFill>
                  <a:srgbClr val="C00000"/>
                </a:solidFill>
                <a:latin typeface="Arial" pitchFamily="34" charset="0"/>
                <a:cs typeface="Arial" pitchFamily="34" charset="0"/>
              </a:rPr>
              <a:t>zone of reference</a:t>
            </a:r>
            <a:r>
              <a:rPr lang="en-US" dirty="0" smtClean="0">
                <a:solidFill>
                  <a:schemeClr val="tx1"/>
                </a:solidFill>
                <a:latin typeface="Arial" pitchFamily="34" charset="0"/>
                <a:cs typeface="Arial" pitchFamily="34" charset="0"/>
              </a:rPr>
              <a:t>.</a:t>
            </a:r>
          </a:p>
          <a:p>
            <a:pPr algn="just"/>
            <a:endParaRPr lang="en-US" dirty="0" smtClean="0">
              <a:solidFill>
                <a:schemeClr val="tx1"/>
              </a:solidFill>
              <a:latin typeface="Arial" pitchFamily="34" charset="0"/>
              <a:cs typeface="Arial" pitchFamily="34" charset="0"/>
            </a:endParaRPr>
          </a:p>
          <a:p>
            <a:pPr algn="just">
              <a:buFont typeface="Arial" pitchFamily="34" charset="0"/>
              <a:buChar char="•"/>
            </a:pPr>
            <a:r>
              <a:rPr lang="en-US" dirty="0" smtClean="0">
                <a:solidFill>
                  <a:schemeClr val="tx1"/>
                </a:solidFill>
                <a:latin typeface="Arial" pitchFamily="34" charset="0"/>
                <a:cs typeface="Arial" pitchFamily="34" charset="0"/>
              </a:rPr>
              <a:t>Palpation of trigger points gives a positive ‘</a:t>
            </a:r>
            <a:r>
              <a:rPr lang="en-US" b="1" dirty="0" smtClean="0">
                <a:solidFill>
                  <a:srgbClr val="C00000"/>
                </a:solidFill>
                <a:latin typeface="Arial" pitchFamily="34" charset="0"/>
                <a:cs typeface="Arial" pitchFamily="34" charset="0"/>
              </a:rPr>
              <a:t>jump sign</a:t>
            </a:r>
            <a:r>
              <a:rPr lang="en-US" sz="1800" b="1" dirty="0" smtClean="0">
                <a:solidFill>
                  <a:srgbClr val="C00000"/>
                </a:solidFill>
              </a:rPr>
              <a:t>’.</a:t>
            </a:r>
          </a:p>
        </p:txBody>
      </p:sp>
      <p:pic>
        <p:nvPicPr>
          <p:cNvPr id="139270" name="Picture 6"/>
          <p:cNvPicPr>
            <a:picLocks noChangeAspect="1" noChangeArrowheads="1"/>
          </p:cNvPicPr>
          <p:nvPr/>
        </p:nvPicPr>
        <p:blipFill>
          <a:blip r:embed="rId2"/>
          <a:srcRect/>
          <a:stretch>
            <a:fillRect/>
          </a:stretch>
        </p:blipFill>
        <p:spPr bwMode="auto">
          <a:xfrm>
            <a:off x="6019800" y="3581400"/>
            <a:ext cx="2899441" cy="2219325"/>
          </a:xfrm>
          <a:prstGeom prst="rect">
            <a:avLst/>
          </a:prstGeom>
          <a:ln>
            <a:noFill/>
          </a:ln>
          <a:effectLst>
            <a:softEdge rad="112500"/>
          </a:effectLst>
        </p:spPr>
      </p:pic>
      <p:pic>
        <p:nvPicPr>
          <p:cNvPr id="139271" name="Picture 7"/>
          <p:cNvPicPr>
            <a:picLocks noChangeAspect="1" noChangeArrowheads="1"/>
          </p:cNvPicPr>
          <p:nvPr/>
        </p:nvPicPr>
        <p:blipFill>
          <a:blip r:embed="rId3"/>
          <a:srcRect/>
          <a:stretch>
            <a:fillRect/>
          </a:stretch>
        </p:blipFill>
        <p:spPr bwMode="auto">
          <a:xfrm>
            <a:off x="6019800" y="1357372"/>
            <a:ext cx="2905585" cy="2224028"/>
          </a:xfrm>
          <a:prstGeom prst="rect">
            <a:avLst/>
          </a:prstGeom>
          <a:ln>
            <a:noFill/>
          </a:ln>
          <a:effectLst>
            <a:softEdge rad="112500"/>
          </a:effectLst>
        </p:spPr>
      </p:pic>
    </p:spTree>
    <p:extLst>
      <p:ext uri="{BB962C8B-B14F-4D97-AF65-F5344CB8AC3E}">
        <p14:creationId xmlns:p14="http://schemas.microsoft.com/office/powerpoint/2010/main" val="2363425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155" y="228600"/>
            <a:ext cx="7520940" cy="548640"/>
          </a:xfrm>
        </p:spPr>
        <p:style>
          <a:lnRef idx="1">
            <a:schemeClr val="accent3"/>
          </a:lnRef>
          <a:fillRef idx="3">
            <a:schemeClr val="accent3"/>
          </a:fillRef>
          <a:effectRef idx="2">
            <a:schemeClr val="accent3"/>
          </a:effectRef>
          <a:fontRef idx="minor">
            <a:schemeClr val="lt1"/>
          </a:fontRef>
        </p:style>
        <p:txBody>
          <a:bodyPr/>
          <a:lstStyle/>
          <a:p>
            <a:pPr algn="ctr"/>
            <a:r>
              <a:rPr lang="en-US" dirty="0" smtClean="0"/>
              <a:t>INTRODUCTION</a:t>
            </a:r>
            <a:endParaRPr lang="en-US" dirty="0"/>
          </a:p>
        </p:txBody>
      </p:sp>
      <p:pic>
        <p:nvPicPr>
          <p:cNvPr id="29698" name="Picture 2" descr="http://www.alexandriachirocenter.com/blog/wp-content/uploads/2014/01/TMJAnatomy.jpg"/>
          <p:cNvPicPr>
            <a:picLocks noChangeAspect="1" noChangeArrowheads="1"/>
          </p:cNvPicPr>
          <p:nvPr/>
        </p:nvPicPr>
        <p:blipFill>
          <a:blip r:embed="rId2" cstate="print"/>
          <a:srcRect/>
          <a:stretch>
            <a:fillRect/>
          </a:stretch>
        </p:blipFill>
        <p:spPr bwMode="auto">
          <a:xfrm>
            <a:off x="1371600" y="905691"/>
            <a:ext cx="6496050" cy="4515559"/>
          </a:xfrm>
          <a:prstGeom prst="rect">
            <a:avLst/>
          </a:prstGeom>
          <a:noFill/>
        </p:spPr>
      </p:pic>
    </p:spTree>
    <p:extLst>
      <p:ext uri="{BB962C8B-B14F-4D97-AF65-F5344CB8AC3E}">
        <p14:creationId xmlns:p14="http://schemas.microsoft.com/office/powerpoint/2010/main" val="34092239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914400" y="228600"/>
            <a:ext cx="7312025" cy="914400"/>
          </a:xfrm>
        </p:spPr>
        <p:txBody>
          <a:bodyPr/>
          <a:lstStyle/>
          <a:p>
            <a:pPr algn="ctr"/>
            <a:r>
              <a:rPr lang="en-US" b="1" dirty="0" smtClean="0">
                <a:solidFill>
                  <a:schemeClr val="tx1"/>
                </a:solidFill>
              </a:rPr>
              <a:t>Associated symptoms</a:t>
            </a:r>
            <a:endParaRPr lang="en-US" b="1" dirty="0" smtClean="0"/>
          </a:p>
        </p:txBody>
      </p:sp>
      <p:sp>
        <p:nvSpPr>
          <p:cNvPr id="163843" name="Content Placeholder 2"/>
          <p:cNvSpPr>
            <a:spLocks noGrp="1"/>
          </p:cNvSpPr>
          <p:nvPr>
            <p:ph idx="1"/>
          </p:nvPr>
        </p:nvSpPr>
        <p:spPr>
          <a:xfrm>
            <a:off x="914400" y="1600200"/>
            <a:ext cx="7312025" cy="3886200"/>
          </a:xfrm>
        </p:spPr>
        <p:txBody>
          <a:bodyPr/>
          <a:lstStyle/>
          <a:p>
            <a:endParaRPr lang="en-US" sz="2000" smtClean="0">
              <a:solidFill>
                <a:schemeClr val="tx1"/>
              </a:solidFill>
            </a:endParaRPr>
          </a:p>
          <a:p>
            <a:endParaRPr lang="en-US" sz="2000" smtClean="0">
              <a:solidFill>
                <a:schemeClr val="tx1"/>
              </a:solidFill>
            </a:endParaRPr>
          </a:p>
        </p:txBody>
      </p:sp>
      <p:graphicFrame>
        <p:nvGraphicFramePr>
          <p:cNvPr id="4" name="Diagram 3"/>
          <p:cNvGraphicFramePr/>
          <p:nvPr>
            <p:extLst>
              <p:ext uri="{D42A27DB-BD31-4B8C-83A1-F6EECF244321}">
                <p14:modId xmlns:p14="http://schemas.microsoft.com/office/powerpoint/2010/main" val="1326060872"/>
              </p:ext>
            </p:extLst>
          </p:nvPr>
        </p:nvGraphicFramePr>
        <p:xfrm>
          <a:off x="228600" y="1600200"/>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712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838200" y="152400"/>
            <a:ext cx="7388225" cy="914400"/>
          </a:xfrm>
        </p:spPr>
        <p:txBody>
          <a:bodyPr/>
          <a:lstStyle/>
          <a:p>
            <a:pPr algn="ctr"/>
            <a:r>
              <a:rPr lang="en-US" b="1" dirty="0" smtClean="0">
                <a:solidFill>
                  <a:schemeClr val="tx1"/>
                </a:solidFill>
              </a:rPr>
              <a:t>History of the patient</a:t>
            </a:r>
          </a:p>
        </p:txBody>
      </p:sp>
      <p:sp>
        <p:nvSpPr>
          <p:cNvPr id="166915" name="Content Placeholder 2"/>
          <p:cNvSpPr>
            <a:spLocks noGrp="1"/>
          </p:cNvSpPr>
          <p:nvPr>
            <p:ph idx="1"/>
          </p:nvPr>
        </p:nvSpPr>
        <p:spPr>
          <a:xfrm>
            <a:off x="839787" y="990600"/>
            <a:ext cx="7388225" cy="4572000"/>
          </a:xfrm>
        </p:spPr>
        <p:txBody>
          <a:bodyPr/>
          <a:lstStyle/>
          <a:p>
            <a:pPr algn="just">
              <a:buFont typeface="Arial" pitchFamily="34" charset="0"/>
              <a:buChar char="•"/>
            </a:pPr>
            <a:r>
              <a:rPr lang="en-US" sz="1800" dirty="0" smtClean="0">
                <a:solidFill>
                  <a:schemeClr val="tx1"/>
                </a:solidFill>
                <a:latin typeface="Arial" pitchFamily="34" charset="0"/>
                <a:cs typeface="Arial" pitchFamily="34" charset="0"/>
              </a:rPr>
              <a:t>Mode of onset, duration, frequency &amp; quality of pain. Site &amp; reference point of pain.</a:t>
            </a:r>
          </a:p>
          <a:p>
            <a:pPr algn="just">
              <a:buFont typeface="Arial" pitchFamily="34" charset="0"/>
              <a:buChar char="•"/>
            </a:pPr>
            <a:r>
              <a:rPr lang="en-US" sz="1800" dirty="0" smtClean="0">
                <a:solidFill>
                  <a:schemeClr val="tx1"/>
                </a:solidFill>
                <a:latin typeface="Arial" pitchFamily="34" charset="0"/>
                <a:cs typeface="Arial" pitchFamily="34" charset="0"/>
              </a:rPr>
              <a:t>Time of the day, at which pain is most pronounced.</a:t>
            </a:r>
          </a:p>
          <a:p>
            <a:pPr algn="just">
              <a:buFont typeface="Arial" pitchFamily="34" charset="0"/>
              <a:buChar char="•"/>
            </a:pPr>
            <a:r>
              <a:rPr lang="en-US" sz="1800" dirty="0" smtClean="0">
                <a:solidFill>
                  <a:schemeClr val="tx1"/>
                </a:solidFill>
                <a:latin typeface="Arial" pitchFamily="34" charset="0"/>
                <a:cs typeface="Arial" pitchFamily="34" charset="0"/>
              </a:rPr>
              <a:t>Occupation.</a:t>
            </a:r>
          </a:p>
          <a:p>
            <a:pPr algn="just">
              <a:buFont typeface="Arial" pitchFamily="34" charset="0"/>
              <a:buChar char="•"/>
            </a:pPr>
            <a:r>
              <a:rPr lang="en-US" sz="1800" dirty="0" smtClean="0">
                <a:solidFill>
                  <a:schemeClr val="tx1"/>
                </a:solidFill>
                <a:latin typeface="Arial" pitchFamily="34" charset="0"/>
                <a:cs typeface="Arial" pitchFamily="34" charset="0"/>
              </a:rPr>
              <a:t>Sleeping habits.</a:t>
            </a:r>
          </a:p>
          <a:p>
            <a:pPr algn="just">
              <a:buFont typeface="Arial" pitchFamily="34" charset="0"/>
              <a:buChar char="•"/>
            </a:pPr>
            <a:r>
              <a:rPr lang="en-US" sz="1800" dirty="0" err="1" smtClean="0">
                <a:solidFill>
                  <a:schemeClr val="tx1"/>
                </a:solidFill>
                <a:latin typeface="Arial" pitchFamily="34" charset="0"/>
                <a:cs typeface="Arial" pitchFamily="34" charset="0"/>
              </a:rPr>
              <a:t>Parafunctional</a:t>
            </a:r>
            <a:r>
              <a:rPr lang="en-US" sz="1800" dirty="0" smtClean="0">
                <a:solidFill>
                  <a:schemeClr val="tx1"/>
                </a:solidFill>
                <a:latin typeface="Arial" pitchFamily="34" charset="0"/>
                <a:cs typeface="Arial" pitchFamily="34" charset="0"/>
              </a:rPr>
              <a:t> habits.</a:t>
            </a:r>
          </a:p>
          <a:p>
            <a:pPr algn="just">
              <a:buFont typeface="Arial" pitchFamily="34" charset="0"/>
              <a:buChar char="•"/>
            </a:pPr>
            <a:r>
              <a:rPr lang="en-US" sz="1800" dirty="0" smtClean="0">
                <a:solidFill>
                  <a:schemeClr val="tx1"/>
                </a:solidFill>
                <a:latin typeface="Arial" pitchFamily="34" charset="0"/>
                <a:cs typeface="Arial" pitchFamily="34" charset="0"/>
              </a:rPr>
              <a:t>H/O previous trauma, prolonged dental work etc.</a:t>
            </a:r>
          </a:p>
          <a:p>
            <a:pPr algn="just">
              <a:buFont typeface="Arial" pitchFamily="34" charset="0"/>
              <a:buChar char="•"/>
            </a:pPr>
            <a:r>
              <a:rPr lang="en-US" sz="1800" dirty="0" smtClean="0">
                <a:solidFill>
                  <a:schemeClr val="tx1"/>
                </a:solidFill>
                <a:latin typeface="Arial" pitchFamily="34" charset="0"/>
                <a:cs typeface="Arial" pitchFamily="34" charset="0"/>
              </a:rPr>
              <a:t>Family or emotional problems.</a:t>
            </a:r>
          </a:p>
          <a:p>
            <a:pPr algn="just">
              <a:buFont typeface="Arial" pitchFamily="34" charset="0"/>
              <a:buChar char="•"/>
            </a:pPr>
            <a:r>
              <a:rPr lang="en-US" sz="1800" dirty="0" smtClean="0">
                <a:solidFill>
                  <a:schemeClr val="tx1"/>
                </a:solidFill>
                <a:latin typeface="Arial" pitchFamily="34" charset="0"/>
                <a:cs typeface="Arial" pitchFamily="34" charset="0"/>
              </a:rPr>
              <a:t>Associated symptoms.</a:t>
            </a:r>
          </a:p>
          <a:p>
            <a:pPr algn="just">
              <a:buFont typeface="Arial" pitchFamily="34" charset="0"/>
              <a:buChar char="•"/>
            </a:pPr>
            <a:r>
              <a:rPr lang="en-US" sz="1800" dirty="0" smtClean="0">
                <a:solidFill>
                  <a:schemeClr val="tx1"/>
                </a:solidFill>
                <a:latin typeface="Arial" pitchFamily="34" charset="0"/>
                <a:cs typeface="Arial" pitchFamily="34" charset="0"/>
              </a:rPr>
              <a:t>Ag</a:t>
            </a:r>
            <a:r>
              <a:rPr lang="en-US" sz="2000" dirty="0" smtClean="0">
                <a:solidFill>
                  <a:schemeClr val="tx1"/>
                </a:solidFill>
              </a:rPr>
              <a:t>gravating &amp; relieving factors.</a:t>
            </a:r>
          </a:p>
        </p:txBody>
      </p:sp>
    </p:spTree>
    <p:extLst>
      <p:ext uri="{BB962C8B-B14F-4D97-AF65-F5344CB8AC3E}">
        <p14:creationId xmlns:p14="http://schemas.microsoft.com/office/powerpoint/2010/main" val="2616769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990600" y="152400"/>
            <a:ext cx="7235825" cy="914400"/>
          </a:xfrm>
        </p:spPr>
        <p:txBody>
          <a:bodyPr/>
          <a:lstStyle/>
          <a:p>
            <a:pPr algn="ctr"/>
            <a:r>
              <a:rPr lang="en-US" b="1" dirty="0" smtClean="0">
                <a:solidFill>
                  <a:schemeClr val="tx1"/>
                </a:solidFill>
              </a:rPr>
              <a:t>Physical examination</a:t>
            </a:r>
          </a:p>
        </p:txBody>
      </p:sp>
      <p:sp>
        <p:nvSpPr>
          <p:cNvPr id="167939" name="Content Placeholder 2"/>
          <p:cNvSpPr>
            <a:spLocks noGrp="1"/>
          </p:cNvSpPr>
          <p:nvPr>
            <p:ph idx="1"/>
          </p:nvPr>
        </p:nvSpPr>
        <p:spPr>
          <a:xfrm>
            <a:off x="1524000" y="1828800"/>
            <a:ext cx="7235825" cy="4572000"/>
          </a:xfrm>
        </p:spPr>
        <p:txBody>
          <a:bodyPr/>
          <a:lstStyle/>
          <a:p>
            <a:r>
              <a:rPr lang="en-US" sz="2400" dirty="0" smtClean="0">
                <a:solidFill>
                  <a:schemeClr val="tx1"/>
                </a:solidFill>
              </a:rPr>
              <a:t>Articular / joint examination</a:t>
            </a:r>
          </a:p>
          <a:p>
            <a:r>
              <a:rPr lang="en-US" sz="2400" dirty="0" smtClean="0">
                <a:solidFill>
                  <a:schemeClr val="tx1"/>
                </a:solidFill>
              </a:rPr>
              <a:t>Dental examination</a:t>
            </a:r>
          </a:p>
          <a:p>
            <a:r>
              <a:rPr lang="en-US" sz="2400" dirty="0" smtClean="0">
                <a:solidFill>
                  <a:schemeClr val="tx1"/>
                </a:solidFill>
              </a:rPr>
              <a:t>Muscular examination</a:t>
            </a:r>
          </a:p>
          <a:p>
            <a:r>
              <a:rPr lang="en-US" sz="2400" dirty="0" smtClean="0">
                <a:solidFill>
                  <a:schemeClr val="tx1"/>
                </a:solidFill>
              </a:rPr>
              <a:t>Cervical examination</a:t>
            </a:r>
          </a:p>
          <a:p>
            <a:endParaRPr lang="en-US" sz="2400" dirty="0" smtClean="0">
              <a:solidFill>
                <a:schemeClr val="tx1"/>
              </a:solidFill>
            </a:endParaRPr>
          </a:p>
        </p:txBody>
      </p:sp>
      <p:sp>
        <p:nvSpPr>
          <p:cNvPr id="4" name="Rectangle 3"/>
          <p:cNvSpPr>
            <a:spLocks noChangeArrowheads="1"/>
          </p:cNvSpPr>
          <p:nvPr/>
        </p:nvSpPr>
        <p:spPr bwMode="auto">
          <a:xfrm>
            <a:off x="381000" y="6214646"/>
            <a:ext cx="8305800"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lvl="2" eaLnBrk="0" hangingPunct="0">
              <a:tabLst>
                <a:tab pos="914400" algn="l"/>
              </a:tabLst>
              <a:defRPr/>
            </a:pPr>
            <a:r>
              <a:rPr lang="en-US" sz="1600" dirty="0" err="1">
                <a:solidFill>
                  <a:srgbClr val="FFFFFF"/>
                </a:solidFill>
                <a:cs typeface="Times New Roman" pitchFamily="18" charset="0"/>
              </a:rPr>
              <a:t>Neelima</a:t>
            </a:r>
            <a:r>
              <a:rPr lang="en-US" sz="1600" dirty="0">
                <a:solidFill>
                  <a:srgbClr val="FFFFFF"/>
                </a:solidFill>
                <a:cs typeface="Times New Roman" pitchFamily="18" charset="0"/>
              </a:rPr>
              <a:t> Malik, Textbook Of  Oral &amp; Maxillofacial Surgery, 2</a:t>
            </a:r>
            <a:r>
              <a:rPr lang="en-US" sz="1600" baseline="30000" dirty="0">
                <a:solidFill>
                  <a:srgbClr val="FFFFFF"/>
                </a:solidFill>
                <a:cs typeface="Times New Roman" pitchFamily="18" charset="0"/>
              </a:rPr>
              <a:t>nd</a:t>
            </a:r>
            <a:r>
              <a:rPr lang="en-US" sz="1600" dirty="0">
                <a:solidFill>
                  <a:srgbClr val="FFFFFF"/>
                </a:solidFill>
                <a:cs typeface="Times New Roman" pitchFamily="18" charset="0"/>
              </a:rPr>
              <a:t> Edi</a:t>
            </a:r>
            <a:endParaRPr lang="en-US" sz="4000" dirty="0">
              <a:solidFill>
                <a:srgbClr val="FFFFFF"/>
              </a:solidFill>
            </a:endParaRPr>
          </a:p>
        </p:txBody>
      </p:sp>
    </p:spTree>
    <p:extLst>
      <p:ext uri="{BB962C8B-B14F-4D97-AF65-F5344CB8AC3E}">
        <p14:creationId xmlns:p14="http://schemas.microsoft.com/office/powerpoint/2010/main" val="1620683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296988" y="-76200"/>
            <a:ext cx="5942012" cy="914400"/>
          </a:xfrm>
        </p:spPr>
        <p:txBody>
          <a:bodyPr/>
          <a:lstStyle/>
          <a:p>
            <a:r>
              <a:rPr lang="en-US" b="1" dirty="0" smtClean="0">
                <a:solidFill>
                  <a:schemeClr val="tx1"/>
                </a:solidFill>
              </a:rPr>
              <a:t>Clinical examination of TMJ</a:t>
            </a:r>
          </a:p>
        </p:txBody>
      </p:sp>
      <p:sp>
        <p:nvSpPr>
          <p:cNvPr id="57347" name="Content Placeholder 2"/>
          <p:cNvSpPr>
            <a:spLocks noGrp="1"/>
          </p:cNvSpPr>
          <p:nvPr>
            <p:ph idx="1"/>
          </p:nvPr>
        </p:nvSpPr>
        <p:spPr>
          <a:xfrm>
            <a:off x="457200" y="1066800"/>
            <a:ext cx="5791200" cy="3886200"/>
          </a:xfrm>
        </p:spPr>
        <p:txBody>
          <a:bodyPr>
            <a:noAutofit/>
          </a:bodyPr>
          <a:lstStyle/>
          <a:p>
            <a:pPr eaLnBrk="1" hangingPunct="1">
              <a:lnSpc>
                <a:spcPct val="90000"/>
              </a:lnSpc>
            </a:pPr>
            <a:r>
              <a:rPr lang="en-US" sz="1400" b="1" dirty="0" smtClean="0">
                <a:solidFill>
                  <a:schemeClr val="tx1"/>
                </a:solidFill>
                <a:latin typeface="Times New Roman" pitchFamily="18" charset="0"/>
                <a:cs typeface="Times New Roman" pitchFamily="18" charset="0"/>
              </a:rPr>
              <a:t>TMJ pain- </a:t>
            </a:r>
          </a:p>
          <a:p>
            <a:pPr eaLnBrk="1" hangingPunct="1">
              <a:lnSpc>
                <a:spcPct val="90000"/>
              </a:lnSpc>
            </a:pPr>
            <a:r>
              <a:rPr lang="en-US" sz="1400" dirty="0" smtClean="0">
                <a:solidFill>
                  <a:schemeClr val="tx1"/>
                </a:solidFill>
                <a:latin typeface="Times New Roman" pitchFamily="18" charset="0"/>
                <a:cs typeface="Times New Roman" pitchFamily="18" charset="0"/>
              </a:rPr>
              <a:t>Determined by digital palpation of the joints – when mandible is in both stationary as well as dynamic movement</a:t>
            </a:r>
          </a:p>
          <a:p>
            <a:pPr eaLnBrk="1" hangingPunct="1">
              <a:lnSpc>
                <a:spcPct val="90000"/>
              </a:lnSpc>
            </a:pPr>
            <a:endParaRPr lang="en-US" sz="1400" dirty="0" smtClean="0">
              <a:solidFill>
                <a:schemeClr val="tx1"/>
              </a:solidFill>
              <a:latin typeface="Times New Roman" pitchFamily="18" charset="0"/>
              <a:cs typeface="Times New Roman" pitchFamily="18" charset="0"/>
            </a:endParaRPr>
          </a:p>
          <a:p>
            <a:pPr eaLnBrk="1" hangingPunct="1">
              <a:lnSpc>
                <a:spcPct val="90000"/>
              </a:lnSpc>
            </a:pPr>
            <a:r>
              <a:rPr lang="en-US" sz="1400" dirty="0" smtClean="0">
                <a:solidFill>
                  <a:schemeClr val="tx1"/>
                </a:solidFill>
                <a:latin typeface="Times New Roman" pitchFamily="18" charset="0"/>
                <a:cs typeface="Times New Roman" pitchFamily="18" charset="0"/>
              </a:rPr>
              <a:t>Finger tips placed – lateral aspect of both the joints – feel for the lateral poles passing downwards &amp; forwards across </a:t>
            </a:r>
            <a:r>
              <a:rPr lang="en-US" sz="1400" dirty="0" err="1" smtClean="0">
                <a:solidFill>
                  <a:schemeClr val="tx1"/>
                </a:solidFill>
                <a:latin typeface="Times New Roman" pitchFamily="18" charset="0"/>
                <a:cs typeface="Times New Roman" pitchFamily="18" charset="0"/>
              </a:rPr>
              <a:t>articular</a:t>
            </a:r>
            <a:r>
              <a:rPr lang="en-US" sz="1400" dirty="0" smtClean="0">
                <a:solidFill>
                  <a:schemeClr val="tx1"/>
                </a:solidFill>
                <a:latin typeface="Times New Roman" pitchFamily="18" charset="0"/>
                <a:cs typeface="Times New Roman" pitchFamily="18" charset="0"/>
              </a:rPr>
              <a:t> eminence on repeated opening &amp; closing.</a:t>
            </a:r>
          </a:p>
          <a:p>
            <a:pPr eaLnBrk="1" hangingPunct="1">
              <a:lnSpc>
                <a:spcPct val="90000"/>
              </a:lnSpc>
            </a:pPr>
            <a:endParaRPr lang="en-US" sz="1400" dirty="0" smtClean="0">
              <a:solidFill>
                <a:schemeClr val="tx1"/>
              </a:solidFill>
              <a:latin typeface="Times New Roman" pitchFamily="18" charset="0"/>
              <a:cs typeface="Times New Roman" pitchFamily="18" charset="0"/>
            </a:endParaRPr>
          </a:p>
          <a:p>
            <a:pPr eaLnBrk="1" hangingPunct="1">
              <a:lnSpc>
                <a:spcPct val="90000"/>
              </a:lnSpc>
            </a:pPr>
            <a:r>
              <a:rPr lang="en-US" sz="1400" dirty="0" smtClean="0">
                <a:solidFill>
                  <a:schemeClr val="tx1"/>
                </a:solidFill>
                <a:latin typeface="Times New Roman" pitchFamily="18" charset="0"/>
                <a:cs typeface="Times New Roman" pitchFamily="18" charset="0"/>
              </a:rPr>
              <a:t>A medial force is then applied to – record symptoms if any in static position &amp; then on opening &amp; closing.</a:t>
            </a:r>
          </a:p>
          <a:p>
            <a:pPr eaLnBrk="1" hangingPunct="1">
              <a:lnSpc>
                <a:spcPct val="90000"/>
              </a:lnSpc>
            </a:pPr>
            <a:endParaRPr lang="en-US" sz="1400" dirty="0" smtClean="0">
              <a:solidFill>
                <a:schemeClr val="tx1"/>
              </a:solidFill>
              <a:latin typeface="Times New Roman" pitchFamily="18" charset="0"/>
              <a:cs typeface="Times New Roman" pitchFamily="18" charset="0"/>
            </a:endParaRPr>
          </a:p>
          <a:p>
            <a:pPr eaLnBrk="1" hangingPunct="1">
              <a:lnSpc>
                <a:spcPct val="90000"/>
              </a:lnSpc>
            </a:pPr>
            <a:r>
              <a:rPr lang="en-US" sz="1400" dirty="0" smtClean="0">
                <a:solidFill>
                  <a:schemeClr val="tx1"/>
                </a:solidFill>
                <a:latin typeface="Times New Roman" pitchFamily="18" charset="0"/>
                <a:cs typeface="Times New Roman" pitchFamily="18" charset="0"/>
              </a:rPr>
              <a:t>Also, on maximal opening – fingers are rotated slightly posteriorly to apply force on the posterior aspect of the condyle (to evaluate posterior </a:t>
            </a:r>
            <a:r>
              <a:rPr lang="en-US" sz="1400" dirty="0" err="1" smtClean="0">
                <a:solidFill>
                  <a:schemeClr val="tx1"/>
                </a:solidFill>
                <a:latin typeface="Times New Roman" pitchFamily="18" charset="0"/>
                <a:cs typeface="Times New Roman" pitchFamily="18" charset="0"/>
              </a:rPr>
              <a:t>capsulitis</a:t>
            </a:r>
            <a:r>
              <a:rPr lang="en-US" sz="1400" dirty="0" smtClean="0">
                <a:solidFill>
                  <a:schemeClr val="tx1"/>
                </a:solidFill>
                <a:latin typeface="Times New Roman" pitchFamily="18" charset="0"/>
                <a:cs typeface="Times New Roman" pitchFamily="18" charset="0"/>
              </a:rPr>
              <a:t> &amp; </a:t>
            </a:r>
            <a:r>
              <a:rPr lang="en-US" sz="1400" dirty="0" err="1" smtClean="0">
                <a:solidFill>
                  <a:schemeClr val="tx1"/>
                </a:solidFill>
                <a:latin typeface="Times New Roman" pitchFamily="18" charset="0"/>
                <a:cs typeface="Times New Roman" pitchFamily="18" charset="0"/>
              </a:rPr>
              <a:t>retrodiscitis</a:t>
            </a:r>
            <a:r>
              <a:rPr lang="en-US" sz="1400" dirty="0" smtClean="0">
                <a:solidFill>
                  <a:schemeClr val="tx1"/>
                </a:solidFill>
                <a:latin typeface="Times New Roman" pitchFamily="18" charset="0"/>
                <a:cs typeface="Times New Roman" pitchFamily="18" charset="0"/>
              </a:rPr>
              <a:t>)</a:t>
            </a:r>
          </a:p>
          <a:p>
            <a:endParaRPr lang="en-US" sz="1400" dirty="0" smtClean="0">
              <a:solidFill>
                <a:schemeClr val="tx1"/>
              </a:solidFill>
              <a:latin typeface="Times New Roman" pitchFamily="18" charset="0"/>
              <a:cs typeface="Times New Roman" pitchFamily="18" charset="0"/>
            </a:endParaRPr>
          </a:p>
        </p:txBody>
      </p:sp>
      <p:pic>
        <p:nvPicPr>
          <p:cNvPr id="4" name="Picture 5" descr="Picture43"/>
          <p:cNvPicPr>
            <a:picLocks noChangeAspect="1" noChangeArrowheads="1"/>
          </p:cNvPicPr>
          <p:nvPr/>
        </p:nvPicPr>
        <p:blipFill>
          <a:blip r:embed="rId2">
            <a:lum bright="-6000"/>
          </a:blip>
          <a:srcRect r="64156" b="14758"/>
          <a:stretch>
            <a:fillRect/>
          </a:stretch>
        </p:blipFill>
        <p:spPr bwMode="auto">
          <a:xfrm>
            <a:off x="6172200" y="838200"/>
            <a:ext cx="2514600" cy="2013995"/>
          </a:xfrm>
          <a:prstGeom prst="rect">
            <a:avLst/>
          </a:prstGeom>
          <a:ln>
            <a:noFill/>
          </a:ln>
          <a:effectLst>
            <a:softEdge rad="112500"/>
          </a:effectLst>
        </p:spPr>
      </p:pic>
      <p:pic>
        <p:nvPicPr>
          <p:cNvPr id="5" name="Picture 7" descr="Picture44"/>
          <p:cNvPicPr>
            <a:picLocks noChangeAspect="1" noChangeArrowheads="1"/>
          </p:cNvPicPr>
          <p:nvPr/>
        </p:nvPicPr>
        <p:blipFill>
          <a:blip r:embed="rId3">
            <a:lum bright="-6000" contrast="12000"/>
          </a:blip>
          <a:srcRect r="17068" b="17756"/>
          <a:stretch>
            <a:fillRect/>
          </a:stretch>
        </p:blipFill>
        <p:spPr bwMode="auto">
          <a:xfrm>
            <a:off x="6172201" y="4572000"/>
            <a:ext cx="2514600" cy="1925203"/>
          </a:xfrm>
          <a:prstGeom prst="rect">
            <a:avLst/>
          </a:prstGeom>
          <a:ln>
            <a:noFill/>
          </a:ln>
          <a:effectLst>
            <a:softEdge rad="112500"/>
          </a:effectLst>
        </p:spPr>
      </p:pic>
      <p:pic>
        <p:nvPicPr>
          <p:cNvPr id="6" name="Picture 5" descr="Picture43"/>
          <p:cNvPicPr>
            <a:picLocks noChangeAspect="1" noChangeArrowheads="1"/>
          </p:cNvPicPr>
          <p:nvPr/>
        </p:nvPicPr>
        <p:blipFill>
          <a:blip r:embed="rId2">
            <a:lum bright="-6000"/>
          </a:blip>
          <a:srcRect l="45735" r="17241" b="11819"/>
          <a:stretch>
            <a:fillRect/>
          </a:stretch>
        </p:blipFill>
        <p:spPr bwMode="auto">
          <a:xfrm>
            <a:off x="6172200" y="2743200"/>
            <a:ext cx="2514600" cy="1949824"/>
          </a:xfrm>
          <a:prstGeom prst="rect">
            <a:avLst/>
          </a:prstGeom>
          <a:ln>
            <a:noFill/>
          </a:ln>
          <a:effectLst>
            <a:softEdge rad="112500"/>
          </a:effectLst>
        </p:spPr>
      </p:pic>
    </p:spTree>
    <p:extLst>
      <p:ext uri="{BB962C8B-B14F-4D97-AF65-F5344CB8AC3E}">
        <p14:creationId xmlns:p14="http://schemas.microsoft.com/office/powerpoint/2010/main" val="1415535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3886200" y="152400"/>
            <a:ext cx="4716462" cy="947057"/>
          </a:xfrm>
        </p:spPr>
        <p:txBody>
          <a:bodyPr/>
          <a:lstStyle/>
          <a:p>
            <a:r>
              <a:rPr lang="en-US" dirty="0" smtClean="0"/>
              <a:t>Temporalis muscle</a:t>
            </a:r>
          </a:p>
        </p:txBody>
      </p:sp>
      <p:sp>
        <p:nvSpPr>
          <p:cNvPr id="168963" name="Content Placeholder 2"/>
          <p:cNvSpPr>
            <a:spLocks noGrp="1"/>
          </p:cNvSpPr>
          <p:nvPr>
            <p:ph idx="1"/>
          </p:nvPr>
        </p:nvSpPr>
        <p:spPr>
          <a:xfrm>
            <a:off x="3660775" y="1600200"/>
            <a:ext cx="4721225" cy="3886200"/>
          </a:xfrm>
        </p:spPr>
        <p:txBody>
          <a:bodyPr/>
          <a:lstStyle/>
          <a:p>
            <a:pPr algn="just"/>
            <a:r>
              <a:rPr lang="en-US" sz="1800" dirty="0" smtClean="0">
                <a:solidFill>
                  <a:schemeClr val="tx1"/>
                </a:solidFill>
                <a:latin typeface="Times New Roman" pitchFamily="18" charset="0"/>
                <a:cs typeface="Times New Roman" pitchFamily="18" charset="0"/>
              </a:rPr>
              <a:t>Palpation of the posterior, middle, and anterior regions and tendon of the Temporalis.</a:t>
            </a:r>
            <a:r>
              <a:rPr lang="en-US" sz="1800" dirty="0" smtClean="0">
                <a:latin typeface="Times New Roman" pitchFamily="18" charset="0"/>
                <a:cs typeface="Times New Roman" pitchFamily="18" charset="0"/>
              </a:rPr>
              <a:t> </a:t>
            </a:r>
          </a:p>
          <a:p>
            <a:pPr algn="just"/>
            <a:endParaRPr lang="en-US" sz="1800" dirty="0" smtClean="0">
              <a:latin typeface="Times New Roman" pitchFamily="18" charset="0"/>
              <a:cs typeface="Times New Roman" pitchFamily="18" charset="0"/>
            </a:endParaRPr>
          </a:p>
          <a:p>
            <a:pPr algn="just"/>
            <a:r>
              <a:rPr lang="en-US" sz="1800" dirty="0" smtClean="0">
                <a:latin typeface="Times New Roman" pitchFamily="18" charset="0"/>
                <a:cs typeface="Times New Roman" pitchFamily="18" charset="0"/>
              </a:rPr>
              <a:t>I / o- The finger is moved up the anterior border of the ramus until the </a:t>
            </a:r>
            <a:r>
              <a:rPr lang="en-US" sz="1800" dirty="0" err="1" smtClean="0">
                <a:latin typeface="Times New Roman" pitchFamily="18" charset="0"/>
                <a:cs typeface="Times New Roman" pitchFamily="18" charset="0"/>
              </a:rPr>
              <a:t>coronoid</a:t>
            </a:r>
            <a:r>
              <a:rPr lang="en-US" sz="1800" dirty="0" smtClean="0">
                <a:latin typeface="Times New Roman" pitchFamily="18" charset="0"/>
                <a:cs typeface="Times New Roman" pitchFamily="18" charset="0"/>
              </a:rPr>
              <a:t> process and the attachment of the tendon of the </a:t>
            </a:r>
            <a:r>
              <a:rPr lang="en-US" sz="1800" dirty="0" err="1" smtClean="0">
                <a:latin typeface="Times New Roman" pitchFamily="18" charset="0"/>
                <a:cs typeface="Times New Roman" pitchFamily="18" charset="0"/>
              </a:rPr>
              <a:t>temporalis</a:t>
            </a:r>
            <a:r>
              <a:rPr lang="en-US" sz="1800" dirty="0" smtClean="0">
                <a:latin typeface="Times New Roman" pitchFamily="18" charset="0"/>
                <a:cs typeface="Times New Roman" pitchFamily="18" charset="0"/>
              </a:rPr>
              <a:t> are felt.</a:t>
            </a:r>
            <a:endParaRPr lang="en-US" sz="1800" dirty="0" smtClean="0">
              <a:solidFill>
                <a:schemeClr val="tx1"/>
              </a:solidFill>
              <a:latin typeface="Times New Roman" pitchFamily="18" charset="0"/>
              <a:cs typeface="Times New Roman" pitchFamily="18" charset="0"/>
            </a:endParaRPr>
          </a:p>
        </p:txBody>
      </p:sp>
      <p:pic>
        <p:nvPicPr>
          <p:cNvPr id="192514" name="Picture 2"/>
          <p:cNvPicPr>
            <a:picLocks noChangeAspect="1" noChangeArrowheads="1"/>
          </p:cNvPicPr>
          <p:nvPr/>
        </p:nvPicPr>
        <p:blipFill>
          <a:blip r:embed="rId2"/>
          <a:srcRect/>
          <a:stretch>
            <a:fillRect/>
          </a:stretch>
        </p:blipFill>
        <p:spPr bwMode="auto">
          <a:xfrm>
            <a:off x="3505200" y="4267200"/>
            <a:ext cx="3406692" cy="2205037"/>
          </a:xfrm>
          <a:prstGeom prst="rect">
            <a:avLst/>
          </a:prstGeom>
          <a:ln>
            <a:noFill/>
          </a:ln>
          <a:effectLst>
            <a:softEdge rad="112500"/>
          </a:effectLst>
        </p:spPr>
      </p:pic>
      <p:pic>
        <p:nvPicPr>
          <p:cNvPr id="192515" name="Picture 3"/>
          <p:cNvPicPr>
            <a:picLocks noChangeAspect="1" noChangeArrowheads="1"/>
          </p:cNvPicPr>
          <p:nvPr/>
        </p:nvPicPr>
        <p:blipFill>
          <a:blip r:embed="rId3"/>
          <a:srcRect r="20000" b="15027"/>
          <a:stretch>
            <a:fillRect/>
          </a:stretch>
        </p:blipFill>
        <p:spPr bwMode="auto">
          <a:xfrm>
            <a:off x="457200" y="381000"/>
            <a:ext cx="3124200" cy="1981200"/>
          </a:xfrm>
          <a:prstGeom prst="rect">
            <a:avLst/>
          </a:prstGeom>
          <a:ln>
            <a:noFill/>
          </a:ln>
          <a:effectLst>
            <a:softEdge rad="112500"/>
          </a:effectLst>
        </p:spPr>
      </p:pic>
      <p:pic>
        <p:nvPicPr>
          <p:cNvPr id="192519" name="Picture 7"/>
          <p:cNvPicPr>
            <a:picLocks noChangeAspect="1" noChangeArrowheads="1"/>
          </p:cNvPicPr>
          <p:nvPr/>
        </p:nvPicPr>
        <p:blipFill>
          <a:blip r:embed="rId4"/>
          <a:srcRect r="18492" b="11111"/>
          <a:stretch>
            <a:fillRect/>
          </a:stretch>
        </p:blipFill>
        <p:spPr bwMode="auto">
          <a:xfrm>
            <a:off x="457200" y="2286000"/>
            <a:ext cx="3124200" cy="2133600"/>
          </a:xfrm>
          <a:prstGeom prst="rect">
            <a:avLst/>
          </a:prstGeom>
          <a:ln>
            <a:noFill/>
          </a:ln>
          <a:effectLst>
            <a:softEdge rad="112500"/>
          </a:effectLst>
        </p:spPr>
      </p:pic>
      <p:pic>
        <p:nvPicPr>
          <p:cNvPr id="192520" name="Picture 8"/>
          <p:cNvPicPr>
            <a:picLocks noChangeAspect="1" noChangeArrowheads="1"/>
          </p:cNvPicPr>
          <p:nvPr/>
        </p:nvPicPr>
        <p:blipFill>
          <a:blip r:embed="rId5"/>
          <a:srcRect r="18711" b="11170"/>
          <a:stretch>
            <a:fillRect/>
          </a:stretch>
        </p:blipFill>
        <p:spPr bwMode="auto">
          <a:xfrm>
            <a:off x="457200" y="4343400"/>
            <a:ext cx="3124200" cy="2133600"/>
          </a:xfrm>
          <a:prstGeom prst="rect">
            <a:avLst/>
          </a:prstGeom>
          <a:ln>
            <a:noFill/>
          </a:ln>
          <a:effectLst>
            <a:softEdge rad="112500"/>
          </a:effectLst>
        </p:spPr>
      </p:pic>
    </p:spTree>
    <p:extLst>
      <p:ext uri="{BB962C8B-B14F-4D97-AF65-F5344CB8AC3E}">
        <p14:creationId xmlns:p14="http://schemas.microsoft.com/office/powerpoint/2010/main" val="1738792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Content Placeholder 2"/>
          <p:cNvSpPr>
            <a:spLocks noGrp="1"/>
          </p:cNvSpPr>
          <p:nvPr>
            <p:ph idx="1"/>
          </p:nvPr>
        </p:nvSpPr>
        <p:spPr>
          <a:xfrm>
            <a:off x="4495800" y="304800"/>
            <a:ext cx="4267200" cy="3886200"/>
          </a:xfrm>
        </p:spPr>
        <p:txBody>
          <a:bodyPr/>
          <a:lstStyle/>
          <a:p>
            <a:r>
              <a:rPr lang="en-US" b="1" dirty="0" smtClean="0">
                <a:solidFill>
                  <a:schemeClr val="tx1"/>
                </a:solidFill>
              </a:rPr>
              <a:t>Functional manipulation of inferior lateral pterygoid</a:t>
            </a:r>
            <a:r>
              <a:rPr lang="en-US" dirty="0" smtClean="0">
                <a:solidFill>
                  <a:schemeClr val="tx1"/>
                </a:solidFill>
              </a:rPr>
              <a:t>. </a:t>
            </a:r>
          </a:p>
          <a:p>
            <a:endParaRPr lang="en-US" sz="2000" dirty="0" smtClean="0">
              <a:solidFill>
                <a:schemeClr val="tx1"/>
              </a:solidFill>
            </a:endParaRPr>
          </a:p>
          <a:p>
            <a:r>
              <a:rPr lang="en-US" sz="2000" dirty="0" smtClean="0">
                <a:solidFill>
                  <a:schemeClr val="tx1"/>
                </a:solidFill>
              </a:rPr>
              <a:t>The patient is asked to protrude against resistance provided by the examiner.</a:t>
            </a:r>
          </a:p>
          <a:p>
            <a:pPr>
              <a:buFontTx/>
              <a:buNone/>
            </a:pPr>
            <a:r>
              <a:rPr lang="en-US" sz="2000" dirty="0" smtClean="0">
                <a:solidFill>
                  <a:schemeClr val="tx1"/>
                </a:solidFill>
              </a:rPr>
              <a:t> </a:t>
            </a:r>
          </a:p>
          <a:p>
            <a:r>
              <a:rPr lang="en-US" sz="2000" dirty="0" smtClean="0">
                <a:solidFill>
                  <a:schemeClr val="tx1"/>
                </a:solidFill>
              </a:rPr>
              <a:t>Functional manipulation of the superior lateral Pterygoid is achieved by asking the patient to bite on at tongue blade bilaterally.</a:t>
            </a:r>
          </a:p>
        </p:txBody>
      </p:sp>
      <p:pic>
        <p:nvPicPr>
          <p:cNvPr id="194562" name="Picture 2"/>
          <p:cNvPicPr>
            <a:picLocks noChangeAspect="1" noChangeArrowheads="1"/>
          </p:cNvPicPr>
          <p:nvPr/>
        </p:nvPicPr>
        <p:blipFill>
          <a:blip r:embed="rId2"/>
          <a:srcRect/>
          <a:stretch>
            <a:fillRect/>
          </a:stretch>
        </p:blipFill>
        <p:spPr bwMode="auto">
          <a:xfrm>
            <a:off x="457200" y="685801"/>
            <a:ext cx="4002679" cy="2590799"/>
          </a:xfrm>
          <a:prstGeom prst="rect">
            <a:avLst/>
          </a:prstGeom>
          <a:ln>
            <a:noFill/>
          </a:ln>
          <a:effectLst>
            <a:softEdge rad="112500"/>
          </a:effectLst>
        </p:spPr>
      </p:pic>
      <p:pic>
        <p:nvPicPr>
          <p:cNvPr id="194563" name="Picture 3"/>
          <p:cNvPicPr>
            <a:picLocks noChangeAspect="1" noChangeArrowheads="1"/>
          </p:cNvPicPr>
          <p:nvPr/>
        </p:nvPicPr>
        <p:blipFill>
          <a:blip r:embed="rId3"/>
          <a:srcRect/>
          <a:stretch>
            <a:fillRect/>
          </a:stretch>
        </p:blipFill>
        <p:spPr bwMode="auto">
          <a:xfrm>
            <a:off x="457201" y="3581400"/>
            <a:ext cx="3972911" cy="2438400"/>
          </a:xfrm>
          <a:prstGeom prst="rect">
            <a:avLst/>
          </a:prstGeom>
          <a:ln>
            <a:noFill/>
          </a:ln>
          <a:effectLst>
            <a:softEdge rad="112500"/>
          </a:effectLst>
        </p:spPr>
      </p:pic>
    </p:spTree>
    <p:extLst>
      <p:ext uri="{BB962C8B-B14F-4D97-AF65-F5344CB8AC3E}">
        <p14:creationId xmlns:p14="http://schemas.microsoft.com/office/powerpoint/2010/main" val="3617017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76200"/>
            <a:ext cx="6316662" cy="1143000"/>
          </a:xfrm>
        </p:spPr>
        <p:txBody>
          <a:bodyPr/>
          <a:lstStyle/>
          <a:p>
            <a:r>
              <a:rPr lang="en-US" dirty="0" smtClean="0"/>
              <a:t>Medial pterygoid </a:t>
            </a:r>
            <a:endParaRPr lang="en-US" dirty="0"/>
          </a:p>
        </p:txBody>
      </p:sp>
      <p:sp>
        <p:nvSpPr>
          <p:cNvPr id="3" name="Content Placeholder 2"/>
          <p:cNvSpPr>
            <a:spLocks noGrp="1"/>
          </p:cNvSpPr>
          <p:nvPr>
            <p:ph idx="1"/>
          </p:nvPr>
        </p:nvSpPr>
        <p:spPr>
          <a:xfrm>
            <a:off x="685800" y="1570037"/>
            <a:ext cx="7620000" cy="4525963"/>
          </a:xfrm>
        </p:spPr>
        <p:txBody>
          <a:bodyPr/>
          <a:lstStyle/>
          <a:p>
            <a:r>
              <a:rPr lang="en-US" sz="1800" dirty="0" smtClean="0"/>
              <a:t>Tell patient to open mouth wide, protrude against resistance, clench the teeth together, and then bite on a separator when these function causes pain then medial pterygoid muscle is involved.</a:t>
            </a:r>
          </a:p>
          <a:p>
            <a:endParaRPr lang="en-US" sz="1800" dirty="0"/>
          </a:p>
        </p:txBody>
      </p:sp>
    </p:spTree>
    <p:extLst>
      <p:ext uri="{BB962C8B-B14F-4D97-AF65-F5344CB8AC3E}">
        <p14:creationId xmlns:p14="http://schemas.microsoft.com/office/powerpoint/2010/main" val="20470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2703513" y="-152400"/>
            <a:ext cx="6316662" cy="1143000"/>
          </a:xfrm>
        </p:spPr>
        <p:txBody>
          <a:bodyPr/>
          <a:lstStyle/>
          <a:p>
            <a:r>
              <a:rPr lang="en-US" dirty="0" smtClean="0"/>
              <a:t>Sternocleidomastoid</a:t>
            </a:r>
          </a:p>
        </p:txBody>
      </p:sp>
      <p:sp>
        <p:nvSpPr>
          <p:cNvPr id="172035" name="Content Placeholder 2"/>
          <p:cNvSpPr>
            <a:spLocks noGrp="1"/>
          </p:cNvSpPr>
          <p:nvPr>
            <p:ph idx="1"/>
          </p:nvPr>
        </p:nvSpPr>
        <p:spPr>
          <a:xfrm>
            <a:off x="3886200" y="1828800"/>
            <a:ext cx="5105400" cy="3886200"/>
          </a:xfrm>
        </p:spPr>
        <p:txBody>
          <a:bodyPr/>
          <a:lstStyle/>
          <a:p>
            <a:r>
              <a:rPr lang="en-US" sz="2000" dirty="0" smtClean="0">
                <a:solidFill>
                  <a:schemeClr val="tx1"/>
                </a:solidFill>
              </a:rPr>
              <a:t>Palpation of the sternocleidomastoid muscle high near the mastoid process</a:t>
            </a:r>
            <a:r>
              <a:rPr lang="en-US" sz="2000" b="1" dirty="0" smtClean="0">
                <a:solidFill>
                  <a:schemeClr val="tx1"/>
                </a:solidFill>
              </a:rPr>
              <a:t> </a:t>
            </a:r>
            <a:r>
              <a:rPr lang="en-US" sz="2000" dirty="0" smtClean="0">
                <a:solidFill>
                  <a:schemeClr val="tx1"/>
                </a:solidFill>
              </a:rPr>
              <a:t>&amp;</a:t>
            </a:r>
            <a:r>
              <a:rPr lang="en-US" sz="2000" b="1" dirty="0" smtClean="0">
                <a:solidFill>
                  <a:schemeClr val="tx1"/>
                </a:solidFill>
              </a:rPr>
              <a:t> </a:t>
            </a:r>
            <a:r>
              <a:rPr lang="en-US" sz="2000" dirty="0" smtClean="0">
                <a:solidFill>
                  <a:schemeClr val="tx1"/>
                </a:solidFill>
              </a:rPr>
              <a:t>low near the clavicle</a:t>
            </a:r>
            <a:r>
              <a:rPr lang="en-US" sz="2000" b="1" dirty="0" smtClean="0">
                <a:solidFill>
                  <a:schemeClr val="tx1"/>
                </a:solidFill>
              </a:rPr>
              <a:t>.</a:t>
            </a:r>
            <a:endParaRPr lang="en-US" sz="2000" dirty="0" smtClean="0">
              <a:solidFill>
                <a:schemeClr val="tx1"/>
              </a:solidFill>
            </a:endParaRPr>
          </a:p>
        </p:txBody>
      </p:sp>
      <p:pic>
        <p:nvPicPr>
          <p:cNvPr id="193538" name="Picture 2"/>
          <p:cNvPicPr>
            <a:picLocks noChangeAspect="1" noChangeArrowheads="1"/>
          </p:cNvPicPr>
          <p:nvPr/>
        </p:nvPicPr>
        <p:blipFill>
          <a:blip r:embed="rId2"/>
          <a:srcRect/>
          <a:stretch>
            <a:fillRect/>
          </a:stretch>
        </p:blipFill>
        <p:spPr bwMode="auto">
          <a:xfrm>
            <a:off x="685800" y="1219200"/>
            <a:ext cx="3352800" cy="2465816"/>
          </a:xfrm>
          <a:prstGeom prst="rect">
            <a:avLst/>
          </a:prstGeom>
          <a:ln>
            <a:noFill/>
          </a:ln>
          <a:effectLst>
            <a:softEdge rad="112500"/>
          </a:effectLst>
        </p:spPr>
      </p:pic>
      <p:pic>
        <p:nvPicPr>
          <p:cNvPr id="193539" name="Picture 3"/>
          <p:cNvPicPr>
            <a:picLocks noChangeAspect="1" noChangeArrowheads="1"/>
          </p:cNvPicPr>
          <p:nvPr/>
        </p:nvPicPr>
        <p:blipFill>
          <a:blip r:embed="rId3"/>
          <a:srcRect/>
          <a:stretch>
            <a:fillRect/>
          </a:stretch>
        </p:blipFill>
        <p:spPr bwMode="auto">
          <a:xfrm>
            <a:off x="685800" y="3787346"/>
            <a:ext cx="3352800" cy="2465816"/>
          </a:xfrm>
          <a:prstGeom prst="rect">
            <a:avLst/>
          </a:prstGeom>
          <a:ln>
            <a:noFill/>
          </a:ln>
          <a:effectLst>
            <a:softEdge rad="112500"/>
          </a:effectLst>
        </p:spPr>
      </p:pic>
    </p:spTree>
    <p:extLst>
      <p:ext uri="{BB962C8B-B14F-4D97-AF65-F5344CB8AC3E}">
        <p14:creationId xmlns:p14="http://schemas.microsoft.com/office/powerpoint/2010/main" val="1650015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990600" y="457200"/>
            <a:ext cx="7235825" cy="914400"/>
          </a:xfrm>
        </p:spPr>
        <p:txBody>
          <a:bodyPr/>
          <a:lstStyle/>
          <a:p>
            <a:r>
              <a:rPr lang="en-US" b="1" dirty="0" smtClean="0">
                <a:solidFill>
                  <a:schemeClr val="tx1"/>
                </a:solidFill>
              </a:rPr>
              <a:t> </a:t>
            </a:r>
            <a:r>
              <a:rPr lang="en-US" b="1" dirty="0" smtClean="0">
                <a:solidFill>
                  <a:schemeClr val="tx1"/>
                </a:solidFill>
              </a:rPr>
              <a:t> TMJ </a:t>
            </a:r>
            <a:r>
              <a:rPr lang="en-US" b="1" dirty="0" smtClean="0">
                <a:solidFill>
                  <a:schemeClr val="tx1"/>
                </a:solidFill>
              </a:rPr>
              <a:t>Range of Motion:-</a:t>
            </a:r>
          </a:p>
        </p:txBody>
      </p:sp>
      <p:sp>
        <p:nvSpPr>
          <p:cNvPr id="3" name="Content Placeholder 2"/>
          <p:cNvSpPr>
            <a:spLocks noGrp="1"/>
          </p:cNvSpPr>
          <p:nvPr>
            <p:ph idx="1"/>
          </p:nvPr>
        </p:nvSpPr>
        <p:spPr>
          <a:xfrm>
            <a:off x="1219200" y="1828800"/>
            <a:ext cx="7007225" cy="3886200"/>
          </a:xfrm>
        </p:spPr>
        <p:txBody>
          <a:bodyPr/>
          <a:lstStyle/>
          <a:p>
            <a:pPr marL="457200" indent="-457200" algn="just">
              <a:buFontTx/>
              <a:buNone/>
              <a:defRPr/>
            </a:pPr>
            <a:r>
              <a:rPr lang="en-US" sz="2000" dirty="0" smtClean="0">
                <a:solidFill>
                  <a:schemeClr val="tx1"/>
                </a:solidFill>
              </a:rPr>
              <a:t>1.    </a:t>
            </a:r>
            <a:r>
              <a:rPr lang="en-US" dirty="0" smtClean="0">
                <a:solidFill>
                  <a:schemeClr val="tx1"/>
                </a:solidFill>
                <a:latin typeface="Times New Roman" pitchFamily="18" charset="0"/>
                <a:cs typeface="Times New Roman" pitchFamily="18" charset="0"/>
              </a:rPr>
              <a:t>Amount of oral opening and the excursions.</a:t>
            </a:r>
          </a:p>
          <a:p>
            <a:pPr marL="457200" indent="-457200" algn="just">
              <a:buFontTx/>
              <a:buNone/>
              <a:defRPr/>
            </a:pPr>
            <a:r>
              <a:rPr lang="en-US" dirty="0" smtClean="0">
                <a:solidFill>
                  <a:schemeClr val="tx1"/>
                </a:solidFill>
                <a:latin typeface="Times New Roman" pitchFamily="18" charset="0"/>
                <a:cs typeface="Times New Roman" pitchFamily="18" charset="0"/>
              </a:rPr>
              <a:t>2.	Extent of movement</a:t>
            </a:r>
          </a:p>
          <a:p>
            <a:pPr marL="857250" lvl="1" indent="-457200" algn="just">
              <a:buFontTx/>
              <a:buNone/>
              <a:defRPr/>
            </a:pPr>
            <a:r>
              <a:rPr lang="en-US" dirty="0" smtClean="0">
                <a:solidFill>
                  <a:schemeClr val="tx1"/>
                </a:solidFill>
                <a:latin typeface="Times New Roman" pitchFamily="18" charset="0"/>
                <a:cs typeface="Times New Roman" pitchFamily="18" charset="0"/>
              </a:rPr>
              <a:t>          i) ROM – Range of motion</a:t>
            </a:r>
          </a:p>
          <a:p>
            <a:pPr marL="857250" lvl="1" indent="-457200" algn="just">
              <a:buFontTx/>
              <a:buNone/>
              <a:defRPr/>
            </a:pPr>
            <a:r>
              <a:rPr lang="en-US" dirty="0" smtClean="0">
                <a:solidFill>
                  <a:schemeClr val="tx1"/>
                </a:solidFill>
                <a:latin typeface="Times New Roman" pitchFamily="18" charset="0"/>
                <a:cs typeface="Times New Roman" pitchFamily="18" charset="0"/>
              </a:rPr>
              <a:t>         i) AROM – Active range of motion</a:t>
            </a:r>
          </a:p>
          <a:p>
            <a:pPr marL="857250" lvl="1" indent="-457200" algn="just">
              <a:buFontTx/>
              <a:buNone/>
              <a:defRPr/>
            </a:pPr>
            <a:r>
              <a:rPr lang="en-US" dirty="0" smtClean="0">
                <a:solidFill>
                  <a:schemeClr val="tx1"/>
                </a:solidFill>
                <a:latin typeface="Times New Roman" pitchFamily="18" charset="0"/>
                <a:cs typeface="Times New Roman" pitchFamily="18" charset="0"/>
              </a:rPr>
              <a:t>	iii) PROM – Passive range of motion</a:t>
            </a:r>
          </a:p>
          <a:p>
            <a:pPr marL="457200" indent="-457200" algn="just">
              <a:buFontTx/>
              <a:buAutoNum type="arabicPeriod" startAt="3"/>
              <a:defRPr/>
            </a:pPr>
            <a:r>
              <a:rPr lang="en-US" dirty="0" smtClean="0">
                <a:solidFill>
                  <a:schemeClr val="tx1"/>
                </a:solidFill>
                <a:latin typeface="Times New Roman" pitchFamily="18" charset="0"/>
                <a:cs typeface="Times New Roman" pitchFamily="18" charset="0"/>
              </a:rPr>
              <a:t>Grading </a:t>
            </a:r>
            <a:r>
              <a:rPr lang="en-US" dirty="0" smtClean="0">
                <a:solidFill>
                  <a:schemeClr val="tx1"/>
                </a:solidFill>
                <a:latin typeface="Times New Roman" pitchFamily="18" charset="0"/>
                <a:cs typeface="Times New Roman" pitchFamily="18" charset="0"/>
              </a:rPr>
              <a:t>of click or crepitation- noises evaluation.</a:t>
            </a:r>
          </a:p>
          <a:p>
            <a:pPr marL="457200" indent="-457200" algn="just">
              <a:buFontTx/>
              <a:buAutoNum type="arabicPeriod" startAt="3"/>
              <a:defRPr/>
            </a:pPr>
            <a:r>
              <a:rPr lang="en-US" dirty="0" smtClean="0">
                <a:solidFill>
                  <a:schemeClr val="tx1"/>
                </a:solidFill>
                <a:latin typeface="Times New Roman" pitchFamily="18" charset="0"/>
                <a:cs typeface="Times New Roman" pitchFamily="18" charset="0"/>
              </a:rPr>
              <a:t>Auscultation (</a:t>
            </a:r>
            <a:r>
              <a:rPr lang="en-US" dirty="0" err="1" smtClean="0">
                <a:solidFill>
                  <a:schemeClr val="tx1"/>
                </a:solidFill>
                <a:latin typeface="Times New Roman" pitchFamily="18" charset="0"/>
                <a:cs typeface="Times New Roman" pitchFamily="18" charset="0"/>
              </a:rPr>
              <a:t>stethoscopic</a:t>
            </a:r>
            <a:r>
              <a:rPr lang="en-US" dirty="0" smtClean="0">
                <a:solidFill>
                  <a:schemeClr val="tx1"/>
                </a:solidFill>
                <a:latin typeface="Times New Roman" pitchFamily="18" charset="0"/>
                <a:cs typeface="Times New Roman" pitchFamily="18" charset="0"/>
              </a:rPr>
              <a:t> evaluation), if needed.</a:t>
            </a:r>
          </a:p>
          <a:p>
            <a:pPr>
              <a:defRPr/>
            </a:pP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38284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228600"/>
            <a:ext cx="8683625" cy="914400"/>
          </a:xfrm>
        </p:spPr>
        <p:txBody>
          <a:bodyPr/>
          <a:lstStyle/>
          <a:p>
            <a:r>
              <a:rPr lang="en-US" b="1" dirty="0" smtClean="0">
                <a:solidFill>
                  <a:srgbClr val="993366"/>
                </a:solidFill>
              </a:rPr>
              <a:t>1. Amount of oral opening and excursions.</a:t>
            </a:r>
          </a:p>
        </p:txBody>
      </p:sp>
      <p:sp>
        <p:nvSpPr>
          <p:cNvPr id="174083" name="Content Placeholder 2"/>
          <p:cNvSpPr>
            <a:spLocks noGrp="1"/>
          </p:cNvSpPr>
          <p:nvPr>
            <p:ph idx="1"/>
          </p:nvPr>
        </p:nvSpPr>
        <p:spPr>
          <a:xfrm>
            <a:off x="877887" y="1219200"/>
            <a:ext cx="7312025" cy="3886200"/>
          </a:xfrm>
        </p:spPr>
        <p:txBody>
          <a:bodyPr>
            <a:normAutofit/>
          </a:bodyPr>
          <a:lstStyle/>
          <a:p>
            <a:pPr>
              <a:buFont typeface="Arial" pitchFamily="34" charset="0"/>
              <a:buChar char="•"/>
            </a:pPr>
            <a:r>
              <a:rPr lang="en-US" sz="1800" dirty="0" smtClean="0">
                <a:solidFill>
                  <a:schemeClr val="tx1"/>
                </a:solidFill>
                <a:latin typeface="Times New Roman" pitchFamily="18" charset="0"/>
                <a:cs typeface="Times New Roman" pitchFamily="18" charset="0"/>
              </a:rPr>
              <a:t>Opening path &amp; amount of deviation should be noted.</a:t>
            </a:r>
          </a:p>
          <a:p>
            <a:pPr>
              <a:buFont typeface="Arial" pitchFamily="34" charset="0"/>
              <a:buChar char="•"/>
            </a:pPr>
            <a:r>
              <a:rPr lang="en-US" sz="1800" dirty="0" smtClean="0">
                <a:solidFill>
                  <a:schemeClr val="tx1"/>
                </a:solidFill>
                <a:latin typeface="Times New Roman" pitchFamily="18" charset="0"/>
                <a:cs typeface="Times New Roman" pitchFamily="18" charset="0"/>
              </a:rPr>
              <a:t>Early opening deviation is due to spasm lateral </a:t>
            </a:r>
            <a:r>
              <a:rPr lang="en-US" sz="1800" dirty="0" err="1" smtClean="0">
                <a:solidFill>
                  <a:schemeClr val="tx1"/>
                </a:solidFill>
                <a:latin typeface="Times New Roman" pitchFamily="18" charset="0"/>
                <a:cs typeface="Times New Roman" pitchFamily="18" charset="0"/>
              </a:rPr>
              <a:t>pterygoid</a:t>
            </a:r>
            <a:r>
              <a:rPr lang="en-US" sz="1800" dirty="0" smtClean="0">
                <a:solidFill>
                  <a:schemeClr val="tx1"/>
                </a:solidFill>
                <a:latin typeface="Times New Roman" pitchFamily="18" charset="0"/>
                <a:cs typeface="Times New Roman" pitchFamily="18" charset="0"/>
              </a:rPr>
              <a:t> muscle of same side.</a:t>
            </a:r>
          </a:p>
          <a:p>
            <a:pPr>
              <a:buFont typeface="Arial" pitchFamily="34" charset="0"/>
              <a:buChar char="•"/>
            </a:pPr>
            <a:endParaRPr lang="en-US" sz="1800" dirty="0" smtClean="0">
              <a:solidFill>
                <a:schemeClr val="tx1"/>
              </a:solidFill>
              <a:latin typeface="Times New Roman" pitchFamily="18" charset="0"/>
              <a:cs typeface="Times New Roman" pitchFamily="18" charset="0"/>
            </a:endParaRPr>
          </a:p>
          <a:p>
            <a:pPr>
              <a:buFont typeface="Arial" pitchFamily="34" charset="0"/>
              <a:buChar char="•"/>
            </a:pPr>
            <a:r>
              <a:rPr lang="en-US" sz="1800" dirty="0" smtClean="0">
                <a:solidFill>
                  <a:schemeClr val="tx1"/>
                </a:solidFill>
                <a:latin typeface="Times New Roman" pitchFamily="18" charset="0"/>
                <a:cs typeface="Times New Roman" pitchFamily="18" charset="0"/>
              </a:rPr>
              <a:t>Normal range of protrusive movement- </a:t>
            </a:r>
            <a:r>
              <a:rPr lang="en-US" sz="1800" dirty="0" smtClean="0">
                <a:solidFill>
                  <a:srgbClr val="FF0000"/>
                </a:solidFill>
                <a:latin typeface="Times New Roman" pitchFamily="18" charset="0"/>
                <a:cs typeface="Times New Roman" pitchFamily="18" charset="0"/>
              </a:rPr>
              <a:t>10mm</a:t>
            </a:r>
            <a:endParaRPr lang="en-US" sz="1800" dirty="0" smtClean="0">
              <a:solidFill>
                <a:srgbClr val="FF0000"/>
              </a:solidFill>
              <a:latin typeface="Times New Roman" pitchFamily="18" charset="0"/>
              <a:cs typeface="Times New Roman" pitchFamily="18" charset="0"/>
            </a:endParaRPr>
          </a:p>
          <a:p>
            <a:pPr>
              <a:buFont typeface="Arial" pitchFamily="34" charset="0"/>
              <a:buChar char="•"/>
            </a:pPr>
            <a:r>
              <a:rPr lang="en-US" sz="1800" dirty="0" smtClean="0">
                <a:solidFill>
                  <a:schemeClr val="tx1"/>
                </a:solidFill>
                <a:latin typeface="Times New Roman" pitchFamily="18" charset="0"/>
                <a:cs typeface="Times New Roman" pitchFamily="18" charset="0"/>
              </a:rPr>
              <a:t>Lateral excursions- normal- </a:t>
            </a:r>
            <a:r>
              <a:rPr lang="en-US" sz="1800" dirty="0" smtClean="0">
                <a:solidFill>
                  <a:srgbClr val="FF0000"/>
                </a:solidFill>
                <a:latin typeface="Times New Roman" pitchFamily="18" charset="0"/>
                <a:cs typeface="Times New Roman" pitchFamily="18" charset="0"/>
              </a:rPr>
              <a:t>10mm</a:t>
            </a:r>
          </a:p>
          <a:p>
            <a:pPr lvl="1"/>
            <a:r>
              <a:rPr lang="en-US" sz="1800" dirty="0" smtClean="0">
                <a:solidFill>
                  <a:schemeClr val="tx1"/>
                </a:solidFill>
                <a:latin typeface="Times New Roman" pitchFamily="18" charset="0"/>
                <a:cs typeface="Times New Roman" pitchFamily="18" charset="0"/>
              </a:rPr>
              <a:t>Pain or inflammation indicates one of the following conditions</a:t>
            </a:r>
          </a:p>
          <a:p>
            <a:pPr lvl="2"/>
            <a:r>
              <a:rPr lang="en-US" dirty="0" smtClean="0">
                <a:solidFill>
                  <a:schemeClr val="tx1"/>
                </a:solidFill>
                <a:latin typeface="Times New Roman" pitchFamily="18" charset="0"/>
                <a:cs typeface="Times New Roman" pitchFamily="18" charset="0"/>
              </a:rPr>
              <a:t>Joint inflammation, </a:t>
            </a:r>
          </a:p>
          <a:p>
            <a:pPr lvl="2"/>
            <a:r>
              <a:rPr lang="en-US" dirty="0" smtClean="0">
                <a:solidFill>
                  <a:schemeClr val="tx1"/>
                </a:solidFill>
                <a:latin typeface="Times New Roman" pitchFamily="18" charset="0"/>
                <a:cs typeface="Times New Roman" pitchFamily="18" charset="0"/>
              </a:rPr>
              <a:t>muscle dysfunction.</a:t>
            </a:r>
          </a:p>
          <a:p>
            <a:pPr lvl="2"/>
            <a:r>
              <a:rPr lang="en-US" dirty="0" smtClean="0">
                <a:solidFill>
                  <a:schemeClr val="tx1"/>
                </a:solidFill>
                <a:latin typeface="Times New Roman" pitchFamily="18" charset="0"/>
                <a:cs typeface="Times New Roman" pitchFamily="18" charset="0"/>
              </a:rPr>
              <a:t>Anteriorly displaced disc </a:t>
            </a:r>
            <a:r>
              <a:rPr lang="en-US" dirty="0" err="1" smtClean="0">
                <a:solidFill>
                  <a:schemeClr val="tx1"/>
                </a:solidFill>
                <a:latin typeface="Times New Roman" pitchFamily="18" charset="0"/>
                <a:cs typeface="Times New Roman" pitchFamily="18" charset="0"/>
              </a:rPr>
              <a:t>etc</a:t>
            </a:r>
            <a:endParaRPr lang="en-US" dirty="0" smtClean="0">
              <a:solidFill>
                <a:schemeClr val="tx1"/>
              </a:solidFill>
              <a:latin typeface="Times New Roman" pitchFamily="18" charset="0"/>
              <a:cs typeface="Times New Roman" pitchFamily="18" charset="0"/>
            </a:endParaRPr>
          </a:p>
        </p:txBody>
      </p:sp>
      <p:sp>
        <p:nvSpPr>
          <p:cNvPr id="4" name="Rectangle 3"/>
          <p:cNvSpPr>
            <a:spLocks noChangeArrowheads="1"/>
          </p:cNvSpPr>
          <p:nvPr/>
        </p:nvSpPr>
        <p:spPr bwMode="auto">
          <a:xfrm>
            <a:off x="381000" y="6367046"/>
            <a:ext cx="8305800"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lvl="2" eaLnBrk="0" hangingPunct="0">
              <a:tabLst>
                <a:tab pos="914400" algn="l"/>
              </a:tabLst>
              <a:defRPr/>
            </a:pPr>
            <a:r>
              <a:rPr lang="en-US" sz="1600" dirty="0" err="1">
                <a:solidFill>
                  <a:srgbClr val="FFFFFF"/>
                </a:solidFill>
                <a:cs typeface="Times New Roman" pitchFamily="18" charset="0"/>
              </a:rPr>
              <a:t>Neelima</a:t>
            </a:r>
            <a:r>
              <a:rPr lang="en-US" sz="1600" dirty="0">
                <a:solidFill>
                  <a:srgbClr val="FFFFFF"/>
                </a:solidFill>
                <a:cs typeface="Times New Roman" pitchFamily="18" charset="0"/>
              </a:rPr>
              <a:t> Malik, Textbook Of  Oral &amp; Maxillofacial Surgery, 2</a:t>
            </a:r>
            <a:r>
              <a:rPr lang="en-US" sz="1600" baseline="30000" dirty="0">
                <a:solidFill>
                  <a:srgbClr val="FFFFFF"/>
                </a:solidFill>
                <a:cs typeface="Times New Roman" pitchFamily="18" charset="0"/>
              </a:rPr>
              <a:t>nd</a:t>
            </a:r>
            <a:r>
              <a:rPr lang="en-US" sz="1600" dirty="0">
                <a:solidFill>
                  <a:srgbClr val="FFFFFF"/>
                </a:solidFill>
                <a:cs typeface="Times New Roman" pitchFamily="18" charset="0"/>
              </a:rPr>
              <a:t> Edi</a:t>
            </a:r>
            <a:endParaRPr lang="en-US" sz="4000" dirty="0">
              <a:solidFill>
                <a:srgbClr val="FFFFFF"/>
              </a:solidFill>
            </a:endParaRPr>
          </a:p>
        </p:txBody>
      </p:sp>
    </p:spTree>
    <p:extLst>
      <p:ext uri="{BB962C8B-B14F-4D97-AF65-F5344CB8AC3E}">
        <p14:creationId xmlns:p14="http://schemas.microsoft.com/office/powerpoint/2010/main" val="4113355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pPr algn="ctr"/>
            <a:r>
              <a:rPr lang="en-US" u="sng" dirty="0" smtClean="0">
                <a:solidFill>
                  <a:srgbClr val="9BBB59">
                    <a:lumMod val="75000"/>
                  </a:srgbClr>
                </a:solidFill>
                <a:latin typeface="Cambria" pitchFamily="18" charset="0"/>
              </a:rPr>
              <a:t>Intro..</a:t>
            </a:r>
            <a:endParaRPr lang="en-US" dirty="0"/>
          </a:p>
        </p:txBody>
      </p:sp>
      <p:sp>
        <p:nvSpPr>
          <p:cNvPr id="3" name="Content Placeholder 2"/>
          <p:cNvSpPr>
            <a:spLocks noGrp="1"/>
          </p:cNvSpPr>
          <p:nvPr>
            <p:ph idx="1"/>
          </p:nvPr>
        </p:nvSpPr>
        <p:spPr/>
        <p:txBody>
          <a:bodyPr/>
          <a:lstStyle/>
          <a:p>
            <a:pPr algn="just"/>
            <a:r>
              <a:rPr lang="en-US" sz="2400" dirty="0" smtClean="0"/>
              <a:t>The TMJ is a </a:t>
            </a:r>
            <a:r>
              <a:rPr lang="en-US" sz="2400" dirty="0" smtClean="0">
                <a:solidFill>
                  <a:schemeClr val="accent6">
                    <a:lumMod val="75000"/>
                  </a:schemeClr>
                </a:solidFill>
              </a:rPr>
              <a:t>synovial bilateral</a:t>
            </a:r>
            <a:r>
              <a:rPr lang="en-US" sz="2400" dirty="0" smtClean="0"/>
              <a:t> joint that permits the mandible to move as a unit with 2 functional patterns (gliding and hinge movements).</a:t>
            </a:r>
          </a:p>
          <a:p>
            <a:pPr lvl="1" algn="just"/>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203" y="2514600"/>
            <a:ext cx="3881647"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86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2057400" y="304800"/>
            <a:ext cx="5484812" cy="914400"/>
          </a:xfrm>
        </p:spPr>
        <p:txBody>
          <a:bodyPr/>
          <a:lstStyle/>
          <a:p>
            <a:pPr marL="457200" indent="-457200"/>
            <a:r>
              <a:rPr lang="en-US" b="1" dirty="0" smtClean="0">
                <a:solidFill>
                  <a:srgbClr val="993366"/>
                </a:solidFill>
              </a:rPr>
              <a:t>2.	Extent of movement</a:t>
            </a:r>
            <a:endParaRPr lang="en-US" sz="2400" b="1" dirty="0" smtClean="0">
              <a:solidFill>
                <a:srgbClr val="993366"/>
              </a:solidFill>
            </a:endParaRPr>
          </a:p>
        </p:txBody>
      </p:sp>
      <p:sp>
        <p:nvSpPr>
          <p:cNvPr id="175107" name="Content Placeholder 2"/>
          <p:cNvSpPr>
            <a:spLocks noGrp="1"/>
          </p:cNvSpPr>
          <p:nvPr>
            <p:ph idx="1"/>
          </p:nvPr>
        </p:nvSpPr>
        <p:spPr>
          <a:xfrm>
            <a:off x="685800" y="1828800"/>
            <a:ext cx="7464425" cy="2819400"/>
          </a:xfrm>
        </p:spPr>
        <p:txBody>
          <a:bodyPr>
            <a:normAutofit/>
          </a:bodyPr>
          <a:lstStyle/>
          <a:p>
            <a:r>
              <a:rPr lang="en-US" dirty="0" smtClean="0">
                <a:solidFill>
                  <a:schemeClr val="tx1"/>
                </a:solidFill>
                <a:latin typeface="Times New Roman" pitchFamily="18" charset="0"/>
                <a:cs typeface="Times New Roman" pitchFamily="18" charset="0"/>
              </a:rPr>
              <a:t>ROM – Range of motion-</a:t>
            </a:r>
          </a:p>
          <a:p>
            <a:pPr>
              <a:buFont typeface="Arial" pitchFamily="34" charset="0"/>
              <a:buChar char="•"/>
            </a:pPr>
            <a:r>
              <a:rPr lang="en-US" dirty="0" smtClean="0">
                <a:solidFill>
                  <a:schemeClr val="tx1"/>
                </a:solidFill>
                <a:latin typeface="Times New Roman" pitchFamily="18" charset="0"/>
                <a:cs typeface="Times New Roman" pitchFamily="18" charset="0"/>
              </a:rPr>
              <a:t>Normal vertical ROM in adults </a:t>
            </a:r>
            <a:r>
              <a:rPr lang="en-US" dirty="0" smtClean="0">
                <a:solidFill>
                  <a:srgbClr val="FF0000"/>
                </a:solidFill>
                <a:latin typeface="Times New Roman" pitchFamily="18" charset="0"/>
                <a:cs typeface="Times New Roman" pitchFamily="18" charset="0"/>
              </a:rPr>
              <a:t>is-40- 50 mm</a:t>
            </a:r>
          </a:p>
          <a:p>
            <a:pPr>
              <a:buFont typeface="Arial" pitchFamily="34" charset="0"/>
              <a:buChar char="•"/>
            </a:pPr>
            <a:r>
              <a:rPr lang="en-US" dirty="0" err="1" smtClean="0">
                <a:solidFill>
                  <a:schemeClr val="tx1"/>
                </a:solidFill>
                <a:latin typeface="Times New Roman" pitchFamily="18" charset="0"/>
                <a:cs typeface="Times New Roman" pitchFamily="18" charset="0"/>
              </a:rPr>
              <a:t>Hypomobility</a:t>
            </a:r>
            <a:r>
              <a:rPr lang="en-US" dirty="0" smtClean="0">
                <a:solidFill>
                  <a:schemeClr val="tx1"/>
                </a:solidFill>
                <a:latin typeface="Times New Roman" pitchFamily="18" charset="0"/>
                <a:cs typeface="Times New Roman" pitchFamily="18" charset="0"/>
              </a:rPr>
              <a:t> without pain gives indication for pathology.</a:t>
            </a:r>
          </a:p>
          <a:p>
            <a:pPr>
              <a:buFont typeface="Arial" pitchFamily="34" charset="0"/>
              <a:buChar char="•"/>
            </a:pPr>
            <a:r>
              <a:rPr lang="en-US" dirty="0" smtClean="0">
                <a:solidFill>
                  <a:schemeClr val="tx1"/>
                </a:solidFill>
                <a:latin typeface="Times New Roman" pitchFamily="18" charset="0"/>
                <a:cs typeface="Times New Roman" pitchFamily="18" charset="0"/>
              </a:rPr>
              <a:t>Measurement of maximum pain free motion is noted.</a:t>
            </a:r>
          </a:p>
          <a:p>
            <a:endParaRPr lang="en-US" dirty="0" smtClean="0">
              <a:solidFill>
                <a:schemeClr val="tx1"/>
              </a:solidFill>
              <a:latin typeface="Times New Roman" pitchFamily="18" charset="0"/>
              <a:cs typeface="Times New Roman" pitchFamily="18" charset="0"/>
            </a:endParaRPr>
          </a:p>
          <a:p>
            <a:r>
              <a:rPr lang="en-US" dirty="0" smtClean="0">
                <a:solidFill>
                  <a:srgbClr val="FF0000"/>
                </a:solidFill>
                <a:latin typeface="Times New Roman" pitchFamily="18" charset="0"/>
                <a:cs typeface="Times New Roman" pitchFamily="18" charset="0"/>
              </a:rPr>
              <a:t>Limited AROM with pain indicates structural restrictions by muscular problems.</a:t>
            </a:r>
          </a:p>
          <a:p>
            <a:endParaRPr lang="en-US" dirty="0" smtClean="0">
              <a:solidFill>
                <a:srgbClr val="FF0000"/>
              </a:solidFill>
              <a:latin typeface="Times New Roman" pitchFamily="18" charset="0"/>
              <a:cs typeface="Times New Roman" pitchFamily="18" charset="0"/>
            </a:endParaRPr>
          </a:p>
          <a:p>
            <a:r>
              <a:rPr lang="en-US" dirty="0" smtClean="0">
                <a:solidFill>
                  <a:schemeClr val="tx1"/>
                </a:solidFill>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4" name="Rectangle 3"/>
          <p:cNvSpPr>
            <a:spLocks noChangeArrowheads="1"/>
          </p:cNvSpPr>
          <p:nvPr/>
        </p:nvSpPr>
        <p:spPr bwMode="auto">
          <a:xfrm>
            <a:off x="381000" y="6443246"/>
            <a:ext cx="8305800"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lvl="2" eaLnBrk="0" hangingPunct="0">
              <a:tabLst>
                <a:tab pos="914400" algn="l"/>
              </a:tabLst>
              <a:defRPr/>
            </a:pPr>
            <a:r>
              <a:rPr lang="en-US" sz="1600" dirty="0" err="1">
                <a:solidFill>
                  <a:srgbClr val="FFFFFF"/>
                </a:solidFill>
                <a:cs typeface="Times New Roman" pitchFamily="18" charset="0"/>
              </a:rPr>
              <a:t>Neelima</a:t>
            </a:r>
            <a:r>
              <a:rPr lang="en-US" sz="1600" dirty="0">
                <a:solidFill>
                  <a:srgbClr val="FFFFFF"/>
                </a:solidFill>
                <a:cs typeface="Times New Roman" pitchFamily="18" charset="0"/>
              </a:rPr>
              <a:t> Malik, Textbook Of  Oral &amp; Maxillofacial Surgery, 2</a:t>
            </a:r>
            <a:r>
              <a:rPr lang="en-US" sz="1600" baseline="30000" dirty="0">
                <a:solidFill>
                  <a:srgbClr val="FFFFFF"/>
                </a:solidFill>
                <a:cs typeface="Times New Roman" pitchFamily="18" charset="0"/>
              </a:rPr>
              <a:t>nd</a:t>
            </a:r>
            <a:r>
              <a:rPr lang="en-US" sz="1600" dirty="0">
                <a:solidFill>
                  <a:srgbClr val="FFFFFF"/>
                </a:solidFill>
                <a:cs typeface="Times New Roman" pitchFamily="18" charset="0"/>
              </a:rPr>
              <a:t> Edi</a:t>
            </a:r>
            <a:endParaRPr lang="en-US" sz="4000" dirty="0">
              <a:solidFill>
                <a:srgbClr val="FFFFFF"/>
              </a:solidFill>
            </a:endParaRPr>
          </a:p>
        </p:txBody>
      </p:sp>
    </p:spTree>
    <p:extLst>
      <p:ext uri="{BB962C8B-B14F-4D97-AF65-F5344CB8AC3E}">
        <p14:creationId xmlns:p14="http://schemas.microsoft.com/office/powerpoint/2010/main" val="3109260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C and S Curves</a:t>
            </a:r>
          </a:p>
        </p:txBody>
      </p:sp>
      <p:sp>
        <p:nvSpPr>
          <p:cNvPr id="55299" name="Rectangle 3"/>
          <p:cNvSpPr>
            <a:spLocks noGrp="1" noChangeArrowheads="1"/>
          </p:cNvSpPr>
          <p:nvPr>
            <p:ph type="body" idx="1"/>
          </p:nvPr>
        </p:nvSpPr>
        <p:spPr>
          <a:xfrm>
            <a:off x="1115616" y="1628800"/>
            <a:ext cx="7537648" cy="2486000"/>
          </a:xfrm>
        </p:spPr>
        <p:txBody>
          <a:bodyPr>
            <a:noAutofit/>
          </a:bodyPr>
          <a:lstStyle/>
          <a:p>
            <a:pPr algn="just">
              <a:lnSpc>
                <a:spcPct val="90000"/>
              </a:lnSpc>
              <a:buFont typeface="Arial" pitchFamily="34" charset="0"/>
              <a:buChar char="•"/>
            </a:pPr>
            <a:r>
              <a:rPr lang="en-US" sz="2000" b="0" dirty="0">
                <a:latin typeface="Times New Roman" pitchFamily="18" charset="0"/>
                <a:cs typeface="Times New Roman" pitchFamily="18" charset="0"/>
              </a:rPr>
              <a:t>A ‘</a:t>
            </a:r>
            <a:r>
              <a:rPr lang="en-US" sz="2000" b="0" dirty="0">
                <a:solidFill>
                  <a:srgbClr val="FF0000"/>
                </a:solidFill>
                <a:latin typeface="Times New Roman" pitchFamily="18" charset="0"/>
                <a:cs typeface="Times New Roman" pitchFamily="18" charset="0"/>
              </a:rPr>
              <a:t>C-pattern</a:t>
            </a:r>
            <a:r>
              <a:rPr lang="en-US" sz="2000" b="0" dirty="0">
                <a:latin typeface="Times New Roman" pitchFamily="18" charset="0"/>
                <a:cs typeface="Times New Roman" pitchFamily="18" charset="0"/>
              </a:rPr>
              <a:t>’ of motion occurs if the </a:t>
            </a:r>
            <a:r>
              <a:rPr lang="en-US" sz="2000" b="0" dirty="0" smtClean="0">
                <a:latin typeface="Times New Roman" pitchFamily="18" charset="0"/>
                <a:cs typeface="Times New Roman" pitchFamily="18" charset="0"/>
              </a:rPr>
              <a:t>hypo mobility </a:t>
            </a:r>
            <a:r>
              <a:rPr lang="en-US" sz="2000" b="0" dirty="0">
                <a:latin typeface="Times New Roman" pitchFamily="18" charset="0"/>
                <a:cs typeface="Times New Roman" pitchFamily="18" charset="0"/>
              </a:rPr>
              <a:t>is due to internal derangement</a:t>
            </a:r>
          </a:p>
          <a:p>
            <a:pPr marL="0" lvl="1" indent="0" algn="just">
              <a:lnSpc>
                <a:spcPct val="90000"/>
              </a:lnSpc>
              <a:buNone/>
            </a:pPr>
            <a:r>
              <a:rPr lang="en-US" sz="2000" dirty="0" smtClean="0">
                <a:latin typeface="Times New Roman" pitchFamily="18" charset="0"/>
                <a:cs typeface="Times New Roman" pitchFamily="18" charset="0"/>
              </a:rPr>
              <a:t>    The </a:t>
            </a:r>
            <a:r>
              <a:rPr lang="en-US" sz="2000" dirty="0">
                <a:latin typeface="Times New Roman" pitchFamily="18" charset="0"/>
                <a:cs typeface="Times New Roman" pitchFamily="18" charset="0"/>
              </a:rPr>
              <a:t>mandible deviates toward the involved side in the midrange of opening before returning to normal.  </a:t>
            </a:r>
          </a:p>
          <a:p>
            <a:pPr algn="just">
              <a:lnSpc>
                <a:spcPct val="90000"/>
              </a:lnSpc>
              <a:buFont typeface="Arial" pitchFamily="34" charset="0"/>
              <a:buChar char="•"/>
            </a:pPr>
            <a:r>
              <a:rPr lang="en-US" sz="2000" b="0" dirty="0">
                <a:latin typeface="Times New Roman" pitchFamily="18" charset="0"/>
                <a:cs typeface="Times New Roman" pitchFamily="18" charset="0"/>
              </a:rPr>
              <a:t>An ‘</a:t>
            </a:r>
            <a:r>
              <a:rPr lang="en-US" sz="2000" b="0" dirty="0">
                <a:solidFill>
                  <a:srgbClr val="FF0000"/>
                </a:solidFill>
                <a:latin typeface="Times New Roman" pitchFamily="18" charset="0"/>
                <a:cs typeface="Times New Roman" pitchFamily="18" charset="0"/>
              </a:rPr>
              <a:t>S-pattern</a:t>
            </a:r>
            <a:r>
              <a:rPr lang="en-US" sz="2000" b="0" dirty="0">
                <a:latin typeface="Times New Roman" pitchFamily="18" charset="0"/>
                <a:cs typeface="Times New Roman" pitchFamily="18" charset="0"/>
              </a:rPr>
              <a:t>’ of movement while opening the mouth may indicate a muscle imbalance. </a:t>
            </a:r>
            <a:r>
              <a:rPr lang="en-US" sz="2000" b="0" dirty="0" smtClean="0">
                <a:latin typeface="Times New Roman" pitchFamily="18" charset="0"/>
                <a:cs typeface="Times New Roman" pitchFamily="18" charset="0"/>
              </a:rPr>
              <a:t> </a:t>
            </a:r>
            <a:endParaRPr lang="en-US" sz="2000" b="0" dirty="0">
              <a:latin typeface="Times New Roman" pitchFamily="18" charset="0"/>
              <a:cs typeface="Times New Roman" pitchFamily="18" charset="0"/>
            </a:endParaRPr>
          </a:p>
          <a:p>
            <a:pPr algn="just">
              <a:lnSpc>
                <a:spcPct val="90000"/>
              </a:lnSpc>
            </a:pPr>
            <a:endParaRPr lang="en-US" sz="2000" b="0" dirty="0">
              <a:latin typeface="Times New Roman" pitchFamily="18" charset="0"/>
              <a:cs typeface="Times New Roman" pitchFamily="18" charset="0"/>
            </a:endParaRPr>
          </a:p>
        </p:txBody>
      </p:sp>
    </p:spTree>
    <p:extLst>
      <p:ext uri="{BB962C8B-B14F-4D97-AF65-F5344CB8AC3E}">
        <p14:creationId xmlns:p14="http://schemas.microsoft.com/office/powerpoint/2010/main" val="6146581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2362200" y="152400"/>
            <a:ext cx="5484812" cy="914400"/>
          </a:xfrm>
        </p:spPr>
        <p:txBody>
          <a:bodyPr/>
          <a:lstStyle/>
          <a:p>
            <a:r>
              <a:rPr lang="en-US" sz="2800" b="1" dirty="0" smtClean="0">
                <a:solidFill>
                  <a:srgbClr val="993366"/>
                </a:solidFill>
              </a:rPr>
              <a:t>3. </a:t>
            </a:r>
            <a:r>
              <a:rPr lang="en-US" sz="2800" b="1" dirty="0" smtClean="0">
                <a:solidFill>
                  <a:srgbClr val="993366"/>
                </a:solidFill>
              </a:rPr>
              <a:t>Timing of the click</a:t>
            </a:r>
          </a:p>
        </p:txBody>
      </p:sp>
      <p:sp>
        <p:nvSpPr>
          <p:cNvPr id="177155" name="Content Placeholder 2"/>
          <p:cNvSpPr>
            <a:spLocks noGrp="1"/>
          </p:cNvSpPr>
          <p:nvPr>
            <p:ph idx="1"/>
          </p:nvPr>
        </p:nvSpPr>
        <p:spPr>
          <a:xfrm>
            <a:off x="1143000" y="1828800"/>
            <a:ext cx="7772400" cy="3886200"/>
          </a:xfrm>
        </p:spPr>
        <p:txBody>
          <a:bodyPr/>
          <a:lstStyle/>
          <a:p>
            <a:pPr>
              <a:buFont typeface="Arial" pitchFamily="34" charset="0"/>
              <a:buChar char="•"/>
            </a:pPr>
            <a:r>
              <a:rPr lang="en-US" sz="1800" dirty="0" smtClean="0">
                <a:solidFill>
                  <a:schemeClr val="tx1"/>
                </a:solidFill>
                <a:latin typeface="Times New Roman" pitchFamily="18" charset="0"/>
                <a:cs typeface="Times New Roman" pitchFamily="18" charset="0"/>
              </a:rPr>
              <a:t>Noted whether it is coming during opening, closing or both should be ascertained.</a:t>
            </a:r>
          </a:p>
          <a:p>
            <a:pPr>
              <a:buFont typeface="Arial" pitchFamily="34" charset="0"/>
              <a:buChar char="•"/>
            </a:pPr>
            <a:r>
              <a:rPr lang="en-US" sz="1800" dirty="0" smtClean="0">
                <a:solidFill>
                  <a:schemeClr val="tx1"/>
                </a:solidFill>
                <a:latin typeface="Times New Roman" pitchFamily="18" charset="0"/>
                <a:cs typeface="Times New Roman" pitchFamily="18" charset="0"/>
              </a:rPr>
              <a:t>Distinct sound click</a:t>
            </a:r>
          </a:p>
          <a:p>
            <a:pPr>
              <a:buFont typeface="Arial" pitchFamily="34" charset="0"/>
              <a:buChar char="•"/>
            </a:pPr>
            <a:r>
              <a:rPr lang="en-US" sz="1800" dirty="0" smtClean="0">
                <a:solidFill>
                  <a:schemeClr val="tx1"/>
                </a:solidFill>
                <a:latin typeface="Times New Roman" pitchFamily="18" charset="0"/>
                <a:cs typeface="Times New Roman" pitchFamily="18" charset="0"/>
              </a:rPr>
              <a:t>Crepitus</a:t>
            </a:r>
          </a:p>
          <a:p>
            <a:pPr>
              <a:buFont typeface="Arial" pitchFamily="34" charset="0"/>
              <a:buChar char="•"/>
            </a:pPr>
            <a:r>
              <a:rPr lang="en-US" sz="1800" dirty="0" smtClean="0">
                <a:solidFill>
                  <a:schemeClr val="tx1"/>
                </a:solidFill>
                <a:latin typeface="Times New Roman" pitchFamily="18" charset="0"/>
                <a:cs typeface="Times New Roman" pitchFamily="18" charset="0"/>
              </a:rPr>
              <a:t>Multiple scraping, grating noises</a:t>
            </a:r>
          </a:p>
          <a:p>
            <a:pPr>
              <a:buFont typeface="Arial" pitchFamily="34" charset="0"/>
              <a:buChar char="•"/>
            </a:pPr>
            <a:endParaRPr lang="en-US" sz="1800" dirty="0" smtClean="0">
              <a:solidFill>
                <a:schemeClr val="tx1"/>
              </a:solidFill>
              <a:latin typeface="Times New Roman" pitchFamily="18" charset="0"/>
              <a:cs typeface="Times New Roman" pitchFamily="18" charset="0"/>
            </a:endParaRPr>
          </a:p>
          <a:p>
            <a:pPr>
              <a:buFont typeface="Arial" pitchFamily="34" charset="0"/>
              <a:buChar char="•"/>
            </a:pPr>
            <a:r>
              <a:rPr lang="en-US" sz="1800" dirty="0" smtClean="0">
                <a:solidFill>
                  <a:schemeClr val="tx1"/>
                </a:solidFill>
                <a:latin typeface="Times New Roman" pitchFamily="18" charset="0"/>
                <a:cs typeface="Times New Roman" pitchFamily="18" charset="0"/>
              </a:rPr>
              <a:t>These sound can be heard by stethoscope</a:t>
            </a:r>
            <a:r>
              <a:rPr lang="en-US" sz="2000" dirty="0" smtClean="0">
                <a:solidFill>
                  <a:schemeClr val="tx1"/>
                </a:solidFill>
              </a:rPr>
              <a:t>.</a:t>
            </a:r>
          </a:p>
        </p:txBody>
      </p:sp>
      <p:sp>
        <p:nvSpPr>
          <p:cNvPr id="4" name="Rectangle 3"/>
          <p:cNvSpPr>
            <a:spLocks noChangeArrowheads="1"/>
          </p:cNvSpPr>
          <p:nvPr/>
        </p:nvSpPr>
        <p:spPr bwMode="auto">
          <a:xfrm>
            <a:off x="381000" y="6367046"/>
            <a:ext cx="8305800"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lvl="2" eaLnBrk="0" hangingPunct="0">
              <a:tabLst>
                <a:tab pos="914400" algn="l"/>
              </a:tabLst>
              <a:defRPr/>
            </a:pPr>
            <a:r>
              <a:rPr lang="en-US" sz="1600" dirty="0" err="1">
                <a:solidFill>
                  <a:srgbClr val="FFFFFF"/>
                </a:solidFill>
                <a:cs typeface="Times New Roman" pitchFamily="18" charset="0"/>
              </a:rPr>
              <a:t>Neelima</a:t>
            </a:r>
            <a:r>
              <a:rPr lang="en-US" sz="1600" dirty="0">
                <a:solidFill>
                  <a:srgbClr val="FFFFFF"/>
                </a:solidFill>
                <a:cs typeface="Times New Roman" pitchFamily="18" charset="0"/>
              </a:rPr>
              <a:t> Malik, Textbook Of  Oral &amp; Maxillofacial Surgery, 2</a:t>
            </a:r>
            <a:r>
              <a:rPr lang="en-US" sz="1600" baseline="30000" dirty="0">
                <a:solidFill>
                  <a:srgbClr val="FFFFFF"/>
                </a:solidFill>
                <a:cs typeface="Times New Roman" pitchFamily="18" charset="0"/>
              </a:rPr>
              <a:t>nd</a:t>
            </a:r>
            <a:r>
              <a:rPr lang="en-US" sz="1600" dirty="0">
                <a:solidFill>
                  <a:srgbClr val="FFFFFF"/>
                </a:solidFill>
                <a:cs typeface="Times New Roman" pitchFamily="18" charset="0"/>
              </a:rPr>
              <a:t> Edi</a:t>
            </a:r>
            <a:endParaRPr lang="en-US" sz="4000" dirty="0">
              <a:solidFill>
                <a:srgbClr val="FFFFFF"/>
              </a:solidFill>
            </a:endParaRPr>
          </a:p>
        </p:txBody>
      </p:sp>
    </p:spTree>
    <p:extLst>
      <p:ext uri="{BB962C8B-B14F-4D97-AF65-F5344CB8AC3E}">
        <p14:creationId xmlns:p14="http://schemas.microsoft.com/office/powerpoint/2010/main" val="2028593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lidesharecdn.com/dr-131204051259-phpapp02/95/temparo-mandibular-joint-disorders-certified-fixed-orthodontic-courses-by-indian-dental-academy-34-638.jpg?cb=1460565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45226"/>
            <a:ext cx="652054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032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990600"/>
            <a:ext cx="4191000" cy="1143000"/>
          </a:xfrm>
        </p:spPr>
        <p:txBody>
          <a:bodyPr/>
          <a:lstStyle/>
          <a:p>
            <a:pPr algn="ctr"/>
            <a:r>
              <a:rPr lang="en-US" sz="3600" b="1" dirty="0" smtClean="0">
                <a:ln w="1905"/>
                <a:solidFill>
                  <a:srgbClr val="7030A0"/>
                </a:solidFill>
                <a:effectLst>
                  <a:innerShdw blurRad="69850" dist="43180" dir="5400000">
                    <a:srgbClr val="000000">
                      <a:alpha val="65000"/>
                    </a:srgbClr>
                  </a:innerShdw>
                </a:effectLst>
              </a:rPr>
              <a:t>Laskin and Block, (1986)</a:t>
            </a:r>
            <a:endParaRPr lang="en-US" sz="3600" b="1" dirty="0">
              <a:ln w="1905"/>
              <a:solidFill>
                <a:srgbClr val="7030A0"/>
              </a:solidFill>
              <a:effectLst>
                <a:innerShdw blurRad="69850" dist="43180" dir="5400000">
                  <a:srgbClr val="000000">
                    <a:alpha val="65000"/>
                  </a:srgbClr>
                </a:innerShdw>
              </a:effectLst>
            </a:endParaRPr>
          </a:p>
        </p:txBody>
      </p:sp>
      <p:sp>
        <p:nvSpPr>
          <p:cNvPr id="4" name="Oval 3"/>
          <p:cNvSpPr/>
          <p:nvPr/>
        </p:nvSpPr>
        <p:spPr>
          <a:xfrm>
            <a:off x="0" y="0"/>
            <a:ext cx="4191000" cy="2743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285750" indent="-285750">
              <a:buFont typeface="Arial" pitchFamily="34" charset="0"/>
              <a:buChar char="•"/>
            </a:pPr>
            <a:r>
              <a:rPr lang="en-US" dirty="0" smtClean="0"/>
              <a:t>Phase I therapy </a:t>
            </a:r>
            <a:r>
              <a:rPr lang="en-US" dirty="0" err="1" smtClean="0"/>
              <a:t>psychophysiologic</a:t>
            </a:r>
            <a:r>
              <a:rPr lang="en-US" dirty="0" smtClean="0"/>
              <a:t> discussion.</a:t>
            </a:r>
          </a:p>
          <a:p>
            <a:pPr marL="285750" indent="-285750">
              <a:buFont typeface="Arial" pitchFamily="34" charset="0"/>
              <a:buChar char="•"/>
            </a:pPr>
            <a:r>
              <a:rPr lang="en-US" dirty="0" smtClean="0"/>
              <a:t>Home therapy (diet &amp; exercise)</a:t>
            </a:r>
          </a:p>
          <a:p>
            <a:pPr marL="285750" indent="-285750">
              <a:buFont typeface="Arial" pitchFamily="34" charset="0"/>
              <a:buChar char="•"/>
            </a:pPr>
            <a:r>
              <a:rPr lang="en-US" dirty="0" smtClean="0"/>
              <a:t>Muscle relaxant &amp; NSAIDs (2-4 wks)- 50% resolution</a:t>
            </a:r>
          </a:p>
        </p:txBody>
      </p:sp>
      <p:sp>
        <p:nvSpPr>
          <p:cNvPr id="5" name="Oval 4"/>
          <p:cNvSpPr/>
          <p:nvPr/>
        </p:nvSpPr>
        <p:spPr>
          <a:xfrm>
            <a:off x="990600" y="2362200"/>
            <a:ext cx="4419600" cy="28956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000" dirty="0" smtClean="0"/>
              <a:t>Phase Il therapy </a:t>
            </a:r>
          </a:p>
          <a:p>
            <a:r>
              <a:rPr lang="en-US" sz="2000" dirty="0" smtClean="0"/>
              <a:t>Home therapy and medications + bite appliance </a:t>
            </a:r>
          </a:p>
          <a:p>
            <a:r>
              <a:rPr lang="en-US" sz="2000" dirty="0" smtClean="0"/>
              <a:t>(2 to 4 wks) 20% to 25%resolution.</a:t>
            </a:r>
            <a:endParaRPr lang="en-US" sz="2000" dirty="0"/>
          </a:p>
        </p:txBody>
      </p:sp>
      <p:sp>
        <p:nvSpPr>
          <p:cNvPr id="8" name="Oval 7"/>
          <p:cNvSpPr/>
          <p:nvPr/>
        </p:nvSpPr>
        <p:spPr>
          <a:xfrm>
            <a:off x="3124200" y="4114800"/>
            <a:ext cx="4495800" cy="2743200"/>
          </a:xfrm>
          <a:prstGeom prst="ellipse">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Phase </a:t>
            </a:r>
            <a:r>
              <a:rPr lang="en-US" dirty="0" err="1" smtClean="0"/>
              <a:t>lll</a:t>
            </a:r>
            <a:endParaRPr lang="en-US" dirty="0" smtClean="0"/>
          </a:p>
          <a:p>
            <a:r>
              <a:rPr lang="en-US" dirty="0" smtClean="0"/>
              <a:t>Physiotherapy (ultrasound,</a:t>
            </a:r>
          </a:p>
          <a:p>
            <a:r>
              <a:rPr lang="en-US" dirty="0" err="1" smtClean="0"/>
              <a:t>electrogalvanic</a:t>
            </a:r>
            <a:r>
              <a:rPr lang="en-US" dirty="0" smtClean="0"/>
              <a:t> stimulation) or relaxation therapy (yoga, biofeedback) </a:t>
            </a:r>
          </a:p>
          <a:p>
            <a:r>
              <a:rPr lang="en-US" dirty="0" smtClean="0"/>
              <a:t>(4 to 6 weeks) 10% to 15% resolution.</a:t>
            </a:r>
            <a:endParaRPr lang="en-US" dirty="0"/>
          </a:p>
        </p:txBody>
      </p:sp>
      <p:sp>
        <p:nvSpPr>
          <p:cNvPr id="6" name="Oval 5"/>
          <p:cNvSpPr/>
          <p:nvPr/>
        </p:nvSpPr>
        <p:spPr>
          <a:xfrm>
            <a:off x="6629400" y="5257800"/>
            <a:ext cx="2514600" cy="16002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Phase </a:t>
            </a:r>
            <a:r>
              <a:rPr lang="en-US" dirty="0" err="1" smtClean="0"/>
              <a:t>lV</a:t>
            </a:r>
            <a:endParaRPr lang="en-US" dirty="0" smtClean="0"/>
          </a:p>
          <a:p>
            <a:pPr algn="ctr"/>
            <a:r>
              <a:rPr lang="en-US" dirty="0" err="1" smtClean="0"/>
              <a:t>Psychologic</a:t>
            </a:r>
            <a:r>
              <a:rPr lang="en-US" dirty="0" smtClean="0"/>
              <a:t> </a:t>
            </a:r>
            <a:r>
              <a:rPr lang="en-US" dirty="0" err="1" smtClean="0"/>
              <a:t>counselling</a:t>
            </a:r>
            <a:r>
              <a:rPr lang="en-US" dirty="0" smtClean="0">
                <a:sym typeface="Wingdings" pitchFamily="2" charset="2"/>
              </a:rPr>
              <a:t> pain clinic</a:t>
            </a:r>
            <a:endParaRPr lang="en-US" dirty="0"/>
          </a:p>
        </p:txBody>
      </p:sp>
    </p:spTree>
    <p:extLst>
      <p:ext uri="{BB962C8B-B14F-4D97-AF65-F5344CB8AC3E}">
        <p14:creationId xmlns:p14="http://schemas.microsoft.com/office/powerpoint/2010/main" val="20118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0" y="0"/>
            <a:ext cx="9144000" cy="792162"/>
          </a:xfrm>
        </p:spPr>
        <p:style>
          <a:lnRef idx="0">
            <a:schemeClr val="accent6"/>
          </a:lnRef>
          <a:fillRef idx="3">
            <a:schemeClr val="accent6"/>
          </a:fillRef>
          <a:effectRef idx="3">
            <a:schemeClr val="accent6"/>
          </a:effectRef>
          <a:fontRef idx="minor">
            <a:schemeClr val="lt1"/>
          </a:fontRef>
        </p:style>
        <p:txBody>
          <a:bodyPr/>
          <a:lstStyle/>
          <a:p>
            <a:pPr algn="ctr"/>
            <a:r>
              <a:rPr lang="en-US" sz="3600" b="1" dirty="0" smtClean="0"/>
              <a:t>Medications</a:t>
            </a:r>
            <a:endParaRPr lang="en-US" sz="3600" dirty="0" smtClean="0"/>
          </a:p>
        </p:txBody>
      </p:sp>
      <p:sp>
        <p:nvSpPr>
          <p:cNvPr id="3" name="Content Placeholder 2"/>
          <p:cNvSpPr>
            <a:spLocks noGrp="1"/>
          </p:cNvSpPr>
          <p:nvPr>
            <p:ph idx="1"/>
          </p:nvPr>
        </p:nvSpPr>
        <p:spPr>
          <a:xfrm>
            <a:off x="533400" y="914400"/>
            <a:ext cx="8153400" cy="5334000"/>
          </a:xfrm>
        </p:spPr>
        <p:style>
          <a:lnRef idx="1">
            <a:schemeClr val="accent1"/>
          </a:lnRef>
          <a:fillRef idx="2">
            <a:schemeClr val="accent1"/>
          </a:fillRef>
          <a:effectRef idx="1">
            <a:schemeClr val="accent1"/>
          </a:effectRef>
          <a:fontRef idx="minor">
            <a:schemeClr val="dk1"/>
          </a:fontRef>
        </p:style>
        <p:txBody>
          <a:bodyPr/>
          <a:lstStyle/>
          <a:p>
            <a:pPr>
              <a:defRPr/>
            </a:pPr>
            <a:endParaRPr lang="en-US" sz="1600" b="1" i="1" dirty="0" smtClean="0">
              <a:solidFill>
                <a:schemeClr val="tx1"/>
              </a:solidFill>
              <a:latin typeface="Berlin Sans FB" pitchFamily="34" charset="0"/>
            </a:endParaRPr>
          </a:p>
          <a:p>
            <a:pPr marL="457200" indent="-457200">
              <a:buFont typeface="+mj-lt"/>
              <a:buAutoNum type="arabicPeriod"/>
              <a:defRPr/>
            </a:pPr>
            <a:r>
              <a:rPr lang="en-US" sz="1800" b="1" dirty="0" smtClean="0">
                <a:solidFill>
                  <a:srgbClr val="7030A0"/>
                </a:solidFill>
              </a:rPr>
              <a:t>NSAIDs </a:t>
            </a:r>
            <a:r>
              <a:rPr lang="en-US" sz="1600" dirty="0" smtClean="0">
                <a:solidFill>
                  <a:srgbClr val="7030A0"/>
                </a:solidFill>
              </a:rPr>
              <a:t>to reduce inflammation &amp; pain in muscles &amp; joint</a:t>
            </a:r>
            <a:r>
              <a:rPr lang="en-US" sz="1800" dirty="0" smtClean="0">
                <a:solidFill>
                  <a:srgbClr val="7030A0"/>
                </a:solidFill>
              </a:rPr>
              <a:t>.</a:t>
            </a:r>
            <a:endParaRPr lang="en-US" sz="1800" b="1" dirty="0" smtClean="0">
              <a:solidFill>
                <a:srgbClr val="7030A0"/>
              </a:solidFill>
            </a:endParaRPr>
          </a:p>
          <a:p>
            <a:pPr marL="1257300" lvl="2" indent="-457200">
              <a:defRPr/>
            </a:pPr>
            <a:r>
              <a:rPr lang="en-US" sz="1600" dirty="0" smtClean="0">
                <a:solidFill>
                  <a:schemeClr val="tx1"/>
                </a:solidFill>
              </a:rPr>
              <a:t>Aspirin :  2 tabs 0.3 to 0.6gm/ 4 hourly.(ECOSPIRIN)</a:t>
            </a:r>
          </a:p>
          <a:p>
            <a:pPr marL="1257300" lvl="2" indent="-457200">
              <a:defRPr/>
            </a:pPr>
            <a:r>
              <a:rPr lang="en-US" sz="1600" dirty="0" err="1" smtClean="0">
                <a:solidFill>
                  <a:schemeClr val="tx1"/>
                </a:solidFill>
              </a:rPr>
              <a:t>Piroxicam</a:t>
            </a:r>
            <a:r>
              <a:rPr lang="en-US" sz="1600" dirty="0" smtClean="0">
                <a:solidFill>
                  <a:schemeClr val="tx1"/>
                </a:solidFill>
              </a:rPr>
              <a:t>:  cap. 10 to 20mg /once daily.(FELDENE)</a:t>
            </a:r>
          </a:p>
          <a:p>
            <a:pPr marL="1257300" lvl="2" indent="-457200">
              <a:defRPr/>
            </a:pPr>
            <a:r>
              <a:rPr lang="en-US" sz="1600" dirty="0" smtClean="0">
                <a:solidFill>
                  <a:schemeClr val="tx1"/>
                </a:solidFill>
              </a:rPr>
              <a:t>Ibuprofen :  200 to 600mg/3 times a day.(BRUFEN)</a:t>
            </a:r>
          </a:p>
          <a:p>
            <a:pPr marL="1257300" lvl="2" indent="-457200">
              <a:defRPr/>
            </a:pPr>
            <a:r>
              <a:rPr lang="en-US" sz="1600" dirty="0" err="1" smtClean="0">
                <a:solidFill>
                  <a:schemeClr val="tx1"/>
                </a:solidFill>
              </a:rPr>
              <a:t>Pentazocine</a:t>
            </a:r>
            <a:r>
              <a:rPr lang="en-US" sz="1600" dirty="0" smtClean="0">
                <a:solidFill>
                  <a:schemeClr val="tx1"/>
                </a:solidFill>
              </a:rPr>
              <a:t>:  30 mg </a:t>
            </a:r>
            <a:r>
              <a:rPr lang="en-US" sz="1600" dirty="0" err="1" smtClean="0">
                <a:solidFill>
                  <a:schemeClr val="tx1"/>
                </a:solidFill>
              </a:rPr>
              <a:t>i.v</a:t>
            </a:r>
            <a:r>
              <a:rPr lang="en-US" sz="1600" dirty="0" smtClean="0">
                <a:solidFill>
                  <a:schemeClr val="tx1"/>
                </a:solidFill>
              </a:rPr>
              <a:t>./</a:t>
            </a:r>
            <a:r>
              <a:rPr lang="en-US" sz="1600" dirty="0" err="1" smtClean="0">
                <a:solidFill>
                  <a:schemeClr val="tx1"/>
                </a:solidFill>
              </a:rPr>
              <a:t>i.m</a:t>
            </a:r>
            <a:r>
              <a:rPr lang="en-US" sz="1600" dirty="0" smtClean="0">
                <a:solidFill>
                  <a:schemeClr val="tx1"/>
                </a:solidFill>
              </a:rPr>
              <a:t>./</a:t>
            </a:r>
            <a:r>
              <a:rPr lang="en-US" sz="1600" dirty="0" err="1" smtClean="0">
                <a:solidFill>
                  <a:schemeClr val="tx1"/>
                </a:solidFill>
              </a:rPr>
              <a:t>s.c</a:t>
            </a:r>
            <a:r>
              <a:rPr lang="en-US" sz="1600" dirty="0" smtClean="0">
                <a:solidFill>
                  <a:schemeClr val="tx1"/>
                </a:solidFill>
              </a:rPr>
              <a:t>. every 3– 4 hrs max.- 360mg. (TALWIN, TALACEN)</a:t>
            </a:r>
          </a:p>
          <a:p>
            <a:pPr marL="457200" indent="-457200">
              <a:buFont typeface="+mj-lt"/>
              <a:buAutoNum type="arabicPeriod"/>
              <a:defRPr/>
            </a:pPr>
            <a:r>
              <a:rPr lang="en-US" sz="1800" b="1" dirty="0" smtClean="0">
                <a:solidFill>
                  <a:srgbClr val="7030A0"/>
                </a:solidFill>
              </a:rPr>
              <a:t>Muscle relaxant-</a:t>
            </a:r>
          </a:p>
          <a:p>
            <a:pPr marL="1257300" lvl="2" indent="-457200">
              <a:defRPr/>
            </a:pPr>
            <a:r>
              <a:rPr lang="en-US" sz="1600" dirty="0" err="1" smtClean="0"/>
              <a:t>Methocarbamol</a:t>
            </a:r>
            <a:r>
              <a:rPr lang="en-US" sz="1600" dirty="0" smtClean="0"/>
              <a:t> : muscle relaxant- 1500mg/ 4 times a day for 2-3 days,1000mg </a:t>
            </a:r>
            <a:r>
              <a:rPr lang="en-US" sz="1600" dirty="0" err="1" smtClean="0"/>
              <a:t>i.v</a:t>
            </a:r>
            <a:r>
              <a:rPr lang="en-US" sz="1600" dirty="0" smtClean="0"/>
              <a:t>./ 8 </a:t>
            </a:r>
            <a:r>
              <a:rPr lang="en-US" sz="1600" dirty="0" err="1" smtClean="0"/>
              <a:t>hrly</a:t>
            </a:r>
            <a:r>
              <a:rPr lang="en-US" sz="1600" dirty="0" smtClean="0"/>
              <a:t> (ROBAXIN)</a:t>
            </a:r>
          </a:p>
          <a:p>
            <a:pPr marL="1257300" lvl="2" indent="-457200">
              <a:defRPr/>
            </a:pPr>
            <a:r>
              <a:rPr lang="en-US" sz="1600" dirty="0" err="1" smtClean="0"/>
              <a:t>Metaxalone</a:t>
            </a:r>
            <a:r>
              <a:rPr lang="en-US" sz="1600" dirty="0" smtClean="0"/>
              <a:t>- (SKELAXIN)</a:t>
            </a:r>
          </a:p>
          <a:p>
            <a:pPr marL="1257300" lvl="2" indent="-457200">
              <a:defRPr/>
            </a:pPr>
            <a:r>
              <a:rPr lang="en-US" sz="1600" dirty="0" err="1" smtClean="0"/>
              <a:t>Chlorzoxazone</a:t>
            </a:r>
            <a:r>
              <a:rPr lang="en-US" sz="1600" dirty="0" smtClean="0"/>
              <a:t> - (FLEXON MR)- 400 mg, 325mg, 250 mg</a:t>
            </a:r>
          </a:p>
          <a:p>
            <a:pPr marL="457200" indent="-457200">
              <a:buFont typeface="+mj-lt"/>
              <a:buAutoNum type="arabicPeriod"/>
              <a:defRPr/>
            </a:pPr>
            <a:r>
              <a:rPr lang="en-US" sz="1800" b="1" dirty="0" smtClean="0">
                <a:solidFill>
                  <a:srgbClr val="7030A0"/>
                </a:solidFill>
              </a:rPr>
              <a:t>Antidepressant- </a:t>
            </a:r>
          </a:p>
          <a:p>
            <a:pPr marL="1257300" lvl="2" indent="-457200">
              <a:defRPr/>
            </a:pPr>
            <a:r>
              <a:rPr lang="en-US" sz="1600" dirty="0" smtClean="0">
                <a:solidFill>
                  <a:schemeClr val="tx1"/>
                </a:solidFill>
              </a:rPr>
              <a:t>Diazepam- (VALIUM, CALMPOSE) &amp; </a:t>
            </a:r>
            <a:r>
              <a:rPr lang="en-US" sz="1600" dirty="0" err="1" smtClean="0">
                <a:solidFill>
                  <a:schemeClr val="tx1"/>
                </a:solidFill>
              </a:rPr>
              <a:t>chlordiazepoxide</a:t>
            </a:r>
            <a:r>
              <a:rPr lang="en-US" sz="1600" dirty="0" smtClean="0">
                <a:solidFill>
                  <a:schemeClr val="tx1"/>
                </a:solidFill>
              </a:rPr>
              <a:t> (sedative) </a:t>
            </a:r>
          </a:p>
          <a:p>
            <a:pPr marL="1714500" lvl="3" indent="-457200">
              <a:buNone/>
              <a:defRPr/>
            </a:pPr>
            <a:r>
              <a:rPr lang="en-US" sz="1600" dirty="0" smtClean="0">
                <a:solidFill>
                  <a:schemeClr val="tx1"/>
                </a:solidFill>
              </a:rPr>
              <a:t>5 to 10mg /2 to 3 times a day.(LIBRIUM)</a:t>
            </a:r>
          </a:p>
          <a:p>
            <a:pPr marL="1257300" lvl="2" indent="-457200">
              <a:defRPr/>
            </a:pPr>
            <a:r>
              <a:rPr lang="en-US" sz="1600" dirty="0" err="1" smtClean="0">
                <a:solidFill>
                  <a:schemeClr val="tx1"/>
                </a:solidFill>
              </a:rPr>
              <a:t>Amitriptyline</a:t>
            </a:r>
            <a:r>
              <a:rPr lang="en-US" sz="1600" dirty="0" smtClean="0">
                <a:solidFill>
                  <a:schemeClr val="tx1"/>
                </a:solidFill>
              </a:rPr>
              <a:t>: - 25mg/ 3- 4 times a day or at bedtime.(ELAVIL, VANATRIP).</a:t>
            </a:r>
            <a:endParaRPr lang="en-US" sz="1600" dirty="0">
              <a:solidFill>
                <a:schemeClr val="tx1"/>
              </a:solidFill>
            </a:endParaRPr>
          </a:p>
        </p:txBody>
      </p:sp>
    </p:spTree>
    <p:extLst>
      <p:ext uri="{BB962C8B-B14F-4D97-AF65-F5344CB8AC3E}">
        <p14:creationId xmlns:p14="http://schemas.microsoft.com/office/powerpoint/2010/main" val="12424239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2362200" y="-76200"/>
            <a:ext cx="6316662" cy="1143000"/>
          </a:xfrm>
        </p:spPr>
        <p:txBody>
          <a:bodyPr/>
          <a:lstStyle/>
          <a:p>
            <a:r>
              <a:rPr lang="en-US" b="1" dirty="0" smtClean="0"/>
              <a:t>Trigger Point Injection</a:t>
            </a:r>
            <a:endParaRPr lang="en-US" dirty="0" smtClean="0"/>
          </a:p>
        </p:txBody>
      </p:sp>
      <p:sp>
        <p:nvSpPr>
          <p:cNvPr id="185347" name="Content Placeholder 2"/>
          <p:cNvSpPr>
            <a:spLocks noGrp="1"/>
          </p:cNvSpPr>
          <p:nvPr>
            <p:ph idx="1"/>
          </p:nvPr>
        </p:nvSpPr>
        <p:spPr>
          <a:xfrm>
            <a:off x="762000" y="1524000"/>
            <a:ext cx="5486400" cy="3886200"/>
          </a:xfrm>
        </p:spPr>
        <p:txBody>
          <a:bodyPr/>
          <a:lstStyle/>
          <a:p>
            <a:r>
              <a:rPr lang="en-US" sz="2000" dirty="0" smtClean="0">
                <a:solidFill>
                  <a:schemeClr val="tx1"/>
                </a:solidFill>
                <a:latin typeface="Times New Roman" pitchFamily="18" charset="0"/>
                <a:cs typeface="Times New Roman" pitchFamily="18" charset="0"/>
              </a:rPr>
              <a:t>A trigger point is located, trapped between the fingers, and injected (with a short 27-gauge needle).</a:t>
            </a:r>
            <a:r>
              <a:rPr lang="en-US" sz="2000" dirty="0" smtClean="0">
                <a:latin typeface="Times New Roman" pitchFamily="18" charset="0"/>
                <a:cs typeface="Times New Roman" pitchFamily="18" charset="0"/>
              </a:rPr>
              <a:t> </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0.5% </a:t>
            </a:r>
            <a:r>
              <a:rPr lang="en-US" sz="2000" dirty="0" err="1" smtClean="0">
                <a:latin typeface="Times New Roman" pitchFamily="18" charset="0"/>
                <a:cs typeface="Times New Roman" pitchFamily="18" charset="0"/>
              </a:rPr>
              <a:t>bupivacaine</a:t>
            </a:r>
            <a:r>
              <a:rPr lang="en-US" sz="2000" dirty="0" smtClean="0">
                <a:latin typeface="Times New Roman" pitchFamily="18" charset="0"/>
                <a:cs typeface="Times New Roman" pitchFamily="18" charset="0"/>
              </a:rPr>
              <a:t> with epinephrine.</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Blocks are given at 48-hour to weekly intervals into nerve distributions and particularly into zones of muscular trigger foci.</a:t>
            </a:r>
          </a:p>
          <a:p>
            <a:endParaRPr lang="en-US" sz="2000" dirty="0" smtClean="0">
              <a:solidFill>
                <a:schemeClr val="tx1"/>
              </a:solidFill>
            </a:endParaRPr>
          </a:p>
        </p:txBody>
      </p:sp>
      <p:pic>
        <p:nvPicPr>
          <p:cNvPr id="173058" name="Picture 2"/>
          <p:cNvPicPr>
            <a:picLocks noChangeAspect="1" noChangeArrowheads="1"/>
          </p:cNvPicPr>
          <p:nvPr/>
        </p:nvPicPr>
        <p:blipFill>
          <a:blip r:embed="rId2"/>
          <a:srcRect/>
          <a:stretch>
            <a:fillRect/>
          </a:stretch>
        </p:blipFill>
        <p:spPr bwMode="auto">
          <a:xfrm>
            <a:off x="6096000" y="1574979"/>
            <a:ext cx="2743200" cy="3149422"/>
          </a:xfrm>
          <a:prstGeom prst="rect">
            <a:avLst/>
          </a:prstGeom>
          <a:ln>
            <a:noFill/>
          </a:ln>
          <a:effectLst>
            <a:softEdge rad="112500"/>
          </a:effectLst>
        </p:spPr>
      </p:pic>
      <p:sp>
        <p:nvSpPr>
          <p:cNvPr id="5" name="Rectangle 4"/>
          <p:cNvSpPr/>
          <p:nvPr/>
        </p:nvSpPr>
        <p:spPr>
          <a:xfrm>
            <a:off x="457200" y="6120825"/>
            <a:ext cx="8229600" cy="584775"/>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1600" dirty="0" err="1">
                <a:solidFill>
                  <a:srgbClr val="FFFFFF"/>
                </a:solidFill>
              </a:rPr>
              <a:t>Okeson</a:t>
            </a:r>
            <a:r>
              <a:rPr lang="en-US" sz="1600" dirty="0">
                <a:solidFill>
                  <a:srgbClr val="FFFFFF"/>
                </a:solidFill>
              </a:rPr>
              <a:t>, Jeffrey P. (2003). Textbook of Management of </a:t>
            </a:r>
            <a:r>
              <a:rPr lang="en-US" sz="1600" dirty="0" err="1">
                <a:solidFill>
                  <a:srgbClr val="FFFFFF"/>
                </a:solidFill>
              </a:rPr>
              <a:t>temporomandibular</a:t>
            </a:r>
            <a:r>
              <a:rPr lang="en-US" sz="1600" dirty="0">
                <a:solidFill>
                  <a:srgbClr val="FFFFFF"/>
                </a:solidFill>
              </a:rPr>
              <a:t> disorders and occlusion (5th ed.) </a:t>
            </a:r>
          </a:p>
        </p:txBody>
      </p:sp>
    </p:spTree>
    <p:extLst>
      <p:ext uri="{BB962C8B-B14F-4D97-AF65-F5344CB8AC3E}">
        <p14:creationId xmlns:p14="http://schemas.microsoft.com/office/powerpoint/2010/main" val="15123066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0" y="-152400"/>
            <a:ext cx="9144000" cy="990600"/>
          </a:xfrm>
        </p:spPr>
        <p:style>
          <a:lnRef idx="0">
            <a:schemeClr val="accent6"/>
          </a:lnRef>
          <a:fillRef idx="3">
            <a:schemeClr val="accent6"/>
          </a:fillRef>
          <a:effectRef idx="3">
            <a:schemeClr val="accent6"/>
          </a:effectRef>
          <a:fontRef idx="minor">
            <a:schemeClr val="lt1"/>
          </a:fontRef>
        </p:style>
        <p:txBody>
          <a:bodyPr/>
          <a:lstStyle/>
          <a:p>
            <a:pPr algn="ctr"/>
            <a:r>
              <a:rPr lang="en-US" sz="4000" b="1" dirty="0" smtClean="0">
                <a:solidFill>
                  <a:schemeClr val="bg1"/>
                </a:solidFill>
              </a:rPr>
              <a:t>Physiotherapeutic modalities</a:t>
            </a:r>
          </a:p>
        </p:txBody>
      </p:sp>
      <p:sp>
        <p:nvSpPr>
          <p:cNvPr id="3" name="Content Placeholder 2"/>
          <p:cNvSpPr>
            <a:spLocks noGrp="1"/>
          </p:cNvSpPr>
          <p:nvPr>
            <p:ph idx="1"/>
          </p:nvPr>
        </p:nvSpPr>
        <p:spPr>
          <a:xfrm>
            <a:off x="762000" y="1143000"/>
            <a:ext cx="7161213" cy="3886200"/>
          </a:xfrm>
        </p:spPr>
        <p:txBody>
          <a:bodyPr>
            <a:normAutofit/>
          </a:bodyPr>
          <a:lstStyle/>
          <a:p>
            <a:pPr marL="457200" indent="-457200" algn="just">
              <a:buFont typeface="+mj-lt"/>
              <a:buAutoNum type="arabicPeriod"/>
              <a:defRPr/>
            </a:pPr>
            <a:r>
              <a:rPr lang="en-US" sz="2000" dirty="0" smtClean="0">
                <a:solidFill>
                  <a:schemeClr val="tx1"/>
                </a:solidFill>
              </a:rPr>
              <a:t>Heat application.</a:t>
            </a:r>
          </a:p>
          <a:p>
            <a:pPr lvl="5"/>
            <a:r>
              <a:rPr lang="en-US" sz="1800" b="1" dirty="0" smtClean="0">
                <a:solidFill>
                  <a:srgbClr val="7030A0"/>
                </a:solidFill>
              </a:rPr>
              <a:t>Ultrasound </a:t>
            </a:r>
          </a:p>
          <a:p>
            <a:pPr lvl="5"/>
            <a:r>
              <a:rPr lang="en-US" sz="1800" b="1" dirty="0" smtClean="0">
                <a:solidFill>
                  <a:srgbClr val="7030A0"/>
                </a:solidFill>
              </a:rPr>
              <a:t>Heat lamp </a:t>
            </a:r>
          </a:p>
          <a:p>
            <a:pPr lvl="5"/>
            <a:r>
              <a:rPr lang="en-US" sz="1800" b="1" dirty="0" smtClean="0">
                <a:solidFill>
                  <a:srgbClr val="7030A0"/>
                </a:solidFill>
              </a:rPr>
              <a:t>Diathermy. </a:t>
            </a:r>
          </a:p>
          <a:p>
            <a:pPr marL="457200" indent="-457200" algn="just">
              <a:buFont typeface="+mj-lt"/>
              <a:buAutoNum type="arabicPeriod"/>
              <a:defRPr/>
            </a:pPr>
            <a:r>
              <a:rPr lang="en-US" sz="2000" dirty="0" err="1" smtClean="0">
                <a:solidFill>
                  <a:schemeClr val="tx1"/>
                </a:solidFill>
              </a:rPr>
              <a:t>Cryotherapy</a:t>
            </a:r>
            <a:r>
              <a:rPr lang="en-US" sz="2000" dirty="0" smtClean="0">
                <a:solidFill>
                  <a:schemeClr val="tx1"/>
                </a:solidFill>
              </a:rPr>
              <a:t>.</a:t>
            </a:r>
          </a:p>
          <a:p>
            <a:pPr marL="2628900" lvl="5" indent="-457200" algn="just">
              <a:defRPr/>
            </a:pPr>
            <a:r>
              <a:rPr lang="en-US" sz="1800" b="1" dirty="0" smtClean="0">
                <a:solidFill>
                  <a:srgbClr val="7030A0"/>
                </a:solidFill>
              </a:rPr>
              <a:t>Ice pack</a:t>
            </a:r>
          </a:p>
          <a:p>
            <a:pPr marL="2628900" lvl="5" indent="-457200" algn="just">
              <a:defRPr/>
            </a:pPr>
            <a:r>
              <a:rPr lang="en-US" sz="1800" b="1" dirty="0" err="1" smtClean="0">
                <a:solidFill>
                  <a:srgbClr val="7030A0"/>
                </a:solidFill>
              </a:rPr>
              <a:t>Vapo</a:t>
            </a:r>
            <a:r>
              <a:rPr lang="en-US" sz="1800" b="1" dirty="0" smtClean="0">
                <a:solidFill>
                  <a:srgbClr val="7030A0"/>
                </a:solidFill>
              </a:rPr>
              <a:t>- coolant spray</a:t>
            </a:r>
          </a:p>
          <a:p>
            <a:pPr marL="2628900" lvl="5" indent="-457200" algn="just">
              <a:defRPr/>
            </a:pPr>
            <a:r>
              <a:rPr lang="en-US" sz="1800" b="1" dirty="0" smtClean="0">
                <a:solidFill>
                  <a:srgbClr val="7030A0"/>
                </a:solidFill>
              </a:rPr>
              <a:t>Ice massage</a:t>
            </a:r>
          </a:p>
          <a:p>
            <a:pPr marL="2628900" lvl="5" indent="-457200" algn="just">
              <a:defRPr/>
            </a:pPr>
            <a:r>
              <a:rPr lang="en-US" sz="1800" b="1" dirty="0" smtClean="0">
                <a:solidFill>
                  <a:srgbClr val="7030A0"/>
                </a:solidFill>
              </a:rPr>
              <a:t>Cold whirlpool	</a:t>
            </a:r>
            <a:endParaRPr lang="en-US" sz="2000" dirty="0" smtClean="0">
              <a:solidFill>
                <a:schemeClr val="tx1"/>
              </a:solidFill>
            </a:endParaRPr>
          </a:p>
          <a:p>
            <a:pPr marL="457200" indent="-457200" algn="just">
              <a:buFont typeface="+mj-lt"/>
              <a:buAutoNum type="arabicPeriod"/>
              <a:defRPr/>
            </a:pPr>
            <a:r>
              <a:rPr lang="en-US" sz="2000" dirty="0" smtClean="0">
                <a:solidFill>
                  <a:schemeClr val="tx1"/>
                </a:solidFill>
              </a:rPr>
              <a:t>Transcutaneous </a:t>
            </a:r>
            <a:r>
              <a:rPr lang="en-US" sz="2000" dirty="0" smtClean="0">
                <a:solidFill>
                  <a:schemeClr val="tx1"/>
                </a:solidFill>
              </a:rPr>
              <a:t>Electronic Nerve Stimulator (TENS).</a:t>
            </a:r>
          </a:p>
          <a:p>
            <a:pPr marL="457200" indent="-457200" algn="just">
              <a:buFont typeface="+mj-lt"/>
              <a:buAutoNum type="arabicPeriod"/>
              <a:defRPr/>
            </a:pPr>
            <a:r>
              <a:rPr lang="en-US" sz="2000" dirty="0" smtClean="0">
                <a:solidFill>
                  <a:schemeClr val="tx1"/>
                </a:solidFill>
              </a:rPr>
              <a:t>Active stretch exercises.</a:t>
            </a:r>
          </a:p>
          <a:p>
            <a:pPr>
              <a:defRPr/>
            </a:pPr>
            <a:endParaRPr lang="en-US" sz="2000" dirty="0">
              <a:solidFill>
                <a:schemeClr val="tx1"/>
              </a:solidFill>
            </a:endParaRPr>
          </a:p>
        </p:txBody>
      </p:sp>
      <p:sp>
        <p:nvSpPr>
          <p:cNvPr id="4" name="Rectangle 3"/>
          <p:cNvSpPr/>
          <p:nvPr/>
        </p:nvSpPr>
        <p:spPr>
          <a:xfrm>
            <a:off x="228600" y="6172200"/>
            <a:ext cx="868680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defRPr/>
            </a:pPr>
            <a:r>
              <a:rPr lang="en-US" sz="1600" dirty="0" err="1">
                <a:solidFill>
                  <a:srgbClr val="FFFFFF"/>
                </a:solidFill>
              </a:rPr>
              <a:t>Mujakperuo</a:t>
            </a:r>
            <a:r>
              <a:rPr lang="en-US" sz="1600" dirty="0">
                <a:solidFill>
                  <a:srgbClr val="FFFFFF"/>
                </a:solidFill>
              </a:rPr>
              <a:t> HR, Watson M, </a:t>
            </a:r>
            <a:r>
              <a:rPr lang="en-US" sz="1600" dirty="0" smtClean="0">
                <a:solidFill>
                  <a:srgbClr val="FFFFFF"/>
                </a:solidFill>
              </a:rPr>
              <a:t>(</a:t>
            </a:r>
            <a:r>
              <a:rPr lang="en-US" sz="1600" dirty="0">
                <a:solidFill>
                  <a:srgbClr val="FFFFFF"/>
                </a:solidFill>
              </a:rPr>
              <a:t>2010). "Pharmacological interventions for pain in patients with </a:t>
            </a:r>
            <a:r>
              <a:rPr lang="en-US" sz="1600" dirty="0" err="1">
                <a:solidFill>
                  <a:srgbClr val="FFFFFF"/>
                </a:solidFill>
              </a:rPr>
              <a:t>temporomandibular</a:t>
            </a:r>
            <a:r>
              <a:rPr lang="en-US" sz="1600" dirty="0">
                <a:solidFill>
                  <a:srgbClr val="FFFFFF"/>
                </a:solidFill>
              </a:rPr>
              <a:t> disorders". </a:t>
            </a:r>
            <a:r>
              <a:rPr lang="en-US" sz="1600" i="1" dirty="0">
                <a:solidFill>
                  <a:srgbClr val="FFFFFF"/>
                </a:solidFill>
              </a:rPr>
              <a:t>The Cochrane Database of Systematic Reviews</a:t>
            </a:r>
            <a:r>
              <a:rPr lang="en-US" sz="1600" dirty="0">
                <a:solidFill>
                  <a:srgbClr val="FFFFFF"/>
                </a:solidFill>
              </a:rPr>
              <a:t> </a:t>
            </a:r>
          </a:p>
        </p:txBody>
      </p:sp>
    </p:spTree>
    <p:extLst>
      <p:ext uri="{BB962C8B-B14F-4D97-AF65-F5344CB8AC3E}">
        <p14:creationId xmlns:p14="http://schemas.microsoft.com/office/powerpoint/2010/main" val="20563416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03513" y="-76200"/>
            <a:ext cx="6316662" cy="1143000"/>
          </a:xfrm>
        </p:spPr>
        <p:txBody>
          <a:bodyPr/>
          <a:lstStyle/>
          <a:p>
            <a:r>
              <a:rPr lang="en-US" dirty="0" err="1" smtClean="0"/>
              <a:t>Phonophoresis</a:t>
            </a:r>
            <a:r>
              <a:rPr lang="en-US" dirty="0" smtClean="0"/>
              <a:t> </a:t>
            </a:r>
            <a:endParaRPr lang="en-US" dirty="0"/>
          </a:p>
        </p:txBody>
      </p:sp>
      <p:sp>
        <p:nvSpPr>
          <p:cNvPr id="52227" name="Rectangle 3"/>
          <p:cNvSpPr>
            <a:spLocks noGrp="1" noChangeArrowheads="1"/>
          </p:cNvSpPr>
          <p:nvPr>
            <p:ph type="body" idx="1"/>
          </p:nvPr>
        </p:nvSpPr>
        <p:spPr>
          <a:xfrm>
            <a:off x="533400" y="1447800"/>
            <a:ext cx="8105775" cy="4525963"/>
          </a:xfrm>
        </p:spPr>
        <p:txBody>
          <a:bodyPr>
            <a:normAutofit/>
          </a:bodyPr>
          <a:lstStyle/>
          <a:p>
            <a:r>
              <a:rPr lang="en-US" dirty="0" smtClean="0">
                <a:latin typeface="Times New Roman" pitchFamily="18" charset="0"/>
                <a:cs typeface="Times New Roman" pitchFamily="18" charset="0"/>
              </a:rPr>
              <a:t>The use of ultrasound to enhance the delivery of topically applied medications </a:t>
            </a:r>
          </a:p>
          <a:p>
            <a:r>
              <a:rPr lang="en-US" dirty="0" smtClean="0">
                <a:latin typeface="Times New Roman" pitchFamily="18" charset="0"/>
                <a:cs typeface="Times New Roman" pitchFamily="18" charset="0"/>
              </a:rPr>
              <a:t>Hydrocortisone- 10% </a:t>
            </a:r>
            <a:r>
              <a:rPr lang="en-US"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Ketoprofen</a:t>
            </a:r>
            <a:r>
              <a:rPr lang="en-US" dirty="0" smtClean="0">
                <a:latin typeface="Times New Roman" pitchFamily="18" charset="0"/>
                <a:cs typeface="Times New Roman" pitchFamily="18" charset="0"/>
              </a:rPr>
              <a:t>- 10%</a:t>
            </a:r>
          </a:p>
          <a:p>
            <a:r>
              <a:rPr lang="en-US" dirty="0" err="1" smtClean="0">
                <a:latin typeface="Times New Roman" pitchFamily="18" charset="0"/>
                <a:cs typeface="Times New Roman" pitchFamily="18" charset="0"/>
              </a:rPr>
              <a:t>Dexamethazone</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a:t>
            </a:r>
            <a:endParaRPr lang="en-US" i="1" dirty="0" smtClean="0">
              <a:latin typeface="Times New Roman" pitchFamily="18" charset="0"/>
              <a:cs typeface="Times New Roman" pitchFamily="18" charset="0"/>
            </a:endParaRPr>
          </a:p>
          <a:p>
            <a:r>
              <a:rPr lang="en-US" i="1" dirty="0" smtClean="0">
                <a:solidFill>
                  <a:srgbClr val="FF0000"/>
                </a:solidFill>
                <a:latin typeface="Times New Roman" pitchFamily="18" charset="0"/>
                <a:cs typeface="Times New Roman" pitchFamily="18" charset="0"/>
              </a:rPr>
              <a:t>1 MHz </a:t>
            </a:r>
            <a:r>
              <a:rPr lang="en-US" dirty="0" smtClean="0">
                <a:latin typeface="Times New Roman" pitchFamily="18" charset="0"/>
                <a:cs typeface="Times New Roman" pitchFamily="18" charset="0"/>
              </a:rPr>
              <a:t>frequency with transducer having an affective radiating Intensity of 1.5 W/ cm² in continuous mode to insure reaching the deep tissues </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13647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2000"/>
              <a:t>Parafunctional Behaviors</a:t>
            </a:r>
          </a:p>
        </p:txBody>
      </p:sp>
      <p:sp>
        <p:nvSpPr>
          <p:cNvPr id="41987" name="Rectangle 3"/>
          <p:cNvSpPr>
            <a:spLocks noGrp="1" noChangeArrowheads="1"/>
          </p:cNvSpPr>
          <p:nvPr>
            <p:ph type="body" idx="1"/>
          </p:nvPr>
        </p:nvSpPr>
        <p:spPr/>
        <p:txBody>
          <a:bodyPr>
            <a:noAutofit/>
          </a:bodyPr>
          <a:lstStyle/>
          <a:p>
            <a:pPr>
              <a:lnSpc>
                <a:spcPct val="90000"/>
              </a:lnSpc>
              <a:buFont typeface="Arial" pitchFamily="34" charset="0"/>
              <a:buChar char="•"/>
            </a:pPr>
            <a:r>
              <a:rPr lang="en-US" sz="2000" dirty="0"/>
              <a:t>Gum/candy chewing (chewing limited to 15 – 20 minutes/day!) – including chewing on one side</a:t>
            </a:r>
          </a:p>
          <a:p>
            <a:pPr>
              <a:lnSpc>
                <a:spcPct val="90000"/>
              </a:lnSpc>
              <a:buFont typeface="Arial" pitchFamily="34" charset="0"/>
              <a:buChar char="•"/>
            </a:pPr>
            <a:r>
              <a:rPr lang="en-US" sz="2000" dirty="0"/>
              <a:t>Clenching/</a:t>
            </a:r>
            <a:r>
              <a:rPr lang="en-US" sz="2000" dirty="0" err="1"/>
              <a:t>bruxing</a:t>
            </a:r>
            <a:r>
              <a:rPr lang="en-US" sz="2000" dirty="0"/>
              <a:t>/grinding</a:t>
            </a:r>
          </a:p>
          <a:p>
            <a:pPr>
              <a:lnSpc>
                <a:spcPct val="90000"/>
              </a:lnSpc>
              <a:buFont typeface="Arial" pitchFamily="34" charset="0"/>
              <a:buChar char="•"/>
            </a:pPr>
            <a:r>
              <a:rPr lang="en-US" sz="2000" dirty="0"/>
              <a:t>Leaning on chin/jaw</a:t>
            </a:r>
          </a:p>
          <a:p>
            <a:pPr>
              <a:lnSpc>
                <a:spcPct val="90000"/>
              </a:lnSpc>
              <a:buFont typeface="Arial" pitchFamily="34" charset="0"/>
              <a:buChar char="•"/>
            </a:pPr>
            <a:r>
              <a:rPr lang="en-US" sz="2000" dirty="0"/>
              <a:t>Biting nails, pencils, cheeks</a:t>
            </a:r>
          </a:p>
          <a:p>
            <a:pPr>
              <a:lnSpc>
                <a:spcPct val="90000"/>
              </a:lnSpc>
              <a:buFont typeface="Arial" pitchFamily="34" charset="0"/>
              <a:buChar char="•"/>
            </a:pPr>
            <a:r>
              <a:rPr lang="en-US" sz="2000" dirty="0"/>
              <a:t>Sleep position</a:t>
            </a:r>
          </a:p>
          <a:p>
            <a:pPr>
              <a:lnSpc>
                <a:spcPct val="90000"/>
              </a:lnSpc>
              <a:buFont typeface="Arial" pitchFamily="34" charset="0"/>
              <a:buChar char="•"/>
            </a:pPr>
            <a:r>
              <a:rPr lang="en-US" sz="2000" dirty="0"/>
              <a:t>Caffeine use</a:t>
            </a:r>
          </a:p>
          <a:p>
            <a:pPr>
              <a:lnSpc>
                <a:spcPct val="90000"/>
              </a:lnSpc>
              <a:buFont typeface="Arial" pitchFamily="34" charset="0"/>
              <a:buChar char="•"/>
            </a:pPr>
            <a:r>
              <a:rPr lang="en-US" sz="2000" dirty="0"/>
              <a:t>Musical instruments</a:t>
            </a:r>
          </a:p>
          <a:p>
            <a:pPr>
              <a:lnSpc>
                <a:spcPct val="90000"/>
              </a:lnSpc>
              <a:buFont typeface="Arial" pitchFamily="34" charset="0"/>
              <a:buChar char="•"/>
            </a:pPr>
            <a:r>
              <a:rPr lang="en-US" sz="2000" dirty="0"/>
              <a:t>Mouth breathing</a:t>
            </a:r>
          </a:p>
          <a:p>
            <a:pPr>
              <a:lnSpc>
                <a:spcPct val="90000"/>
              </a:lnSpc>
              <a:buFont typeface="Arial" pitchFamily="34" charset="0"/>
              <a:buChar char="•"/>
            </a:pPr>
            <a:r>
              <a:rPr lang="en-US" sz="2000" dirty="0"/>
              <a:t>Phone cradling</a:t>
            </a:r>
          </a:p>
          <a:p>
            <a:pPr>
              <a:lnSpc>
                <a:spcPct val="90000"/>
              </a:lnSpc>
            </a:pPr>
            <a:endParaRPr lang="en-US" sz="2000" dirty="0"/>
          </a:p>
        </p:txBody>
      </p:sp>
    </p:spTree>
    <p:extLst>
      <p:ext uri="{BB962C8B-B14F-4D97-AF65-F5344CB8AC3E}">
        <p14:creationId xmlns:p14="http://schemas.microsoft.com/office/powerpoint/2010/main" val="788977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1"/>
            <a:ext cx="7696200" cy="1981199"/>
          </a:xfrm>
        </p:spPr>
        <p:txBody>
          <a:bodyPr>
            <a:normAutofit/>
          </a:bodyPr>
          <a:lstStyle/>
          <a:p>
            <a:pPr algn="just"/>
            <a:r>
              <a:rPr lang="en-US" sz="2000" dirty="0" err="1" smtClean="0">
                <a:latin typeface="Arial" pitchFamily="34" charset="0"/>
                <a:cs typeface="Arial" pitchFamily="34" charset="0"/>
              </a:rPr>
              <a:t>Translatory</a:t>
            </a:r>
            <a:r>
              <a:rPr lang="en-US" sz="2000" dirty="0" smtClean="0">
                <a:solidFill>
                  <a:schemeClr val="accent6">
                    <a:lumMod val="75000"/>
                  </a:schemeClr>
                </a:solidFill>
                <a:latin typeface="Arial" pitchFamily="34" charset="0"/>
                <a:cs typeface="Arial" pitchFamily="34" charset="0"/>
              </a:rPr>
              <a:t> </a:t>
            </a:r>
            <a:r>
              <a:rPr lang="en-US" sz="2000" dirty="0" smtClean="0">
                <a:latin typeface="Arial" pitchFamily="34" charset="0"/>
                <a:cs typeface="Arial" pitchFamily="34" charset="0"/>
              </a:rPr>
              <a:t>movement – in the superior part of the joint as the disc and the condyle traverse anteriorly along the inclines of the anterior tubercle to provide an </a:t>
            </a:r>
            <a:r>
              <a:rPr lang="en-US" sz="2000" dirty="0" smtClean="0">
                <a:solidFill>
                  <a:schemeClr val="accent6">
                    <a:lumMod val="75000"/>
                  </a:schemeClr>
                </a:solidFill>
                <a:latin typeface="Arial" pitchFamily="34" charset="0"/>
                <a:cs typeface="Arial" pitchFamily="34" charset="0"/>
              </a:rPr>
              <a:t>anterior</a:t>
            </a:r>
            <a:r>
              <a:rPr lang="en-US" sz="2000" dirty="0" smtClean="0">
                <a:latin typeface="Arial" pitchFamily="34" charset="0"/>
                <a:cs typeface="Arial" pitchFamily="34" charset="0"/>
              </a:rPr>
              <a:t> and </a:t>
            </a:r>
            <a:r>
              <a:rPr lang="en-US" sz="2000" dirty="0" smtClean="0">
                <a:solidFill>
                  <a:schemeClr val="accent6">
                    <a:lumMod val="75000"/>
                  </a:schemeClr>
                </a:solidFill>
                <a:latin typeface="Arial" pitchFamily="34" charset="0"/>
                <a:cs typeface="Arial" pitchFamily="34" charset="0"/>
              </a:rPr>
              <a:t>inferior</a:t>
            </a:r>
            <a:r>
              <a:rPr lang="en-US" sz="2000" dirty="0" smtClean="0">
                <a:latin typeface="Arial" pitchFamily="34" charset="0"/>
                <a:cs typeface="Arial" pitchFamily="34" charset="0"/>
              </a:rPr>
              <a:t> movement of the mandible.</a:t>
            </a:r>
            <a:endParaRPr lang="en-US" sz="2000" dirty="0">
              <a:latin typeface="Arial" pitchFamily="34" charset="0"/>
              <a:cs typeface="Arial" pitchFamily="34" charset="0"/>
            </a:endParaRPr>
          </a:p>
        </p:txBody>
      </p:sp>
      <p:pic>
        <p:nvPicPr>
          <p:cNvPr id="1026" name="Picture 2" descr="C:\Users\Rey\Pictures\tmj mov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872699"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25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1042988" y="260350"/>
            <a:ext cx="7850187" cy="1554163"/>
          </a:xfrm>
          <a:prstGeom prst="rect">
            <a:avLst/>
          </a:prstGeom>
          <a:noFill/>
          <a:ln w="9525">
            <a:noFill/>
            <a:miter lim="800000"/>
            <a:headEnd/>
            <a:tailEnd/>
          </a:ln>
          <a:effectLst/>
        </p:spPr>
        <p:txBody>
          <a:bodyPr>
            <a:spAutoFit/>
          </a:bodyPr>
          <a:lstStyle/>
          <a:p>
            <a:pPr algn="ctr" rtl="0">
              <a:defRPr/>
            </a:pPr>
            <a:r>
              <a:rPr lang="de-DE" sz="3200" b="1" dirty="0">
                <a:solidFill>
                  <a:srgbClr val="FF9900"/>
                </a:solidFill>
                <a:effectLst>
                  <a:outerShdw blurRad="38100" dist="38100" dir="2700000" algn="tl">
                    <a:srgbClr val="000000"/>
                  </a:outerShdw>
                </a:effectLst>
                <a:latin typeface="Times New Roman" pitchFamily="18" charset="0"/>
              </a:rPr>
              <a:t>TMJ Dysfunction Syndrome (</a:t>
            </a:r>
            <a:r>
              <a:rPr lang="de-DE" sz="3200" b="1" dirty="0">
                <a:effectLst>
                  <a:outerShdw blurRad="38100" dist="38100" dir="2700000" algn="tl">
                    <a:srgbClr val="000000"/>
                  </a:outerShdw>
                </a:effectLst>
                <a:latin typeface="Times New Roman" pitchFamily="18" charset="0"/>
              </a:rPr>
              <a:t>TMD</a:t>
            </a:r>
            <a:r>
              <a:rPr lang="de-DE" sz="3200" b="1" dirty="0">
                <a:solidFill>
                  <a:srgbClr val="FF9900"/>
                </a:solidFill>
                <a:effectLst>
                  <a:outerShdw blurRad="38100" dist="38100" dir="2700000" algn="tl">
                    <a:srgbClr val="000000"/>
                  </a:outerShdw>
                </a:effectLst>
                <a:latin typeface="Times New Roman" pitchFamily="18" charset="0"/>
              </a:rPr>
              <a:t>)</a:t>
            </a:r>
          </a:p>
          <a:p>
            <a:pPr algn="ctr" rtl="0">
              <a:defRPr/>
            </a:pPr>
            <a:r>
              <a:rPr lang="de-DE" sz="3200" b="1" dirty="0">
                <a:solidFill>
                  <a:srgbClr val="FF9900"/>
                </a:solidFill>
                <a:effectLst>
                  <a:outerShdw blurRad="38100" dist="38100" dir="2700000" algn="tl">
                    <a:srgbClr val="000000"/>
                  </a:outerShdw>
                </a:effectLst>
                <a:latin typeface="Times New Roman" pitchFamily="18" charset="0"/>
              </a:rPr>
              <a:t>Myofacial Pain </a:t>
            </a:r>
            <a:r>
              <a:rPr lang="de-DE" sz="3200" b="1" dirty="0">
                <a:solidFill>
                  <a:srgbClr val="FF9900"/>
                </a:solidFill>
                <a:effectLst>
                  <a:outerShdw blurRad="38100" dist="38100" dir="2700000" algn="tl">
                    <a:srgbClr val="000000"/>
                  </a:outerShdw>
                </a:effectLst>
                <a:latin typeface="Times New Roman" pitchFamily="18" charset="0"/>
                <a:cs typeface="Times New Roman" pitchFamily="18" charset="0"/>
              </a:rPr>
              <a:t>Dysfunction Syndrome (</a:t>
            </a:r>
            <a:r>
              <a:rPr lang="de-DE" sz="3200" b="1" dirty="0">
                <a:effectLst>
                  <a:outerShdw blurRad="38100" dist="38100" dir="2700000" algn="tl">
                    <a:srgbClr val="000000"/>
                  </a:outerShdw>
                </a:effectLst>
                <a:latin typeface="Times New Roman" pitchFamily="18" charset="0"/>
                <a:cs typeface="Times New Roman" pitchFamily="18" charset="0"/>
              </a:rPr>
              <a:t>MPDS</a:t>
            </a:r>
            <a:r>
              <a:rPr lang="de-DE" sz="3200" b="1" dirty="0">
                <a:solidFill>
                  <a:srgbClr val="FF9900"/>
                </a:solidFill>
                <a:effectLst>
                  <a:outerShdw blurRad="38100" dist="38100" dir="2700000" algn="tl">
                    <a:srgbClr val="000000"/>
                  </a:outerShdw>
                </a:effectLst>
                <a:latin typeface="Times New Roman" pitchFamily="18" charset="0"/>
                <a:cs typeface="Times New Roman" pitchFamily="18" charset="0"/>
              </a:rPr>
              <a:t>)</a:t>
            </a:r>
          </a:p>
        </p:txBody>
      </p:sp>
      <p:sp>
        <p:nvSpPr>
          <p:cNvPr id="31749" name="Rectangle 5"/>
          <p:cNvSpPr>
            <a:spLocks noGrp="1" noChangeArrowheads="1"/>
          </p:cNvSpPr>
          <p:nvPr>
            <p:ph type="body" idx="1"/>
          </p:nvPr>
        </p:nvSpPr>
        <p:spPr>
          <a:xfrm>
            <a:off x="844550" y="1844675"/>
            <a:ext cx="7613650" cy="3794125"/>
          </a:xfrm>
        </p:spPr>
        <p:txBody>
          <a:bodyPr>
            <a:normAutofit/>
          </a:bodyPr>
          <a:lstStyle/>
          <a:p>
            <a:pPr marL="609600" indent="-609600" algn="l" rtl="0" eaLnBrk="1" hangingPunct="1">
              <a:lnSpc>
                <a:spcPct val="90000"/>
              </a:lnSpc>
              <a:buFont typeface="Arial" pitchFamily="34" charset="0"/>
              <a:buChar char="•"/>
              <a:defRPr/>
            </a:pPr>
            <a:r>
              <a:rPr lang="en-US" sz="1800" b="1" dirty="0" smtClean="0">
                <a:solidFill>
                  <a:srgbClr val="FF9900"/>
                </a:solidFill>
                <a:latin typeface="Times New Roman" pitchFamily="18" charset="0"/>
                <a:cs typeface="Times New Roman" pitchFamily="18" charset="0"/>
              </a:rPr>
              <a:t>Prevention:</a:t>
            </a:r>
            <a:endParaRPr lang="en-US" sz="1800" dirty="0" smtClean="0">
              <a:solidFill>
                <a:srgbClr val="FF9900"/>
              </a:solidFill>
              <a:latin typeface="Times New Roman" pitchFamily="18" charset="0"/>
              <a:cs typeface="Times New Roman" pitchFamily="18" charset="0"/>
            </a:endParaRPr>
          </a:p>
          <a:p>
            <a:pPr marL="609600" indent="-609600" algn="l" rtl="0" eaLnBrk="1" hangingPunct="1">
              <a:lnSpc>
                <a:spcPct val="90000"/>
              </a:lnSpc>
              <a:buFont typeface="Arial" pitchFamily="34" charset="0"/>
              <a:buChar char="•"/>
              <a:defRPr/>
            </a:pPr>
            <a:r>
              <a:rPr lang="en-US" sz="1800" b="1" dirty="0" smtClean="0">
                <a:latin typeface="Times New Roman" pitchFamily="18" charset="0"/>
                <a:cs typeface="Times New Roman" pitchFamily="18" charset="0"/>
              </a:rPr>
              <a:t>Eliminate oral habits such as teeth grinding and yawing widely.</a:t>
            </a:r>
          </a:p>
          <a:p>
            <a:pPr marL="609600" indent="-609600" algn="l" rtl="0" eaLnBrk="1" hangingPunct="1">
              <a:lnSpc>
                <a:spcPct val="90000"/>
              </a:lnSpc>
              <a:buFont typeface="Arial" pitchFamily="34" charset="0"/>
              <a:buChar char="•"/>
              <a:defRPr/>
            </a:pPr>
            <a:endParaRPr lang="en-US" sz="1800" b="1" dirty="0" smtClean="0">
              <a:latin typeface="Times New Roman" pitchFamily="18" charset="0"/>
              <a:cs typeface="Times New Roman" pitchFamily="18" charset="0"/>
            </a:endParaRPr>
          </a:p>
          <a:p>
            <a:pPr marL="609600" indent="-609600" algn="l" rtl="0" eaLnBrk="1" hangingPunct="1">
              <a:lnSpc>
                <a:spcPct val="90000"/>
              </a:lnSpc>
              <a:buFont typeface="Arial" pitchFamily="34" charset="0"/>
              <a:buChar char="•"/>
              <a:defRPr/>
            </a:pPr>
            <a:r>
              <a:rPr lang="en-US" sz="1800" b="1" dirty="0" smtClean="0">
                <a:latin typeface="Times New Roman" pitchFamily="18" charset="0"/>
                <a:cs typeface="Times New Roman" pitchFamily="18" charset="0"/>
              </a:rPr>
              <a:t>Dental treatment (orthodontic treatment, prosthetic restoration, </a:t>
            </a:r>
            <a:r>
              <a:rPr lang="en-US" sz="1800" b="1" dirty="0" err="1" smtClean="0">
                <a:latin typeface="Times New Roman" pitchFamily="18" charset="0"/>
                <a:cs typeface="Times New Roman" pitchFamily="18" charset="0"/>
              </a:rPr>
              <a:t>orthognathic</a:t>
            </a:r>
            <a:r>
              <a:rPr lang="en-US" sz="1800" b="1" dirty="0" smtClean="0">
                <a:latin typeface="Times New Roman" pitchFamily="18" charset="0"/>
                <a:cs typeface="Times New Roman" pitchFamily="18" charset="0"/>
              </a:rPr>
              <a:t> surgery and TMJ surgery).</a:t>
            </a:r>
          </a:p>
          <a:p>
            <a:pPr marL="609600" indent="-609600" algn="l" rtl="0" eaLnBrk="1" hangingPunct="1">
              <a:lnSpc>
                <a:spcPct val="90000"/>
              </a:lnSpc>
              <a:buFont typeface="Arial" pitchFamily="34" charset="0"/>
              <a:buChar char="•"/>
              <a:defRPr/>
            </a:pPr>
            <a:endParaRPr lang="en-US" sz="1800" b="1" dirty="0" smtClean="0">
              <a:latin typeface="Times New Roman" pitchFamily="18" charset="0"/>
              <a:cs typeface="Times New Roman" pitchFamily="18" charset="0"/>
            </a:endParaRPr>
          </a:p>
          <a:p>
            <a:pPr marL="609600" indent="-609600" algn="l" rtl="0" eaLnBrk="1" hangingPunct="1">
              <a:lnSpc>
                <a:spcPct val="90000"/>
              </a:lnSpc>
              <a:buFont typeface="Arial" pitchFamily="34" charset="0"/>
              <a:buChar char="•"/>
              <a:defRPr/>
            </a:pPr>
            <a:r>
              <a:rPr lang="en-US" sz="1800" b="1" dirty="0" smtClean="0">
                <a:latin typeface="Times New Roman" pitchFamily="18" charset="0"/>
                <a:cs typeface="Times New Roman" pitchFamily="18" charset="0"/>
              </a:rPr>
              <a:t>Seek effective treatment for diseases such as osteoarthritis and fibromyalgia.</a:t>
            </a:r>
          </a:p>
          <a:p>
            <a:pPr marL="609600" indent="-609600" algn="l" rtl="0" eaLnBrk="1" hangingPunct="1">
              <a:lnSpc>
                <a:spcPct val="90000"/>
              </a:lnSpc>
              <a:buFont typeface="Arial" pitchFamily="34" charset="0"/>
              <a:buChar char="•"/>
              <a:defRPr/>
            </a:pPr>
            <a:r>
              <a:rPr lang="en-US" sz="1800" b="1" dirty="0" smtClean="0">
                <a:latin typeface="Times New Roman" pitchFamily="18" charset="0"/>
                <a:cs typeface="Times New Roman" pitchFamily="18" charset="0"/>
              </a:rPr>
              <a:t>Early Diagnosis and therapy.</a:t>
            </a:r>
          </a:p>
        </p:txBody>
      </p:sp>
    </p:spTree>
    <p:extLst>
      <p:ext uri="{BB962C8B-B14F-4D97-AF65-F5344CB8AC3E}">
        <p14:creationId xmlns:p14="http://schemas.microsoft.com/office/powerpoint/2010/main" val="13416158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20940" cy="320040"/>
          </a:xfrm>
        </p:spPr>
        <p:txBody>
          <a:bodyPr/>
          <a:lstStyle/>
          <a:p>
            <a:r>
              <a:rPr lang="en-US" dirty="0"/>
              <a:t>Usefulness of </a:t>
            </a:r>
            <a:r>
              <a:rPr lang="en-US" dirty="0" err="1"/>
              <a:t>occlusal</a:t>
            </a:r>
            <a:r>
              <a:rPr lang="en-US" dirty="0"/>
              <a:t> splints</a:t>
            </a:r>
          </a:p>
        </p:txBody>
      </p:sp>
      <p:sp>
        <p:nvSpPr>
          <p:cNvPr id="3" name="Content Placeholder 2"/>
          <p:cNvSpPr>
            <a:spLocks noGrp="1"/>
          </p:cNvSpPr>
          <p:nvPr>
            <p:ph idx="1"/>
          </p:nvPr>
        </p:nvSpPr>
        <p:spPr>
          <a:xfrm>
            <a:off x="822960" y="838200"/>
            <a:ext cx="7711440" cy="4267200"/>
          </a:xfrm>
        </p:spPr>
        <p:txBody>
          <a:bodyPr>
            <a:normAutofit/>
          </a:bodyPr>
          <a:lstStyle/>
          <a:p>
            <a:pPr algn="just">
              <a:buFont typeface="Arial" pitchFamily="34" charset="0"/>
              <a:buChar char="•"/>
            </a:pPr>
            <a:r>
              <a:rPr lang="en-US" sz="1400" dirty="0">
                <a:latin typeface="Times New Roman" pitchFamily="18" charset="0"/>
                <a:cs typeface="Times New Roman" pitchFamily="18" charset="0"/>
              </a:rPr>
              <a:t>Dentists often use </a:t>
            </a:r>
            <a:r>
              <a:rPr lang="en-US" sz="1400" dirty="0" err="1">
                <a:latin typeface="Times New Roman" pitchFamily="18" charset="0"/>
                <a:cs typeface="Times New Roman" pitchFamily="18" charset="0"/>
              </a:rPr>
              <a:t>occlusal</a:t>
            </a:r>
            <a:r>
              <a:rPr lang="en-US" sz="1400" dirty="0">
                <a:latin typeface="Times New Roman" pitchFamily="18" charset="0"/>
                <a:cs typeface="Times New Roman" pitchFamily="18" charset="0"/>
              </a:rPr>
              <a:t> splints in the management of </a:t>
            </a:r>
            <a:r>
              <a:rPr lang="en-US" sz="1400" dirty="0" err="1">
                <a:latin typeface="Times New Roman" pitchFamily="18" charset="0"/>
                <a:cs typeface="Times New Roman" pitchFamily="18" charset="0"/>
              </a:rPr>
              <a:t>occlusodontic</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rPr>
              <a:t>problems.</a:t>
            </a:r>
          </a:p>
          <a:p>
            <a:pPr algn="just">
              <a:buFont typeface="Arial" pitchFamily="34" charset="0"/>
              <a:buChar char="•"/>
            </a:pPr>
            <a:r>
              <a:rPr lang="en-US" sz="1400" dirty="0" smtClean="0">
                <a:latin typeface="Times New Roman" pitchFamily="18" charset="0"/>
                <a:cs typeface="Times New Roman" pitchFamily="18" charset="0"/>
              </a:rPr>
              <a:t>Proper </a:t>
            </a:r>
            <a:r>
              <a:rPr lang="en-US" sz="1400" dirty="0">
                <a:latin typeface="Times New Roman" pitchFamily="18" charset="0"/>
                <a:cs typeface="Times New Roman" pitchFamily="18" charset="0"/>
              </a:rPr>
              <a:t>design and placement of </a:t>
            </a:r>
            <a:r>
              <a:rPr lang="en-US" sz="1400" dirty="0" err="1">
                <a:latin typeface="Times New Roman" pitchFamily="18" charset="0"/>
                <a:cs typeface="Times New Roman" pitchFamily="18" charset="0"/>
              </a:rPr>
              <a:t>occlusal</a:t>
            </a:r>
            <a:r>
              <a:rPr lang="en-US" sz="1400" dirty="0">
                <a:latin typeface="Times New Roman" pitchFamily="18" charset="0"/>
                <a:cs typeface="Times New Roman" pitchFamily="18" charset="0"/>
              </a:rPr>
              <a:t> splints requires that they respond to precise indications and that practitioners fabricate and maintain them </a:t>
            </a:r>
            <a:r>
              <a:rPr lang="en-US" sz="1400" dirty="0" smtClean="0">
                <a:latin typeface="Times New Roman" pitchFamily="18" charset="0"/>
                <a:cs typeface="Times New Roman" pitchFamily="18" charset="0"/>
              </a:rPr>
              <a:t>with </a:t>
            </a:r>
            <a:r>
              <a:rPr lang="en-US" sz="1400" dirty="0">
                <a:latin typeface="Times New Roman" pitchFamily="18" charset="0"/>
                <a:cs typeface="Times New Roman" pitchFamily="18" charset="0"/>
              </a:rPr>
              <a:t>care to assure that patients benefit from </a:t>
            </a:r>
            <a:r>
              <a:rPr lang="en-US" sz="1400" dirty="0" smtClean="0">
                <a:latin typeface="Times New Roman" pitchFamily="18" charset="0"/>
                <a:cs typeface="Times New Roman" pitchFamily="18" charset="0"/>
              </a:rPr>
              <a:t>them.</a:t>
            </a:r>
          </a:p>
          <a:p>
            <a:pPr algn="just">
              <a:buFont typeface="Arial" pitchFamily="34" charset="0"/>
              <a:buChar char="•"/>
            </a:pPr>
            <a:r>
              <a:rPr lang="en-US" sz="1400" dirty="0">
                <a:latin typeface="Times New Roman" pitchFamily="18" charset="0"/>
                <a:cs typeface="Times New Roman" pitchFamily="18" charset="0"/>
              </a:rPr>
              <a:t>Splints help practitioners adjust the relationship between the jaws either by suppressing blockage of teeth to relax muscles or by repositioning the condyles in the articular </a:t>
            </a:r>
            <a:r>
              <a:rPr lang="en-US" sz="1400" dirty="0" err="1">
                <a:latin typeface="Times New Roman" pitchFamily="18" charset="0"/>
                <a:cs typeface="Times New Roman" pitchFamily="18" charset="0"/>
              </a:rPr>
              <a:t>fossas</a:t>
            </a:r>
            <a:r>
              <a:rPr lang="en-US" sz="1400" dirty="0">
                <a:latin typeface="Times New Roman" pitchFamily="18" charset="0"/>
                <a:cs typeface="Times New Roman" pitchFamily="18" charset="0"/>
              </a:rPr>
              <a:t> to recapture discs or to reduce painful excess intra-articular pressure derived from degenerative diseases</a:t>
            </a:r>
            <a:r>
              <a:rPr lang="en-US" sz="1400" dirty="0" smtClean="0">
                <a:latin typeface="Times New Roman" pitchFamily="18" charset="0"/>
                <a:cs typeface="Times New Roman" pitchFamily="18" charset="0"/>
              </a:rPr>
              <a:t>.</a:t>
            </a:r>
          </a:p>
          <a:p>
            <a:pPr>
              <a:buFont typeface="Arial" pitchFamily="34" charset="0"/>
              <a:buChar char="•"/>
            </a:pPr>
            <a:r>
              <a:rPr lang="en-US" sz="1400" dirty="0"/>
              <a:t>1 – </a:t>
            </a:r>
            <a:r>
              <a:rPr lang="en-US" sz="1400" dirty="0">
                <a:latin typeface="Arial" pitchFamily="34" charset="0"/>
                <a:cs typeface="Arial" pitchFamily="34" charset="0"/>
              </a:rPr>
              <a:t>THE MUSCLE RECONDITIONING </a:t>
            </a:r>
            <a:r>
              <a:rPr lang="en-US" sz="1400" dirty="0" smtClean="0">
                <a:latin typeface="Arial" pitchFamily="34" charset="0"/>
                <a:cs typeface="Arial" pitchFamily="34" charset="0"/>
              </a:rPr>
              <a:t>SPLINT</a:t>
            </a:r>
          </a:p>
          <a:p>
            <a:pPr>
              <a:buFont typeface="Arial" pitchFamily="34" charset="0"/>
              <a:buChar char="•"/>
            </a:pPr>
            <a:r>
              <a:rPr lang="en-US" sz="1400" dirty="0">
                <a:latin typeface="Arial" pitchFamily="34" charset="0"/>
                <a:cs typeface="Arial" pitchFamily="34" charset="0"/>
              </a:rPr>
              <a:t>2 – THE ANTERIOR </a:t>
            </a:r>
            <a:r>
              <a:rPr lang="en-US" sz="1400" dirty="0" smtClean="0">
                <a:latin typeface="Arial" pitchFamily="34" charset="0"/>
                <a:cs typeface="Arial" pitchFamily="34" charset="0"/>
              </a:rPr>
              <a:t>STOP</a:t>
            </a:r>
          </a:p>
          <a:p>
            <a:pPr>
              <a:buFont typeface="Arial" pitchFamily="34" charset="0"/>
              <a:buChar char="•"/>
            </a:pPr>
            <a:r>
              <a:rPr lang="en-US" sz="1400" dirty="0">
                <a:latin typeface="Arial" pitchFamily="34" charset="0"/>
                <a:cs typeface="Arial" pitchFamily="34" charset="0"/>
              </a:rPr>
              <a:t>3 – THE ARTICULAR REPOSITIONING </a:t>
            </a:r>
            <a:r>
              <a:rPr lang="en-US" sz="1400" dirty="0" smtClean="0">
                <a:latin typeface="Arial" pitchFamily="34" charset="0"/>
                <a:cs typeface="Arial" pitchFamily="34" charset="0"/>
              </a:rPr>
              <a:t>SPLINT</a:t>
            </a:r>
          </a:p>
          <a:p>
            <a:pPr>
              <a:buFont typeface="Arial" pitchFamily="34" charset="0"/>
              <a:buChar char="•"/>
            </a:pPr>
            <a:r>
              <a:rPr lang="en-US" sz="1400" dirty="0">
                <a:latin typeface="Arial" pitchFamily="34" charset="0"/>
                <a:cs typeface="Arial" pitchFamily="34" charset="0"/>
              </a:rPr>
              <a:t>4 – THE DECOMPRESSION </a:t>
            </a:r>
            <a:r>
              <a:rPr lang="en-US" sz="1400" dirty="0" smtClean="0">
                <a:latin typeface="Arial" pitchFamily="34" charset="0"/>
                <a:cs typeface="Arial" pitchFamily="34" charset="0"/>
              </a:rPr>
              <a:t>SPLINT</a:t>
            </a:r>
          </a:p>
          <a:p>
            <a:pPr>
              <a:buFont typeface="Arial" pitchFamily="34" charset="0"/>
              <a:buChar char="•"/>
            </a:pPr>
            <a:r>
              <a:rPr lang="en-US" sz="1400" dirty="0">
                <a:latin typeface="Arial" pitchFamily="34" charset="0"/>
                <a:cs typeface="Arial" pitchFamily="34" charset="0"/>
              </a:rPr>
              <a:t>5 – THE STABILIZING </a:t>
            </a:r>
            <a:r>
              <a:rPr lang="en-US" sz="1400" dirty="0" smtClean="0">
                <a:latin typeface="Arial" pitchFamily="34" charset="0"/>
                <a:cs typeface="Arial" pitchFamily="34" charset="0"/>
              </a:rPr>
              <a:t>SPLINT</a:t>
            </a:r>
          </a:p>
          <a:p>
            <a:pPr>
              <a:buFont typeface="Arial" pitchFamily="34" charset="0"/>
              <a:buChar char="•"/>
            </a:pPr>
            <a:r>
              <a:rPr lang="en-US" sz="1400" dirty="0">
                <a:latin typeface="Arial" pitchFamily="34" charset="0"/>
                <a:cs typeface="Arial" pitchFamily="34" charset="0"/>
              </a:rPr>
              <a:t>6 – THE NOCTURNAL PROTECTION SPLINT</a:t>
            </a:r>
            <a:endParaRPr lang="en-US" sz="1400"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2368636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9783"/>
            <a:ext cx="35242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57200"/>
            <a:ext cx="3581401"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038600"/>
            <a:ext cx="3162809"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939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Tmj</a:t>
            </a:r>
            <a:r>
              <a:rPr lang="en-US" dirty="0" smtClean="0"/>
              <a:t> dislocation</a:t>
            </a:r>
            <a:endParaRPr lang="en-US" dirty="0"/>
          </a:p>
        </p:txBody>
      </p:sp>
      <p:sp>
        <p:nvSpPr>
          <p:cNvPr id="3" name="Content Placeholder 2"/>
          <p:cNvSpPr>
            <a:spLocks noGrp="1"/>
          </p:cNvSpPr>
          <p:nvPr>
            <p:ph idx="1"/>
          </p:nvPr>
        </p:nvSpPr>
        <p:spPr/>
        <p:txBody>
          <a:bodyPr>
            <a:normAutofit fontScale="92500"/>
          </a:bodyPr>
          <a:lstStyle/>
          <a:p>
            <a:pPr algn="just">
              <a:lnSpc>
                <a:spcPct val="150000"/>
              </a:lnSpc>
            </a:pPr>
            <a:r>
              <a:rPr lang="en-US" sz="1400" dirty="0" err="1">
                <a:latin typeface="Times New Roman" pitchFamily="18" charset="0"/>
                <a:cs typeface="Times New Roman" pitchFamily="18" charset="0"/>
              </a:rPr>
              <a:t>Temporomandibular</a:t>
            </a:r>
            <a:r>
              <a:rPr lang="en-US" sz="1400" dirty="0">
                <a:latin typeface="Times New Roman" pitchFamily="18" charset="0"/>
                <a:cs typeface="Times New Roman" pitchFamily="18" charset="0"/>
              </a:rPr>
              <a:t> joint (TMJ) subluxation and dislocation are uncommon but very unpleasant and distressing conditions to patients. </a:t>
            </a:r>
            <a:endParaRPr lang="en-US" sz="1400" dirty="0" smtClean="0">
              <a:latin typeface="Times New Roman" pitchFamily="18" charset="0"/>
              <a:cs typeface="Times New Roman" pitchFamily="18" charset="0"/>
            </a:endParaRPr>
          </a:p>
          <a:p>
            <a:pPr algn="just">
              <a:lnSpc>
                <a:spcPct val="150000"/>
              </a:lnSpc>
            </a:pPr>
            <a:r>
              <a:rPr lang="en-US" sz="1400" dirty="0" smtClean="0">
                <a:latin typeface="Times New Roman" pitchFamily="18" charset="0"/>
                <a:cs typeface="Times New Roman" pitchFamily="18" charset="0"/>
              </a:rPr>
              <a:t>Subluxation </a:t>
            </a:r>
            <a:r>
              <a:rPr lang="en-US" sz="1400" dirty="0">
                <a:latin typeface="Times New Roman" pitchFamily="18" charset="0"/>
                <a:cs typeface="Times New Roman" pitchFamily="18" charset="0"/>
              </a:rPr>
              <a:t>of the TMJ is an excessively abnormal condylar excursion secondary to flaccidity and laxity of the capsule. </a:t>
            </a:r>
            <a:endParaRPr lang="en-US" sz="1400" dirty="0" smtClean="0">
              <a:latin typeface="Times New Roman" pitchFamily="18" charset="0"/>
              <a:cs typeface="Times New Roman" pitchFamily="18" charset="0"/>
            </a:endParaRPr>
          </a:p>
          <a:p>
            <a:pPr algn="just">
              <a:lnSpc>
                <a:spcPct val="150000"/>
              </a:lnSpc>
            </a:pPr>
            <a:r>
              <a:rPr lang="en-US" sz="1400" dirty="0" smtClean="0">
                <a:latin typeface="Times New Roman" pitchFamily="18" charset="0"/>
                <a:cs typeface="Times New Roman" pitchFamily="18" charset="0"/>
              </a:rPr>
              <a:t>When </a:t>
            </a:r>
            <a:r>
              <a:rPr lang="en-US" sz="1400" dirty="0">
                <a:latin typeface="Times New Roman" pitchFamily="18" charset="0"/>
                <a:cs typeface="Times New Roman" pitchFamily="18" charset="0"/>
              </a:rPr>
              <a:t>the condyle head excurses anterior to the eminence upon wide opening, it can return to the fossa by self-manipulation or non-surgical conservative reduction. </a:t>
            </a:r>
            <a:endParaRPr lang="en-US" sz="1400" dirty="0" smtClean="0">
              <a:latin typeface="Times New Roman" pitchFamily="18" charset="0"/>
              <a:cs typeface="Times New Roman" pitchFamily="18" charset="0"/>
            </a:endParaRPr>
          </a:p>
          <a:p>
            <a:pPr algn="just">
              <a:lnSpc>
                <a:spcPct val="150000"/>
              </a:lnSpc>
            </a:pPr>
            <a:r>
              <a:rPr lang="en-US" sz="1400" dirty="0" smtClean="0">
                <a:latin typeface="Times New Roman" pitchFamily="18" charset="0"/>
                <a:cs typeface="Times New Roman" pitchFamily="18" charset="0"/>
              </a:rPr>
              <a:t>Surgery </a:t>
            </a:r>
            <a:r>
              <a:rPr lang="en-US" sz="1400" dirty="0">
                <a:latin typeface="Times New Roman" pitchFamily="18" charset="0"/>
                <a:cs typeface="Times New Roman" pitchFamily="18" charset="0"/>
              </a:rPr>
              <a:t>is recommended if a complete dislocation, so-called open lock, occurs as a chronic or recurrent protracted condition that cannot be reduced voluntarily. A range of surgical procedures can be performed to limit condylar hypermobility </a:t>
            </a:r>
            <a:r>
              <a:rPr lang="en-US" sz="1400" dirty="0" smtClean="0">
                <a:latin typeface="Times New Roman" pitchFamily="18" charset="0"/>
                <a:cs typeface="Times New Roman" pitchFamily="18" charset="0"/>
              </a:rPr>
              <a:t>including </a:t>
            </a:r>
            <a:r>
              <a:rPr lang="en-US" sz="1400" dirty="0">
                <a:latin typeface="Times New Roman" pitchFamily="18" charset="0"/>
                <a:cs typeface="Times New Roman" pitchFamily="18" charset="0"/>
              </a:rPr>
              <a:t>soft tissue </a:t>
            </a:r>
            <a:r>
              <a:rPr lang="en-US" sz="1400" dirty="0" smtClean="0">
                <a:latin typeface="Times New Roman" pitchFamily="18" charset="0"/>
                <a:cs typeface="Times New Roman" pitchFamily="18" charset="0"/>
              </a:rPr>
              <a:t>tethering, </a:t>
            </a:r>
            <a:r>
              <a:rPr lang="en-US" sz="1400" dirty="0">
                <a:latin typeface="Times New Roman" pitchFamily="18" charset="0"/>
                <a:cs typeface="Times New Roman" pitchFamily="18" charset="0"/>
              </a:rPr>
              <a:t>removal of mechanical blockade and augmentation of articular eminence using different kinds of grafts</a:t>
            </a:r>
            <a:r>
              <a:rPr lang="en-US" sz="1400" dirty="0">
                <a:latin typeface="Arial" pitchFamily="34" charset="0"/>
                <a:cs typeface="Arial" pitchFamily="34" charset="0"/>
              </a:rPr>
              <a:t>.</a:t>
            </a:r>
          </a:p>
        </p:txBody>
      </p:sp>
    </p:spTree>
    <p:extLst>
      <p:ext uri="{BB962C8B-B14F-4D97-AF65-F5344CB8AC3E}">
        <p14:creationId xmlns:p14="http://schemas.microsoft.com/office/powerpoint/2010/main" val="23115065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1" y="457200"/>
            <a:ext cx="36755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266343"/>
            <a:ext cx="4267200" cy="4801314"/>
          </a:xfrm>
          <a:prstGeom prst="rect">
            <a:avLst/>
          </a:prstGeom>
        </p:spPr>
        <p:txBody>
          <a:bodyPr wrap="square">
            <a:spAutoFit/>
          </a:bodyPr>
          <a:lstStyle/>
          <a:p>
            <a:pPr algn="just"/>
            <a:r>
              <a:rPr lang="en-US" dirty="0"/>
              <a:t>The </a:t>
            </a:r>
            <a:r>
              <a:rPr lang="en-US" dirty="0" err="1"/>
              <a:t>clinican</a:t>
            </a:r>
            <a:r>
              <a:rPr lang="en-US" dirty="0"/>
              <a:t> aims to direct a downwards and backwards force to the mandible. This is achieved by placing the </a:t>
            </a:r>
            <a:r>
              <a:rPr lang="en-US" dirty="0" err="1"/>
              <a:t>clinican’s</a:t>
            </a:r>
            <a:r>
              <a:rPr lang="en-US" dirty="0"/>
              <a:t> thumbs on the outer aspect of the </a:t>
            </a:r>
            <a:r>
              <a:rPr lang="en-US" dirty="0" err="1"/>
              <a:t>occlusal</a:t>
            </a:r>
            <a:r>
              <a:rPr lang="en-US" dirty="0"/>
              <a:t> surface of the mandibular molars bilaterally, and then pushing gently, with increasing pressure downwards. At the same time, with the fingers, gentle upwards pressure is placed on the chin </a:t>
            </a:r>
            <a:r>
              <a:rPr lang="en-US" dirty="0" smtClean="0"/>
              <a:t>. </a:t>
            </a:r>
            <a:r>
              <a:rPr lang="en-US" dirty="0"/>
              <a:t>The patient’s mandible should be at the level of, or below the </a:t>
            </a:r>
            <a:r>
              <a:rPr lang="en-US" dirty="0" err="1"/>
              <a:t>clinican’s</a:t>
            </a:r>
            <a:r>
              <a:rPr lang="en-US" dirty="0"/>
              <a:t> elbow to allow for adequate but gentle pressure. The effort required is such as to overcome the muscular spasm and guide the condyle down along the front of the articular eminence and back into the </a:t>
            </a:r>
            <a:r>
              <a:rPr lang="en-US" dirty="0" err="1"/>
              <a:t>glenoid</a:t>
            </a:r>
            <a:r>
              <a:rPr lang="en-US" dirty="0"/>
              <a:t> fossa</a:t>
            </a:r>
          </a:p>
        </p:txBody>
      </p:sp>
    </p:spTree>
    <p:extLst>
      <p:ext uri="{BB962C8B-B14F-4D97-AF65-F5344CB8AC3E}">
        <p14:creationId xmlns:p14="http://schemas.microsoft.com/office/powerpoint/2010/main" val="2947636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22724"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248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arthritis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a:t>Infectious arthritis</a:t>
            </a:r>
          </a:p>
          <a:p>
            <a:pPr>
              <a:buFont typeface="Arial" pitchFamily="34" charset="0"/>
              <a:buChar char="•"/>
            </a:pPr>
            <a:r>
              <a:rPr lang="en-US" b="0" dirty="0" smtClean="0"/>
              <a:t>infection </a:t>
            </a:r>
            <a:r>
              <a:rPr lang="en-US" b="0" dirty="0"/>
              <a:t>of the </a:t>
            </a:r>
            <a:r>
              <a:rPr lang="en-US" b="0" dirty="0" err="1"/>
              <a:t>temporomandibular</a:t>
            </a:r>
            <a:r>
              <a:rPr lang="en-US" b="0" dirty="0"/>
              <a:t> joint (TMJ) may result from direct extension of adjacent infection or </a:t>
            </a:r>
            <a:r>
              <a:rPr lang="en-US" b="0" dirty="0" err="1"/>
              <a:t>hematogenous</a:t>
            </a:r>
            <a:r>
              <a:rPr lang="en-US" b="0" dirty="0"/>
              <a:t> spread of </a:t>
            </a:r>
            <a:r>
              <a:rPr lang="en-US" b="0" dirty="0" err="1"/>
              <a:t>bloodborne</a:t>
            </a:r>
            <a:r>
              <a:rPr lang="en-US" b="0" dirty="0"/>
              <a:t> </a:t>
            </a:r>
            <a:r>
              <a:rPr lang="en-US" b="0" dirty="0" smtClean="0"/>
              <a:t>organisms</a:t>
            </a:r>
          </a:p>
          <a:p>
            <a:pPr>
              <a:buFont typeface="Arial" pitchFamily="34" charset="0"/>
              <a:buChar char="•"/>
            </a:pPr>
            <a:r>
              <a:rPr lang="en-US" b="0" dirty="0"/>
              <a:t> The area is inflamed, and jaw movement is limited and painful. Local signs of infection associated with evidence of a systemic disease or with an adjacent infection suggest the diagnosis. </a:t>
            </a:r>
            <a:endParaRPr lang="en-US" b="0" dirty="0" smtClean="0"/>
          </a:p>
          <a:p>
            <a:pPr>
              <a:buFont typeface="Arial" pitchFamily="34" charset="0"/>
              <a:buChar char="•"/>
            </a:pPr>
            <a:r>
              <a:rPr lang="en-US" b="0" dirty="0"/>
              <a:t>Treatment includes </a:t>
            </a:r>
            <a:r>
              <a:rPr lang="en-US" b="0" dirty="0">
                <a:solidFill>
                  <a:srgbClr val="FF0000"/>
                </a:solidFill>
              </a:rPr>
              <a:t>antibiotics, proper hydration, pain control, and motion restriction</a:t>
            </a:r>
            <a:r>
              <a:rPr lang="en-US" b="0" dirty="0" smtClean="0"/>
              <a:t>.</a:t>
            </a:r>
          </a:p>
          <a:p>
            <a:pPr>
              <a:buFont typeface="Arial" pitchFamily="34" charset="0"/>
              <a:buChar char="•"/>
            </a:pPr>
            <a:r>
              <a:rPr lang="en-US" b="0" dirty="0" smtClean="0"/>
              <a:t> </a:t>
            </a:r>
            <a:r>
              <a:rPr lang="en-US" b="0" dirty="0"/>
              <a:t>Parenteral penicillin G is the drug of choice until a specific bacteriologic diagnosis can be made on the basis of culture and sensitivity testing</a:t>
            </a:r>
            <a:r>
              <a:rPr lang="en-US" b="0" dirty="0" smtClean="0"/>
              <a:t>.</a:t>
            </a:r>
          </a:p>
          <a:p>
            <a:pPr>
              <a:buFont typeface="Arial" pitchFamily="34" charset="0"/>
              <a:buChar char="•"/>
            </a:pPr>
            <a:r>
              <a:rPr lang="en-US" b="0" dirty="0" smtClean="0"/>
              <a:t> </a:t>
            </a:r>
            <a:r>
              <a:rPr lang="en-US" b="0" dirty="0" err="1"/>
              <a:t>Suppurative</a:t>
            </a:r>
            <a:r>
              <a:rPr lang="en-US" b="0" dirty="0"/>
              <a:t> infections are aspirated or incised. Once the infection is controlled, jaw-opening exercises help prevent scarring and limitation of motion.</a:t>
            </a:r>
            <a:endParaRPr lang="en-US" dirty="0"/>
          </a:p>
        </p:txBody>
      </p:sp>
    </p:spTree>
    <p:extLst>
      <p:ext uri="{BB962C8B-B14F-4D97-AF65-F5344CB8AC3E}">
        <p14:creationId xmlns:p14="http://schemas.microsoft.com/office/powerpoint/2010/main" val="3082380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arthritis</a:t>
            </a:r>
            <a:br>
              <a:rPr lang="en-US" dirty="0"/>
            </a:br>
            <a:endParaRPr lang="en-US" dirty="0"/>
          </a:p>
        </p:txBody>
      </p:sp>
      <p:sp>
        <p:nvSpPr>
          <p:cNvPr id="3" name="Content Placeholder 2"/>
          <p:cNvSpPr>
            <a:spLocks noGrp="1"/>
          </p:cNvSpPr>
          <p:nvPr>
            <p:ph idx="1"/>
          </p:nvPr>
        </p:nvSpPr>
        <p:spPr/>
        <p:txBody>
          <a:bodyPr/>
          <a:lstStyle/>
          <a:p>
            <a:pPr>
              <a:buFont typeface="Arial" pitchFamily="34" charset="0"/>
              <a:buChar char="•"/>
            </a:pPr>
            <a:r>
              <a:rPr lang="en-US" b="0" dirty="0" smtClean="0"/>
              <a:t>Rarely</a:t>
            </a:r>
            <a:r>
              <a:rPr lang="en-US" b="0" dirty="0"/>
              <a:t>, acute injury (</a:t>
            </a:r>
            <a:r>
              <a:rPr lang="en-US" b="0" dirty="0" err="1"/>
              <a:t>eg</a:t>
            </a:r>
            <a:r>
              <a:rPr lang="en-US" b="0" dirty="0"/>
              <a:t>, due to difficult tooth extraction or endotracheal intubation) may lead to arthritis of the TMJ. </a:t>
            </a:r>
            <a:endParaRPr lang="en-US" b="0" dirty="0" smtClean="0"/>
          </a:p>
          <a:p>
            <a:pPr>
              <a:buFont typeface="Arial" pitchFamily="34" charset="0"/>
              <a:buChar char="•"/>
            </a:pPr>
            <a:r>
              <a:rPr lang="en-US" b="0" dirty="0" smtClean="0"/>
              <a:t>Pain</a:t>
            </a:r>
            <a:r>
              <a:rPr lang="en-US" b="0" dirty="0"/>
              <a:t>, tenderness, and limitation of motion occur</a:t>
            </a:r>
            <a:r>
              <a:rPr lang="en-US" b="0" dirty="0" smtClean="0"/>
              <a:t>.</a:t>
            </a:r>
          </a:p>
          <a:p>
            <a:pPr>
              <a:buFont typeface="Arial" pitchFamily="34" charset="0"/>
              <a:buChar char="•"/>
            </a:pPr>
            <a:r>
              <a:rPr lang="en-US" b="0" dirty="0" smtClean="0"/>
              <a:t> </a:t>
            </a:r>
            <a:r>
              <a:rPr lang="en-US" b="0" dirty="0"/>
              <a:t>Diagnosis is based primarily on history</a:t>
            </a:r>
            <a:r>
              <a:rPr lang="en-US" b="0" dirty="0" smtClean="0"/>
              <a:t>.</a:t>
            </a:r>
          </a:p>
          <a:p>
            <a:pPr>
              <a:buFont typeface="Arial" pitchFamily="34" charset="0"/>
              <a:buChar char="•"/>
            </a:pPr>
            <a:r>
              <a:rPr lang="en-US" b="0" dirty="0" smtClean="0"/>
              <a:t> </a:t>
            </a:r>
            <a:r>
              <a:rPr lang="en-US" b="0" dirty="0"/>
              <a:t>X-ray results are negative except when intra-articular edema or hemorrhage widens the joint space. </a:t>
            </a:r>
            <a:endParaRPr lang="en-US" b="0" dirty="0" smtClean="0"/>
          </a:p>
          <a:p>
            <a:pPr>
              <a:buFont typeface="Arial" pitchFamily="34" charset="0"/>
              <a:buChar char="•"/>
            </a:pPr>
            <a:r>
              <a:rPr lang="en-US" b="0" dirty="0" smtClean="0"/>
              <a:t>Treatment </a:t>
            </a:r>
            <a:r>
              <a:rPr lang="en-US" b="0" dirty="0"/>
              <a:t>includes NSAIDs, application of heat, a soft diet, and restriction of jaw movement.</a:t>
            </a:r>
          </a:p>
          <a:p>
            <a:pPr>
              <a:buFont typeface="Arial" pitchFamily="34" charset="0"/>
              <a:buChar char="•"/>
            </a:pPr>
            <a:endParaRPr lang="en-US" dirty="0"/>
          </a:p>
        </p:txBody>
      </p:sp>
    </p:spTree>
    <p:extLst>
      <p:ext uri="{BB962C8B-B14F-4D97-AF65-F5344CB8AC3E}">
        <p14:creationId xmlns:p14="http://schemas.microsoft.com/office/powerpoint/2010/main" val="3604522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Osteoarthritis</a:t>
            </a:r>
            <a:br>
              <a:rPr lang="en-US" dirty="0"/>
            </a:br>
            <a:endParaRPr lang="en-US" dirty="0"/>
          </a:p>
        </p:txBody>
      </p:sp>
      <p:sp>
        <p:nvSpPr>
          <p:cNvPr id="3" name="Content Placeholder 2"/>
          <p:cNvSpPr>
            <a:spLocks noGrp="1"/>
          </p:cNvSpPr>
          <p:nvPr>
            <p:ph idx="1"/>
          </p:nvPr>
        </p:nvSpPr>
        <p:spPr/>
        <p:txBody>
          <a:bodyPr/>
          <a:lstStyle/>
          <a:p>
            <a:r>
              <a:rPr lang="en-US" b="0" dirty="0" smtClean="0"/>
              <a:t>The </a:t>
            </a:r>
            <a:r>
              <a:rPr lang="en-US" b="0" dirty="0"/>
              <a:t>TMJ may be affected, usually in people &gt; 50 yr. Occasionally, patients complain of stiffness, grating, or mild pain. </a:t>
            </a:r>
            <a:endParaRPr lang="en-US" b="0" dirty="0" smtClean="0"/>
          </a:p>
          <a:p>
            <a:r>
              <a:rPr lang="en-US" b="0" dirty="0" smtClean="0"/>
              <a:t>Crepitus </a:t>
            </a:r>
            <a:r>
              <a:rPr lang="en-US" b="0" dirty="0"/>
              <a:t>results from a hole worn through the disk, causing bone to grate on bone. Joint involvement is generally bilateral</a:t>
            </a:r>
            <a:r>
              <a:rPr lang="en-US" b="0" dirty="0" smtClean="0"/>
              <a:t>.</a:t>
            </a:r>
          </a:p>
          <a:p>
            <a:r>
              <a:rPr lang="en-US" b="0" dirty="0" smtClean="0"/>
              <a:t> </a:t>
            </a:r>
            <a:r>
              <a:rPr lang="en-US" b="0" dirty="0"/>
              <a:t>X-rays or CT may show flattening </a:t>
            </a:r>
            <a:r>
              <a:rPr lang="en-US" b="0" dirty="0" smtClean="0"/>
              <a:t> of </a:t>
            </a:r>
            <a:r>
              <a:rPr lang="en-US" b="0" dirty="0"/>
              <a:t>the condyle, suggestive of dysfunctional change. </a:t>
            </a:r>
            <a:endParaRPr lang="en-US" b="0" dirty="0" smtClean="0"/>
          </a:p>
          <a:p>
            <a:r>
              <a:rPr lang="en-US" b="0" dirty="0" smtClean="0"/>
              <a:t>Treatment </a:t>
            </a:r>
            <a:r>
              <a:rPr lang="en-US" b="0" dirty="0"/>
              <a:t>is symptomatic. A mouth guard worn during the night or day may help alleviate pain and reduce grating sounds in patients with missing teeth (which can cause their jaws to come closer together when biting).</a:t>
            </a:r>
          </a:p>
          <a:p>
            <a:endParaRPr lang="en-US" dirty="0"/>
          </a:p>
        </p:txBody>
      </p:sp>
    </p:spTree>
    <p:extLst>
      <p:ext uri="{BB962C8B-B14F-4D97-AF65-F5344CB8AC3E}">
        <p14:creationId xmlns:p14="http://schemas.microsoft.com/office/powerpoint/2010/main" val="1436811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arthritis</a:t>
            </a:r>
            <a:br>
              <a:rPr lang="en-US" dirty="0"/>
            </a:br>
            <a:endParaRPr lang="en-US" dirty="0"/>
          </a:p>
        </p:txBody>
      </p:sp>
      <p:sp>
        <p:nvSpPr>
          <p:cNvPr id="3" name="Content Placeholder 2"/>
          <p:cNvSpPr>
            <a:spLocks noGrp="1"/>
          </p:cNvSpPr>
          <p:nvPr>
            <p:ph idx="1"/>
          </p:nvPr>
        </p:nvSpPr>
        <p:spPr/>
        <p:txBody>
          <a:bodyPr>
            <a:normAutofit/>
          </a:bodyPr>
          <a:lstStyle/>
          <a:p>
            <a:r>
              <a:rPr lang="en-US" b="0" dirty="0" smtClean="0"/>
              <a:t>The </a:t>
            </a:r>
            <a:r>
              <a:rPr lang="en-US" b="0" dirty="0"/>
              <a:t>TMJ is affected in &gt; 17% of adults and children with RA, but it is usually among the last joints involved</a:t>
            </a:r>
            <a:r>
              <a:rPr lang="en-US" b="0" dirty="0" smtClean="0"/>
              <a:t>.</a:t>
            </a:r>
          </a:p>
          <a:p>
            <a:r>
              <a:rPr lang="en-US" b="0" dirty="0" smtClean="0"/>
              <a:t> </a:t>
            </a:r>
            <a:r>
              <a:rPr lang="en-US" b="0" dirty="0"/>
              <a:t>Pain, swelling, and limited movement are the most common findings. In children, destruction of the condyle results in mandibular growth disturbance and facial deformity. </a:t>
            </a:r>
            <a:r>
              <a:rPr lang="en-US" b="0" dirty="0" err="1"/>
              <a:t>Ankylosis</a:t>
            </a:r>
            <a:r>
              <a:rPr lang="en-US" b="0" dirty="0"/>
              <a:t> may follow. </a:t>
            </a:r>
            <a:endParaRPr lang="en-US" b="0" dirty="0" smtClean="0"/>
          </a:p>
          <a:p>
            <a:r>
              <a:rPr lang="en-US" b="0" dirty="0" smtClean="0"/>
              <a:t>X-rays </a:t>
            </a:r>
            <a:r>
              <a:rPr lang="en-US" b="0" dirty="0"/>
              <a:t>of the TMJ are usually negative in early stages but later show bone destruction, which may result in an anterior open-bite deformity. </a:t>
            </a:r>
            <a:endParaRPr lang="en-US" b="0" dirty="0" smtClean="0"/>
          </a:p>
          <a:p>
            <a:endParaRPr lang="en-US" b="0" dirty="0" smtClean="0"/>
          </a:p>
          <a:p>
            <a:r>
              <a:rPr lang="en-US" b="0" dirty="0" smtClean="0"/>
              <a:t>Treatment </a:t>
            </a:r>
            <a:r>
              <a:rPr lang="en-US" b="0" dirty="0"/>
              <a:t>is similar to that of RA in other joints </a:t>
            </a:r>
            <a:r>
              <a:rPr lang="en-US" b="0" dirty="0" smtClean="0"/>
              <a:t> In </a:t>
            </a:r>
            <a:r>
              <a:rPr lang="en-US" b="0" dirty="0"/>
              <a:t>the acute stage, NSAIDs may be given, and jaw function should be restricted. A mouth guard or splint worn at night is often helpful. When symptoms subside, mild jaw exercises help prevent excessive loss of motion. Surgery is necessary if </a:t>
            </a:r>
            <a:r>
              <a:rPr lang="en-US" b="0" dirty="0" err="1"/>
              <a:t>ankylosis</a:t>
            </a:r>
            <a:r>
              <a:rPr lang="en-US" b="0" dirty="0"/>
              <a:t> develops </a:t>
            </a:r>
            <a:r>
              <a:rPr lang="en-US" b="0" dirty="0" smtClean="0"/>
              <a:t>.</a:t>
            </a:r>
            <a:endParaRPr lang="en-US" b="0" dirty="0"/>
          </a:p>
        </p:txBody>
      </p:sp>
    </p:spTree>
    <p:extLst>
      <p:ext uri="{BB962C8B-B14F-4D97-AF65-F5344CB8AC3E}">
        <p14:creationId xmlns:p14="http://schemas.microsoft.com/office/powerpoint/2010/main" val="392998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2050" name="Picture 2" descr="C:\Users\Rey\Pictures\tmj movmt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269778" cy="40376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649810"/>
            <a:ext cx="19812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Mouth closed</a:t>
            </a:r>
            <a:endParaRPr lang="en-US" sz="1400" dirty="0">
              <a:solidFill>
                <a:schemeClr val="tx1"/>
              </a:solidFill>
            </a:endParaRPr>
          </a:p>
        </p:txBody>
      </p:sp>
      <p:sp>
        <p:nvSpPr>
          <p:cNvPr id="5" name="Rectangle 4"/>
          <p:cNvSpPr/>
          <p:nvPr/>
        </p:nvSpPr>
        <p:spPr>
          <a:xfrm>
            <a:off x="5257800" y="4649810"/>
            <a:ext cx="18288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Mouth open</a:t>
            </a:r>
            <a:endParaRPr lang="en-US" sz="1400" dirty="0">
              <a:solidFill>
                <a:schemeClr val="tx1"/>
              </a:solidFill>
            </a:endParaRPr>
          </a:p>
        </p:txBody>
      </p:sp>
      <p:sp>
        <p:nvSpPr>
          <p:cNvPr id="6" name="Rectangle 5"/>
          <p:cNvSpPr/>
          <p:nvPr/>
        </p:nvSpPr>
        <p:spPr>
          <a:xfrm>
            <a:off x="548789" y="152400"/>
            <a:ext cx="8153400" cy="1015663"/>
          </a:xfrm>
          <a:prstGeom prst="rect">
            <a:avLst/>
          </a:prstGeom>
        </p:spPr>
        <p:txBody>
          <a:bodyPr wrap="square">
            <a:spAutoFit/>
          </a:bodyPr>
          <a:lstStyle/>
          <a:p>
            <a:pPr marL="285750" indent="-285750">
              <a:buFont typeface="Wingdings" pitchFamily="2" charset="2"/>
              <a:buChar char="§"/>
            </a:pPr>
            <a:r>
              <a:rPr lang="en-US" sz="2000" dirty="0">
                <a:solidFill>
                  <a:schemeClr val="accent6">
                    <a:lumMod val="75000"/>
                  </a:schemeClr>
                </a:solidFill>
              </a:rPr>
              <a:t>Hinge</a:t>
            </a:r>
            <a:r>
              <a:rPr lang="en-US" sz="2000" dirty="0"/>
              <a:t> movement – the inferior portion of the joint between the head of the condyle and the lower surface of the disc to </a:t>
            </a:r>
            <a:r>
              <a:rPr lang="en-US" sz="2000" dirty="0">
                <a:solidFill>
                  <a:schemeClr val="accent6">
                    <a:lumMod val="75000"/>
                  </a:schemeClr>
                </a:solidFill>
              </a:rPr>
              <a:t>permit opening </a:t>
            </a:r>
            <a:r>
              <a:rPr lang="en-US" sz="2000" dirty="0"/>
              <a:t>of the mandible</a:t>
            </a:r>
            <a:r>
              <a:rPr lang="en-US" dirty="0"/>
              <a:t>.</a:t>
            </a:r>
          </a:p>
        </p:txBody>
      </p:sp>
    </p:spTree>
    <p:extLst>
      <p:ext uri="{BB962C8B-B14F-4D97-AF65-F5344CB8AC3E}">
        <p14:creationId xmlns:p14="http://schemas.microsoft.com/office/powerpoint/2010/main" val="2091042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Internal </a:t>
            </a:r>
            <a:r>
              <a:rPr lang="en-US" b="1" dirty="0" smtClean="0"/>
              <a:t>Tempromandibular </a:t>
            </a:r>
            <a:r>
              <a:rPr lang="en-US" b="1" dirty="0"/>
              <a:t>Joint Derangement</a:t>
            </a:r>
            <a:endParaRPr lang="en-US" dirty="0"/>
          </a:p>
        </p:txBody>
      </p:sp>
      <p:sp>
        <p:nvSpPr>
          <p:cNvPr id="3" name="Content Placeholder 2"/>
          <p:cNvSpPr>
            <a:spLocks noGrp="1"/>
          </p:cNvSpPr>
          <p:nvPr>
            <p:ph idx="1"/>
          </p:nvPr>
        </p:nvSpPr>
        <p:spPr>
          <a:xfrm>
            <a:off x="838200" y="1295400"/>
            <a:ext cx="7520940" cy="3579849"/>
          </a:xfrm>
        </p:spPr>
        <p:txBody>
          <a:bodyPr/>
          <a:lstStyle/>
          <a:p>
            <a:r>
              <a:rPr lang="en-US" dirty="0"/>
              <a:t/>
            </a:r>
            <a:br>
              <a:rPr lang="en-US" dirty="0"/>
            </a:br>
            <a:r>
              <a:rPr lang="en-US" dirty="0"/>
              <a:t>Key Points</a:t>
            </a:r>
          </a:p>
          <a:p>
            <a:pPr algn="just">
              <a:buFont typeface="Arial" pitchFamily="34" charset="0"/>
              <a:buChar char="•"/>
            </a:pPr>
            <a:r>
              <a:rPr lang="en-US" b="0" dirty="0"/>
              <a:t>The articular disk is pulled out of place anteriorly due to abnormal jaw mechanics; it may remain displaced (without reduction) or return (with reduction).</a:t>
            </a:r>
          </a:p>
          <a:p>
            <a:pPr algn="just">
              <a:buFont typeface="Arial" pitchFamily="34" charset="0"/>
              <a:buChar char="•"/>
            </a:pPr>
            <a:r>
              <a:rPr lang="en-US" b="0" dirty="0"/>
              <a:t>Disk displacement with reduction typically causes clicking and pain with chewing.</a:t>
            </a:r>
          </a:p>
          <a:p>
            <a:pPr algn="just">
              <a:buFont typeface="Arial" pitchFamily="34" charset="0"/>
              <a:buChar char="•"/>
            </a:pPr>
            <a:r>
              <a:rPr lang="en-US" b="0" dirty="0"/>
              <a:t>Disk displacement without reduction does not cause clicking but reduces maximum jaw opening to ≤ 30 mm.</a:t>
            </a:r>
          </a:p>
          <a:p>
            <a:pPr algn="just">
              <a:buFont typeface="Arial" pitchFamily="34" charset="0"/>
              <a:buChar char="•"/>
            </a:pPr>
            <a:r>
              <a:rPr lang="en-US" b="0" dirty="0"/>
              <a:t>Surrounding tissues may become painfully inflamed (capsulitis).</a:t>
            </a:r>
          </a:p>
          <a:p>
            <a:pPr algn="just">
              <a:buFont typeface="Arial" pitchFamily="34" charset="0"/>
              <a:buChar char="•"/>
            </a:pPr>
            <a:r>
              <a:rPr lang="en-US" b="0" dirty="0"/>
              <a:t>Analgesics, repositioning splints, and passive jaw-motion exercisers often help, but surgery is occasionally required.</a:t>
            </a:r>
          </a:p>
          <a:p>
            <a:endParaRPr lang="en-US" dirty="0"/>
          </a:p>
        </p:txBody>
      </p:sp>
    </p:spTree>
    <p:extLst>
      <p:ext uri="{BB962C8B-B14F-4D97-AF65-F5344CB8AC3E}">
        <p14:creationId xmlns:p14="http://schemas.microsoft.com/office/powerpoint/2010/main" val="4176620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lidesharecdn.com/undestandingtmjinternalderangements1-150414023733-conversion-gate01/95/undestanding-tmj-internal-derangements-1-33-638.jpg?cb=14289794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620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5210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age.slidesharecdn.com/undestandingtmjinternalderangements1-150414023733-conversion-gate01/95/undestanding-tmj-internal-derangements-1-35-638.jpg?cb=14289794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155" y="152400"/>
            <a:ext cx="4114799" cy="60198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image.slidesharecdn.com/undestandingtmjinternalderangements1-150414023733-conversion-gate01/95/undestanding-tmj-internal-derangements-1-36-638.jpg?cb=14289794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954" y="457200"/>
            <a:ext cx="4552950" cy="463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435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1"/>
            <a:ext cx="6705600" cy="495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532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نتيجة بحث الصور عن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72" y="838200"/>
            <a:ext cx="7278189" cy="410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7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4548981"/>
          </a:xfrm>
        </p:spPr>
        <p:txBody>
          <a:bodyPr/>
          <a:lstStyle/>
          <a:p>
            <a:pPr lvl="0"/>
            <a:r>
              <a:rPr lang="en-US" sz="2000" dirty="0" smtClean="0">
                <a:solidFill>
                  <a:prstClr val="black"/>
                </a:solidFill>
              </a:rPr>
              <a:t>4 </a:t>
            </a:r>
            <a:r>
              <a:rPr lang="en-US" sz="2000" dirty="0">
                <a:solidFill>
                  <a:prstClr val="black"/>
                </a:solidFill>
              </a:rPr>
              <a:t>anatomical parts concerned with mandibular articulation:</a:t>
            </a:r>
          </a:p>
          <a:p>
            <a:pPr lvl="1"/>
            <a:r>
              <a:rPr lang="en-US" sz="2000" dirty="0">
                <a:solidFill>
                  <a:prstClr val="black"/>
                </a:solidFill>
              </a:rPr>
              <a:t>Mandibular condyle</a:t>
            </a:r>
          </a:p>
          <a:p>
            <a:pPr lvl="1"/>
            <a:r>
              <a:rPr lang="en-US" sz="2000" dirty="0">
                <a:solidFill>
                  <a:prstClr val="black"/>
                </a:solidFill>
              </a:rPr>
              <a:t>Mandibular fossa and articular eminence</a:t>
            </a:r>
          </a:p>
          <a:p>
            <a:pPr lvl="1"/>
            <a:r>
              <a:rPr lang="en-US" sz="2000" dirty="0">
                <a:solidFill>
                  <a:prstClr val="black"/>
                </a:solidFill>
              </a:rPr>
              <a:t>The articular disc</a:t>
            </a:r>
          </a:p>
          <a:p>
            <a:pPr lvl="1"/>
            <a:r>
              <a:rPr lang="en-US" sz="2000" dirty="0">
                <a:solidFill>
                  <a:prstClr val="black"/>
                </a:solidFill>
              </a:rPr>
              <a:t>The articular capsule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09800"/>
            <a:ext cx="4687889"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832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228600"/>
            <a:ext cx="8229600" cy="4144963"/>
          </a:xfrm>
        </p:spPr>
        <p:txBody>
          <a:bodyPr>
            <a:normAutofit/>
          </a:bodyPr>
          <a:lstStyle/>
          <a:p>
            <a:pPr algn="just"/>
            <a:r>
              <a:rPr lang="en-US" dirty="0" smtClean="0"/>
              <a:t>The mandibular condyle articulates with the </a:t>
            </a:r>
            <a:r>
              <a:rPr lang="en-US" dirty="0" err="1" smtClean="0"/>
              <a:t>glenoid</a:t>
            </a:r>
            <a:r>
              <a:rPr lang="en-US" dirty="0" smtClean="0"/>
              <a:t> fossa and articular eminence of the temporal bone.</a:t>
            </a:r>
          </a:p>
          <a:p>
            <a:pPr algn="just"/>
            <a:r>
              <a:rPr lang="en-US" dirty="0" smtClean="0"/>
              <a:t>An articular disc separates the articular surfaces so that 2 cavities are present:</a:t>
            </a:r>
          </a:p>
          <a:p>
            <a:pPr lvl="1" algn="just"/>
            <a:r>
              <a:rPr lang="en-US" sz="2000" dirty="0" smtClean="0">
                <a:solidFill>
                  <a:schemeClr val="accent6">
                    <a:lumMod val="75000"/>
                  </a:schemeClr>
                </a:solidFill>
              </a:rPr>
              <a:t>Upper compartment </a:t>
            </a:r>
            <a:r>
              <a:rPr lang="en-US" sz="2000" dirty="0" smtClean="0"/>
              <a:t>between the disc and temporal bone.</a:t>
            </a:r>
          </a:p>
          <a:p>
            <a:pPr lvl="1" algn="just"/>
            <a:r>
              <a:rPr lang="en-US" sz="2000" dirty="0" smtClean="0">
                <a:solidFill>
                  <a:schemeClr val="accent6">
                    <a:lumMod val="75000"/>
                  </a:schemeClr>
                </a:solidFill>
              </a:rPr>
              <a:t>Lower compartment </a:t>
            </a:r>
            <a:r>
              <a:rPr lang="en-US" sz="2000" dirty="0" smtClean="0"/>
              <a:t>between the condyle and the disc</a:t>
            </a:r>
            <a:endParaRPr lang="en-US" sz="2000" dirty="0"/>
          </a:p>
        </p:txBody>
      </p:sp>
      <p:pic>
        <p:nvPicPr>
          <p:cNvPr id="3074" name="Picture 2" descr="C:\Users\Rey\Pictures\tmj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5410200"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139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861</TotalTime>
  <Words>2903</Words>
  <Application>Microsoft Office PowerPoint</Application>
  <PresentationFormat>On-screen Show (4:3)</PresentationFormat>
  <Paragraphs>388</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Angles</vt:lpstr>
      <vt:lpstr>بسم الله الرحمن الرحيم</vt:lpstr>
      <vt:lpstr>PowerPoint Presentation</vt:lpstr>
      <vt:lpstr>TEMPROMANDIBULAR JOINT DISORDERS</vt:lpstr>
      <vt:lpstr>INTRODUCTION</vt:lpstr>
      <vt:lpstr>Intro..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MANDIBULAR CONDYLE</vt:lpstr>
      <vt:lpstr>PowerPoint Presentation</vt:lpstr>
      <vt:lpstr>MANDIBULAR (GLENOID) FOSSA AND ARTICULAR EMINENCE</vt:lpstr>
      <vt:lpstr>Interarticular disc (Meniscus)</vt:lpstr>
      <vt:lpstr>PowerPoint Presentation</vt:lpstr>
      <vt:lpstr>PowerPoint Presentation</vt:lpstr>
      <vt:lpstr>PowerPoint Presentation</vt:lpstr>
      <vt:lpstr>ARTICULATING CAPSULE AND LIGAMENTS AND SYNOVIAL MEMBRANE </vt:lpstr>
      <vt:lpstr> HISTOLOGY OF CAPSULE  </vt:lpstr>
      <vt:lpstr>Synovial fluid</vt:lpstr>
      <vt:lpstr>PowerPoint Presentation</vt:lpstr>
      <vt:lpstr>Blood supply</vt:lpstr>
      <vt:lpstr>Nerve supply</vt:lpstr>
      <vt:lpstr>PowerPoint Presentation</vt:lpstr>
      <vt:lpstr>PowerPoint Presentation</vt:lpstr>
      <vt:lpstr>PowerPoint Presentation</vt:lpstr>
      <vt:lpstr>PowerPoint Presentation</vt:lpstr>
      <vt:lpstr>PowerPoint Presentation</vt:lpstr>
      <vt:lpstr>PowerPoint Presentation</vt:lpstr>
      <vt:lpstr>Myofascial pain dysfunction syndrome </vt:lpstr>
      <vt:lpstr>PowerPoint Presentation</vt:lpstr>
      <vt:lpstr>Etiology</vt:lpstr>
      <vt:lpstr>PowerPoint Presentation</vt:lpstr>
      <vt:lpstr>Clinical characteristics</vt:lpstr>
      <vt:lpstr>Zone of reference</vt:lpstr>
      <vt:lpstr>PowerPoint Presentation</vt:lpstr>
      <vt:lpstr>Trigger points </vt:lpstr>
      <vt:lpstr>Associated symptoms</vt:lpstr>
      <vt:lpstr>History of the patient</vt:lpstr>
      <vt:lpstr>Physical examination</vt:lpstr>
      <vt:lpstr>Clinical examination of TMJ</vt:lpstr>
      <vt:lpstr>Temporalis muscle</vt:lpstr>
      <vt:lpstr>PowerPoint Presentation</vt:lpstr>
      <vt:lpstr>Medial pterygoid </vt:lpstr>
      <vt:lpstr>Sternocleidomastoid</vt:lpstr>
      <vt:lpstr>  TMJ Range of Motion:-</vt:lpstr>
      <vt:lpstr>1. Amount of oral opening and excursions.</vt:lpstr>
      <vt:lpstr>2. Extent of movement</vt:lpstr>
      <vt:lpstr>C and S Curves</vt:lpstr>
      <vt:lpstr>3. Timing of the click</vt:lpstr>
      <vt:lpstr>PowerPoint Presentation</vt:lpstr>
      <vt:lpstr>Laskin and Block, (1986)</vt:lpstr>
      <vt:lpstr>Medications</vt:lpstr>
      <vt:lpstr>Trigger Point Injection</vt:lpstr>
      <vt:lpstr>Physiotherapeutic modalities</vt:lpstr>
      <vt:lpstr>Phonophoresis </vt:lpstr>
      <vt:lpstr>Parafunctional Behaviors</vt:lpstr>
      <vt:lpstr>PowerPoint Presentation</vt:lpstr>
      <vt:lpstr>Usefulness of occlusal splints</vt:lpstr>
      <vt:lpstr>PowerPoint Presentation</vt:lpstr>
      <vt:lpstr>Tmj dislocation</vt:lpstr>
      <vt:lpstr>PowerPoint Presentation</vt:lpstr>
      <vt:lpstr>PowerPoint Presentation</vt:lpstr>
      <vt:lpstr>arthritis</vt:lpstr>
      <vt:lpstr>Traumatic arthritis </vt:lpstr>
      <vt:lpstr>Osteoarthritis </vt:lpstr>
      <vt:lpstr>Rheumatoid arthritis </vt:lpstr>
      <vt:lpstr>Internal Tempromandibular Joint Derangement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Nipeal</dc:creator>
  <cp:lastModifiedBy>n0ak95</cp:lastModifiedBy>
  <cp:revision>47</cp:revision>
  <dcterms:created xsi:type="dcterms:W3CDTF">2006-08-16T00:00:00Z</dcterms:created>
  <dcterms:modified xsi:type="dcterms:W3CDTF">2016-10-17T21:34:04Z</dcterms:modified>
</cp:coreProperties>
</file>