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9433DA-81D7-412F-8463-3A51461C6F93}" type="datetimeFigureOut">
              <a:rPr lang="ar-IQ" smtClean="0"/>
              <a:t>28/01/1438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27ACAEC-8222-46CB-A523-6A49857BA1EF}" type="slidenum">
              <a:rPr lang="ar-IQ" smtClean="0"/>
              <a:t>‹#›</a:t>
            </a:fld>
            <a:endParaRPr lang="ar-IQ"/>
          </a:p>
        </p:txBody>
      </p:sp>
    </p:spTree>
    <p:extLst>
      <p:ext uri="{BB962C8B-B14F-4D97-AF65-F5344CB8AC3E}">
        <p14:creationId xmlns:p14="http://schemas.microsoft.com/office/powerpoint/2010/main" val="53683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433DA-81D7-412F-8463-3A51461C6F93}" type="datetimeFigureOut">
              <a:rPr lang="ar-IQ" smtClean="0"/>
              <a:t>28/01/1438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27ACAEC-8222-46CB-A523-6A49857BA1EF}" type="slidenum">
              <a:rPr lang="ar-IQ" smtClean="0"/>
              <a:t>‹#›</a:t>
            </a:fld>
            <a:endParaRPr lang="ar-IQ"/>
          </a:p>
        </p:txBody>
      </p:sp>
    </p:spTree>
    <p:extLst>
      <p:ext uri="{BB962C8B-B14F-4D97-AF65-F5344CB8AC3E}">
        <p14:creationId xmlns:p14="http://schemas.microsoft.com/office/powerpoint/2010/main" val="1308179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433DA-81D7-412F-8463-3A51461C6F93}" type="datetimeFigureOut">
              <a:rPr lang="ar-IQ" smtClean="0"/>
              <a:t>28/01/1438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27ACAEC-8222-46CB-A523-6A49857BA1EF}" type="slidenum">
              <a:rPr lang="ar-IQ" smtClean="0"/>
              <a:t>‹#›</a:t>
            </a:fld>
            <a:endParaRPr lang="ar-IQ"/>
          </a:p>
        </p:txBody>
      </p:sp>
    </p:spTree>
    <p:extLst>
      <p:ext uri="{BB962C8B-B14F-4D97-AF65-F5344CB8AC3E}">
        <p14:creationId xmlns:p14="http://schemas.microsoft.com/office/powerpoint/2010/main" val="251503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433DA-81D7-412F-8463-3A51461C6F93}" type="datetimeFigureOut">
              <a:rPr lang="ar-IQ" smtClean="0"/>
              <a:t>28/01/1438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27ACAEC-8222-46CB-A523-6A49857BA1EF}" type="slidenum">
              <a:rPr lang="ar-IQ" smtClean="0"/>
              <a:t>‹#›</a:t>
            </a:fld>
            <a:endParaRPr lang="ar-IQ"/>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8075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433DA-81D7-412F-8463-3A51461C6F93}" type="datetimeFigureOut">
              <a:rPr lang="ar-IQ" smtClean="0"/>
              <a:t>28/01/1438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27ACAEC-8222-46CB-A523-6A49857BA1EF}" type="slidenum">
              <a:rPr lang="ar-IQ" smtClean="0"/>
              <a:t>‹#›</a:t>
            </a:fld>
            <a:endParaRPr lang="ar-IQ"/>
          </a:p>
        </p:txBody>
      </p:sp>
    </p:spTree>
    <p:extLst>
      <p:ext uri="{BB962C8B-B14F-4D97-AF65-F5344CB8AC3E}">
        <p14:creationId xmlns:p14="http://schemas.microsoft.com/office/powerpoint/2010/main" val="3251253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C9433DA-81D7-412F-8463-3A51461C6F93}" type="datetimeFigureOut">
              <a:rPr lang="ar-IQ" smtClean="0"/>
              <a:t>28/01/1438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27ACAEC-8222-46CB-A523-6A49857BA1EF}" type="slidenum">
              <a:rPr lang="ar-IQ" smtClean="0"/>
              <a:t>‹#›</a:t>
            </a:fld>
            <a:endParaRPr lang="ar-IQ"/>
          </a:p>
        </p:txBody>
      </p:sp>
    </p:spTree>
    <p:extLst>
      <p:ext uri="{BB962C8B-B14F-4D97-AF65-F5344CB8AC3E}">
        <p14:creationId xmlns:p14="http://schemas.microsoft.com/office/powerpoint/2010/main" val="3513960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C9433DA-81D7-412F-8463-3A51461C6F93}" type="datetimeFigureOut">
              <a:rPr lang="ar-IQ" smtClean="0"/>
              <a:t>28/01/1438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27ACAEC-8222-46CB-A523-6A49857BA1EF}" type="slidenum">
              <a:rPr lang="ar-IQ" smtClean="0"/>
              <a:t>‹#›</a:t>
            </a:fld>
            <a:endParaRPr lang="ar-IQ"/>
          </a:p>
        </p:txBody>
      </p:sp>
    </p:spTree>
    <p:extLst>
      <p:ext uri="{BB962C8B-B14F-4D97-AF65-F5344CB8AC3E}">
        <p14:creationId xmlns:p14="http://schemas.microsoft.com/office/powerpoint/2010/main" val="2764448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9433DA-81D7-412F-8463-3A51461C6F93}" type="datetimeFigureOut">
              <a:rPr lang="ar-IQ" smtClean="0"/>
              <a:t>28/01/1438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27ACAEC-8222-46CB-A523-6A49857BA1EF}" type="slidenum">
              <a:rPr lang="ar-IQ" smtClean="0"/>
              <a:t>‹#›</a:t>
            </a:fld>
            <a:endParaRPr lang="ar-IQ"/>
          </a:p>
        </p:txBody>
      </p:sp>
    </p:spTree>
    <p:extLst>
      <p:ext uri="{BB962C8B-B14F-4D97-AF65-F5344CB8AC3E}">
        <p14:creationId xmlns:p14="http://schemas.microsoft.com/office/powerpoint/2010/main" val="2084385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9433DA-81D7-412F-8463-3A51461C6F93}" type="datetimeFigureOut">
              <a:rPr lang="ar-IQ" smtClean="0"/>
              <a:t>28/01/1438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27ACAEC-8222-46CB-A523-6A49857BA1EF}" type="slidenum">
              <a:rPr lang="ar-IQ" smtClean="0"/>
              <a:t>‹#›</a:t>
            </a:fld>
            <a:endParaRPr lang="ar-IQ"/>
          </a:p>
        </p:txBody>
      </p:sp>
    </p:spTree>
    <p:extLst>
      <p:ext uri="{BB962C8B-B14F-4D97-AF65-F5344CB8AC3E}">
        <p14:creationId xmlns:p14="http://schemas.microsoft.com/office/powerpoint/2010/main" val="214707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9433DA-81D7-412F-8463-3A51461C6F93}" type="datetimeFigureOut">
              <a:rPr lang="ar-IQ" smtClean="0"/>
              <a:t>28/01/1438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27ACAEC-8222-46CB-A523-6A49857BA1EF}" type="slidenum">
              <a:rPr lang="ar-IQ" smtClean="0"/>
              <a:t>‹#›</a:t>
            </a:fld>
            <a:endParaRPr lang="ar-IQ"/>
          </a:p>
        </p:txBody>
      </p:sp>
    </p:spTree>
    <p:extLst>
      <p:ext uri="{BB962C8B-B14F-4D97-AF65-F5344CB8AC3E}">
        <p14:creationId xmlns:p14="http://schemas.microsoft.com/office/powerpoint/2010/main" val="161264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9433DA-81D7-412F-8463-3A51461C6F93}" type="datetimeFigureOut">
              <a:rPr lang="ar-IQ" smtClean="0"/>
              <a:t>28/01/1438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27ACAEC-8222-46CB-A523-6A49857BA1EF}" type="slidenum">
              <a:rPr lang="ar-IQ" smtClean="0"/>
              <a:t>‹#›</a:t>
            </a:fld>
            <a:endParaRPr lang="ar-IQ"/>
          </a:p>
        </p:txBody>
      </p:sp>
    </p:spTree>
    <p:extLst>
      <p:ext uri="{BB962C8B-B14F-4D97-AF65-F5344CB8AC3E}">
        <p14:creationId xmlns:p14="http://schemas.microsoft.com/office/powerpoint/2010/main" val="3185391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9433DA-81D7-412F-8463-3A51461C6F93}" type="datetimeFigureOut">
              <a:rPr lang="ar-IQ" smtClean="0"/>
              <a:t>28/01/1438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27ACAEC-8222-46CB-A523-6A49857BA1EF}" type="slidenum">
              <a:rPr lang="ar-IQ" smtClean="0"/>
              <a:t>‹#›</a:t>
            </a:fld>
            <a:endParaRPr lang="ar-IQ"/>
          </a:p>
        </p:txBody>
      </p:sp>
    </p:spTree>
    <p:extLst>
      <p:ext uri="{BB962C8B-B14F-4D97-AF65-F5344CB8AC3E}">
        <p14:creationId xmlns:p14="http://schemas.microsoft.com/office/powerpoint/2010/main" val="383966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9433DA-81D7-412F-8463-3A51461C6F93}" type="datetimeFigureOut">
              <a:rPr lang="ar-IQ" smtClean="0"/>
              <a:t>28/01/1438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27ACAEC-8222-46CB-A523-6A49857BA1EF}" type="slidenum">
              <a:rPr lang="ar-IQ" smtClean="0"/>
              <a:t>‹#›</a:t>
            </a:fld>
            <a:endParaRPr lang="ar-IQ"/>
          </a:p>
        </p:txBody>
      </p:sp>
    </p:spTree>
    <p:extLst>
      <p:ext uri="{BB962C8B-B14F-4D97-AF65-F5344CB8AC3E}">
        <p14:creationId xmlns:p14="http://schemas.microsoft.com/office/powerpoint/2010/main" val="3503768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9433DA-81D7-412F-8463-3A51461C6F93}" type="datetimeFigureOut">
              <a:rPr lang="ar-IQ" smtClean="0"/>
              <a:t>28/01/1438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27ACAEC-8222-46CB-A523-6A49857BA1EF}" type="slidenum">
              <a:rPr lang="ar-IQ" smtClean="0"/>
              <a:t>‹#›</a:t>
            </a:fld>
            <a:endParaRPr lang="ar-IQ"/>
          </a:p>
        </p:txBody>
      </p:sp>
    </p:spTree>
    <p:extLst>
      <p:ext uri="{BB962C8B-B14F-4D97-AF65-F5344CB8AC3E}">
        <p14:creationId xmlns:p14="http://schemas.microsoft.com/office/powerpoint/2010/main" val="72334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C9433DA-81D7-412F-8463-3A51461C6F93}" type="datetimeFigureOut">
              <a:rPr lang="ar-IQ" smtClean="0"/>
              <a:t>28/01/1438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27ACAEC-8222-46CB-A523-6A49857BA1EF}" type="slidenum">
              <a:rPr lang="ar-IQ" smtClean="0"/>
              <a:t>‹#›</a:t>
            </a:fld>
            <a:endParaRPr lang="ar-IQ"/>
          </a:p>
        </p:txBody>
      </p:sp>
    </p:spTree>
    <p:extLst>
      <p:ext uri="{BB962C8B-B14F-4D97-AF65-F5344CB8AC3E}">
        <p14:creationId xmlns:p14="http://schemas.microsoft.com/office/powerpoint/2010/main" val="357680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433DA-81D7-412F-8463-3A51461C6F93}" type="datetimeFigureOut">
              <a:rPr lang="ar-IQ" smtClean="0"/>
              <a:t>28/01/1438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27ACAEC-8222-46CB-A523-6A49857BA1EF}" type="slidenum">
              <a:rPr lang="ar-IQ" smtClean="0"/>
              <a:t>‹#›</a:t>
            </a:fld>
            <a:endParaRPr lang="ar-IQ"/>
          </a:p>
        </p:txBody>
      </p:sp>
    </p:spTree>
    <p:extLst>
      <p:ext uri="{BB962C8B-B14F-4D97-AF65-F5344CB8AC3E}">
        <p14:creationId xmlns:p14="http://schemas.microsoft.com/office/powerpoint/2010/main" val="177662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433DA-81D7-412F-8463-3A51461C6F93}" type="datetimeFigureOut">
              <a:rPr lang="ar-IQ" smtClean="0"/>
              <a:t>28/01/1438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27ACAEC-8222-46CB-A523-6A49857BA1EF}" type="slidenum">
              <a:rPr lang="ar-IQ" smtClean="0"/>
              <a:t>‹#›</a:t>
            </a:fld>
            <a:endParaRPr lang="ar-IQ"/>
          </a:p>
        </p:txBody>
      </p:sp>
    </p:spTree>
    <p:extLst>
      <p:ext uri="{BB962C8B-B14F-4D97-AF65-F5344CB8AC3E}">
        <p14:creationId xmlns:p14="http://schemas.microsoft.com/office/powerpoint/2010/main" val="291655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C9433DA-81D7-412F-8463-3A51461C6F93}" type="datetimeFigureOut">
              <a:rPr lang="ar-IQ" smtClean="0"/>
              <a:t>28/01/1438</a:t>
            </a:fld>
            <a:endParaRPr lang="ar-IQ"/>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ar-IQ"/>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27ACAEC-8222-46CB-A523-6A49857BA1EF}" type="slidenum">
              <a:rPr lang="ar-IQ" smtClean="0"/>
              <a:t>‹#›</a:t>
            </a:fld>
            <a:endParaRPr lang="ar-IQ"/>
          </a:p>
        </p:txBody>
      </p:sp>
    </p:spTree>
    <p:extLst>
      <p:ext uri="{BB962C8B-B14F-4D97-AF65-F5344CB8AC3E}">
        <p14:creationId xmlns:p14="http://schemas.microsoft.com/office/powerpoint/2010/main" val="2346033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adiopaedia.org/articles/pleural-effusion" TargetMode="External"/><Relationship Id="rId2" Type="http://schemas.openxmlformats.org/officeDocument/2006/relationships/hyperlink" Target="http://radiopaedia.org/articles/empyem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radiopaedia.org/articles/tension-pneumothorax" TargetMode="External"/><Relationship Id="rId2" Type="http://schemas.openxmlformats.org/officeDocument/2006/relationships/hyperlink" Target="http://radiopaedia.org/articles/pleural-space" TargetMode="External"/><Relationship Id="rId1" Type="http://schemas.openxmlformats.org/officeDocument/2006/relationships/slideLayout" Target="../slideLayouts/slideLayout2.xml"/><Relationship Id="rId4" Type="http://schemas.openxmlformats.org/officeDocument/2006/relationships/hyperlink" Target="http://radiopaedia.org/articles/alpha-1-antitrypsin-deficiency-2"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radiopaedia.org/articles/tension-pneumothora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radiopaedia.org/articles/mediastinum" TargetMode="External"/><Relationship Id="rId2" Type="http://schemas.openxmlformats.org/officeDocument/2006/relationships/hyperlink" Target="http://radiopaedia.org/articles/intercostal-spaces" TargetMode="External"/><Relationship Id="rId1" Type="http://schemas.openxmlformats.org/officeDocument/2006/relationships/slideLayout" Target="../slideLayouts/slideLayout2.xml"/><Relationship Id="rId4" Type="http://schemas.openxmlformats.org/officeDocument/2006/relationships/hyperlink" Target="http://radiopaedia.org/articles/diaphrag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radiopaedia.org/articles/tension-pneumothorax"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hyperlink" Target="http://radiopaedia.org/articles/missing?article%5btitle%5d=hydrothorax" TargetMode="External"/><Relationship Id="rId2" Type="http://schemas.openxmlformats.org/officeDocument/2006/relationships/hyperlink" Target="http://radiopaedia.org/articles/pneumothora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radiopaedia.org/articles/ginkgo-leaf-sign" TargetMode="External"/><Relationship Id="rId2" Type="http://schemas.openxmlformats.org/officeDocument/2006/relationships/hyperlink" Target="http://radiopaedia.org/articles/pectoralis-major-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radiopaedia.org/articles/missing?article%5btitle%5d=abdomen" TargetMode="External"/><Relationship Id="rId13" Type="http://schemas.openxmlformats.org/officeDocument/2006/relationships/hyperlink" Target="http://radiopaedia.org/articles/pericardium" TargetMode="External"/><Relationship Id="rId3" Type="http://schemas.openxmlformats.org/officeDocument/2006/relationships/hyperlink" Target="http://radiopaedia.org/articles/lung" TargetMode="External"/><Relationship Id="rId7" Type="http://schemas.openxmlformats.org/officeDocument/2006/relationships/hyperlink" Target="http://radiopaedia.org/articles/missing?article%5btitle%5d=neck" TargetMode="External"/><Relationship Id="rId12" Type="http://schemas.openxmlformats.org/officeDocument/2006/relationships/hyperlink" Target="http://radiopaedia.org/articles/missing?article%5btitle%5d=double-bronchial-wall-sign" TargetMode="External"/><Relationship Id="rId2" Type="http://schemas.openxmlformats.org/officeDocument/2006/relationships/hyperlink" Target="http://radiopaedia.org/articles/mediastinum" TargetMode="External"/><Relationship Id="rId16" Type="http://schemas.openxmlformats.org/officeDocument/2006/relationships/hyperlink" Target="http://radiopaedia.org/articles/extrapleural-air-sign-1" TargetMode="External"/><Relationship Id="rId1" Type="http://schemas.openxmlformats.org/officeDocument/2006/relationships/slideLayout" Target="../slideLayouts/slideLayout2.xml"/><Relationship Id="rId6" Type="http://schemas.openxmlformats.org/officeDocument/2006/relationships/hyperlink" Target="http://radiopaedia.org/articles/oesophagus" TargetMode="External"/><Relationship Id="rId11" Type="http://schemas.openxmlformats.org/officeDocument/2006/relationships/hyperlink" Target="http://radiopaedia.org/articles/missing?article%5btitle%5d=tubular-artery-sign" TargetMode="External"/><Relationship Id="rId5" Type="http://schemas.openxmlformats.org/officeDocument/2006/relationships/hyperlink" Target="http://radiopaedia.org/articles/missing?article%5btitle%5d=bronchi" TargetMode="External"/><Relationship Id="rId15" Type="http://schemas.openxmlformats.org/officeDocument/2006/relationships/hyperlink" Target="http://radiopaedia.org/articles/diaphragm" TargetMode="External"/><Relationship Id="rId10" Type="http://schemas.openxmlformats.org/officeDocument/2006/relationships/hyperlink" Target="http://radiopaedia.org/articles/missing?article%5btitle%5d=ring-around-artery-sign" TargetMode="External"/><Relationship Id="rId4" Type="http://schemas.openxmlformats.org/officeDocument/2006/relationships/hyperlink" Target="http://radiopaedia.org/articles/trachea" TargetMode="External"/><Relationship Id="rId9" Type="http://schemas.openxmlformats.org/officeDocument/2006/relationships/hyperlink" Target="http://radiopaedia.org/articles/pneumopericardium" TargetMode="External"/><Relationship Id="rId14" Type="http://schemas.openxmlformats.org/officeDocument/2006/relationships/hyperlink" Target="http://radiopaedia.org/articles/parietal-pleura"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radiopaedia.org/articles/small-airways-disease" TargetMode="External"/><Relationship Id="rId2" Type="http://schemas.openxmlformats.org/officeDocument/2006/relationships/hyperlink" Target="http://radiopaedia.org/articles/chronic-bronchitis" TargetMode="External"/><Relationship Id="rId1" Type="http://schemas.openxmlformats.org/officeDocument/2006/relationships/slideLayout" Target="../slideLayouts/slideLayout2.xml"/><Relationship Id="rId4" Type="http://schemas.openxmlformats.org/officeDocument/2006/relationships/hyperlink" Target="http://radiopaedia.org/articles/pulmonary-emphysema"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radiopaedia.org/articles/chronic-obstructive-pulmonary-disease-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radiopaedia.org/articles/cardiomegaly" TargetMode="External"/><Relationship Id="rId2" Type="http://schemas.openxmlformats.org/officeDocument/2006/relationships/hyperlink" Target="http://radiopaedia.org/articles/missing?article%5btitle%5d=bronchovascular-markings" TargetMode="External"/><Relationship Id="rId1" Type="http://schemas.openxmlformats.org/officeDocument/2006/relationships/slideLayout" Target="../slideLayouts/slideLayout2.xml"/><Relationship Id="rId6" Type="http://schemas.openxmlformats.org/officeDocument/2006/relationships/hyperlink" Target="http://radiopaedia.org/articles/missing?article%5btitle%5d=subsegmental-atelectasis" TargetMode="External"/><Relationship Id="rId5" Type="http://schemas.openxmlformats.org/officeDocument/2006/relationships/hyperlink" Target="http://radiopaedia.org/articles/air-trapping" TargetMode="External"/><Relationship Id="rId4" Type="http://schemas.openxmlformats.org/officeDocument/2006/relationships/hyperlink" Target="http://radiopaedia.org/articles/missing?article%5btitle%5d=thickened-peripheral-airway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radiopaedia.org/articles/chronic-obstructive-pulmonary-disease-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radiopaedia.org/articles/increased-retrosternal-airspace" TargetMode="External"/><Relationship Id="rId2" Type="http://schemas.openxmlformats.org/officeDocument/2006/relationships/hyperlink" Target="http://radiopaedia.org/articles/flattening-of-the-diaphragm" TargetMode="External"/><Relationship Id="rId1" Type="http://schemas.openxmlformats.org/officeDocument/2006/relationships/slideLayout" Target="../slideLayouts/slideLayout2.xml"/><Relationship Id="rId5" Type="http://schemas.openxmlformats.org/officeDocument/2006/relationships/hyperlink" Target="http://radiopaedia.org/articles/pulmonary-hypertension-1" TargetMode="External"/><Relationship Id="rId4" Type="http://schemas.openxmlformats.org/officeDocument/2006/relationships/hyperlink" Target="http://radiopaedia.org/articles/saber-sheath-trachea-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radiopaedia.org/articles/intrapleural-spac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radiopaedia.org/articles/missing?article%5btitle%5d=bronchial-tre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radiopaedia.org/articles/kartagener-syndrome-1" TargetMode="External"/><Relationship Id="rId3" Type="http://schemas.openxmlformats.org/officeDocument/2006/relationships/hyperlink" Target="http://radiopaedia.org/articles/pulmonary-mycobacterium-avium-complex-infection" TargetMode="External"/><Relationship Id="rId7" Type="http://schemas.openxmlformats.org/officeDocument/2006/relationships/hyperlink" Target="http://radiopaedia.org/articles/cystic-fibrosis" TargetMode="External"/><Relationship Id="rId2" Type="http://schemas.openxmlformats.org/officeDocument/2006/relationships/hyperlink" Target="http://radiopaedia.org/articles/tb" TargetMode="External"/><Relationship Id="rId1" Type="http://schemas.openxmlformats.org/officeDocument/2006/relationships/slideLayout" Target="../slideLayouts/slideLayout2.xml"/><Relationship Id="rId6" Type="http://schemas.openxmlformats.org/officeDocument/2006/relationships/hyperlink" Target="http://radiopaedia.org/articles/congenital-cystic-bronchiectasis" TargetMode="External"/><Relationship Id="rId11" Type="http://schemas.openxmlformats.org/officeDocument/2006/relationships/hyperlink" Target="http://radiopaedia.org/articles/missing?article%5btitle%5d=chronic-aspiration-lung-changes" TargetMode="External"/><Relationship Id="rId5" Type="http://schemas.openxmlformats.org/officeDocument/2006/relationships/hyperlink" Target="http://radiopaedia.org/articles/allergic-bronchopulmonary-aspergillosis" TargetMode="External"/><Relationship Id="rId10" Type="http://schemas.openxmlformats.org/officeDocument/2006/relationships/hyperlink" Target="http://radiopaedia.org/articles/missing?article%5btitle%5d=inhaled-foreign-bodies" TargetMode="External"/><Relationship Id="rId4" Type="http://schemas.openxmlformats.org/officeDocument/2006/relationships/hyperlink" Target="http://radiopaedia.org/articles/thoracic-histoplasmosis-1" TargetMode="External"/><Relationship Id="rId9" Type="http://schemas.openxmlformats.org/officeDocument/2006/relationships/hyperlink" Target="http://radiopaedia.org/articles/lung-cancer-3"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radiopaedia.org/articles/missing?article%5btitle%5d=air-fluid-level" TargetMode="External"/><Relationship Id="rId2" Type="http://schemas.openxmlformats.org/officeDocument/2006/relationships/hyperlink" Target="http://radiopaedia.org/articles/tram-track-sign-ches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radiopaedia.org/articles/tuberculosis" TargetMode="External"/><Relationship Id="rId2" Type="http://schemas.openxmlformats.org/officeDocument/2006/relationships/hyperlink" Target="http://radiopaedia.org/articles/mycobacterium-tuberculosi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radiopaedia.org/articles/ghon-lesion" TargetMode="External"/><Relationship Id="rId2" Type="http://schemas.openxmlformats.org/officeDocument/2006/relationships/hyperlink" Target="http://radiopaedia.org/articles/primary-pulmonary-tuberculosis" TargetMode="External"/><Relationship Id="rId1" Type="http://schemas.openxmlformats.org/officeDocument/2006/relationships/slideLayout" Target="../slideLayouts/slideLayout2.xml"/><Relationship Id="rId4" Type="http://schemas.openxmlformats.org/officeDocument/2006/relationships/hyperlink" Target="http://radiopaedia.org/articles/ranke-comple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radiopaedia.org/articles/post-primary-pulmonary-tuberculosis-1"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radiopaedia.org/articles/miliary-tuberculosi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radiopaedia.org/articles/thoracic-empyema-1" TargetMode="External"/><Relationship Id="rId3" Type="http://schemas.openxmlformats.org/officeDocument/2006/relationships/hyperlink" Target="http://radiopaedia.org/articles/bronchiectasis" TargetMode="External"/><Relationship Id="rId7" Type="http://schemas.openxmlformats.org/officeDocument/2006/relationships/hyperlink" Target="http://radiopaedia.org/articles/rasmussen-aneurysm" TargetMode="External"/><Relationship Id="rId2" Type="http://schemas.openxmlformats.org/officeDocument/2006/relationships/hyperlink" Target="http://radiopaedia.org/articles/aspergilloma" TargetMode="External"/><Relationship Id="rId1" Type="http://schemas.openxmlformats.org/officeDocument/2006/relationships/slideLayout" Target="../slideLayouts/slideLayout2.xml"/><Relationship Id="rId6" Type="http://schemas.openxmlformats.org/officeDocument/2006/relationships/hyperlink" Target="http://radiopaedia.org/articles/missing?article%5btitle%5d=pulmonary-artery-pseudoaneurysm" TargetMode="External"/><Relationship Id="rId5" Type="http://schemas.openxmlformats.org/officeDocument/2006/relationships/hyperlink" Target="http://radiopaedia.org/articles/missing?article%5btitle%5d=bronchial-artery-pseudoaneurysm" TargetMode="External"/><Relationship Id="rId10" Type="http://schemas.openxmlformats.org/officeDocument/2006/relationships/hyperlink" Target="http://radiopaedia.org/articles/bronchopleural-fistula" TargetMode="External"/><Relationship Id="rId4" Type="http://schemas.openxmlformats.org/officeDocument/2006/relationships/hyperlink" Target="http://radiopaedia.org/articles/false-aneurysm" TargetMode="External"/><Relationship Id="rId9" Type="http://schemas.openxmlformats.org/officeDocument/2006/relationships/hyperlink" Target="http://radiopaedia.org/articles/fibrothorax"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a:p>
        </p:txBody>
      </p:sp>
      <p:sp>
        <p:nvSpPr>
          <p:cNvPr id="3" name="Subtitle 2"/>
          <p:cNvSpPr>
            <a:spLocks noGrp="1"/>
          </p:cNvSpPr>
          <p:nvPr>
            <p:ph type="subTitle" idx="1"/>
          </p:nvPr>
        </p:nvSpPr>
        <p:spPr/>
        <p:txBody>
          <a:bodyPr/>
          <a:lstStyle/>
          <a:p>
            <a:endParaRPr lang="ar-IQ"/>
          </a:p>
        </p:txBody>
      </p:sp>
    </p:spTree>
    <p:extLst>
      <p:ext uri="{BB962C8B-B14F-4D97-AF65-F5344CB8AC3E}">
        <p14:creationId xmlns:p14="http://schemas.microsoft.com/office/powerpoint/2010/main" val="4051531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a:t>An </a:t>
            </a:r>
            <a:r>
              <a:rPr lang="en-US" sz="3200" dirty="0" err="1">
                <a:hlinkClick r:id="rId2" tooltip="Thoracic empyema"/>
              </a:rPr>
              <a:t>empyema</a:t>
            </a:r>
            <a:r>
              <a:rPr lang="en-US" sz="3200" dirty="0"/>
              <a:t> can resemble a </a:t>
            </a:r>
            <a:r>
              <a:rPr lang="en-US" sz="3200" dirty="0">
                <a:hlinkClick r:id="rId3" tooltip="Pleural effusion"/>
              </a:rPr>
              <a:t>pleural effusion</a:t>
            </a:r>
            <a:endParaRPr lang="ar-IQ" sz="3200" dirty="0"/>
          </a:p>
        </p:txBody>
      </p:sp>
      <p:sp>
        <p:nvSpPr>
          <p:cNvPr id="3" name="Content Placeholder 2"/>
          <p:cNvSpPr>
            <a:spLocks noGrp="1"/>
          </p:cNvSpPr>
          <p:nvPr>
            <p:ph sz="quarter" idx="13"/>
          </p:nvPr>
        </p:nvSpPr>
        <p:spPr/>
        <p:txBody>
          <a:bodyPr>
            <a:normAutofit fontScale="85000" lnSpcReduction="20000"/>
          </a:bodyPr>
          <a:lstStyle/>
          <a:p>
            <a:pPr algn="l">
              <a:buNone/>
            </a:pPr>
            <a:r>
              <a:rPr lang="en-US" dirty="0" smtClean="0"/>
              <a:t> and can mimic a peripheral pulmonary abscess, although a number of features usually enable distinction between the two </a:t>
            </a:r>
            <a:r>
              <a:rPr lang="en-US" b="1" dirty="0" smtClean="0">
                <a:solidFill>
                  <a:srgbClr val="00B050"/>
                </a:solidFill>
              </a:rPr>
              <a:t>Features that help distinguish a pleural effusion from an </a:t>
            </a:r>
            <a:r>
              <a:rPr lang="en-US" b="1" dirty="0" err="1" smtClean="0">
                <a:solidFill>
                  <a:srgbClr val="00B050"/>
                </a:solidFill>
              </a:rPr>
              <a:t>empyema</a:t>
            </a:r>
            <a:r>
              <a:rPr lang="en-US" b="1" dirty="0" smtClean="0">
                <a:solidFill>
                  <a:srgbClr val="00B050"/>
                </a:solidFill>
              </a:rPr>
              <a:t> include:</a:t>
            </a:r>
          </a:p>
          <a:p>
            <a:pPr algn="l">
              <a:buNone/>
            </a:pPr>
            <a:r>
              <a:rPr lang="en-US" b="1" dirty="0" smtClean="0"/>
              <a:t>Shape and location</a:t>
            </a:r>
          </a:p>
          <a:p>
            <a:pPr algn="l">
              <a:buNone/>
            </a:pPr>
            <a:r>
              <a:rPr lang="en-US" dirty="0" err="1" smtClean="0"/>
              <a:t>Empyemas</a:t>
            </a:r>
            <a:r>
              <a:rPr lang="en-US" dirty="0" smtClean="0"/>
              <a:t> usually:</a:t>
            </a:r>
          </a:p>
          <a:p>
            <a:pPr algn="l">
              <a:buNone/>
            </a:pPr>
            <a:r>
              <a:rPr lang="en-US" dirty="0" smtClean="0"/>
              <a:t>form an obtuse angle with the chest wall</a:t>
            </a:r>
          </a:p>
          <a:p>
            <a:pPr algn="l">
              <a:buNone/>
            </a:pPr>
            <a:r>
              <a:rPr lang="en-US" dirty="0" smtClean="0"/>
              <a:t>unilateral or markedly asymmetric whereas pleural effusions are (if of any significant size) usually bilateral and similar in size .  </a:t>
            </a:r>
          </a:p>
          <a:p>
            <a:pPr algn="l">
              <a:buNone/>
            </a:pPr>
            <a:r>
              <a:rPr lang="en-US" dirty="0" err="1" smtClean="0"/>
              <a:t>lenticular</a:t>
            </a:r>
            <a:r>
              <a:rPr lang="en-US" dirty="0" smtClean="0"/>
              <a:t> in shape (bi-convex), whereas pleural effusions are </a:t>
            </a:r>
            <a:r>
              <a:rPr lang="en-US" dirty="0" err="1" smtClean="0"/>
              <a:t>crescentic</a:t>
            </a:r>
            <a:r>
              <a:rPr lang="en-US" dirty="0" smtClean="0"/>
              <a:t> in shape (</a:t>
            </a:r>
            <a:r>
              <a:rPr lang="en-US" dirty="0" err="1" smtClean="0"/>
              <a:t>i.e</a:t>
            </a:r>
            <a:r>
              <a:rPr lang="en-US" dirty="0" smtClean="0"/>
              <a:t> concave towards the lung)</a:t>
            </a:r>
          </a:p>
          <a:p>
            <a:endParaRPr lang="ar-IQ" dirty="0"/>
          </a:p>
        </p:txBody>
      </p:sp>
    </p:spTree>
    <p:extLst>
      <p:ext uri="{BB962C8B-B14F-4D97-AF65-F5344CB8AC3E}">
        <p14:creationId xmlns:p14="http://schemas.microsoft.com/office/powerpoint/2010/main" val="25352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Picture 2" descr="E:\Removable Disk\calcinosis-in-crest-syndrome (1).jpg"/>
          <p:cNvPicPr>
            <a:picLocks noGrp="1" noChangeAspect="1" noChangeArrowheads="1"/>
          </p:cNvPicPr>
          <p:nvPr>
            <p:ph sz="quarter" idx="13"/>
          </p:nvPr>
        </p:nvPicPr>
        <p:blipFill>
          <a:blip r:embed="rId2"/>
          <a:srcRect/>
          <a:stretch>
            <a:fillRect/>
          </a:stretch>
        </p:blipFill>
        <p:spPr bwMode="auto">
          <a:xfrm>
            <a:off x="3309918" y="500042"/>
            <a:ext cx="5786478" cy="5857916"/>
          </a:xfrm>
          <a:prstGeom prst="rect">
            <a:avLst/>
          </a:prstGeom>
          <a:noFill/>
        </p:spPr>
      </p:pic>
    </p:spTree>
    <p:extLst>
      <p:ext uri="{BB962C8B-B14F-4D97-AF65-F5344CB8AC3E}">
        <p14:creationId xmlns:p14="http://schemas.microsoft.com/office/powerpoint/2010/main" val="2330143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54032"/>
          </a:xfrm>
        </p:spPr>
        <p:txBody>
          <a:bodyPr>
            <a:normAutofit/>
          </a:bodyPr>
          <a:lstStyle/>
          <a:p>
            <a:r>
              <a:rPr lang="en-US" dirty="0" err="1" smtClean="0"/>
              <a:t>Pneumothorax</a:t>
            </a:r>
            <a:r>
              <a:rPr lang="en-US" dirty="0" smtClean="0"/>
              <a:t> </a:t>
            </a:r>
            <a:endParaRPr lang="ar-IQ" dirty="0"/>
          </a:p>
        </p:txBody>
      </p:sp>
      <p:sp>
        <p:nvSpPr>
          <p:cNvPr id="3" name="Content Placeholder 2"/>
          <p:cNvSpPr>
            <a:spLocks noGrp="1"/>
          </p:cNvSpPr>
          <p:nvPr>
            <p:ph sz="quarter" idx="13"/>
          </p:nvPr>
        </p:nvSpPr>
        <p:spPr>
          <a:xfrm>
            <a:off x="1981200" y="1142985"/>
            <a:ext cx="8229600" cy="4983179"/>
          </a:xfrm>
        </p:spPr>
        <p:txBody>
          <a:bodyPr>
            <a:normAutofit/>
          </a:bodyPr>
          <a:lstStyle/>
          <a:p>
            <a:pPr algn="l">
              <a:buNone/>
            </a:pPr>
            <a:r>
              <a:rPr lang="en-US" b="1" dirty="0" err="1" smtClean="0"/>
              <a:t>Pneumothorax</a:t>
            </a:r>
            <a:r>
              <a:rPr lang="en-US" dirty="0" smtClean="0"/>
              <a:t> refers to the presence of gas (air) in the </a:t>
            </a:r>
            <a:r>
              <a:rPr lang="en-US" dirty="0" smtClean="0">
                <a:hlinkClick r:id="rId2"/>
              </a:rPr>
              <a:t>pleural space</a:t>
            </a:r>
            <a:r>
              <a:rPr lang="en-US" dirty="0" smtClean="0"/>
              <a:t>. When this collection of gas is constantly enlarging with resulting compression of </a:t>
            </a:r>
            <a:r>
              <a:rPr lang="en-US" dirty="0" err="1" smtClean="0"/>
              <a:t>mediastinal</a:t>
            </a:r>
            <a:r>
              <a:rPr lang="en-US" dirty="0" smtClean="0"/>
              <a:t> structures it can be life-threatening and is known as a </a:t>
            </a:r>
            <a:r>
              <a:rPr lang="en-US" dirty="0" smtClean="0">
                <a:hlinkClick r:id="rId3"/>
              </a:rPr>
              <a:t>tension </a:t>
            </a:r>
            <a:r>
              <a:rPr lang="ar-IQ" dirty="0" smtClean="0">
                <a:hlinkClick r:id="rId3"/>
              </a:rPr>
              <a:t> </a:t>
            </a:r>
            <a:r>
              <a:rPr lang="en-US" dirty="0" err="1" smtClean="0">
                <a:hlinkClick r:id="rId3"/>
              </a:rPr>
              <a:t>pneumothorax</a:t>
            </a:r>
            <a:r>
              <a:rPr lang="en-US" dirty="0" smtClean="0">
                <a:hlinkClick r:id="rId3"/>
              </a:rPr>
              <a:t> </a:t>
            </a:r>
          </a:p>
          <a:p>
            <a:pPr algn="l">
              <a:buNone/>
            </a:pPr>
            <a:r>
              <a:rPr lang="en-US" dirty="0" smtClean="0"/>
              <a:t>It is useful to divide </a:t>
            </a:r>
            <a:r>
              <a:rPr lang="en-US" dirty="0" err="1" smtClean="0"/>
              <a:t>pneumo</a:t>
            </a:r>
            <a:r>
              <a:rPr lang="en-US" dirty="0" smtClean="0"/>
              <a:t> thoraces into three categories :</a:t>
            </a:r>
          </a:p>
          <a:p>
            <a:pPr algn="l">
              <a:buNone/>
            </a:pPr>
            <a:r>
              <a:rPr lang="en-US" dirty="0" smtClean="0"/>
              <a:t>primary spontaneous: no underlying lung disease </a:t>
            </a:r>
            <a:r>
              <a:rPr lang="en-US" dirty="0" err="1" smtClean="0"/>
              <a:t>marfan</a:t>
            </a:r>
            <a:r>
              <a:rPr lang="en-US" dirty="0" smtClean="0"/>
              <a:t> </a:t>
            </a:r>
            <a:r>
              <a:rPr lang="en-US" dirty="0" err="1" smtClean="0"/>
              <a:t>syndrum</a:t>
            </a:r>
            <a:r>
              <a:rPr lang="en-US" dirty="0" smtClean="0"/>
              <a:t> , </a:t>
            </a:r>
            <a:r>
              <a:rPr lang="en-US" dirty="0" err="1" smtClean="0"/>
              <a:t>Elher</a:t>
            </a:r>
            <a:r>
              <a:rPr lang="en-US" dirty="0" smtClean="0"/>
              <a:t> </a:t>
            </a:r>
            <a:r>
              <a:rPr lang="en-US" dirty="0" err="1" smtClean="0"/>
              <a:t>danus</a:t>
            </a:r>
            <a:r>
              <a:rPr lang="en-US" dirty="0" smtClean="0"/>
              <a:t> syndrome </a:t>
            </a:r>
            <a:r>
              <a:rPr lang="en-US" dirty="0" smtClean="0">
                <a:hlinkClick r:id="rId4" tooltip="Alpha 1 AT deficiency"/>
              </a:rPr>
              <a:t>alpha-1 antitrypsin deficiency</a:t>
            </a:r>
            <a:r>
              <a:rPr lang="en-US" dirty="0" smtClean="0"/>
              <a:t> </a:t>
            </a:r>
          </a:p>
          <a:p>
            <a:pPr algn="l">
              <a:buNone/>
            </a:pPr>
            <a:r>
              <a:rPr lang="en-US" dirty="0" smtClean="0"/>
              <a:t>secondary spontaneous: underlying lung disease is present</a:t>
            </a:r>
          </a:p>
          <a:p>
            <a:pPr algn="l">
              <a:buNone/>
            </a:pPr>
            <a:r>
              <a:rPr lang="en-US" dirty="0" smtClean="0"/>
              <a:t>iatrogenic/traumatic </a:t>
            </a:r>
            <a:endParaRPr lang="ar-IQ" dirty="0"/>
          </a:p>
        </p:txBody>
      </p:sp>
    </p:spTree>
    <p:extLst>
      <p:ext uri="{BB962C8B-B14F-4D97-AF65-F5344CB8AC3E}">
        <p14:creationId xmlns:p14="http://schemas.microsoft.com/office/powerpoint/2010/main" val="263840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3"/>
          </p:nvPr>
        </p:nvSpPr>
        <p:spPr/>
        <p:txBody>
          <a:bodyPr>
            <a:normAutofit fontScale="77500" lnSpcReduction="20000"/>
          </a:bodyPr>
          <a:lstStyle/>
          <a:p>
            <a:pPr algn="l">
              <a:buNone/>
            </a:pPr>
            <a:r>
              <a:rPr lang="en-US" b="1" dirty="0" smtClean="0"/>
              <a:t>Radiographic features</a:t>
            </a:r>
          </a:p>
          <a:p>
            <a:pPr algn="l">
              <a:buNone/>
            </a:pPr>
            <a:r>
              <a:rPr lang="en-US" b="1" dirty="0" smtClean="0"/>
              <a:t>Chest radiograph</a:t>
            </a:r>
          </a:p>
          <a:p>
            <a:pPr algn="l">
              <a:buNone/>
            </a:pPr>
            <a:r>
              <a:rPr lang="en-US" dirty="0" smtClean="0"/>
              <a:t>A </a:t>
            </a:r>
            <a:r>
              <a:rPr lang="en-US" dirty="0" err="1" smtClean="0"/>
              <a:t>pneumothorax</a:t>
            </a:r>
            <a:r>
              <a:rPr lang="en-US" dirty="0" smtClean="0"/>
              <a:t> is, when looked for, usually relatively easily appreciated. Typically they demonstrate: </a:t>
            </a:r>
          </a:p>
          <a:p>
            <a:pPr algn="l">
              <a:buNone/>
            </a:pPr>
            <a:r>
              <a:rPr lang="en-US" dirty="0" smtClean="0"/>
              <a:t>visible visceral pleural edge see as a very thin, sharp white line</a:t>
            </a:r>
          </a:p>
          <a:p>
            <a:pPr algn="l">
              <a:buNone/>
            </a:pPr>
            <a:r>
              <a:rPr lang="en-US" dirty="0" smtClean="0"/>
              <a:t>no lung markings are seen peripheral to this line</a:t>
            </a:r>
          </a:p>
          <a:p>
            <a:pPr algn="l">
              <a:buNone/>
            </a:pPr>
            <a:r>
              <a:rPr lang="en-US" dirty="0" smtClean="0"/>
              <a:t>the peripheral space is radiolucent compared to adjacent lung </a:t>
            </a:r>
          </a:p>
          <a:p>
            <a:pPr algn="l">
              <a:buNone/>
            </a:pPr>
            <a:r>
              <a:rPr lang="en-US" dirty="0" smtClean="0"/>
              <a:t>the lung may completely collapse</a:t>
            </a:r>
          </a:p>
          <a:p>
            <a:pPr algn="l">
              <a:buNone/>
            </a:pPr>
            <a:r>
              <a:rPr lang="en-US" dirty="0" smtClean="0"/>
              <a:t>the </a:t>
            </a:r>
            <a:r>
              <a:rPr lang="en-US" dirty="0" err="1" smtClean="0"/>
              <a:t>mediastinum</a:t>
            </a:r>
            <a:r>
              <a:rPr lang="en-US" dirty="0" smtClean="0"/>
              <a:t> should not shift away from the </a:t>
            </a:r>
            <a:r>
              <a:rPr lang="en-US" dirty="0" err="1" smtClean="0"/>
              <a:t>pneumothorax</a:t>
            </a:r>
            <a:r>
              <a:rPr lang="en-US" dirty="0" smtClean="0"/>
              <a:t> unless a </a:t>
            </a:r>
            <a:r>
              <a:rPr lang="en-US" dirty="0" smtClean="0">
                <a:hlinkClick r:id="rId2"/>
              </a:rPr>
              <a:t>tension </a:t>
            </a:r>
            <a:r>
              <a:rPr lang="en-US" dirty="0" err="1" smtClean="0">
                <a:hlinkClick r:id="rId2"/>
              </a:rPr>
              <a:t>pneumothorax</a:t>
            </a:r>
            <a:r>
              <a:rPr lang="en-US" dirty="0" smtClean="0"/>
              <a:t> is present </a:t>
            </a:r>
          </a:p>
          <a:p>
            <a:pPr algn="l"/>
            <a:endParaRPr lang="ar-IQ" dirty="0"/>
          </a:p>
        </p:txBody>
      </p:sp>
    </p:spTree>
    <p:extLst>
      <p:ext uri="{BB962C8B-B14F-4D97-AF65-F5344CB8AC3E}">
        <p14:creationId xmlns:p14="http://schemas.microsoft.com/office/powerpoint/2010/main" val="1447445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3074" name="Picture 2" descr="D:\Screenshots\Screenshot_2016-02-01-17-23-21-1.png"/>
          <p:cNvPicPr>
            <a:picLocks noGrp="1" noChangeAspect="1" noChangeArrowheads="1"/>
          </p:cNvPicPr>
          <p:nvPr>
            <p:ph sz="quarter" idx="13"/>
          </p:nvPr>
        </p:nvPicPr>
        <p:blipFill>
          <a:blip r:embed="rId2"/>
          <a:srcRect/>
          <a:stretch>
            <a:fillRect/>
          </a:stretch>
        </p:blipFill>
        <p:spPr bwMode="auto">
          <a:xfrm>
            <a:off x="1809720" y="1571612"/>
            <a:ext cx="4214842" cy="4929222"/>
          </a:xfrm>
          <a:prstGeom prst="rect">
            <a:avLst/>
          </a:prstGeom>
          <a:noFill/>
        </p:spPr>
      </p:pic>
      <p:pic>
        <p:nvPicPr>
          <p:cNvPr id="3075" name="Picture 3" descr="D:\Screenshots\Screenshot_2016-02-01-17-23-25-1.png"/>
          <p:cNvPicPr>
            <a:picLocks noChangeAspect="1" noChangeArrowheads="1"/>
          </p:cNvPicPr>
          <p:nvPr/>
        </p:nvPicPr>
        <p:blipFill>
          <a:blip r:embed="rId3"/>
          <a:srcRect/>
          <a:stretch>
            <a:fillRect/>
          </a:stretch>
        </p:blipFill>
        <p:spPr bwMode="auto">
          <a:xfrm>
            <a:off x="6310315" y="1500174"/>
            <a:ext cx="4019549" cy="5000698"/>
          </a:xfrm>
          <a:prstGeom prst="rect">
            <a:avLst/>
          </a:prstGeom>
          <a:noFill/>
        </p:spPr>
      </p:pic>
    </p:spTree>
    <p:extLst>
      <p:ext uri="{BB962C8B-B14F-4D97-AF65-F5344CB8AC3E}">
        <p14:creationId xmlns:p14="http://schemas.microsoft.com/office/powerpoint/2010/main" val="891403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b="1" dirty="0" smtClean="0"/>
              <a:t>tension </a:t>
            </a:r>
            <a:r>
              <a:rPr lang="en-US" b="1" dirty="0" err="1" smtClean="0"/>
              <a:t>pneumothorax</a:t>
            </a:r>
            <a:endParaRPr lang="ar-IQ" dirty="0"/>
          </a:p>
        </p:txBody>
      </p:sp>
      <p:sp>
        <p:nvSpPr>
          <p:cNvPr id="3" name="Content Placeholder 2"/>
          <p:cNvSpPr>
            <a:spLocks noGrp="1"/>
          </p:cNvSpPr>
          <p:nvPr>
            <p:ph sz="quarter" idx="13"/>
          </p:nvPr>
        </p:nvSpPr>
        <p:spPr/>
        <p:txBody>
          <a:bodyPr>
            <a:normAutofit fontScale="77500" lnSpcReduction="20000"/>
          </a:bodyPr>
          <a:lstStyle/>
          <a:p>
            <a:pPr algn="l">
              <a:buNone/>
            </a:pPr>
            <a:r>
              <a:rPr lang="en-US" dirty="0" smtClean="0"/>
              <a:t>A </a:t>
            </a:r>
            <a:r>
              <a:rPr lang="en-US" b="1" dirty="0" smtClean="0"/>
              <a:t>tension </a:t>
            </a:r>
            <a:r>
              <a:rPr lang="en-US" b="1" dirty="0" err="1" smtClean="0"/>
              <a:t>pneumothorax</a:t>
            </a:r>
            <a:r>
              <a:rPr lang="en-US" dirty="0" smtClean="0"/>
              <a:t> occurs when </a:t>
            </a:r>
            <a:r>
              <a:rPr lang="en-US" dirty="0" err="1" smtClean="0"/>
              <a:t>intrapleural</a:t>
            </a:r>
            <a:r>
              <a:rPr lang="en-US" dirty="0" smtClean="0"/>
              <a:t> air accumulates progressively in such a way as to exert positive pressure on </a:t>
            </a:r>
            <a:r>
              <a:rPr lang="en-US" dirty="0" err="1" smtClean="0"/>
              <a:t>mediastinal</a:t>
            </a:r>
            <a:r>
              <a:rPr lang="en-US" dirty="0" smtClean="0"/>
              <a:t> and </a:t>
            </a:r>
            <a:r>
              <a:rPr lang="en-US" dirty="0" err="1" smtClean="0"/>
              <a:t>intrathoracic</a:t>
            </a:r>
            <a:r>
              <a:rPr lang="en-US" dirty="0" smtClean="0"/>
              <a:t> structures. It is a life threatening occurrence requiring rapid recognition and treatment is required if </a:t>
            </a:r>
            <a:r>
              <a:rPr lang="en-US" dirty="0" err="1" smtClean="0"/>
              <a:t>cardiorespiratory</a:t>
            </a:r>
            <a:r>
              <a:rPr lang="en-US" dirty="0" smtClean="0"/>
              <a:t> arrest is to be avoided.</a:t>
            </a:r>
          </a:p>
          <a:p>
            <a:pPr algn="l">
              <a:buNone/>
            </a:pPr>
            <a:r>
              <a:rPr lang="en-US" b="1" dirty="0" smtClean="0"/>
              <a:t>Radiographic features</a:t>
            </a:r>
          </a:p>
          <a:p>
            <a:pPr algn="l">
              <a:buNone/>
            </a:pPr>
            <a:r>
              <a:rPr lang="en-US" dirty="0" smtClean="0"/>
              <a:t>A </a:t>
            </a:r>
            <a:r>
              <a:rPr lang="en-US" dirty="0" err="1" smtClean="0"/>
              <a:t>pneumothorax</a:t>
            </a:r>
            <a:r>
              <a:rPr lang="en-US" dirty="0" smtClean="0"/>
              <a:t> will have the same features as a run-of-the-mill </a:t>
            </a:r>
            <a:r>
              <a:rPr lang="en-US" dirty="0" err="1" smtClean="0"/>
              <a:t>pneumothorax</a:t>
            </a:r>
            <a:r>
              <a:rPr lang="en-US" dirty="0" smtClean="0"/>
              <a:t> with a number of additional features, helpful in identifying tension. These additional signs indicate over expansion of the </a:t>
            </a:r>
            <a:r>
              <a:rPr lang="en-US" dirty="0" err="1" smtClean="0"/>
              <a:t>hemithorax</a:t>
            </a:r>
            <a:r>
              <a:rPr lang="en-US" dirty="0" smtClean="0"/>
              <a:t>:</a:t>
            </a:r>
          </a:p>
          <a:p>
            <a:pPr algn="l">
              <a:buNone/>
            </a:pPr>
            <a:r>
              <a:rPr lang="en-US" dirty="0" err="1" smtClean="0"/>
              <a:t>ipsilateral</a:t>
            </a:r>
            <a:r>
              <a:rPr lang="en-US" dirty="0" smtClean="0"/>
              <a:t> increased </a:t>
            </a:r>
            <a:r>
              <a:rPr lang="en-US" dirty="0" err="1" smtClean="0">
                <a:hlinkClick r:id="rId2" tooltip="Intercostal spaces"/>
              </a:rPr>
              <a:t>intercostal</a:t>
            </a:r>
            <a:r>
              <a:rPr lang="en-US" dirty="0" smtClean="0">
                <a:hlinkClick r:id="rId2" tooltip="Intercostal spaces"/>
              </a:rPr>
              <a:t> spaces</a:t>
            </a:r>
            <a:endParaRPr lang="en-US" dirty="0" smtClean="0"/>
          </a:p>
          <a:p>
            <a:pPr algn="l">
              <a:buNone/>
            </a:pPr>
            <a:r>
              <a:rPr lang="en-US" dirty="0" smtClean="0"/>
              <a:t>shift of the </a:t>
            </a:r>
            <a:r>
              <a:rPr lang="en-US" dirty="0" err="1" smtClean="0">
                <a:hlinkClick r:id="rId3"/>
              </a:rPr>
              <a:t>mediastinum</a:t>
            </a:r>
            <a:r>
              <a:rPr lang="en-US" dirty="0" smtClean="0"/>
              <a:t> to the </a:t>
            </a:r>
            <a:r>
              <a:rPr lang="en-US" dirty="0" err="1" smtClean="0"/>
              <a:t>contralateral</a:t>
            </a:r>
            <a:r>
              <a:rPr lang="en-US" dirty="0" smtClean="0"/>
              <a:t> side</a:t>
            </a:r>
          </a:p>
          <a:p>
            <a:pPr algn="l">
              <a:buNone/>
            </a:pPr>
            <a:r>
              <a:rPr lang="en-US" dirty="0" smtClean="0"/>
              <a:t>depression of the </a:t>
            </a:r>
            <a:r>
              <a:rPr lang="en-US" dirty="0" err="1" smtClean="0">
                <a:hlinkClick r:id="rId4"/>
              </a:rPr>
              <a:t>hemidiaphragm</a:t>
            </a:r>
            <a:endParaRPr lang="en-US" dirty="0" smtClean="0"/>
          </a:p>
          <a:p>
            <a:pPr algn="l">
              <a:buNone/>
            </a:pPr>
            <a:endParaRPr lang="ar-IQ" dirty="0"/>
          </a:p>
        </p:txBody>
      </p:sp>
    </p:spTree>
    <p:extLst>
      <p:ext uri="{BB962C8B-B14F-4D97-AF65-F5344CB8AC3E}">
        <p14:creationId xmlns:p14="http://schemas.microsoft.com/office/powerpoint/2010/main" val="1666437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tension </a:t>
            </a:r>
            <a:r>
              <a:rPr lang="en-US" dirty="0" err="1" smtClean="0">
                <a:hlinkClick r:id="rId2"/>
              </a:rPr>
              <a:t>pneumothorax</a:t>
            </a:r>
            <a:r>
              <a:rPr lang="en-US" dirty="0" smtClean="0"/>
              <a:t> </a:t>
            </a:r>
            <a:endParaRPr lang="ar-IQ" dirty="0"/>
          </a:p>
        </p:txBody>
      </p:sp>
      <p:pic>
        <p:nvPicPr>
          <p:cNvPr id="4" name="Picture 2" descr="E:\Removable Disk\PNEUMOTHORAX.jpg"/>
          <p:cNvPicPr>
            <a:picLocks noGrp="1" noChangeAspect="1" noChangeArrowheads="1"/>
          </p:cNvPicPr>
          <p:nvPr>
            <p:ph sz="quarter" idx="13"/>
          </p:nvPr>
        </p:nvPicPr>
        <p:blipFill>
          <a:blip r:embed="rId3"/>
          <a:srcRect/>
          <a:stretch>
            <a:fillRect/>
          </a:stretch>
        </p:blipFill>
        <p:spPr bwMode="auto">
          <a:xfrm>
            <a:off x="1809721" y="2071678"/>
            <a:ext cx="4357719" cy="3786214"/>
          </a:xfrm>
          <a:prstGeom prst="rect">
            <a:avLst/>
          </a:prstGeom>
          <a:noFill/>
        </p:spPr>
      </p:pic>
      <p:pic>
        <p:nvPicPr>
          <p:cNvPr id="5" name="Picture 3" descr="E:\Removable Disk\PNEUMOTHORAX22.jpg"/>
          <p:cNvPicPr>
            <a:picLocks noChangeAspect="1" noChangeArrowheads="1"/>
          </p:cNvPicPr>
          <p:nvPr/>
        </p:nvPicPr>
        <p:blipFill>
          <a:blip r:embed="rId4" cstate="print"/>
          <a:srcRect/>
          <a:stretch>
            <a:fillRect/>
          </a:stretch>
        </p:blipFill>
        <p:spPr bwMode="auto">
          <a:xfrm>
            <a:off x="6238877" y="2071679"/>
            <a:ext cx="4116701" cy="3786213"/>
          </a:xfrm>
          <a:prstGeom prst="rect">
            <a:avLst/>
          </a:prstGeom>
          <a:noFill/>
        </p:spPr>
      </p:pic>
    </p:spTree>
    <p:extLst>
      <p:ext uri="{BB962C8B-B14F-4D97-AF65-F5344CB8AC3E}">
        <p14:creationId xmlns:p14="http://schemas.microsoft.com/office/powerpoint/2010/main" val="2476031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Hydro </a:t>
            </a:r>
            <a:r>
              <a:rPr lang="en-US" dirty="0" err="1" smtClean="0"/>
              <a:t>pnuemothorax</a:t>
            </a:r>
            <a:r>
              <a:rPr lang="en-US" dirty="0" smtClean="0"/>
              <a:t> </a:t>
            </a:r>
            <a:endParaRPr lang="ar-IQ" dirty="0"/>
          </a:p>
        </p:txBody>
      </p:sp>
      <p:sp>
        <p:nvSpPr>
          <p:cNvPr id="3" name="Content Placeholder 2"/>
          <p:cNvSpPr>
            <a:spLocks noGrp="1"/>
          </p:cNvSpPr>
          <p:nvPr>
            <p:ph sz="quarter" idx="13"/>
          </p:nvPr>
        </p:nvSpPr>
        <p:spPr/>
        <p:txBody>
          <a:bodyPr>
            <a:normAutofit/>
          </a:bodyPr>
          <a:lstStyle/>
          <a:p>
            <a:pPr algn="l">
              <a:buNone/>
            </a:pPr>
            <a:r>
              <a:rPr lang="en-US" b="1" dirty="0" err="1" smtClean="0"/>
              <a:t>Hydropneumothorax</a:t>
            </a:r>
            <a:r>
              <a:rPr lang="en-US" dirty="0" smtClean="0"/>
              <a:t> is a term given to the concurrent presence of a </a:t>
            </a:r>
            <a:r>
              <a:rPr lang="en-US" dirty="0" err="1" smtClean="0">
                <a:hlinkClick r:id="rId2"/>
              </a:rPr>
              <a:t>pneumothorax</a:t>
            </a:r>
            <a:r>
              <a:rPr lang="en-US" dirty="0" smtClean="0"/>
              <a:t> as well as a </a:t>
            </a:r>
            <a:r>
              <a:rPr lang="en-US" dirty="0" smtClean="0">
                <a:hlinkClick r:id="rId3"/>
              </a:rPr>
              <a:t>hydrothorax</a:t>
            </a:r>
            <a:r>
              <a:rPr lang="en-US" dirty="0" smtClean="0"/>
              <a:t> (i.e. air and fluid) in the pleural space.</a:t>
            </a:r>
          </a:p>
          <a:p>
            <a:pPr algn="l">
              <a:buNone/>
            </a:pPr>
            <a:r>
              <a:rPr lang="en-US" b="1" dirty="0" smtClean="0"/>
              <a:t>Plain radiographs</a:t>
            </a:r>
          </a:p>
          <a:p>
            <a:pPr algn="l">
              <a:buNone/>
            </a:pPr>
            <a:r>
              <a:rPr lang="en-US" dirty="0" smtClean="0"/>
              <a:t>On an erect chest radiograph, recognition of </a:t>
            </a:r>
            <a:r>
              <a:rPr lang="en-US" dirty="0" err="1" smtClean="0"/>
              <a:t>hydropneumothorax</a:t>
            </a:r>
            <a:r>
              <a:rPr lang="en-US" dirty="0" smtClean="0"/>
              <a:t> can be rather easy - and is </a:t>
            </a:r>
            <a:r>
              <a:rPr lang="en-US" dirty="0" err="1" smtClean="0"/>
              <a:t>clasically</a:t>
            </a:r>
            <a:r>
              <a:rPr lang="en-US" dirty="0" smtClean="0"/>
              <a:t> shown as an air-fluid level. On the supine radiograph, this may be more challenging where a sharp pleural line is bordered by increased opacity lateral to it within the pleural space may sometimes suggest towards the diagnosis </a:t>
            </a:r>
            <a:r>
              <a:rPr lang="en-US" baseline="30000" dirty="0" smtClean="0"/>
              <a:t>3, </a:t>
            </a:r>
            <a:endParaRPr lang="en-US" dirty="0" smtClean="0"/>
          </a:p>
          <a:p>
            <a:pPr algn="l">
              <a:buNone/>
            </a:pPr>
            <a:endParaRPr lang="ar-IQ" dirty="0" smtClean="0"/>
          </a:p>
          <a:p>
            <a:endParaRPr lang="ar-IQ" dirty="0"/>
          </a:p>
        </p:txBody>
      </p:sp>
    </p:spTree>
    <p:extLst>
      <p:ext uri="{BB962C8B-B14F-4D97-AF65-F5344CB8AC3E}">
        <p14:creationId xmlns:p14="http://schemas.microsoft.com/office/powerpoint/2010/main" val="2512956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39784"/>
          </a:xfrm>
        </p:spPr>
        <p:txBody>
          <a:bodyPr>
            <a:normAutofit/>
          </a:bodyPr>
          <a:lstStyle/>
          <a:p>
            <a:r>
              <a:rPr lang="en-US" dirty="0" err="1" smtClean="0"/>
              <a:t>Hydropnemothorax</a:t>
            </a:r>
            <a:r>
              <a:rPr lang="en-US" dirty="0" smtClean="0"/>
              <a:t> </a:t>
            </a:r>
            <a:endParaRPr lang="ar-IQ" dirty="0"/>
          </a:p>
        </p:txBody>
      </p:sp>
      <p:pic>
        <p:nvPicPr>
          <p:cNvPr id="4" name="Picture 2" descr="E:\Removable Disk\HYDROPNEMOTHORAX.jpg22.jpg"/>
          <p:cNvPicPr>
            <a:picLocks noGrp="1" noChangeAspect="1" noChangeArrowheads="1"/>
          </p:cNvPicPr>
          <p:nvPr>
            <p:ph sz="quarter" idx="13"/>
          </p:nvPr>
        </p:nvPicPr>
        <p:blipFill>
          <a:blip r:embed="rId2"/>
          <a:srcRect/>
          <a:stretch>
            <a:fillRect/>
          </a:stretch>
        </p:blipFill>
        <p:spPr bwMode="auto">
          <a:xfrm>
            <a:off x="3738547" y="1428736"/>
            <a:ext cx="4934079" cy="5138470"/>
          </a:xfrm>
          <a:prstGeom prst="rect">
            <a:avLst/>
          </a:prstGeom>
          <a:noFill/>
        </p:spPr>
      </p:pic>
    </p:spTree>
    <p:extLst>
      <p:ext uri="{BB962C8B-B14F-4D97-AF65-F5344CB8AC3E}">
        <p14:creationId xmlns:p14="http://schemas.microsoft.com/office/powerpoint/2010/main" val="3718754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Subcutaneous Emphysema </a:t>
            </a:r>
            <a:endParaRPr lang="ar-IQ" dirty="0"/>
          </a:p>
        </p:txBody>
      </p:sp>
      <p:sp>
        <p:nvSpPr>
          <p:cNvPr id="3" name="Content Placeholder 2"/>
          <p:cNvSpPr>
            <a:spLocks noGrp="1"/>
          </p:cNvSpPr>
          <p:nvPr>
            <p:ph sz="quarter" idx="13"/>
          </p:nvPr>
        </p:nvSpPr>
        <p:spPr/>
        <p:txBody>
          <a:bodyPr>
            <a:normAutofit fontScale="92500" lnSpcReduction="10000"/>
          </a:bodyPr>
          <a:lstStyle/>
          <a:p>
            <a:pPr algn="l">
              <a:buNone/>
            </a:pPr>
            <a:r>
              <a:rPr lang="en-US" sz="2000" b="1" dirty="0"/>
              <a:t>Subcutaneous emphysema</a:t>
            </a:r>
            <a:r>
              <a:rPr lang="en-US" sz="2000" dirty="0"/>
              <a:t>, strictly speaking, refers to air in the subcutaneous tissues. But the term is generally used to describe any soft tissue emphysema of the body wall or limbs, since the air often dissects into the deeper soft tissue and musculature along </a:t>
            </a:r>
            <a:r>
              <a:rPr lang="en-US" sz="2000" dirty="0" err="1"/>
              <a:t>fascial</a:t>
            </a:r>
            <a:r>
              <a:rPr lang="en-US" sz="2000" dirty="0"/>
              <a:t> planes .</a:t>
            </a:r>
          </a:p>
          <a:p>
            <a:pPr algn="l">
              <a:buNone/>
            </a:pPr>
            <a:r>
              <a:rPr lang="en-US" sz="2000" b="1" dirty="0"/>
              <a:t>Radiographic appearance</a:t>
            </a:r>
          </a:p>
          <a:p>
            <a:pPr algn="l">
              <a:buNone/>
            </a:pPr>
            <a:r>
              <a:rPr lang="en-US" sz="2000" b="1" dirty="0"/>
              <a:t>Plain film</a:t>
            </a:r>
          </a:p>
          <a:p>
            <a:pPr algn="l">
              <a:buNone/>
            </a:pPr>
            <a:r>
              <a:rPr lang="en-US" sz="2000" dirty="0"/>
              <a:t>If affecting the anterior chest wall, subcutaneous emphysema can outline the </a:t>
            </a:r>
            <a:r>
              <a:rPr lang="en-US" sz="2000" dirty="0" err="1">
                <a:hlinkClick r:id="rId2"/>
              </a:rPr>
              <a:t>pectoralis</a:t>
            </a:r>
            <a:r>
              <a:rPr lang="en-US" sz="2000" dirty="0">
                <a:hlinkClick r:id="rId2"/>
              </a:rPr>
              <a:t> major muscle</a:t>
            </a:r>
            <a:r>
              <a:rPr lang="en-US" sz="2000" dirty="0"/>
              <a:t>, giving rise to the </a:t>
            </a:r>
            <a:r>
              <a:rPr lang="en-US" sz="2000" dirty="0">
                <a:hlinkClick r:id="rId3"/>
              </a:rPr>
              <a:t>ginkgo leaf sign</a:t>
            </a:r>
            <a:r>
              <a:rPr lang="en-US" sz="2000" dirty="0"/>
              <a:t>  , dissecting air along tissue fat planes appears as  multiple lines of  </a:t>
            </a:r>
            <a:r>
              <a:rPr lang="en-US" sz="2000" dirty="0" err="1"/>
              <a:t>lucency</a:t>
            </a:r>
            <a:r>
              <a:rPr lang="en-US" sz="2000" dirty="0"/>
              <a:t>.</a:t>
            </a:r>
            <a:endParaRPr lang="ar-IQ" sz="2000" dirty="0"/>
          </a:p>
        </p:txBody>
      </p:sp>
    </p:spTree>
    <p:extLst>
      <p:ext uri="{BB962C8B-B14F-4D97-AF65-F5344CB8AC3E}">
        <p14:creationId xmlns:p14="http://schemas.microsoft.com/office/powerpoint/2010/main" val="1769366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p:txBody>
          <a:bodyPr/>
          <a:lstStyle/>
          <a:p>
            <a:pPr marL="0" indent="0" algn="ctr">
              <a:buNone/>
            </a:pPr>
            <a:endParaRPr lang="en-US" dirty="0" smtClean="0"/>
          </a:p>
          <a:p>
            <a:pPr marL="0" indent="0" algn="ctr">
              <a:buNone/>
            </a:pPr>
            <a:r>
              <a:rPr lang="en-US" sz="3600" dirty="0">
                <a:solidFill>
                  <a:srgbClr val="FFC000"/>
                </a:solidFill>
              </a:rPr>
              <a:t>Pleural lesions </a:t>
            </a:r>
            <a:endParaRPr lang="ar-IQ" sz="3600" dirty="0">
              <a:solidFill>
                <a:srgbClr val="FFC000"/>
              </a:solidFill>
            </a:endParaRPr>
          </a:p>
        </p:txBody>
      </p:sp>
    </p:spTree>
    <p:extLst>
      <p:ext uri="{BB962C8B-B14F-4D97-AF65-F5344CB8AC3E}">
        <p14:creationId xmlns:p14="http://schemas.microsoft.com/office/powerpoint/2010/main" val="2752264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Subcutaneous Emphysema </a:t>
            </a:r>
            <a:endParaRPr lang="ar-IQ" dirty="0"/>
          </a:p>
        </p:txBody>
      </p:sp>
      <p:pic>
        <p:nvPicPr>
          <p:cNvPr id="4" name="Picture 2" descr="E:\Removable Disk\subcutaneous-emphysema.jpg"/>
          <p:cNvPicPr>
            <a:picLocks noGrp="1" noChangeAspect="1" noChangeArrowheads="1"/>
          </p:cNvPicPr>
          <p:nvPr>
            <p:ph sz="quarter" idx="13"/>
          </p:nvPr>
        </p:nvPicPr>
        <p:blipFill>
          <a:blip r:embed="rId2"/>
          <a:stretch>
            <a:fillRect/>
          </a:stretch>
        </p:blipFill>
        <p:spPr bwMode="auto">
          <a:xfrm>
            <a:off x="4383881" y="2366963"/>
            <a:ext cx="3424237" cy="3424237"/>
          </a:xfrm>
          <a:prstGeom prst="rect">
            <a:avLst/>
          </a:prstGeom>
          <a:noFill/>
        </p:spPr>
      </p:pic>
    </p:spTree>
    <p:extLst>
      <p:ext uri="{BB962C8B-B14F-4D97-AF65-F5344CB8AC3E}">
        <p14:creationId xmlns:p14="http://schemas.microsoft.com/office/powerpoint/2010/main" val="1979443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00108"/>
            <a:ext cx="8229600" cy="1000132"/>
          </a:xfrm>
        </p:spPr>
        <p:txBody>
          <a:bodyPr>
            <a:normAutofit fontScale="90000"/>
          </a:bodyPr>
          <a:lstStyle/>
          <a:p>
            <a:pPr algn="l"/>
            <a:r>
              <a:rPr lang="en-US" sz="2700" b="1" dirty="0" err="1"/>
              <a:t>Pneumomediastinum</a:t>
            </a:r>
            <a:r>
              <a:rPr lang="en-US" sz="2700" b="1" dirty="0"/>
              <a:t> </a:t>
            </a:r>
            <a:r>
              <a:rPr lang="en-US" sz="2700" dirty="0"/>
              <a:t>is the presence of </a:t>
            </a:r>
            <a:r>
              <a:rPr lang="en-US" sz="2700" dirty="0" err="1"/>
              <a:t>extraluminal</a:t>
            </a:r>
            <a:r>
              <a:rPr lang="en-US" sz="2700" dirty="0"/>
              <a:t> gas within the </a:t>
            </a:r>
            <a:r>
              <a:rPr lang="en-US" sz="2700" dirty="0" err="1">
                <a:hlinkClick r:id="rId2"/>
              </a:rPr>
              <a:t>mediastinum</a:t>
            </a:r>
            <a:r>
              <a:rPr lang="en-US" sz="2700" dirty="0"/>
              <a:t>. Gas may originate from the </a:t>
            </a:r>
            <a:r>
              <a:rPr lang="en-US" sz="2700" dirty="0">
                <a:hlinkClick r:id="rId3"/>
              </a:rPr>
              <a:t>lungs</a:t>
            </a:r>
            <a:r>
              <a:rPr lang="en-US" sz="2700" dirty="0"/>
              <a:t>, </a:t>
            </a:r>
            <a:r>
              <a:rPr lang="en-US" sz="2700" dirty="0">
                <a:hlinkClick r:id="rId4"/>
              </a:rPr>
              <a:t>trachea</a:t>
            </a:r>
            <a:r>
              <a:rPr lang="en-US" sz="2700" dirty="0"/>
              <a:t>, central </a:t>
            </a:r>
            <a:r>
              <a:rPr lang="en-US" sz="2700" dirty="0">
                <a:hlinkClick r:id="rId5"/>
              </a:rPr>
              <a:t>bronchi</a:t>
            </a:r>
            <a:r>
              <a:rPr lang="en-US" sz="2700" dirty="0"/>
              <a:t>, </a:t>
            </a:r>
            <a:r>
              <a:rPr lang="en-US" sz="2700" dirty="0" err="1">
                <a:hlinkClick r:id="rId6"/>
              </a:rPr>
              <a:t>oesophagus</a:t>
            </a:r>
            <a:r>
              <a:rPr lang="en-US" sz="2700" dirty="0"/>
              <a:t>, and track from the </a:t>
            </a:r>
            <a:r>
              <a:rPr lang="en-US" sz="2700" dirty="0" err="1"/>
              <a:t>mediastinum</a:t>
            </a:r>
            <a:r>
              <a:rPr lang="en-US" sz="2700" dirty="0"/>
              <a:t> to the </a:t>
            </a:r>
            <a:r>
              <a:rPr lang="en-US" sz="2700" dirty="0">
                <a:hlinkClick r:id="rId7"/>
              </a:rPr>
              <a:t>neck</a:t>
            </a:r>
            <a:r>
              <a:rPr lang="en-US" sz="2700" dirty="0"/>
              <a:t> or </a:t>
            </a:r>
            <a:r>
              <a:rPr lang="en-US" sz="2700" dirty="0">
                <a:hlinkClick r:id="rId8"/>
              </a:rPr>
              <a:t>abdomen</a:t>
            </a:r>
            <a:r>
              <a:rPr lang="en-US" dirty="0" smtClean="0"/>
              <a:t/>
            </a:r>
            <a:br>
              <a:rPr lang="en-US" dirty="0" smtClean="0"/>
            </a:br>
            <a:endParaRPr lang="ar-IQ" dirty="0"/>
          </a:p>
        </p:txBody>
      </p:sp>
      <p:sp>
        <p:nvSpPr>
          <p:cNvPr id="3" name="Content Placeholder 2"/>
          <p:cNvSpPr>
            <a:spLocks noGrp="1"/>
          </p:cNvSpPr>
          <p:nvPr>
            <p:ph sz="quarter" idx="13"/>
          </p:nvPr>
        </p:nvSpPr>
        <p:spPr>
          <a:xfrm>
            <a:off x="1981200" y="2143117"/>
            <a:ext cx="8229600" cy="3983047"/>
          </a:xfrm>
        </p:spPr>
        <p:txBody>
          <a:bodyPr>
            <a:normAutofit fontScale="85000" lnSpcReduction="10000"/>
          </a:bodyPr>
          <a:lstStyle/>
          <a:p>
            <a:pPr algn="l">
              <a:buNone/>
            </a:pPr>
            <a:r>
              <a:rPr lang="en-US" b="1" dirty="0" smtClean="0"/>
              <a:t>Radiographic features</a:t>
            </a:r>
          </a:p>
          <a:p>
            <a:pPr algn="l">
              <a:buNone/>
            </a:pPr>
            <a:r>
              <a:rPr lang="en-US" dirty="0" smtClean="0"/>
              <a:t>Small amounts of air appear as linear or curvilinear </a:t>
            </a:r>
            <a:r>
              <a:rPr lang="en-US" dirty="0" err="1" smtClean="0"/>
              <a:t>lucencies</a:t>
            </a:r>
            <a:r>
              <a:rPr lang="en-US" dirty="0" smtClean="0"/>
              <a:t> outlining </a:t>
            </a:r>
            <a:r>
              <a:rPr lang="en-US" dirty="0" err="1" smtClean="0"/>
              <a:t>mediastinal</a:t>
            </a:r>
            <a:r>
              <a:rPr lang="en-US" dirty="0" smtClean="0"/>
              <a:t> contours such as:</a:t>
            </a:r>
          </a:p>
          <a:p>
            <a:pPr algn="l">
              <a:buNone/>
            </a:pPr>
            <a:r>
              <a:rPr lang="en-US" dirty="0" smtClean="0"/>
              <a:t>subcutaneous emphysema</a:t>
            </a:r>
          </a:p>
          <a:p>
            <a:pPr algn="l">
              <a:buNone/>
            </a:pPr>
            <a:r>
              <a:rPr lang="en-US" dirty="0" smtClean="0"/>
              <a:t>air anterior to pericardium: </a:t>
            </a:r>
            <a:r>
              <a:rPr lang="en-US" dirty="0" err="1" smtClean="0">
                <a:hlinkClick r:id="rId9"/>
              </a:rPr>
              <a:t>pneumopericardium</a:t>
            </a:r>
            <a:endParaRPr lang="en-US" dirty="0" smtClean="0"/>
          </a:p>
          <a:p>
            <a:pPr algn="l">
              <a:buNone/>
            </a:pPr>
            <a:r>
              <a:rPr lang="en-US" dirty="0" smtClean="0"/>
              <a:t>air around pulmonary artery and main branches: </a:t>
            </a:r>
            <a:r>
              <a:rPr lang="en-US" dirty="0" smtClean="0">
                <a:hlinkClick r:id="rId10"/>
              </a:rPr>
              <a:t>ring around artery sign</a:t>
            </a:r>
            <a:endParaRPr lang="en-US" dirty="0" smtClean="0"/>
          </a:p>
          <a:p>
            <a:pPr algn="l">
              <a:buNone/>
            </a:pPr>
            <a:r>
              <a:rPr lang="en-US" dirty="0" smtClean="0"/>
              <a:t>air outlining major aortic branches: </a:t>
            </a:r>
            <a:r>
              <a:rPr lang="en-US" dirty="0" smtClean="0">
                <a:hlinkClick r:id="rId11"/>
              </a:rPr>
              <a:t>tubular artery sign</a:t>
            </a:r>
            <a:endParaRPr lang="en-US" dirty="0" smtClean="0"/>
          </a:p>
          <a:p>
            <a:pPr algn="l">
              <a:buNone/>
            </a:pPr>
            <a:r>
              <a:rPr lang="en-US" dirty="0" smtClean="0"/>
              <a:t>air outlining bronchial wall: </a:t>
            </a:r>
            <a:r>
              <a:rPr lang="en-US" dirty="0" smtClean="0">
                <a:hlinkClick r:id="rId12"/>
              </a:rPr>
              <a:t>double bronchial wall sign</a:t>
            </a:r>
            <a:endParaRPr lang="en-US" dirty="0" smtClean="0"/>
          </a:p>
          <a:p>
            <a:pPr algn="l">
              <a:buNone/>
            </a:pPr>
            <a:r>
              <a:rPr lang="en-US" dirty="0" smtClean="0"/>
              <a:t>continuous diaphragm sign: due to air trapped posterior to </a:t>
            </a:r>
            <a:r>
              <a:rPr lang="en-US" dirty="0" smtClean="0">
                <a:hlinkClick r:id="rId13"/>
              </a:rPr>
              <a:t>pericardium</a:t>
            </a:r>
            <a:endParaRPr lang="en-US" dirty="0" smtClean="0"/>
          </a:p>
          <a:p>
            <a:pPr algn="l">
              <a:buNone/>
            </a:pPr>
            <a:r>
              <a:rPr lang="en-US" dirty="0" smtClean="0"/>
              <a:t>air between </a:t>
            </a:r>
            <a:r>
              <a:rPr lang="en-US" dirty="0" smtClean="0">
                <a:hlinkClick r:id="rId14"/>
              </a:rPr>
              <a:t>parietal pleura</a:t>
            </a:r>
            <a:r>
              <a:rPr lang="en-US" dirty="0" smtClean="0"/>
              <a:t> and </a:t>
            </a:r>
            <a:r>
              <a:rPr lang="en-US" dirty="0" smtClean="0">
                <a:hlinkClick r:id="rId15"/>
              </a:rPr>
              <a:t>diaphragm</a:t>
            </a:r>
            <a:r>
              <a:rPr lang="en-US" dirty="0" smtClean="0"/>
              <a:t>: </a:t>
            </a:r>
            <a:r>
              <a:rPr lang="en-US" dirty="0" err="1" smtClean="0">
                <a:hlinkClick r:id="rId16"/>
              </a:rPr>
              <a:t>extrapleural</a:t>
            </a:r>
            <a:r>
              <a:rPr lang="en-US" dirty="0" smtClean="0">
                <a:hlinkClick r:id="rId16"/>
              </a:rPr>
              <a:t> sign</a:t>
            </a:r>
            <a:endParaRPr lang="en-US" dirty="0" smtClean="0"/>
          </a:p>
          <a:p>
            <a:pPr algn="l"/>
            <a:endParaRPr lang="ar-IQ" dirty="0"/>
          </a:p>
        </p:txBody>
      </p:sp>
    </p:spTree>
    <p:extLst>
      <p:ext uri="{BB962C8B-B14F-4D97-AF65-F5344CB8AC3E}">
        <p14:creationId xmlns:p14="http://schemas.microsoft.com/office/powerpoint/2010/main" val="462127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descr="C:\Users\Dar-Alnasih\Pictures\pneumomediastinum.jpg"/>
          <p:cNvPicPr>
            <a:picLocks noGrp="1" noChangeAspect="1" noChangeArrowheads="1"/>
          </p:cNvPicPr>
          <p:nvPr>
            <p:ph sz="quarter" idx="13"/>
          </p:nvPr>
        </p:nvPicPr>
        <p:blipFill>
          <a:blip r:embed="rId2"/>
          <a:srcRect/>
          <a:stretch>
            <a:fillRect/>
          </a:stretch>
        </p:blipFill>
        <p:spPr bwMode="auto">
          <a:xfrm>
            <a:off x="3095604" y="428604"/>
            <a:ext cx="6143668" cy="6000792"/>
          </a:xfrm>
          <a:prstGeom prst="rect">
            <a:avLst/>
          </a:prstGeom>
          <a:noFill/>
        </p:spPr>
      </p:pic>
    </p:spTree>
    <p:extLst>
      <p:ext uri="{BB962C8B-B14F-4D97-AF65-F5344CB8AC3E}">
        <p14:creationId xmlns:p14="http://schemas.microsoft.com/office/powerpoint/2010/main" val="2088610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Chronic obstructive pulmonary disease (COPD)</a:t>
            </a:r>
            <a:endParaRPr lang="ar-IQ" dirty="0"/>
          </a:p>
        </p:txBody>
      </p:sp>
      <p:sp>
        <p:nvSpPr>
          <p:cNvPr id="3" name="Content Placeholder 2"/>
          <p:cNvSpPr>
            <a:spLocks noGrp="1"/>
          </p:cNvSpPr>
          <p:nvPr>
            <p:ph sz="quarter" idx="13"/>
          </p:nvPr>
        </p:nvSpPr>
        <p:spPr/>
        <p:txBody>
          <a:bodyPr/>
          <a:lstStyle/>
          <a:p>
            <a:pPr algn="l">
              <a:buNone/>
            </a:pPr>
            <a:r>
              <a:rPr lang="en-US" dirty="0" smtClean="0"/>
              <a:t> represents a spectrum of obstructive airway diseases. It includes two key components which are </a:t>
            </a:r>
            <a:r>
              <a:rPr lang="en-US" dirty="0" smtClean="0">
                <a:hlinkClick r:id="rId2"/>
              </a:rPr>
              <a:t>chronic bronchitis</a:t>
            </a:r>
            <a:r>
              <a:rPr lang="en-US" dirty="0" smtClean="0"/>
              <a:t>-</a:t>
            </a:r>
            <a:r>
              <a:rPr lang="en-US" dirty="0" smtClean="0">
                <a:hlinkClick r:id="rId3"/>
              </a:rPr>
              <a:t>small airways disease</a:t>
            </a:r>
            <a:r>
              <a:rPr lang="en-US" dirty="0" smtClean="0"/>
              <a:t> and </a:t>
            </a:r>
            <a:r>
              <a:rPr lang="en-US" dirty="0" smtClean="0">
                <a:hlinkClick r:id="rId4"/>
              </a:rPr>
              <a:t>emphysema</a:t>
            </a:r>
            <a:endParaRPr lang="ar-IQ" dirty="0"/>
          </a:p>
        </p:txBody>
      </p:sp>
    </p:spTree>
    <p:extLst>
      <p:ext uri="{BB962C8B-B14F-4D97-AF65-F5344CB8AC3E}">
        <p14:creationId xmlns:p14="http://schemas.microsoft.com/office/powerpoint/2010/main" val="3449427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Chronic bronchitis (CB)</a:t>
            </a:r>
            <a:endParaRPr lang="ar-IQ" dirty="0"/>
          </a:p>
        </p:txBody>
      </p:sp>
      <p:sp>
        <p:nvSpPr>
          <p:cNvPr id="3" name="Content Placeholder 2"/>
          <p:cNvSpPr>
            <a:spLocks noGrp="1"/>
          </p:cNvSpPr>
          <p:nvPr>
            <p:ph sz="quarter" idx="13"/>
          </p:nvPr>
        </p:nvSpPr>
        <p:spPr/>
        <p:txBody>
          <a:bodyPr/>
          <a:lstStyle/>
          <a:p>
            <a:pPr algn="l">
              <a:buNone/>
            </a:pPr>
            <a:r>
              <a:rPr lang="en-US" b="1" dirty="0" smtClean="0"/>
              <a:t>Chronic bronchitis (CB)</a:t>
            </a:r>
            <a:r>
              <a:rPr lang="en-US" dirty="0" smtClean="0"/>
              <a:t> is often defined as the presence of productive cough for 3 months in two successive years in a patient in whom other causes of chronic cough, such as tuberculosis, lung cancer and heart failure, have been excluded . It can be an important pathological </a:t>
            </a:r>
            <a:r>
              <a:rPr lang="en-US" dirty="0" err="1" smtClean="0"/>
              <a:t>compotent</a:t>
            </a:r>
            <a:r>
              <a:rPr lang="en-US" dirty="0" smtClean="0"/>
              <a:t> of </a:t>
            </a:r>
            <a:r>
              <a:rPr lang="en-US" dirty="0" smtClean="0">
                <a:hlinkClick r:id="rId2"/>
              </a:rPr>
              <a:t>chronic obstructive pulmonary disease</a:t>
            </a:r>
            <a:r>
              <a:rPr lang="en-US" dirty="0" smtClean="0"/>
              <a:t> . (often considered as a distinct phenotype of COPD)</a:t>
            </a:r>
            <a:endParaRPr lang="ar-IQ" dirty="0"/>
          </a:p>
        </p:txBody>
      </p:sp>
    </p:spTree>
    <p:extLst>
      <p:ext uri="{BB962C8B-B14F-4D97-AF65-F5344CB8AC3E}">
        <p14:creationId xmlns:p14="http://schemas.microsoft.com/office/powerpoint/2010/main" val="1263003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0058"/>
            <a:ext cx="8229600" cy="45719"/>
          </a:xfrm>
        </p:spPr>
        <p:txBody>
          <a:bodyPr>
            <a:normAutofit fontScale="90000"/>
          </a:bodyPr>
          <a:lstStyle/>
          <a:p>
            <a:endParaRPr lang="ar-IQ" dirty="0"/>
          </a:p>
        </p:txBody>
      </p:sp>
      <p:sp>
        <p:nvSpPr>
          <p:cNvPr id="3" name="Content Placeholder 2"/>
          <p:cNvSpPr>
            <a:spLocks noGrp="1"/>
          </p:cNvSpPr>
          <p:nvPr>
            <p:ph sz="quarter" idx="13"/>
          </p:nvPr>
        </p:nvSpPr>
        <p:spPr>
          <a:xfrm>
            <a:off x="1981200" y="428605"/>
            <a:ext cx="8229600" cy="5697559"/>
          </a:xfrm>
        </p:spPr>
        <p:txBody>
          <a:bodyPr>
            <a:normAutofit/>
          </a:bodyPr>
          <a:lstStyle/>
          <a:p>
            <a:pPr algn="l">
              <a:buNone/>
            </a:pPr>
            <a:r>
              <a:rPr lang="en-US" b="1" dirty="0" smtClean="0">
                <a:solidFill>
                  <a:srgbClr val="FF0000"/>
                </a:solidFill>
              </a:rPr>
              <a:t>findings of chronic bronchitis on chest radiography</a:t>
            </a:r>
          </a:p>
          <a:p>
            <a:pPr algn="l">
              <a:buNone/>
            </a:pPr>
            <a:r>
              <a:rPr lang="en-US" b="1" dirty="0" smtClean="0"/>
              <a:t> </a:t>
            </a:r>
            <a:r>
              <a:rPr lang="en-US" dirty="0" smtClean="0"/>
              <a:t>are nonspecific and include 1.increased </a:t>
            </a:r>
            <a:r>
              <a:rPr lang="en-US" dirty="0" err="1" smtClean="0">
                <a:hlinkClick r:id="rId2"/>
              </a:rPr>
              <a:t>bronchovascular</a:t>
            </a:r>
            <a:r>
              <a:rPr lang="en-US" dirty="0" smtClean="0">
                <a:hlinkClick r:id="rId2"/>
              </a:rPr>
              <a:t> markings</a:t>
            </a:r>
            <a:r>
              <a:rPr lang="en-US" dirty="0" smtClean="0"/>
              <a:t> and </a:t>
            </a:r>
            <a:r>
              <a:rPr lang="ar-IQ" dirty="0" smtClean="0"/>
              <a:t> </a:t>
            </a:r>
          </a:p>
          <a:p>
            <a:pPr algn="l">
              <a:buNone/>
            </a:pPr>
            <a:r>
              <a:rPr lang="en-US" dirty="0" smtClean="0"/>
              <a:t>2.</a:t>
            </a:r>
            <a:r>
              <a:rPr lang="en-US" dirty="0" smtClean="0">
                <a:hlinkClick r:id="rId3"/>
              </a:rPr>
              <a:t>cardiomegaly</a:t>
            </a:r>
            <a:r>
              <a:rPr lang="en-US" dirty="0" smtClean="0"/>
              <a:t> other added radiological signs </a:t>
            </a:r>
          </a:p>
          <a:p>
            <a:pPr algn="l">
              <a:buNone/>
            </a:pPr>
            <a:r>
              <a:rPr lang="en-US" dirty="0" smtClean="0"/>
              <a:t>* direct signs</a:t>
            </a:r>
          </a:p>
          <a:p>
            <a:pPr lvl="1" algn="l">
              <a:buNone/>
            </a:pPr>
            <a:r>
              <a:rPr lang="en-US" dirty="0" smtClean="0">
                <a:hlinkClick r:id="rId4"/>
              </a:rPr>
              <a:t>3.thickened peripheral airways</a:t>
            </a:r>
            <a:r>
              <a:rPr lang="en-US" dirty="0" smtClean="0"/>
              <a:t> - may only be seen in the proximal portion</a:t>
            </a:r>
          </a:p>
          <a:p>
            <a:pPr algn="l">
              <a:buNone/>
            </a:pPr>
            <a:r>
              <a:rPr lang="en-US" dirty="0" smtClean="0"/>
              <a:t>*indirect signs - many of these features may be non specific on their own</a:t>
            </a:r>
          </a:p>
          <a:p>
            <a:pPr lvl="1" algn="l">
              <a:buNone/>
            </a:pPr>
            <a:r>
              <a:rPr lang="en-US" dirty="0" smtClean="0">
                <a:hlinkClick r:id="rId5"/>
              </a:rPr>
              <a:t>1.air trapping</a:t>
            </a:r>
            <a:r>
              <a:rPr lang="en-US" dirty="0" smtClean="0"/>
              <a:t> </a:t>
            </a:r>
          </a:p>
          <a:p>
            <a:pPr lvl="1" algn="l">
              <a:buNone/>
            </a:pPr>
            <a:r>
              <a:rPr lang="en-US" dirty="0" smtClean="0">
                <a:hlinkClick r:id="rId6"/>
              </a:rPr>
              <a:t>2.subsegmental </a:t>
            </a:r>
            <a:r>
              <a:rPr lang="en-US" dirty="0" err="1" smtClean="0">
                <a:hlinkClick r:id="rId6"/>
              </a:rPr>
              <a:t>atelectasis</a:t>
            </a:r>
            <a:r>
              <a:rPr lang="en-US" dirty="0" smtClean="0"/>
              <a:t> </a:t>
            </a:r>
          </a:p>
          <a:p>
            <a:pPr lvl="1" algn="l">
              <a:buNone/>
            </a:pPr>
            <a:r>
              <a:rPr lang="en-US" dirty="0" smtClean="0"/>
              <a:t>3.Dirty lung appearance  </a:t>
            </a:r>
          </a:p>
          <a:p>
            <a:pPr lvl="1" algn="l">
              <a:buNone/>
            </a:pPr>
            <a:r>
              <a:rPr lang="en-US" dirty="0" smtClean="0"/>
              <a:t> </a:t>
            </a:r>
          </a:p>
          <a:p>
            <a:endParaRPr lang="ar-IQ" dirty="0"/>
          </a:p>
        </p:txBody>
      </p:sp>
    </p:spTree>
    <p:extLst>
      <p:ext uri="{BB962C8B-B14F-4D97-AF65-F5344CB8AC3E}">
        <p14:creationId xmlns:p14="http://schemas.microsoft.com/office/powerpoint/2010/main" val="930263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descr="E:\chronic bronchitis.jpg"/>
          <p:cNvPicPr>
            <a:picLocks noGrp="1" noChangeAspect="1" noChangeArrowheads="1"/>
          </p:cNvPicPr>
          <p:nvPr>
            <p:ph sz="quarter" idx="13"/>
          </p:nvPr>
        </p:nvPicPr>
        <p:blipFill>
          <a:blip r:embed="rId2"/>
          <a:srcRect/>
          <a:stretch>
            <a:fillRect/>
          </a:stretch>
        </p:blipFill>
        <p:spPr bwMode="auto">
          <a:xfrm>
            <a:off x="1738282" y="1000108"/>
            <a:ext cx="3714776" cy="3429024"/>
          </a:xfrm>
          <a:prstGeom prst="rect">
            <a:avLst/>
          </a:prstGeom>
          <a:noFill/>
        </p:spPr>
      </p:pic>
      <p:pic>
        <p:nvPicPr>
          <p:cNvPr id="1027" name="Picture 3" descr="E:\chronic bbbb.JPG"/>
          <p:cNvPicPr>
            <a:picLocks noChangeAspect="1" noChangeArrowheads="1"/>
          </p:cNvPicPr>
          <p:nvPr/>
        </p:nvPicPr>
        <p:blipFill>
          <a:blip r:embed="rId3"/>
          <a:srcRect/>
          <a:stretch>
            <a:fillRect/>
          </a:stretch>
        </p:blipFill>
        <p:spPr bwMode="auto">
          <a:xfrm>
            <a:off x="5524496" y="3143248"/>
            <a:ext cx="4857783" cy="3409736"/>
          </a:xfrm>
          <a:prstGeom prst="rect">
            <a:avLst/>
          </a:prstGeom>
          <a:noFill/>
        </p:spPr>
      </p:pic>
    </p:spTree>
    <p:extLst>
      <p:ext uri="{BB962C8B-B14F-4D97-AF65-F5344CB8AC3E}">
        <p14:creationId xmlns:p14="http://schemas.microsoft.com/office/powerpoint/2010/main" val="2409679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71480"/>
            <a:ext cx="8229600" cy="571504"/>
          </a:xfrm>
        </p:spPr>
        <p:txBody>
          <a:bodyPr>
            <a:normAutofit fontScale="90000"/>
          </a:bodyPr>
          <a:lstStyle/>
          <a:p>
            <a:pPr algn="l"/>
            <a:r>
              <a:rPr lang="en-US" b="1" dirty="0" smtClean="0"/>
              <a:t>Pulmonary emphysema </a:t>
            </a:r>
            <a:r>
              <a:rPr lang="en-US" dirty="0" smtClean="0"/>
              <a:t/>
            </a:r>
            <a:br>
              <a:rPr lang="en-US" dirty="0" smtClean="0"/>
            </a:br>
            <a:endParaRPr lang="ar-IQ" dirty="0"/>
          </a:p>
        </p:txBody>
      </p:sp>
      <p:sp>
        <p:nvSpPr>
          <p:cNvPr id="3" name="Content Placeholder 2"/>
          <p:cNvSpPr>
            <a:spLocks noGrp="1"/>
          </p:cNvSpPr>
          <p:nvPr>
            <p:ph sz="quarter" idx="13"/>
          </p:nvPr>
        </p:nvSpPr>
        <p:spPr/>
        <p:txBody>
          <a:bodyPr/>
          <a:lstStyle/>
          <a:p>
            <a:pPr algn="l">
              <a:buNone/>
            </a:pPr>
            <a:r>
              <a:rPr lang="en-US" b="1" dirty="0" smtClean="0"/>
              <a:t>Pulmonary emphysema</a:t>
            </a:r>
            <a:r>
              <a:rPr lang="en-US" dirty="0" smtClean="0"/>
              <a:t> is defined as the "abnormal permanent enlargement of the airspaces distal to the terminal bronchioles accompanied by destruction of the alveolar wall and without obvious fibrosis". Emphysema is one of the entities grouped together as </a:t>
            </a:r>
            <a:r>
              <a:rPr lang="en-US" dirty="0" smtClean="0">
                <a:hlinkClick r:id="rId2"/>
              </a:rPr>
              <a:t>chronic obstructive pulmonary disease</a:t>
            </a:r>
            <a:endParaRPr lang="ar-IQ" dirty="0"/>
          </a:p>
        </p:txBody>
      </p:sp>
    </p:spTree>
    <p:extLst>
      <p:ext uri="{BB962C8B-B14F-4D97-AF65-F5344CB8AC3E}">
        <p14:creationId xmlns:p14="http://schemas.microsoft.com/office/powerpoint/2010/main" val="3697943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981200" y="357167"/>
            <a:ext cx="8229600" cy="5768997"/>
          </a:xfrm>
        </p:spPr>
        <p:txBody>
          <a:bodyPr>
            <a:noAutofit/>
          </a:bodyPr>
          <a:lstStyle/>
          <a:p>
            <a:pPr algn="l">
              <a:buNone/>
            </a:pPr>
            <a:r>
              <a:rPr lang="en-US" sz="1800" b="1" dirty="0"/>
              <a:t>Radiographic features</a:t>
            </a:r>
          </a:p>
          <a:p>
            <a:pPr algn="l">
              <a:buNone/>
            </a:pPr>
            <a:r>
              <a:rPr lang="en-US" sz="1800" b="1" dirty="0"/>
              <a:t>Plain film</a:t>
            </a:r>
          </a:p>
          <a:p>
            <a:pPr algn="l">
              <a:buNone/>
            </a:pPr>
            <a:r>
              <a:rPr lang="en-US" sz="1800" b="1" dirty="0"/>
              <a:t>Except in the case of very advanced disease with bulla formation, chest radiography does not image emphysema directly, but rather infers the diagnosis due to associated features </a:t>
            </a:r>
            <a:r>
              <a:rPr lang="en-US" sz="1800" b="1" baseline="30000" dirty="0"/>
              <a:t> </a:t>
            </a:r>
            <a:r>
              <a:rPr lang="en-US" sz="1800" b="1" dirty="0"/>
              <a:t> :</a:t>
            </a:r>
          </a:p>
          <a:p>
            <a:pPr algn="l">
              <a:buNone/>
            </a:pPr>
            <a:r>
              <a:rPr lang="en-US" sz="1800" b="1" dirty="0"/>
              <a:t>hyperinflation:</a:t>
            </a:r>
          </a:p>
          <a:p>
            <a:pPr lvl="1" algn="l">
              <a:buNone/>
            </a:pPr>
            <a:r>
              <a:rPr lang="en-US" sz="1600" b="1" dirty="0">
                <a:hlinkClick r:id="rId2"/>
              </a:rPr>
              <a:t>1.flattened </a:t>
            </a:r>
            <a:r>
              <a:rPr lang="en-US" sz="1600" b="1" dirty="0" err="1">
                <a:hlinkClick r:id="rId2"/>
              </a:rPr>
              <a:t>hemidiaphragm</a:t>
            </a:r>
            <a:r>
              <a:rPr lang="en-US" sz="1600" b="1" dirty="0">
                <a:hlinkClick r:id="rId2"/>
              </a:rPr>
              <a:t>(s)</a:t>
            </a:r>
            <a:r>
              <a:rPr lang="en-US" sz="1600" b="1" dirty="0"/>
              <a:t>: most reliable sign</a:t>
            </a:r>
          </a:p>
          <a:p>
            <a:pPr lvl="1" algn="l">
              <a:buNone/>
            </a:pPr>
            <a:r>
              <a:rPr lang="en-US" sz="1600" b="1" dirty="0"/>
              <a:t>2.ncreased and usually irregular </a:t>
            </a:r>
            <a:r>
              <a:rPr lang="en-US" sz="1600" b="1" dirty="0" err="1"/>
              <a:t>radiolucency</a:t>
            </a:r>
            <a:r>
              <a:rPr lang="en-US" sz="1600" b="1" dirty="0"/>
              <a:t> of the lungs</a:t>
            </a:r>
          </a:p>
          <a:p>
            <a:pPr lvl="1" algn="l">
              <a:buNone/>
            </a:pPr>
            <a:r>
              <a:rPr lang="en-US" sz="1600" b="1" dirty="0">
                <a:hlinkClick r:id="rId3"/>
              </a:rPr>
              <a:t>3.increased </a:t>
            </a:r>
            <a:r>
              <a:rPr lang="en-US" sz="1600" b="1" dirty="0" err="1">
                <a:hlinkClick r:id="rId3"/>
              </a:rPr>
              <a:t>retrosternal</a:t>
            </a:r>
            <a:r>
              <a:rPr lang="en-US" sz="1600" b="1" dirty="0">
                <a:hlinkClick r:id="rId3"/>
              </a:rPr>
              <a:t> airspace</a:t>
            </a:r>
            <a:endParaRPr lang="en-US" sz="1600" b="1" dirty="0"/>
          </a:p>
          <a:p>
            <a:pPr lvl="1" algn="l">
              <a:buNone/>
            </a:pPr>
            <a:r>
              <a:rPr lang="en-US" sz="1600" b="1" dirty="0"/>
              <a:t>4.increased </a:t>
            </a:r>
            <a:r>
              <a:rPr lang="en-US" sz="1600" b="1" dirty="0" err="1"/>
              <a:t>antero</a:t>
            </a:r>
            <a:r>
              <a:rPr lang="en-US" sz="1600" b="1" dirty="0"/>
              <a:t>-posterior diameter of chest</a:t>
            </a:r>
          </a:p>
          <a:p>
            <a:pPr lvl="1" algn="l">
              <a:buNone/>
            </a:pPr>
            <a:r>
              <a:rPr lang="en-US" sz="1600" b="1" dirty="0"/>
              <a:t>5.widely spaced ribs</a:t>
            </a:r>
          </a:p>
          <a:p>
            <a:pPr lvl="1" algn="l">
              <a:buNone/>
            </a:pPr>
            <a:r>
              <a:rPr lang="en-US" sz="1600" b="1" dirty="0"/>
              <a:t>6.sternal bowing</a:t>
            </a:r>
          </a:p>
          <a:p>
            <a:pPr lvl="1" algn="l">
              <a:buNone/>
            </a:pPr>
            <a:r>
              <a:rPr lang="en-US" sz="1600" b="1" dirty="0"/>
              <a:t>7.tenting of the diaphragm</a:t>
            </a:r>
          </a:p>
          <a:p>
            <a:pPr lvl="1" algn="l">
              <a:buNone/>
            </a:pPr>
            <a:r>
              <a:rPr lang="en-US" sz="1600" b="1" dirty="0">
                <a:hlinkClick r:id="rId4"/>
              </a:rPr>
              <a:t>8.saber-sheath trachea</a:t>
            </a:r>
            <a:endParaRPr lang="en-US" sz="1600" b="1" dirty="0"/>
          </a:p>
          <a:p>
            <a:pPr algn="l">
              <a:buNone/>
            </a:pPr>
            <a:r>
              <a:rPr lang="en-US" sz="1600" b="1" dirty="0"/>
              <a:t>9.vascular changes paucity of blood vessels ( absent pulmonary markings in outer 1/3 of the lung fields )</a:t>
            </a:r>
          </a:p>
          <a:p>
            <a:pPr lvl="1" algn="l">
              <a:buNone/>
            </a:pPr>
            <a:r>
              <a:rPr lang="en-US" sz="1600" b="1" dirty="0">
                <a:hlinkClick r:id="rId5"/>
              </a:rPr>
              <a:t>10 .pulmonary arterial hypertension</a:t>
            </a:r>
            <a:endParaRPr lang="en-US" sz="1600" b="1" dirty="0"/>
          </a:p>
          <a:p>
            <a:pPr lvl="2" algn="l">
              <a:buNone/>
            </a:pPr>
            <a:r>
              <a:rPr lang="en-US" sz="1600" b="1" dirty="0"/>
              <a:t>pruning of peripheral vessels</a:t>
            </a:r>
          </a:p>
          <a:p>
            <a:pPr lvl="2" algn="l">
              <a:buNone/>
            </a:pPr>
            <a:r>
              <a:rPr lang="en-US" sz="1600" b="1" dirty="0"/>
              <a:t>increased </a:t>
            </a:r>
            <a:r>
              <a:rPr lang="en-US" sz="1600" b="1" dirty="0" err="1"/>
              <a:t>calibre</a:t>
            </a:r>
            <a:r>
              <a:rPr lang="en-US" sz="1600" b="1" dirty="0"/>
              <a:t> of central arteries</a:t>
            </a:r>
          </a:p>
          <a:p>
            <a:pPr lvl="2" algn="l">
              <a:buNone/>
            </a:pPr>
            <a:r>
              <a:rPr lang="en-US" sz="1600" b="1" dirty="0"/>
              <a:t>right ventricular enlargement</a:t>
            </a:r>
          </a:p>
          <a:p>
            <a:endParaRPr lang="ar-IQ" sz="1600" dirty="0"/>
          </a:p>
        </p:txBody>
      </p:sp>
    </p:spTree>
    <p:extLst>
      <p:ext uri="{BB962C8B-B14F-4D97-AF65-F5344CB8AC3E}">
        <p14:creationId xmlns:p14="http://schemas.microsoft.com/office/powerpoint/2010/main" val="22330910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Emphyzema</a:t>
            </a:r>
            <a:r>
              <a:rPr lang="en-US" dirty="0" smtClean="0"/>
              <a:t> </a:t>
            </a:r>
            <a:endParaRPr lang="ar-IQ" dirty="0"/>
          </a:p>
        </p:txBody>
      </p:sp>
      <p:pic>
        <p:nvPicPr>
          <p:cNvPr id="6146" name="Picture 2" descr="E:\Removable Disk\emphyzema.png"/>
          <p:cNvPicPr>
            <a:picLocks noGrp="1" noChangeAspect="1" noChangeArrowheads="1"/>
          </p:cNvPicPr>
          <p:nvPr>
            <p:ph sz="quarter" idx="13"/>
          </p:nvPr>
        </p:nvPicPr>
        <p:blipFill>
          <a:blip r:embed="rId2" cstate="print"/>
          <a:srcRect/>
          <a:stretch>
            <a:fillRect/>
          </a:stretch>
        </p:blipFill>
        <p:spPr bwMode="auto">
          <a:xfrm>
            <a:off x="1881159" y="2357431"/>
            <a:ext cx="4191807" cy="4191807"/>
          </a:xfrm>
          <a:prstGeom prst="rect">
            <a:avLst/>
          </a:prstGeom>
          <a:noFill/>
        </p:spPr>
      </p:pic>
      <p:pic>
        <p:nvPicPr>
          <p:cNvPr id="2050" name="Picture 2" descr="D:\emphyyyy.png"/>
          <p:cNvPicPr>
            <a:picLocks noChangeAspect="1" noChangeArrowheads="1"/>
          </p:cNvPicPr>
          <p:nvPr/>
        </p:nvPicPr>
        <p:blipFill>
          <a:blip r:embed="rId3"/>
          <a:srcRect/>
          <a:stretch>
            <a:fillRect/>
          </a:stretch>
        </p:blipFill>
        <p:spPr bwMode="auto">
          <a:xfrm>
            <a:off x="6310314" y="1500174"/>
            <a:ext cx="3929090" cy="4714908"/>
          </a:xfrm>
          <a:prstGeom prst="rect">
            <a:avLst/>
          </a:prstGeom>
          <a:noFill/>
        </p:spPr>
      </p:pic>
    </p:spTree>
    <p:extLst>
      <p:ext uri="{BB962C8B-B14F-4D97-AF65-F5344CB8AC3E}">
        <p14:creationId xmlns:p14="http://schemas.microsoft.com/office/powerpoint/2010/main" val="3268725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Pleural effusion </a:t>
            </a:r>
            <a:endParaRPr lang="ar-IQ" dirty="0"/>
          </a:p>
        </p:txBody>
      </p:sp>
      <p:sp>
        <p:nvSpPr>
          <p:cNvPr id="3" name="Content Placeholder 2"/>
          <p:cNvSpPr>
            <a:spLocks noGrp="1"/>
          </p:cNvSpPr>
          <p:nvPr>
            <p:ph sz="quarter" idx="13"/>
          </p:nvPr>
        </p:nvSpPr>
        <p:spPr>
          <a:xfrm>
            <a:off x="1981200" y="1428737"/>
            <a:ext cx="8401080" cy="4697427"/>
          </a:xfrm>
        </p:spPr>
        <p:txBody>
          <a:bodyPr/>
          <a:lstStyle/>
          <a:p>
            <a:pPr algn="l">
              <a:buNone/>
            </a:pPr>
            <a:r>
              <a:rPr lang="en-US" b="1" dirty="0" smtClean="0"/>
              <a:t>Pleural effusion</a:t>
            </a:r>
            <a:r>
              <a:rPr lang="en-US" dirty="0" smtClean="0"/>
              <a:t> tends to be used as a catch-all term denoting a collection of fluid within the </a:t>
            </a:r>
            <a:r>
              <a:rPr lang="en-US" dirty="0" smtClean="0">
                <a:hlinkClick r:id="rId2"/>
              </a:rPr>
              <a:t>pleural space</a:t>
            </a:r>
            <a:r>
              <a:rPr lang="en-US" dirty="0" smtClean="0"/>
              <a:t>. This can be further divided into exudates and </a:t>
            </a:r>
            <a:r>
              <a:rPr lang="en-US" dirty="0" err="1" smtClean="0"/>
              <a:t>transudates</a:t>
            </a:r>
            <a:r>
              <a:rPr lang="en-US" dirty="0" smtClean="0"/>
              <a:t> depending on the biochemical analysis of aspirated pleural fluid. Essentially it represents any pathological process which overwhelms the pleura's ability to reabsorb fluid.</a:t>
            </a:r>
            <a:endParaRPr lang="ar-IQ" dirty="0"/>
          </a:p>
        </p:txBody>
      </p:sp>
    </p:spTree>
    <p:extLst>
      <p:ext uri="{BB962C8B-B14F-4D97-AF65-F5344CB8AC3E}">
        <p14:creationId xmlns:p14="http://schemas.microsoft.com/office/powerpoint/2010/main" val="917660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00042"/>
            <a:ext cx="8229600" cy="1285884"/>
          </a:xfrm>
        </p:spPr>
        <p:txBody>
          <a:bodyPr>
            <a:normAutofit fontScale="90000"/>
          </a:bodyPr>
          <a:lstStyle/>
          <a:p>
            <a:pPr algn="l"/>
            <a:r>
              <a:rPr lang="en-US" sz="2000" dirty="0"/>
              <a:t>Unilateral obstructive emphysema</a:t>
            </a:r>
            <a:br>
              <a:rPr lang="en-US" sz="2000" dirty="0"/>
            </a:br>
            <a:r>
              <a:rPr lang="en-US" sz="2000" dirty="0"/>
              <a:t>unilateral emphysema or </a:t>
            </a:r>
            <a:r>
              <a:rPr lang="en-US" sz="2000" dirty="0" err="1"/>
              <a:t>atelectasis</a:t>
            </a:r>
            <a:r>
              <a:rPr lang="en-US" sz="2000" dirty="0"/>
              <a:t> are the most common findings; only uncommonly will a radio-opaque foreign body be demonstrated  ,</a:t>
            </a:r>
            <a:br>
              <a:rPr lang="en-US" sz="2000" dirty="0"/>
            </a:br>
            <a:r>
              <a:rPr lang="en-US" sz="1800" dirty="0"/>
              <a:t>Aspirated foreign bodies have a predominance for the right </a:t>
            </a:r>
            <a:r>
              <a:rPr lang="en-US" sz="1800" dirty="0" err="1"/>
              <a:t>tracheo</a:t>
            </a:r>
            <a:r>
              <a:rPr lang="en-US" sz="1800" dirty="0"/>
              <a:t> bronchial tree. </a:t>
            </a:r>
            <a:br>
              <a:rPr lang="en-US" sz="1800" dirty="0"/>
            </a:br>
            <a:endParaRPr lang="ar-IQ" dirty="0"/>
          </a:p>
        </p:txBody>
      </p:sp>
      <p:pic>
        <p:nvPicPr>
          <p:cNvPr id="12290" name="Picture 2" descr="E:\Removable Disk\foreign body inhalation in lung.jpg unilateral Emphyzema.jpg"/>
          <p:cNvPicPr>
            <a:picLocks noGrp="1" noChangeAspect="1" noChangeArrowheads="1"/>
          </p:cNvPicPr>
          <p:nvPr>
            <p:ph sz="quarter" idx="13"/>
          </p:nvPr>
        </p:nvPicPr>
        <p:blipFill>
          <a:blip r:embed="rId2"/>
          <a:stretch>
            <a:fillRect/>
          </a:stretch>
        </p:blipFill>
        <p:spPr bwMode="auto">
          <a:xfrm>
            <a:off x="4383881" y="2366963"/>
            <a:ext cx="3424237" cy="3424237"/>
          </a:xfrm>
          <a:prstGeom prst="rect">
            <a:avLst/>
          </a:prstGeom>
          <a:noFill/>
        </p:spPr>
      </p:pic>
      <p:pic>
        <p:nvPicPr>
          <p:cNvPr id="3074" name="Picture 2" descr="D:\5315ae7059a27eab63a252c10a97d8_big_gallery.jpg"/>
          <p:cNvPicPr>
            <a:picLocks noChangeAspect="1" noChangeArrowheads="1"/>
          </p:cNvPicPr>
          <p:nvPr/>
        </p:nvPicPr>
        <p:blipFill>
          <a:blip r:embed="rId3"/>
          <a:srcRect/>
          <a:stretch>
            <a:fillRect/>
          </a:stretch>
        </p:blipFill>
        <p:spPr bwMode="auto">
          <a:xfrm>
            <a:off x="1809720" y="1643050"/>
            <a:ext cx="4214842" cy="4214842"/>
          </a:xfrm>
          <a:prstGeom prst="rect">
            <a:avLst/>
          </a:prstGeom>
          <a:noFill/>
        </p:spPr>
      </p:pic>
    </p:spTree>
    <p:extLst>
      <p:ext uri="{BB962C8B-B14F-4D97-AF65-F5344CB8AC3E}">
        <p14:creationId xmlns:p14="http://schemas.microsoft.com/office/powerpoint/2010/main" val="1222039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3"/>
          </p:nvPr>
        </p:nvSpPr>
        <p:spPr/>
        <p:txBody>
          <a:bodyPr/>
          <a:lstStyle/>
          <a:p>
            <a:pPr algn="l">
              <a:buNone/>
            </a:pPr>
            <a:r>
              <a:rPr lang="en-US" b="1" dirty="0" smtClean="0"/>
              <a:t>Pulmonary </a:t>
            </a:r>
            <a:r>
              <a:rPr lang="en-US" b="1" dirty="0" err="1" smtClean="0"/>
              <a:t>bullae</a:t>
            </a:r>
            <a:r>
              <a:rPr lang="en-US" dirty="0" smtClean="0"/>
              <a:t> are focal regions of emphysema with no </a:t>
            </a:r>
            <a:r>
              <a:rPr lang="en-US" dirty="0" err="1" smtClean="0"/>
              <a:t>discenible</a:t>
            </a:r>
            <a:r>
              <a:rPr lang="en-US" dirty="0" smtClean="0"/>
              <a:t> wall which measure more than 1cm in diameter</a:t>
            </a:r>
            <a:endParaRPr lang="ar-IQ" dirty="0"/>
          </a:p>
        </p:txBody>
      </p:sp>
      <p:pic>
        <p:nvPicPr>
          <p:cNvPr id="13314" name="Picture 2" descr="E:\Removable Disk\bullous-emphysema-1.jpg"/>
          <p:cNvPicPr>
            <a:picLocks noChangeAspect="1" noChangeArrowheads="1"/>
          </p:cNvPicPr>
          <p:nvPr/>
        </p:nvPicPr>
        <p:blipFill>
          <a:blip r:embed="rId2"/>
          <a:srcRect/>
          <a:stretch>
            <a:fillRect/>
          </a:stretch>
        </p:blipFill>
        <p:spPr bwMode="auto">
          <a:xfrm>
            <a:off x="5595935" y="3357562"/>
            <a:ext cx="4083523" cy="3145470"/>
          </a:xfrm>
          <a:prstGeom prst="rect">
            <a:avLst/>
          </a:prstGeom>
          <a:noFill/>
        </p:spPr>
      </p:pic>
    </p:spTree>
    <p:extLst>
      <p:ext uri="{BB962C8B-B14F-4D97-AF65-F5344CB8AC3E}">
        <p14:creationId xmlns:p14="http://schemas.microsoft.com/office/powerpoint/2010/main" val="413229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Bronchiactasis</a:t>
            </a:r>
            <a:r>
              <a:rPr lang="en-US" dirty="0" smtClean="0"/>
              <a:t> </a:t>
            </a:r>
            <a:endParaRPr lang="ar-IQ" dirty="0"/>
          </a:p>
        </p:txBody>
      </p:sp>
      <p:sp>
        <p:nvSpPr>
          <p:cNvPr id="3" name="Content Placeholder 2"/>
          <p:cNvSpPr>
            <a:spLocks noGrp="1"/>
          </p:cNvSpPr>
          <p:nvPr>
            <p:ph sz="quarter" idx="13"/>
          </p:nvPr>
        </p:nvSpPr>
        <p:spPr/>
        <p:txBody>
          <a:bodyPr/>
          <a:lstStyle/>
          <a:p>
            <a:pPr algn="l">
              <a:buNone/>
            </a:pPr>
            <a:r>
              <a:rPr lang="en-US" b="1" dirty="0" err="1" smtClean="0"/>
              <a:t>Bronchiectasis</a:t>
            </a:r>
            <a:r>
              <a:rPr lang="en-US" dirty="0" smtClean="0"/>
              <a:t> refers to abnormal dilatation of the </a:t>
            </a:r>
            <a:r>
              <a:rPr lang="en-US" dirty="0" smtClean="0">
                <a:hlinkClick r:id="rId2"/>
              </a:rPr>
              <a:t>bronchial tree</a:t>
            </a:r>
            <a:r>
              <a:rPr lang="en-US" dirty="0" smtClean="0"/>
              <a:t> and is seen in a variety of clinical settings. CT is the most accurate modality for diagnosis. It is largely considered irreversible</a:t>
            </a:r>
            <a:endParaRPr lang="ar-IQ" dirty="0"/>
          </a:p>
        </p:txBody>
      </p:sp>
    </p:spTree>
    <p:extLst>
      <p:ext uri="{BB962C8B-B14F-4D97-AF65-F5344CB8AC3E}">
        <p14:creationId xmlns:p14="http://schemas.microsoft.com/office/powerpoint/2010/main" val="4197916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Causes of </a:t>
            </a:r>
            <a:r>
              <a:rPr lang="en-US" dirty="0" err="1" smtClean="0"/>
              <a:t>bronchiactasias</a:t>
            </a:r>
            <a:r>
              <a:rPr lang="en-US" dirty="0" smtClean="0"/>
              <a:t> </a:t>
            </a:r>
            <a:br>
              <a:rPr lang="en-US" dirty="0" smtClean="0"/>
            </a:br>
            <a:r>
              <a:rPr lang="en-US" dirty="0" smtClean="0"/>
              <a:t>very important to consider </a:t>
            </a:r>
            <a:endParaRPr lang="ar-IQ" dirty="0"/>
          </a:p>
        </p:txBody>
      </p:sp>
      <p:sp>
        <p:nvSpPr>
          <p:cNvPr id="3" name="Content Placeholder 2"/>
          <p:cNvSpPr>
            <a:spLocks noGrp="1"/>
          </p:cNvSpPr>
          <p:nvPr>
            <p:ph sz="quarter" idx="13"/>
          </p:nvPr>
        </p:nvSpPr>
        <p:spPr/>
        <p:txBody>
          <a:bodyPr>
            <a:normAutofit fontScale="70000" lnSpcReduction="20000"/>
          </a:bodyPr>
          <a:lstStyle/>
          <a:p>
            <a:pPr algn="l">
              <a:buNone/>
            </a:pPr>
            <a:r>
              <a:rPr lang="en-US" b="1" dirty="0" smtClean="0"/>
              <a:t>post-infective</a:t>
            </a:r>
            <a:r>
              <a:rPr lang="en-US" dirty="0" smtClean="0"/>
              <a:t> (most common)</a:t>
            </a:r>
          </a:p>
          <a:p>
            <a:pPr lvl="1" algn="l">
              <a:buNone/>
            </a:pPr>
            <a:r>
              <a:rPr lang="en-US" dirty="0" err="1" smtClean="0"/>
              <a:t>necrotising</a:t>
            </a:r>
            <a:r>
              <a:rPr lang="en-US" dirty="0" smtClean="0"/>
              <a:t> bacterial pneumonia, </a:t>
            </a:r>
            <a:r>
              <a:rPr lang="en-US" dirty="0" err="1" smtClean="0"/>
              <a:t>e.g</a:t>
            </a:r>
            <a:r>
              <a:rPr lang="en-US" dirty="0" smtClean="0"/>
              <a:t> Staph. </a:t>
            </a:r>
            <a:r>
              <a:rPr lang="en-US" dirty="0" err="1" smtClean="0"/>
              <a:t>aureus</a:t>
            </a:r>
            <a:r>
              <a:rPr lang="en-US" dirty="0" smtClean="0"/>
              <a:t>, </a:t>
            </a:r>
            <a:r>
              <a:rPr lang="en-US" dirty="0" err="1" smtClean="0"/>
              <a:t>Klebsiella</a:t>
            </a:r>
            <a:r>
              <a:rPr lang="en-US" dirty="0" smtClean="0"/>
              <a:t>, B. </a:t>
            </a:r>
            <a:r>
              <a:rPr lang="en-US" dirty="0" err="1" smtClean="0"/>
              <a:t>pertussis</a:t>
            </a:r>
            <a:endParaRPr lang="en-US" dirty="0" smtClean="0"/>
          </a:p>
          <a:p>
            <a:pPr lvl="1" algn="l">
              <a:buNone/>
            </a:pPr>
            <a:r>
              <a:rPr lang="en-US" dirty="0" err="1" smtClean="0"/>
              <a:t>granulomatous</a:t>
            </a:r>
            <a:r>
              <a:rPr lang="en-US" dirty="0" smtClean="0"/>
              <a:t> disease, </a:t>
            </a:r>
            <a:r>
              <a:rPr lang="en-US" dirty="0" err="1" smtClean="0"/>
              <a:t>e.g</a:t>
            </a:r>
            <a:r>
              <a:rPr lang="en-US" dirty="0" smtClean="0"/>
              <a:t> </a:t>
            </a:r>
            <a:r>
              <a:rPr lang="en-US" dirty="0" smtClean="0">
                <a:hlinkClick r:id="rId2"/>
              </a:rPr>
              <a:t>tuberculosis</a:t>
            </a:r>
            <a:r>
              <a:rPr lang="en-US" dirty="0" smtClean="0"/>
              <a:t>, </a:t>
            </a:r>
            <a:r>
              <a:rPr lang="en-US" dirty="0" smtClean="0">
                <a:hlinkClick r:id="rId3"/>
              </a:rPr>
              <a:t>MAIC</a:t>
            </a:r>
            <a:r>
              <a:rPr lang="en-US" dirty="0" smtClean="0"/>
              <a:t>, </a:t>
            </a:r>
            <a:r>
              <a:rPr lang="en-US" dirty="0" err="1" smtClean="0">
                <a:hlinkClick r:id="rId4"/>
              </a:rPr>
              <a:t>histoplasmosis</a:t>
            </a:r>
            <a:endParaRPr lang="en-US" dirty="0" smtClean="0"/>
          </a:p>
          <a:p>
            <a:pPr lvl="1" algn="l">
              <a:buNone/>
            </a:pPr>
            <a:r>
              <a:rPr lang="en-US" dirty="0" smtClean="0">
                <a:hlinkClick r:id="rId5"/>
              </a:rPr>
              <a:t>allergic </a:t>
            </a:r>
            <a:r>
              <a:rPr lang="en-US" dirty="0" err="1" smtClean="0">
                <a:hlinkClick r:id="rId5"/>
              </a:rPr>
              <a:t>bronchopulmonary</a:t>
            </a:r>
            <a:r>
              <a:rPr lang="en-US" dirty="0" smtClean="0">
                <a:hlinkClick r:id="rId5"/>
              </a:rPr>
              <a:t> </a:t>
            </a:r>
            <a:r>
              <a:rPr lang="en-US" dirty="0" err="1" smtClean="0">
                <a:hlinkClick r:id="rId5"/>
              </a:rPr>
              <a:t>aspergillosis</a:t>
            </a:r>
            <a:r>
              <a:rPr lang="en-US" dirty="0" smtClean="0">
                <a:hlinkClick r:id="rId5"/>
              </a:rPr>
              <a:t> (ABPA)</a:t>
            </a:r>
            <a:endParaRPr lang="en-US" dirty="0" smtClean="0"/>
          </a:p>
          <a:p>
            <a:pPr algn="l">
              <a:buNone/>
            </a:pPr>
            <a:r>
              <a:rPr lang="en-US" b="1" dirty="0" smtClean="0"/>
              <a:t>congenital</a:t>
            </a:r>
            <a:endParaRPr lang="en-US" dirty="0" smtClean="0"/>
          </a:p>
          <a:p>
            <a:pPr lvl="1" algn="l">
              <a:buNone/>
            </a:pPr>
            <a:r>
              <a:rPr lang="en-US" dirty="0" smtClean="0">
                <a:hlinkClick r:id="rId6"/>
              </a:rPr>
              <a:t>congenital cystic </a:t>
            </a:r>
            <a:r>
              <a:rPr lang="en-US" dirty="0" err="1" smtClean="0">
                <a:hlinkClick r:id="rId6"/>
              </a:rPr>
              <a:t>bronchiectasis</a:t>
            </a:r>
            <a:endParaRPr lang="en-US" dirty="0" smtClean="0"/>
          </a:p>
          <a:p>
            <a:pPr lvl="1" algn="l">
              <a:buNone/>
            </a:pPr>
            <a:r>
              <a:rPr lang="en-US" dirty="0" smtClean="0">
                <a:hlinkClick r:id="rId7"/>
              </a:rPr>
              <a:t>cystic fibrosis (CF)</a:t>
            </a:r>
            <a:endParaRPr lang="en-US" dirty="0" smtClean="0"/>
          </a:p>
          <a:p>
            <a:pPr lvl="1" algn="l">
              <a:buNone/>
            </a:pPr>
            <a:r>
              <a:rPr lang="en-US" dirty="0" err="1" smtClean="0"/>
              <a:t>ciliary</a:t>
            </a:r>
            <a:r>
              <a:rPr lang="en-US" dirty="0" smtClean="0"/>
              <a:t> dysfunction syndromes, e.g. </a:t>
            </a:r>
            <a:r>
              <a:rPr lang="en-US" dirty="0" err="1" smtClean="0">
                <a:hlinkClick r:id="rId8"/>
              </a:rPr>
              <a:t>Kartagener</a:t>
            </a:r>
            <a:r>
              <a:rPr lang="en-US" dirty="0" smtClean="0">
                <a:hlinkClick r:id="rId8"/>
              </a:rPr>
              <a:t> syndrome</a:t>
            </a:r>
            <a:endParaRPr lang="en-US" dirty="0" smtClean="0"/>
          </a:p>
          <a:p>
            <a:pPr lvl="1" algn="l">
              <a:buNone/>
            </a:pPr>
            <a:r>
              <a:rPr lang="en-US" b="1" dirty="0" smtClean="0"/>
              <a:t>bronchial obstruction</a:t>
            </a:r>
            <a:endParaRPr lang="en-US" dirty="0" smtClean="0"/>
          </a:p>
          <a:p>
            <a:pPr lvl="1" algn="l">
              <a:buNone/>
            </a:pPr>
            <a:r>
              <a:rPr lang="en-US" dirty="0" smtClean="0"/>
              <a:t>malignancy, e.g. </a:t>
            </a:r>
            <a:r>
              <a:rPr lang="en-US" dirty="0" err="1" smtClean="0">
                <a:hlinkClick r:id="rId9"/>
              </a:rPr>
              <a:t>bronchogenic</a:t>
            </a:r>
            <a:r>
              <a:rPr lang="en-US" dirty="0" smtClean="0">
                <a:hlinkClick r:id="rId9"/>
              </a:rPr>
              <a:t> carcinoma</a:t>
            </a:r>
            <a:endParaRPr lang="en-US" dirty="0" smtClean="0"/>
          </a:p>
          <a:p>
            <a:pPr lvl="1" algn="l">
              <a:buNone/>
            </a:pPr>
            <a:r>
              <a:rPr lang="en-US" dirty="0" smtClean="0">
                <a:hlinkClick r:id="rId10"/>
              </a:rPr>
              <a:t>inhaled foreign bodies</a:t>
            </a:r>
            <a:endParaRPr lang="en-US" dirty="0" smtClean="0"/>
          </a:p>
          <a:p>
            <a:pPr lvl="1" algn="l">
              <a:buNone/>
            </a:pPr>
            <a:r>
              <a:rPr lang="en-US" dirty="0" smtClean="0">
                <a:hlinkClick r:id="rId11"/>
              </a:rPr>
              <a:t>chronic aspiration lung changes</a:t>
            </a:r>
            <a:endParaRPr lang="en-US" dirty="0" smtClean="0"/>
          </a:p>
          <a:p>
            <a:endParaRPr lang="ar-IQ" dirty="0"/>
          </a:p>
        </p:txBody>
      </p:sp>
    </p:spTree>
    <p:extLst>
      <p:ext uri="{BB962C8B-B14F-4D97-AF65-F5344CB8AC3E}">
        <p14:creationId xmlns:p14="http://schemas.microsoft.com/office/powerpoint/2010/main" val="3519123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sz="quarter" idx="13"/>
          </p:nvPr>
        </p:nvSpPr>
        <p:spPr/>
        <p:txBody>
          <a:bodyPr>
            <a:normAutofit fontScale="85000" lnSpcReduction="10000"/>
          </a:bodyPr>
          <a:lstStyle/>
          <a:p>
            <a:pPr algn="l">
              <a:buNone/>
            </a:pPr>
            <a:r>
              <a:rPr lang="en-US" b="1" dirty="0" smtClean="0"/>
              <a:t>Plain radiograph</a:t>
            </a:r>
          </a:p>
          <a:p>
            <a:pPr algn="l">
              <a:buNone/>
            </a:pPr>
            <a:r>
              <a:rPr lang="en-US" dirty="0" smtClean="0"/>
              <a:t>Chest x-rays are usually abnormal</a:t>
            </a:r>
          </a:p>
          <a:p>
            <a:pPr algn="l">
              <a:buNone/>
            </a:pPr>
            <a:r>
              <a:rPr lang="en-US" b="1" dirty="0" smtClean="0">
                <a:solidFill>
                  <a:srgbClr val="002060"/>
                </a:solidFill>
                <a:hlinkClick r:id="rId2"/>
              </a:rPr>
              <a:t>1. Tram-track opacities</a:t>
            </a:r>
            <a:r>
              <a:rPr lang="en-US" b="1" dirty="0" smtClean="0">
                <a:solidFill>
                  <a:srgbClr val="002060"/>
                </a:solidFill>
              </a:rPr>
              <a:t> are seen in cylindrical </a:t>
            </a:r>
            <a:r>
              <a:rPr lang="en-US" b="1" dirty="0" err="1" smtClean="0">
                <a:solidFill>
                  <a:srgbClr val="002060"/>
                </a:solidFill>
              </a:rPr>
              <a:t>bronchiectasis</a:t>
            </a:r>
            <a:r>
              <a:rPr lang="en-US" b="1" dirty="0" smtClean="0">
                <a:solidFill>
                  <a:srgbClr val="002060"/>
                </a:solidFill>
              </a:rPr>
              <a:t>, and</a:t>
            </a:r>
          </a:p>
          <a:p>
            <a:pPr algn="l">
              <a:buNone/>
            </a:pPr>
            <a:r>
              <a:rPr lang="en-US" b="1" dirty="0" smtClean="0">
                <a:solidFill>
                  <a:srgbClr val="002060"/>
                </a:solidFill>
              </a:rPr>
              <a:t>2. </a:t>
            </a:r>
            <a:r>
              <a:rPr lang="en-US" b="1" dirty="0" smtClean="0">
                <a:solidFill>
                  <a:srgbClr val="002060"/>
                </a:solidFill>
                <a:hlinkClick r:id="rId3"/>
              </a:rPr>
              <a:t>air-fluid levels</a:t>
            </a:r>
            <a:r>
              <a:rPr lang="en-US" b="1" dirty="0" smtClean="0">
                <a:solidFill>
                  <a:srgbClr val="002060"/>
                </a:solidFill>
              </a:rPr>
              <a:t> may be seen in cystic </a:t>
            </a:r>
            <a:r>
              <a:rPr lang="en-US" b="1" dirty="0" err="1" smtClean="0">
                <a:solidFill>
                  <a:srgbClr val="002060"/>
                </a:solidFill>
              </a:rPr>
              <a:t>bronchiectasis</a:t>
            </a:r>
            <a:r>
              <a:rPr lang="en-US" b="1" dirty="0" smtClean="0">
                <a:solidFill>
                  <a:srgbClr val="002060"/>
                </a:solidFill>
              </a:rPr>
              <a:t>.</a:t>
            </a:r>
          </a:p>
          <a:p>
            <a:pPr algn="l">
              <a:buNone/>
            </a:pPr>
            <a:r>
              <a:rPr lang="en-US" b="1" dirty="0" smtClean="0">
                <a:solidFill>
                  <a:srgbClr val="002060"/>
                </a:solidFill>
              </a:rPr>
              <a:t>Honey comb shadow </a:t>
            </a:r>
          </a:p>
          <a:p>
            <a:pPr algn="l">
              <a:buNone/>
            </a:pPr>
            <a:r>
              <a:rPr lang="en-US" b="1" dirty="0" smtClean="0">
                <a:solidFill>
                  <a:srgbClr val="002060"/>
                </a:solidFill>
              </a:rPr>
              <a:t>3.Overall there appears to be an increase in </a:t>
            </a:r>
            <a:r>
              <a:rPr lang="en-US" b="1" dirty="0" err="1" smtClean="0">
                <a:solidFill>
                  <a:srgbClr val="002060"/>
                </a:solidFill>
              </a:rPr>
              <a:t>bronchovascular</a:t>
            </a:r>
            <a:r>
              <a:rPr lang="en-US" b="1" dirty="0" smtClean="0">
                <a:solidFill>
                  <a:srgbClr val="002060"/>
                </a:solidFill>
              </a:rPr>
              <a:t> markings, and bronchi seen end on may appear as ring shadows . </a:t>
            </a:r>
          </a:p>
          <a:p>
            <a:pPr algn="l">
              <a:buNone/>
            </a:pPr>
            <a:r>
              <a:rPr lang="en-US" b="1" dirty="0" smtClean="0">
                <a:solidFill>
                  <a:srgbClr val="002060"/>
                </a:solidFill>
              </a:rPr>
              <a:t>4.Pulmonary vasculature appears ill-defined, thought to represent </a:t>
            </a:r>
            <a:r>
              <a:rPr lang="en-US" b="1" dirty="0" err="1" smtClean="0">
                <a:solidFill>
                  <a:srgbClr val="002060"/>
                </a:solidFill>
              </a:rPr>
              <a:t>peri</a:t>
            </a:r>
            <a:r>
              <a:rPr lang="en-US" b="1" dirty="0" smtClean="0">
                <a:solidFill>
                  <a:srgbClr val="002060"/>
                </a:solidFill>
              </a:rPr>
              <a:t> </a:t>
            </a:r>
            <a:r>
              <a:rPr lang="en-US" b="1" dirty="0" err="1" smtClean="0">
                <a:solidFill>
                  <a:srgbClr val="002060"/>
                </a:solidFill>
              </a:rPr>
              <a:t>bronchovascular</a:t>
            </a:r>
            <a:r>
              <a:rPr lang="en-US" b="1" dirty="0" smtClean="0">
                <a:solidFill>
                  <a:srgbClr val="002060"/>
                </a:solidFill>
              </a:rPr>
              <a:t> fibrosis  .</a:t>
            </a:r>
          </a:p>
          <a:p>
            <a:endParaRPr lang="ar-IQ" dirty="0"/>
          </a:p>
        </p:txBody>
      </p:sp>
    </p:spTree>
    <p:extLst>
      <p:ext uri="{BB962C8B-B14F-4D97-AF65-F5344CB8AC3E}">
        <p14:creationId xmlns:p14="http://schemas.microsoft.com/office/powerpoint/2010/main" val="1348059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2050" name="Picture 2" descr="E:\Removable Disk\bronchiactasis.jpg"/>
          <p:cNvPicPr>
            <a:picLocks noGrp="1" noChangeAspect="1" noChangeArrowheads="1"/>
          </p:cNvPicPr>
          <p:nvPr>
            <p:ph sz="quarter" idx="13"/>
          </p:nvPr>
        </p:nvPicPr>
        <p:blipFill>
          <a:blip r:embed="rId2"/>
          <a:srcRect/>
          <a:stretch>
            <a:fillRect/>
          </a:stretch>
        </p:blipFill>
        <p:spPr bwMode="auto">
          <a:xfrm>
            <a:off x="1857024" y="1500174"/>
            <a:ext cx="4167538" cy="5000660"/>
          </a:xfrm>
          <a:prstGeom prst="rect">
            <a:avLst/>
          </a:prstGeom>
          <a:noFill/>
        </p:spPr>
      </p:pic>
      <p:pic>
        <p:nvPicPr>
          <p:cNvPr id="2051" name="Picture 3" descr="E:\Removable Disk\bronchiectasis-4.jpg"/>
          <p:cNvPicPr>
            <a:picLocks noChangeAspect="1" noChangeArrowheads="1"/>
          </p:cNvPicPr>
          <p:nvPr/>
        </p:nvPicPr>
        <p:blipFill>
          <a:blip r:embed="rId3"/>
          <a:srcRect/>
          <a:stretch>
            <a:fillRect/>
          </a:stretch>
        </p:blipFill>
        <p:spPr bwMode="auto">
          <a:xfrm>
            <a:off x="6310315" y="1500174"/>
            <a:ext cx="4137823" cy="5000660"/>
          </a:xfrm>
          <a:prstGeom prst="rect">
            <a:avLst/>
          </a:prstGeom>
          <a:noFill/>
        </p:spPr>
      </p:pic>
    </p:spTree>
    <p:extLst>
      <p:ext uri="{BB962C8B-B14F-4D97-AF65-F5344CB8AC3E}">
        <p14:creationId xmlns:p14="http://schemas.microsoft.com/office/powerpoint/2010/main" val="697970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5122" name="Picture 2" descr="E:\Removable Disk\cystic-bronchiectasis-3.jpg"/>
          <p:cNvPicPr>
            <a:picLocks noGrp="1" noChangeAspect="1" noChangeArrowheads="1"/>
          </p:cNvPicPr>
          <p:nvPr>
            <p:ph sz="quarter" idx="13"/>
          </p:nvPr>
        </p:nvPicPr>
        <p:blipFill>
          <a:blip r:embed="rId2"/>
          <a:stretch>
            <a:fillRect/>
          </a:stretch>
        </p:blipFill>
        <p:spPr bwMode="auto">
          <a:xfrm>
            <a:off x="4383881" y="2366963"/>
            <a:ext cx="3424237" cy="3424237"/>
          </a:xfrm>
          <a:prstGeom prst="rect">
            <a:avLst/>
          </a:prstGeom>
          <a:noFill/>
        </p:spPr>
      </p:pic>
      <p:pic>
        <p:nvPicPr>
          <p:cNvPr id="5123" name="Picture 3" descr="E:\Removable Disk\cystic-bronchiectasis-causing-pneumothorax (2).jpg"/>
          <p:cNvPicPr>
            <a:picLocks noChangeAspect="1" noChangeArrowheads="1"/>
          </p:cNvPicPr>
          <p:nvPr/>
        </p:nvPicPr>
        <p:blipFill>
          <a:blip r:embed="rId3"/>
          <a:srcRect/>
          <a:stretch>
            <a:fillRect/>
          </a:stretch>
        </p:blipFill>
        <p:spPr bwMode="auto">
          <a:xfrm>
            <a:off x="7453322" y="214290"/>
            <a:ext cx="2900742" cy="2906418"/>
          </a:xfrm>
          <a:prstGeom prst="rect">
            <a:avLst/>
          </a:prstGeom>
          <a:noFill/>
        </p:spPr>
      </p:pic>
      <p:pic>
        <p:nvPicPr>
          <p:cNvPr id="5124" name="Picture 4" descr="E:\Removable Disk\cystic-bronchiectasis-causing-pneumothorax.jpg"/>
          <p:cNvPicPr>
            <a:picLocks noChangeAspect="1" noChangeArrowheads="1"/>
          </p:cNvPicPr>
          <p:nvPr/>
        </p:nvPicPr>
        <p:blipFill>
          <a:blip r:embed="rId4"/>
          <a:srcRect/>
          <a:stretch>
            <a:fillRect/>
          </a:stretch>
        </p:blipFill>
        <p:spPr bwMode="auto">
          <a:xfrm>
            <a:off x="1809721" y="214290"/>
            <a:ext cx="3208431" cy="3214710"/>
          </a:xfrm>
          <a:prstGeom prst="rect">
            <a:avLst/>
          </a:prstGeom>
          <a:noFill/>
        </p:spPr>
      </p:pic>
    </p:spTree>
    <p:extLst>
      <p:ext uri="{BB962C8B-B14F-4D97-AF65-F5344CB8AC3E}">
        <p14:creationId xmlns:p14="http://schemas.microsoft.com/office/powerpoint/2010/main" val="2913679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098" name="Picture 2" descr="E:\Removable Disk\cystic fibrosis 6 y old boy.jpg"/>
          <p:cNvPicPr>
            <a:picLocks noGrp="1" noChangeAspect="1" noChangeArrowheads="1"/>
          </p:cNvPicPr>
          <p:nvPr>
            <p:ph sz="quarter" idx="13"/>
          </p:nvPr>
        </p:nvPicPr>
        <p:blipFill>
          <a:blip r:embed="rId2"/>
          <a:srcRect/>
          <a:stretch>
            <a:fillRect/>
          </a:stretch>
        </p:blipFill>
        <p:spPr bwMode="auto">
          <a:xfrm>
            <a:off x="1738282" y="1571612"/>
            <a:ext cx="4071966" cy="4000528"/>
          </a:xfrm>
          <a:prstGeom prst="rect">
            <a:avLst/>
          </a:prstGeom>
          <a:noFill/>
        </p:spPr>
      </p:pic>
      <p:pic>
        <p:nvPicPr>
          <p:cNvPr id="4100" name="Picture 4" descr="E:\Removable Disk\cystic-fibrosis-6.jpg"/>
          <p:cNvPicPr>
            <a:picLocks noChangeAspect="1" noChangeArrowheads="1"/>
          </p:cNvPicPr>
          <p:nvPr/>
        </p:nvPicPr>
        <p:blipFill>
          <a:blip r:embed="rId3"/>
          <a:srcRect/>
          <a:stretch>
            <a:fillRect/>
          </a:stretch>
        </p:blipFill>
        <p:spPr bwMode="auto">
          <a:xfrm>
            <a:off x="5953124" y="1571612"/>
            <a:ext cx="4031488" cy="4031488"/>
          </a:xfrm>
          <a:prstGeom prst="rect">
            <a:avLst/>
          </a:prstGeom>
          <a:noFill/>
        </p:spPr>
      </p:pic>
    </p:spTree>
    <p:extLst>
      <p:ext uri="{BB962C8B-B14F-4D97-AF65-F5344CB8AC3E}">
        <p14:creationId xmlns:p14="http://schemas.microsoft.com/office/powerpoint/2010/main" val="2108669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3186106" cy="582594"/>
          </a:xfrm>
        </p:spPr>
        <p:txBody>
          <a:bodyPr>
            <a:normAutofit fontScale="90000"/>
          </a:bodyPr>
          <a:lstStyle/>
          <a:p>
            <a:r>
              <a:rPr lang="en-US" dirty="0" smtClean="0"/>
              <a:t>TB of the lung </a:t>
            </a:r>
            <a:endParaRPr lang="ar-IQ" dirty="0"/>
          </a:p>
        </p:txBody>
      </p:sp>
      <p:sp>
        <p:nvSpPr>
          <p:cNvPr id="3" name="Content Placeholder 2"/>
          <p:cNvSpPr>
            <a:spLocks noGrp="1"/>
          </p:cNvSpPr>
          <p:nvPr>
            <p:ph sz="quarter" idx="13"/>
          </p:nvPr>
        </p:nvSpPr>
        <p:spPr>
          <a:xfrm>
            <a:off x="1952596" y="857232"/>
            <a:ext cx="8286808" cy="5357850"/>
          </a:xfrm>
        </p:spPr>
        <p:txBody>
          <a:bodyPr>
            <a:normAutofit/>
          </a:bodyPr>
          <a:lstStyle/>
          <a:p>
            <a:pPr algn="l">
              <a:buNone/>
            </a:pPr>
            <a:r>
              <a:rPr lang="en-US" b="1" dirty="0" smtClean="0"/>
              <a:t>Tuberculosis</a:t>
            </a:r>
            <a:r>
              <a:rPr lang="en-US" dirty="0" smtClean="0"/>
              <a:t> encompasses an enormously wide disease spectrum affecting multiple organs and body systems predominantly caused by the organism </a:t>
            </a:r>
            <a:r>
              <a:rPr lang="en-US" dirty="0" smtClean="0">
                <a:hlinkClick r:id="rId2"/>
              </a:rPr>
              <a:t>Mycobacterium tuberculosis</a:t>
            </a:r>
            <a:endParaRPr lang="en-US" dirty="0" smtClean="0"/>
          </a:p>
          <a:p>
            <a:pPr algn="l">
              <a:buNone/>
            </a:pPr>
            <a:r>
              <a:rPr lang="en-US" b="1" dirty="0" smtClean="0"/>
              <a:t>Pulmonary manifestations of tuberculosis</a:t>
            </a:r>
            <a:r>
              <a:rPr lang="en-US" dirty="0" smtClean="0"/>
              <a:t> are varied and depend in part whether the infection is primary or post-primary. The lungs are the most common site of primary infection by </a:t>
            </a:r>
            <a:r>
              <a:rPr lang="en-US" dirty="0" smtClean="0">
                <a:hlinkClick r:id="rId3"/>
              </a:rPr>
              <a:t>tuberculosis</a:t>
            </a:r>
            <a:r>
              <a:rPr lang="en-US" dirty="0" smtClean="0"/>
              <a:t> and are a major source of spread of the disease . </a:t>
            </a:r>
          </a:p>
          <a:p>
            <a:pPr algn="l">
              <a:buNone/>
            </a:pPr>
            <a:r>
              <a:rPr lang="en-US" dirty="0" smtClean="0"/>
              <a:t>Have 2 categories </a:t>
            </a:r>
          </a:p>
          <a:p>
            <a:pPr algn="l">
              <a:buNone/>
            </a:pPr>
            <a:r>
              <a:rPr lang="en-US" dirty="0" smtClean="0"/>
              <a:t>Primary </a:t>
            </a:r>
          </a:p>
          <a:p>
            <a:pPr algn="l">
              <a:buNone/>
            </a:pPr>
            <a:r>
              <a:rPr lang="en-US" dirty="0" smtClean="0"/>
              <a:t>Post primary TB </a:t>
            </a:r>
            <a:endParaRPr lang="ar-IQ" dirty="0"/>
          </a:p>
        </p:txBody>
      </p:sp>
    </p:spTree>
    <p:extLst>
      <p:ext uri="{BB962C8B-B14F-4D97-AF65-F5344CB8AC3E}">
        <p14:creationId xmlns:p14="http://schemas.microsoft.com/office/powerpoint/2010/main" val="1241241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4043362" cy="511156"/>
          </a:xfrm>
        </p:spPr>
        <p:txBody>
          <a:bodyPr>
            <a:noAutofit/>
          </a:bodyPr>
          <a:lstStyle/>
          <a:p>
            <a:pPr algn="l"/>
            <a:r>
              <a:rPr lang="en-US" sz="3200" dirty="0"/>
              <a:t>Primary pulmonary TB </a:t>
            </a:r>
            <a:endParaRPr lang="ar-IQ" sz="3200" dirty="0"/>
          </a:p>
        </p:txBody>
      </p:sp>
      <p:sp>
        <p:nvSpPr>
          <p:cNvPr id="3" name="Content Placeholder 2"/>
          <p:cNvSpPr>
            <a:spLocks noGrp="1"/>
          </p:cNvSpPr>
          <p:nvPr>
            <p:ph sz="quarter" idx="13"/>
          </p:nvPr>
        </p:nvSpPr>
        <p:spPr>
          <a:xfrm>
            <a:off x="1981200" y="928671"/>
            <a:ext cx="8229600" cy="5197493"/>
          </a:xfrm>
        </p:spPr>
        <p:txBody>
          <a:bodyPr>
            <a:normAutofit fontScale="85000" lnSpcReduction="20000"/>
          </a:bodyPr>
          <a:lstStyle/>
          <a:p>
            <a:pPr algn="l">
              <a:buNone/>
            </a:pPr>
            <a:r>
              <a:rPr lang="en-US" b="1" dirty="0" smtClean="0"/>
              <a:t>Radiographic features</a:t>
            </a:r>
          </a:p>
          <a:p>
            <a:pPr algn="l">
              <a:buNone/>
            </a:pPr>
            <a:r>
              <a:rPr lang="en-US" dirty="0" smtClean="0">
                <a:hlinkClick r:id="rId2"/>
              </a:rPr>
              <a:t>primary pulmonary tuberculosis</a:t>
            </a:r>
            <a:endParaRPr lang="en-US" dirty="0" smtClean="0"/>
          </a:p>
          <a:p>
            <a:pPr algn="l">
              <a:buNone/>
            </a:pPr>
            <a:r>
              <a:rPr lang="en-US" dirty="0" smtClean="0"/>
              <a:t>1.the initial focus of infection can be located anywhere within the lung and has non-specific appearances ranging from too small to be detectable, to patchy areas or consolidation or even lobar consolidation in RT upper or RT middle lobe . Radiographic evidence of </a:t>
            </a:r>
            <a:r>
              <a:rPr lang="en-US" dirty="0" err="1" smtClean="0"/>
              <a:t>parenchymal</a:t>
            </a:r>
            <a:r>
              <a:rPr lang="en-US" dirty="0" smtClean="0"/>
              <a:t> infection is seen in 70% of children and 90% of adults called </a:t>
            </a:r>
            <a:r>
              <a:rPr lang="en-US" dirty="0" err="1" smtClean="0">
                <a:hlinkClick r:id="rId3"/>
              </a:rPr>
              <a:t>Ghon</a:t>
            </a:r>
            <a:r>
              <a:rPr lang="en-US" dirty="0" smtClean="0">
                <a:hlinkClick r:id="rId3"/>
              </a:rPr>
              <a:t> lesion </a:t>
            </a:r>
            <a:r>
              <a:rPr lang="en-US" dirty="0" smtClean="0"/>
              <a:t> , +/- </a:t>
            </a:r>
            <a:r>
              <a:rPr lang="en-US" dirty="0" err="1" smtClean="0"/>
              <a:t>ipsilateral</a:t>
            </a:r>
            <a:r>
              <a:rPr lang="en-US" dirty="0" smtClean="0"/>
              <a:t> </a:t>
            </a:r>
            <a:r>
              <a:rPr lang="en-US" dirty="0" err="1" smtClean="0"/>
              <a:t>hilar</a:t>
            </a:r>
            <a:r>
              <a:rPr lang="en-US" dirty="0" smtClean="0"/>
              <a:t> or </a:t>
            </a:r>
            <a:r>
              <a:rPr lang="en-US" dirty="0" err="1" smtClean="0"/>
              <a:t>paratracheal</a:t>
            </a:r>
            <a:r>
              <a:rPr lang="en-US" dirty="0" smtClean="0"/>
              <a:t> Lymph </a:t>
            </a:r>
            <a:r>
              <a:rPr lang="en-US" dirty="0" err="1" smtClean="0"/>
              <a:t>adenopathy</a:t>
            </a:r>
            <a:r>
              <a:rPr lang="en-US" dirty="0" smtClean="0"/>
              <a:t> usually right sided   </a:t>
            </a:r>
          </a:p>
          <a:p>
            <a:pPr algn="l">
              <a:buNone/>
            </a:pPr>
            <a:r>
              <a:rPr lang="en-US" baseline="30000" dirty="0" smtClean="0"/>
              <a:t>(</a:t>
            </a:r>
            <a:r>
              <a:rPr lang="en-US" dirty="0" smtClean="0"/>
              <a:t> </a:t>
            </a:r>
            <a:r>
              <a:rPr lang="en-US" dirty="0" err="1" smtClean="0"/>
              <a:t>Ghon</a:t>
            </a:r>
            <a:r>
              <a:rPr lang="en-US" dirty="0" smtClean="0"/>
              <a:t> focus + LAP ) called primary complex. </a:t>
            </a:r>
          </a:p>
          <a:p>
            <a:pPr algn="l">
              <a:buNone/>
            </a:pPr>
            <a:r>
              <a:rPr lang="en-US" dirty="0" smtClean="0"/>
              <a:t>2.Later In most cases, the infection becomes localized and a </a:t>
            </a:r>
            <a:r>
              <a:rPr lang="en-US" dirty="0" err="1" smtClean="0"/>
              <a:t>caseating</a:t>
            </a:r>
            <a:r>
              <a:rPr lang="en-US" dirty="0" smtClean="0"/>
              <a:t> </a:t>
            </a:r>
            <a:r>
              <a:rPr lang="en-US" dirty="0" err="1" smtClean="0"/>
              <a:t>granuloma</a:t>
            </a:r>
            <a:r>
              <a:rPr lang="en-US" dirty="0" smtClean="0"/>
              <a:t> resolve eventually calcifies with or without calcification of the regional LN , Calcification of nodes is seen in 35% of cases . When a calcified node and a calcified </a:t>
            </a:r>
            <a:r>
              <a:rPr lang="en-US" dirty="0" err="1" smtClean="0"/>
              <a:t>Ghon</a:t>
            </a:r>
            <a:r>
              <a:rPr lang="en-US" dirty="0" smtClean="0"/>
              <a:t> lesion are present, the combination is known as a </a:t>
            </a:r>
            <a:r>
              <a:rPr lang="en-US" dirty="0" smtClean="0">
                <a:hlinkClick r:id="rId4"/>
              </a:rPr>
              <a:t>Ranke complex</a:t>
            </a:r>
            <a:r>
              <a:rPr lang="en-US" dirty="0" smtClean="0"/>
              <a:t>. </a:t>
            </a:r>
          </a:p>
          <a:p>
            <a:pPr algn="l">
              <a:buNone/>
            </a:pPr>
            <a:r>
              <a:rPr lang="en-US" dirty="0" smtClean="0"/>
              <a:t>3. Pleural effusions are more frequent in adults .</a:t>
            </a:r>
            <a:endParaRPr lang="ar-IQ" dirty="0"/>
          </a:p>
        </p:txBody>
      </p:sp>
    </p:spTree>
    <p:extLst>
      <p:ext uri="{BB962C8B-B14F-4D97-AF65-F5344CB8AC3E}">
        <p14:creationId xmlns:p14="http://schemas.microsoft.com/office/powerpoint/2010/main" val="3238223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981200" y="500043"/>
            <a:ext cx="8229600" cy="5626121"/>
          </a:xfrm>
        </p:spPr>
        <p:txBody>
          <a:bodyPr>
            <a:normAutofit fontScale="70000" lnSpcReduction="20000"/>
          </a:bodyPr>
          <a:lstStyle/>
          <a:p>
            <a:pPr algn="l">
              <a:buNone/>
            </a:pPr>
            <a:r>
              <a:rPr lang="en-US" b="1" dirty="0" smtClean="0"/>
              <a:t>Radiographic appearances</a:t>
            </a:r>
          </a:p>
          <a:p>
            <a:pPr algn="l">
              <a:buNone/>
            </a:pPr>
            <a:r>
              <a:rPr lang="en-US" b="1" dirty="0" smtClean="0"/>
              <a:t>Plain radiograph</a:t>
            </a:r>
          </a:p>
          <a:p>
            <a:pPr algn="l">
              <a:buNone/>
            </a:pPr>
            <a:r>
              <a:rPr lang="en-US" dirty="0" smtClean="0"/>
              <a:t>Chest radiographs are the most commonly used examination to assess for presence of a pleural effusion, however it should be noted that on a routine erect chest x-ray as much as 250-600 ml of fluid is required before it becomes evident </a:t>
            </a:r>
            <a:r>
              <a:rPr lang="en-US" baseline="30000" dirty="0" smtClean="0"/>
              <a:t>6</a:t>
            </a:r>
            <a:r>
              <a:rPr lang="en-US" dirty="0" smtClean="0"/>
              <a:t>. A lateral </a:t>
            </a:r>
            <a:r>
              <a:rPr lang="en-US" dirty="0" err="1" smtClean="0"/>
              <a:t>decubitus</a:t>
            </a:r>
            <a:r>
              <a:rPr lang="en-US" dirty="0" smtClean="0"/>
              <a:t> film is most sensitive, able to identify even a small amount of fluid. At the other extreme, supine films can mask large quantities of fluid. </a:t>
            </a:r>
          </a:p>
          <a:p>
            <a:pPr algn="l">
              <a:buNone/>
            </a:pPr>
            <a:r>
              <a:rPr lang="en-US" b="1" dirty="0" smtClean="0"/>
              <a:t>CXR (lateral </a:t>
            </a:r>
            <a:r>
              <a:rPr lang="en-US" b="1" dirty="0" err="1" smtClean="0"/>
              <a:t>decubitus</a:t>
            </a:r>
            <a:r>
              <a:rPr lang="en-US" b="1" dirty="0" smtClean="0"/>
              <a:t>)</a:t>
            </a:r>
          </a:p>
          <a:p>
            <a:pPr algn="l">
              <a:buNone/>
            </a:pPr>
            <a:r>
              <a:rPr lang="en-US" dirty="0" smtClean="0"/>
              <a:t>A lateral </a:t>
            </a:r>
            <a:r>
              <a:rPr lang="en-US" dirty="0" err="1" smtClean="0"/>
              <a:t>decubitus</a:t>
            </a:r>
            <a:r>
              <a:rPr lang="en-US" dirty="0" smtClean="0"/>
              <a:t> film (obtained with the patient lying on their side, effusion side down, with a cross table shoot through technique) can </a:t>
            </a:r>
            <a:r>
              <a:rPr lang="en-US" dirty="0" err="1" smtClean="0"/>
              <a:t>visualise</a:t>
            </a:r>
            <a:r>
              <a:rPr lang="en-US" dirty="0" smtClean="0"/>
              <a:t> small amounts of fluid layering against the dependent parietal pleura. </a:t>
            </a:r>
          </a:p>
          <a:p>
            <a:pPr algn="l">
              <a:buNone/>
            </a:pPr>
            <a:r>
              <a:rPr lang="en-US" b="1" dirty="0" smtClean="0"/>
              <a:t>CXR (erect)</a:t>
            </a:r>
          </a:p>
          <a:p>
            <a:pPr algn="l">
              <a:buNone/>
            </a:pPr>
            <a:r>
              <a:rPr lang="en-US" dirty="0" smtClean="0"/>
              <a:t>Both PA and AP erect films are insensitive to small amounts of fluid. Features include:</a:t>
            </a:r>
          </a:p>
          <a:p>
            <a:pPr algn="l">
              <a:buNone/>
            </a:pPr>
            <a:r>
              <a:rPr lang="en-US" dirty="0" smtClean="0"/>
              <a:t>blunting of the </a:t>
            </a:r>
            <a:r>
              <a:rPr lang="en-US" dirty="0" err="1" smtClean="0"/>
              <a:t>costophrenic</a:t>
            </a:r>
            <a:r>
              <a:rPr lang="en-US" dirty="0" smtClean="0"/>
              <a:t> angle</a:t>
            </a:r>
          </a:p>
          <a:p>
            <a:pPr algn="l">
              <a:buNone/>
            </a:pPr>
            <a:r>
              <a:rPr lang="en-US" dirty="0" smtClean="0"/>
              <a:t>blunting of the </a:t>
            </a:r>
            <a:r>
              <a:rPr lang="en-US" dirty="0" err="1" smtClean="0"/>
              <a:t>cardiophrenic</a:t>
            </a:r>
            <a:r>
              <a:rPr lang="en-US" dirty="0" smtClean="0"/>
              <a:t> angle</a:t>
            </a:r>
          </a:p>
          <a:p>
            <a:pPr algn="l">
              <a:buNone/>
            </a:pPr>
            <a:r>
              <a:rPr lang="en-US" dirty="0" smtClean="0"/>
              <a:t>fluid within the horizontal or oblique fissures</a:t>
            </a:r>
          </a:p>
          <a:p>
            <a:pPr algn="l">
              <a:buNone/>
            </a:pPr>
            <a:r>
              <a:rPr lang="en-US" dirty="0" smtClean="0"/>
              <a:t>eventually a meniscus will be seen, on frontal films seen laterally and gently sloping medially (note:</a:t>
            </a:r>
            <a:endParaRPr lang="ar-IQ" dirty="0"/>
          </a:p>
        </p:txBody>
      </p:sp>
    </p:spTree>
    <p:extLst>
      <p:ext uri="{BB962C8B-B14F-4D97-AF65-F5344CB8AC3E}">
        <p14:creationId xmlns:p14="http://schemas.microsoft.com/office/powerpoint/2010/main" val="26610044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54032"/>
          </a:xfrm>
        </p:spPr>
        <p:txBody>
          <a:bodyPr>
            <a:noAutofit/>
          </a:bodyPr>
          <a:lstStyle/>
          <a:p>
            <a:pPr algn="l"/>
            <a:r>
              <a:rPr lang="en-US" sz="2800" b="1" dirty="0">
                <a:solidFill>
                  <a:srgbClr val="FF0000"/>
                </a:solidFill>
              </a:rPr>
              <a:t>Post primary TB radiographic appearance </a:t>
            </a:r>
            <a:endParaRPr lang="ar-IQ" sz="2800" b="1" dirty="0">
              <a:solidFill>
                <a:srgbClr val="FF0000"/>
              </a:solidFill>
            </a:endParaRPr>
          </a:p>
        </p:txBody>
      </p:sp>
      <p:sp>
        <p:nvSpPr>
          <p:cNvPr id="3" name="Content Placeholder 2"/>
          <p:cNvSpPr>
            <a:spLocks noGrp="1"/>
          </p:cNvSpPr>
          <p:nvPr>
            <p:ph sz="quarter" idx="13"/>
          </p:nvPr>
        </p:nvSpPr>
        <p:spPr>
          <a:xfrm>
            <a:off x="1981200" y="857233"/>
            <a:ext cx="8229600" cy="5268931"/>
          </a:xfrm>
        </p:spPr>
        <p:txBody>
          <a:bodyPr>
            <a:normAutofit/>
          </a:bodyPr>
          <a:lstStyle/>
          <a:p>
            <a:pPr algn="l">
              <a:buNone/>
            </a:pPr>
            <a:r>
              <a:rPr lang="en-US" dirty="0">
                <a:hlinkClick r:id="rId2"/>
              </a:rPr>
              <a:t>Post-primary pulmonary tuberculosis</a:t>
            </a:r>
            <a:r>
              <a:rPr lang="en-US" dirty="0" smtClean="0"/>
              <a:t>, also known as reactivation tuberculosis or secondary tuberculosis occurs years later, frequently in the setting of a decreased immune status. In the majority of cases, post-primary TB within the lungs develops in either :</a:t>
            </a:r>
          </a:p>
          <a:p>
            <a:pPr algn="l">
              <a:buNone/>
            </a:pPr>
            <a:r>
              <a:rPr lang="en-US" dirty="0" smtClean="0"/>
              <a:t>* posterior segments of the upper lobes</a:t>
            </a:r>
          </a:p>
          <a:p>
            <a:pPr algn="l">
              <a:buNone/>
            </a:pPr>
            <a:r>
              <a:rPr lang="en-US" dirty="0" smtClean="0"/>
              <a:t>*superior segments of the lower lobes</a:t>
            </a:r>
          </a:p>
          <a:p>
            <a:endParaRPr lang="ar-IQ" dirty="0"/>
          </a:p>
        </p:txBody>
      </p:sp>
    </p:spTree>
    <p:extLst>
      <p:ext uri="{BB962C8B-B14F-4D97-AF65-F5344CB8AC3E}">
        <p14:creationId xmlns:p14="http://schemas.microsoft.com/office/powerpoint/2010/main" val="3971734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981200" y="285729"/>
            <a:ext cx="8229600" cy="5840435"/>
          </a:xfrm>
        </p:spPr>
        <p:txBody>
          <a:bodyPr>
            <a:noAutofit/>
          </a:bodyPr>
          <a:lstStyle/>
          <a:p>
            <a:pPr algn="l">
              <a:buNone/>
            </a:pPr>
            <a:r>
              <a:rPr lang="en-US" b="1" dirty="0"/>
              <a:t>Typical appearance of post-primary TB</a:t>
            </a:r>
            <a:r>
              <a:rPr lang="en-US" sz="2000" dirty="0"/>
              <a:t> </a:t>
            </a:r>
          </a:p>
          <a:p>
            <a:pPr algn="l">
              <a:buNone/>
            </a:pPr>
            <a:r>
              <a:rPr lang="en-US" sz="2000" b="1" u="sng" dirty="0">
                <a:solidFill>
                  <a:srgbClr val="0070C0"/>
                </a:solidFill>
              </a:rPr>
              <a:t>1.patchy consolidation </a:t>
            </a:r>
            <a:r>
              <a:rPr lang="en-US" sz="2000" dirty="0"/>
              <a:t>or poorly defined linear and nodular opacities in both apices , upper zone in one lung , &amp; lower zone in other lung ( </a:t>
            </a:r>
            <a:r>
              <a:rPr lang="en-US" sz="2000" dirty="0" err="1"/>
              <a:t>ulternating</a:t>
            </a:r>
            <a:r>
              <a:rPr lang="en-US" sz="2000" dirty="0"/>
              <a:t> lesion ) .</a:t>
            </a:r>
          </a:p>
          <a:p>
            <a:pPr algn="l">
              <a:buNone/>
            </a:pPr>
            <a:r>
              <a:rPr lang="en-US" sz="2000" dirty="0"/>
              <a:t>2. Post-primary infections are far more likely to </a:t>
            </a:r>
            <a:r>
              <a:rPr lang="en-US" sz="2000" dirty="0" err="1"/>
              <a:t>cavitate</a:t>
            </a:r>
            <a:r>
              <a:rPr lang="en-US" sz="2000" dirty="0"/>
              <a:t> with multiple abscess formation &amp; air fluid level more develop in the posterior segments of the upper lobes.</a:t>
            </a:r>
          </a:p>
          <a:p>
            <a:pPr algn="l">
              <a:buNone/>
            </a:pPr>
            <a:r>
              <a:rPr lang="en-US" sz="2000" dirty="0"/>
              <a:t>3</a:t>
            </a:r>
            <a:r>
              <a:rPr lang="en-US" sz="2000" b="1" dirty="0">
                <a:solidFill>
                  <a:srgbClr val="0070C0"/>
                </a:solidFill>
              </a:rPr>
              <a:t>. </a:t>
            </a:r>
            <a:r>
              <a:rPr lang="en-US" sz="2000" b="1" u="sng" dirty="0" err="1">
                <a:solidFill>
                  <a:srgbClr val="0070C0"/>
                </a:solidFill>
              </a:rPr>
              <a:t>Tuberculomas</a:t>
            </a:r>
            <a:r>
              <a:rPr lang="en-US" sz="2000" b="1" dirty="0">
                <a:solidFill>
                  <a:srgbClr val="0070C0"/>
                </a:solidFill>
              </a:rPr>
              <a:t> </a:t>
            </a:r>
            <a:r>
              <a:rPr lang="en-US" sz="2000" dirty="0"/>
              <a:t>seen in post-primary TB and appear as a well defined rounded mass typically located in the upper lobes .</a:t>
            </a:r>
          </a:p>
          <a:p>
            <a:pPr algn="l">
              <a:buNone/>
            </a:pPr>
            <a:r>
              <a:rPr lang="en-US" sz="2000" dirty="0"/>
              <a:t>4.</a:t>
            </a:r>
            <a:r>
              <a:rPr lang="en-US" sz="2000" dirty="0">
                <a:hlinkClick r:id="rId2"/>
              </a:rPr>
              <a:t> </a:t>
            </a:r>
            <a:r>
              <a:rPr lang="en-US" sz="2000" dirty="0" err="1">
                <a:hlinkClick r:id="rId2"/>
              </a:rPr>
              <a:t>Miliary</a:t>
            </a:r>
            <a:r>
              <a:rPr lang="en-US" sz="2000" dirty="0">
                <a:hlinkClick r:id="rId2"/>
              </a:rPr>
              <a:t> tuberculosis</a:t>
            </a:r>
            <a:r>
              <a:rPr lang="en-US" sz="2000" dirty="0"/>
              <a:t> is uncommon but carries a poor prognosis. It represents </a:t>
            </a:r>
            <a:r>
              <a:rPr lang="en-US" sz="2000" dirty="0" err="1"/>
              <a:t>haematogenous</a:t>
            </a:r>
            <a:r>
              <a:rPr lang="en-US" sz="2000" dirty="0"/>
              <a:t> dissemination of an uncontrolled </a:t>
            </a:r>
            <a:r>
              <a:rPr lang="en-US" sz="2000" dirty="0" err="1"/>
              <a:t>tuberculous</a:t>
            </a:r>
            <a:r>
              <a:rPr lang="en-US" sz="2000" dirty="0"/>
              <a:t> infection. It is seen both in primary and post-primary tuberculosis. Although implants are seen throughout the body, the lungs are usually the easiest location to the image. </a:t>
            </a:r>
            <a:r>
              <a:rPr lang="en-US" sz="2000" dirty="0" err="1"/>
              <a:t>Miliary</a:t>
            </a:r>
            <a:r>
              <a:rPr lang="en-US" sz="2000" dirty="0"/>
              <a:t> deposits appear as 1-3 mm diameter nodules . are uniform in size and uniformly distributed</a:t>
            </a:r>
          </a:p>
          <a:p>
            <a:pPr algn="l">
              <a:buNone/>
            </a:pPr>
            <a:r>
              <a:rPr lang="en-US" sz="1600" dirty="0"/>
              <a:t> </a:t>
            </a:r>
          </a:p>
          <a:p>
            <a:pPr algn="l">
              <a:buNone/>
            </a:pPr>
            <a:endParaRPr lang="en-US" sz="1600" dirty="0"/>
          </a:p>
          <a:p>
            <a:endParaRPr lang="ar-IQ" sz="1600" dirty="0"/>
          </a:p>
        </p:txBody>
      </p:sp>
    </p:spTree>
    <p:extLst>
      <p:ext uri="{BB962C8B-B14F-4D97-AF65-F5344CB8AC3E}">
        <p14:creationId xmlns:p14="http://schemas.microsoft.com/office/powerpoint/2010/main" val="477116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42" name="Picture 2" descr="E:\Removable Disk\pulmonary-tuberculosis-29.jpg"/>
          <p:cNvPicPr>
            <a:picLocks noGrp="1" noChangeAspect="1" noChangeArrowheads="1"/>
          </p:cNvPicPr>
          <p:nvPr>
            <p:ph sz="quarter" idx="13"/>
          </p:nvPr>
        </p:nvPicPr>
        <p:blipFill>
          <a:blip r:embed="rId2"/>
          <a:srcRect/>
          <a:stretch>
            <a:fillRect/>
          </a:stretch>
        </p:blipFill>
        <p:spPr bwMode="auto">
          <a:xfrm>
            <a:off x="1738283" y="1571613"/>
            <a:ext cx="4602859" cy="4454525"/>
          </a:xfrm>
          <a:prstGeom prst="rect">
            <a:avLst/>
          </a:prstGeom>
          <a:noFill/>
        </p:spPr>
      </p:pic>
      <p:pic>
        <p:nvPicPr>
          <p:cNvPr id="10243" name="Picture 3" descr="E:\Removable Disk\tuberculosis-left-upper-lobe-1.jpg"/>
          <p:cNvPicPr>
            <a:picLocks noChangeAspect="1" noChangeArrowheads="1"/>
          </p:cNvPicPr>
          <p:nvPr/>
        </p:nvPicPr>
        <p:blipFill>
          <a:blip r:embed="rId3"/>
          <a:srcRect/>
          <a:stretch>
            <a:fillRect/>
          </a:stretch>
        </p:blipFill>
        <p:spPr bwMode="auto">
          <a:xfrm>
            <a:off x="6453191" y="1571612"/>
            <a:ext cx="3920439" cy="4500594"/>
          </a:xfrm>
          <a:prstGeom prst="rect">
            <a:avLst/>
          </a:prstGeom>
          <a:noFill/>
        </p:spPr>
      </p:pic>
    </p:spTree>
    <p:extLst>
      <p:ext uri="{BB962C8B-B14F-4D97-AF65-F5344CB8AC3E}">
        <p14:creationId xmlns:p14="http://schemas.microsoft.com/office/powerpoint/2010/main" val="816612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9218" name="Picture 2" descr="E:\Removable Disk\miliary tb22222.JPG"/>
          <p:cNvPicPr>
            <a:picLocks noGrp="1" noChangeAspect="1" noChangeArrowheads="1"/>
          </p:cNvPicPr>
          <p:nvPr>
            <p:ph sz="quarter" idx="13"/>
          </p:nvPr>
        </p:nvPicPr>
        <p:blipFill>
          <a:blip r:embed="rId2"/>
          <a:srcRect/>
          <a:stretch>
            <a:fillRect/>
          </a:stretch>
        </p:blipFill>
        <p:spPr bwMode="auto">
          <a:xfrm>
            <a:off x="1809720" y="1785926"/>
            <a:ext cx="5037092" cy="3786214"/>
          </a:xfrm>
          <a:prstGeom prst="rect">
            <a:avLst/>
          </a:prstGeom>
          <a:noFill/>
        </p:spPr>
      </p:pic>
      <p:pic>
        <p:nvPicPr>
          <p:cNvPr id="9219" name="Picture 3" descr="E:\Removable Disk\miliary-tuberculosis-5.jpg"/>
          <p:cNvPicPr>
            <a:picLocks noChangeAspect="1" noChangeArrowheads="1"/>
          </p:cNvPicPr>
          <p:nvPr/>
        </p:nvPicPr>
        <p:blipFill>
          <a:blip r:embed="rId3"/>
          <a:srcRect/>
          <a:stretch>
            <a:fillRect/>
          </a:stretch>
        </p:blipFill>
        <p:spPr bwMode="auto">
          <a:xfrm>
            <a:off x="7096132" y="3500438"/>
            <a:ext cx="3316224" cy="3066860"/>
          </a:xfrm>
          <a:prstGeom prst="rect">
            <a:avLst/>
          </a:prstGeom>
          <a:noFill/>
        </p:spPr>
      </p:pic>
      <p:pic>
        <p:nvPicPr>
          <p:cNvPr id="9220" name="Picture 4" descr="E:\Removable Disk\miliary-tuberculosis-5 (1).jpg"/>
          <p:cNvPicPr>
            <a:picLocks noChangeAspect="1" noChangeArrowheads="1"/>
          </p:cNvPicPr>
          <p:nvPr/>
        </p:nvPicPr>
        <p:blipFill>
          <a:blip r:embed="rId4"/>
          <a:srcRect/>
          <a:stretch>
            <a:fillRect/>
          </a:stretch>
        </p:blipFill>
        <p:spPr bwMode="auto">
          <a:xfrm>
            <a:off x="7167570" y="285728"/>
            <a:ext cx="3214710" cy="2958150"/>
          </a:xfrm>
          <a:prstGeom prst="rect">
            <a:avLst/>
          </a:prstGeom>
          <a:noFill/>
        </p:spPr>
      </p:pic>
    </p:spTree>
    <p:extLst>
      <p:ext uri="{BB962C8B-B14F-4D97-AF65-F5344CB8AC3E}">
        <p14:creationId xmlns:p14="http://schemas.microsoft.com/office/powerpoint/2010/main" val="3636980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 abscess </a:t>
            </a:r>
            <a:endParaRPr lang="ar-IQ" dirty="0"/>
          </a:p>
        </p:txBody>
      </p:sp>
      <p:pic>
        <p:nvPicPr>
          <p:cNvPr id="11266" name="Picture 2" descr="E:\Removable Disk\tuberculous-lung-abscess.jpg"/>
          <p:cNvPicPr>
            <a:picLocks noGrp="1" noChangeAspect="1" noChangeArrowheads="1"/>
          </p:cNvPicPr>
          <p:nvPr>
            <p:ph sz="quarter" idx="13"/>
          </p:nvPr>
        </p:nvPicPr>
        <p:blipFill>
          <a:blip r:embed="rId2"/>
          <a:srcRect/>
          <a:stretch>
            <a:fillRect/>
          </a:stretch>
        </p:blipFill>
        <p:spPr bwMode="auto">
          <a:xfrm>
            <a:off x="6381752" y="1470783"/>
            <a:ext cx="4000528" cy="4626793"/>
          </a:xfrm>
          <a:prstGeom prst="rect">
            <a:avLst/>
          </a:prstGeom>
          <a:noFill/>
        </p:spPr>
      </p:pic>
      <p:pic>
        <p:nvPicPr>
          <p:cNvPr id="11267" name="Picture 3" descr="E:\Removable Disk\lung-abscess-17.png"/>
          <p:cNvPicPr>
            <a:picLocks noChangeAspect="1" noChangeArrowheads="1"/>
          </p:cNvPicPr>
          <p:nvPr/>
        </p:nvPicPr>
        <p:blipFill>
          <a:blip r:embed="rId3"/>
          <a:srcRect/>
          <a:stretch>
            <a:fillRect/>
          </a:stretch>
        </p:blipFill>
        <p:spPr bwMode="auto">
          <a:xfrm>
            <a:off x="1809720" y="1571612"/>
            <a:ext cx="4429156" cy="4500594"/>
          </a:xfrm>
          <a:prstGeom prst="rect">
            <a:avLst/>
          </a:prstGeom>
          <a:noFill/>
        </p:spPr>
      </p:pic>
    </p:spTree>
    <p:extLst>
      <p:ext uri="{BB962C8B-B14F-4D97-AF65-F5344CB8AC3E}">
        <p14:creationId xmlns:p14="http://schemas.microsoft.com/office/powerpoint/2010/main" val="2427044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3"/>
          </p:nvPr>
        </p:nvSpPr>
        <p:spPr/>
        <p:txBody>
          <a:bodyPr>
            <a:normAutofit fontScale="70000" lnSpcReduction="20000"/>
          </a:bodyPr>
          <a:lstStyle/>
          <a:p>
            <a:pPr algn="l">
              <a:buNone/>
            </a:pPr>
            <a:r>
              <a:rPr lang="en-US" sz="2000" b="1" dirty="0">
                <a:solidFill>
                  <a:srgbClr val="002060"/>
                </a:solidFill>
              </a:rPr>
              <a:t>Complications</a:t>
            </a:r>
          </a:p>
          <a:p>
            <a:pPr algn="l">
              <a:buNone/>
            </a:pPr>
            <a:r>
              <a:rPr lang="en-US" sz="2000" b="1" dirty="0">
                <a:solidFill>
                  <a:srgbClr val="002060"/>
                </a:solidFill>
              </a:rPr>
              <a:t>Recognized complications include:</a:t>
            </a:r>
          </a:p>
          <a:p>
            <a:pPr algn="l">
              <a:buNone/>
            </a:pPr>
            <a:r>
              <a:rPr lang="en-US" sz="2000" b="1" dirty="0">
                <a:solidFill>
                  <a:srgbClr val="002060"/>
                </a:solidFill>
              </a:rPr>
              <a:t>1.colonisation of cavities by fungus, e.g. </a:t>
            </a:r>
            <a:r>
              <a:rPr lang="en-US" sz="2000" b="1" dirty="0" err="1">
                <a:solidFill>
                  <a:srgbClr val="002060"/>
                </a:solidFill>
                <a:hlinkClick r:id="rId2"/>
              </a:rPr>
              <a:t>aspergilloma</a:t>
            </a:r>
            <a:endParaRPr lang="en-US" sz="2000" b="1" dirty="0">
              <a:solidFill>
                <a:srgbClr val="002060"/>
              </a:solidFill>
            </a:endParaRPr>
          </a:p>
          <a:p>
            <a:pPr algn="l">
              <a:buNone/>
            </a:pPr>
            <a:r>
              <a:rPr lang="en-US" sz="2000" b="1" dirty="0">
                <a:solidFill>
                  <a:srgbClr val="002060"/>
                </a:solidFill>
                <a:hlinkClick r:id="rId3"/>
              </a:rPr>
              <a:t>2.bronchiectasis</a:t>
            </a:r>
            <a:endParaRPr lang="en-US" sz="2000" b="1" dirty="0">
              <a:solidFill>
                <a:srgbClr val="002060"/>
              </a:solidFill>
            </a:endParaRPr>
          </a:p>
          <a:p>
            <a:pPr algn="l">
              <a:buNone/>
            </a:pPr>
            <a:r>
              <a:rPr lang="en-US" sz="2000" b="1" dirty="0">
                <a:solidFill>
                  <a:srgbClr val="002060"/>
                </a:solidFill>
              </a:rPr>
              <a:t>3.arterial </a:t>
            </a:r>
            <a:r>
              <a:rPr lang="en-US" sz="2000" b="1" dirty="0" err="1">
                <a:solidFill>
                  <a:srgbClr val="002060"/>
                </a:solidFill>
                <a:hlinkClick r:id="rId4"/>
              </a:rPr>
              <a:t>pseudoaneurysms</a:t>
            </a:r>
            <a:endParaRPr lang="en-US" sz="2000" b="1" dirty="0">
              <a:solidFill>
                <a:srgbClr val="002060"/>
              </a:solidFill>
            </a:endParaRPr>
          </a:p>
          <a:p>
            <a:pPr lvl="1" algn="l">
              <a:buNone/>
            </a:pPr>
            <a:r>
              <a:rPr lang="en-US" sz="1800" b="1" dirty="0">
                <a:solidFill>
                  <a:srgbClr val="002060"/>
                </a:solidFill>
                <a:hlinkClick r:id="rId5"/>
              </a:rPr>
              <a:t>bronchial artery pseudo aneurysm</a:t>
            </a:r>
            <a:endParaRPr lang="en-US" sz="1800" b="1" dirty="0">
              <a:solidFill>
                <a:srgbClr val="002060"/>
              </a:solidFill>
            </a:endParaRPr>
          </a:p>
          <a:p>
            <a:pPr lvl="1" algn="l">
              <a:buNone/>
            </a:pPr>
            <a:r>
              <a:rPr lang="en-US" sz="1800" b="1" dirty="0">
                <a:solidFill>
                  <a:srgbClr val="002060"/>
                </a:solidFill>
                <a:hlinkClick r:id="rId6"/>
              </a:rPr>
              <a:t>pulmonary artery pseudo aneurysm</a:t>
            </a:r>
            <a:r>
              <a:rPr lang="en-US" sz="1800" b="1" dirty="0">
                <a:solidFill>
                  <a:srgbClr val="002060"/>
                </a:solidFill>
              </a:rPr>
              <a:t> / </a:t>
            </a:r>
            <a:r>
              <a:rPr lang="en-US" sz="1800" b="1" dirty="0">
                <a:solidFill>
                  <a:srgbClr val="002060"/>
                </a:solidFill>
                <a:hlinkClick r:id="rId7"/>
              </a:rPr>
              <a:t>Rasmussen aneurysm</a:t>
            </a:r>
            <a:endParaRPr lang="en-US" sz="1800" b="1" dirty="0">
              <a:solidFill>
                <a:srgbClr val="002060"/>
              </a:solidFill>
            </a:endParaRPr>
          </a:p>
          <a:p>
            <a:pPr algn="l">
              <a:buNone/>
            </a:pPr>
            <a:r>
              <a:rPr lang="en-US" sz="2000" b="1" dirty="0">
                <a:solidFill>
                  <a:srgbClr val="002060"/>
                </a:solidFill>
                <a:hlinkClick r:id="rId8"/>
              </a:rPr>
              <a:t>4.empyema</a:t>
            </a:r>
            <a:endParaRPr lang="en-US" sz="2000" b="1" dirty="0">
              <a:solidFill>
                <a:srgbClr val="002060"/>
              </a:solidFill>
            </a:endParaRPr>
          </a:p>
          <a:p>
            <a:pPr algn="l">
              <a:buNone/>
            </a:pPr>
            <a:r>
              <a:rPr lang="en-US" sz="2000" b="1" dirty="0">
                <a:solidFill>
                  <a:srgbClr val="002060"/>
                </a:solidFill>
                <a:hlinkClick r:id="rId9"/>
              </a:rPr>
              <a:t>5.fibrothorax</a:t>
            </a:r>
            <a:endParaRPr lang="en-US" sz="2000" b="1" dirty="0">
              <a:solidFill>
                <a:srgbClr val="002060"/>
              </a:solidFill>
            </a:endParaRPr>
          </a:p>
          <a:p>
            <a:pPr algn="l">
              <a:buNone/>
            </a:pPr>
            <a:r>
              <a:rPr lang="en-US" sz="2000" b="1" dirty="0">
                <a:solidFill>
                  <a:srgbClr val="002060"/>
                </a:solidFill>
                <a:hlinkClick r:id="rId10"/>
              </a:rPr>
              <a:t>6.bronchopleural fistula</a:t>
            </a:r>
            <a:endParaRPr lang="en-US" sz="2000" b="1" dirty="0">
              <a:solidFill>
                <a:srgbClr val="002060"/>
              </a:solidFill>
            </a:endParaRPr>
          </a:p>
          <a:p>
            <a:pPr>
              <a:buNone/>
            </a:pPr>
            <a:endParaRPr lang="ar-IQ" dirty="0"/>
          </a:p>
        </p:txBody>
      </p:sp>
    </p:spTree>
    <p:extLst>
      <p:ext uri="{BB962C8B-B14F-4D97-AF65-F5344CB8AC3E}">
        <p14:creationId xmlns:p14="http://schemas.microsoft.com/office/powerpoint/2010/main" val="463852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934" y="714356"/>
            <a:ext cx="4614866" cy="1143008"/>
          </a:xfrm>
        </p:spPr>
        <p:txBody>
          <a:bodyPr>
            <a:normAutofit/>
          </a:bodyPr>
          <a:lstStyle/>
          <a:p>
            <a:r>
              <a:rPr lang="en-US" dirty="0" err="1" smtClean="0"/>
              <a:t>Aspergiloma</a:t>
            </a:r>
            <a:r>
              <a:rPr lang="en-US" dirty="0" smtClean="0"/>
              <a:t> </a:t>
            </a:r>
            <a:endParaRPr lang="ar-IQ" dirty="0"/>
          </a:p>
        </p:txBody>
      </p:sp>
      <p:pic>
        <p:nvPicPr>
          <p:cNvPr id="14338" name="Picture 2" descr="E:\Removable Disk\aspergilloma-7.jpg"/>
          <p:cNvPicPr>
            <a:picLocks noGrp="1" noChangeAspect="1" noChangeArrowheads="1"/>
          </p:cNvPicPr>
          <p:nvPr>
            <p:ph sz="quarter" idx="13"/>
          </p:nvPr>
        </p:nvPicPr>
        <p:blipFill>
          <a:blip r:embed="rId2"/>
          <a:stretch>
            <a:fillRect/>
          </a:stretch>
        </p:blipFill>
        <p:spPr bwMode="auto">
          <a:xfrm>
            <a:off x="4003865" y="2366963"/>
            <a:ext cx="4184270" cy="3424237"/>
          </a:xfrm>
          <a:prstGeom prst="rect">
            <a:avLst/>
          </a:prstGeom>
          <a:noFill/>
        </p:spPr>
      </p:pic>
      <p:pic>
        <p:nvPicPr>
          <p:cNvPr id="14339" name="Picture 3" descr="E:\Removable Disk\aspergilloma-11 (1).jpg"/>
          <p:cNvPicPr>
            <a:picLocks noChangeAspect="1" noChangeArrowheads="1"/>
          </p:cNvPicPr>
          <p:nvPr/>
        </p:nvPicPr>
        <p:blipFill>
          <a:blip r:embed="rId3"/>
          <a:srcRect/>
          <a:stretch>
            <a:fillRect/>
          </a:stretch>
        </p:blipFill>
        <p:spPr bwMode="auto">
          <a:xfrm>
            <a:off x="1809720" y="3857628"/>
            <a:ext cx="3500462" cy="2714644"/>
          </a:xfrm>
          <a:prstGeom prst="rect">
            <a:avLst/>
          </a:prstGeom>
          <a:noFill/>
        </p:spPr>
      </p:pic>
      <p:pic>
        <p:nvPicPr>
          <p:cNvPr id="14340" name="Picture 4" descr="E:\Removable Disk\aspergilloma-11.jpg"/>
          <p:cNvPicPr>
            <a:picLocks noChangeAspect="1" noChangeArrowheads="1"/>
          </p:cNvPicPr>
          <p:nvPr/>
        </p:nvPicPr>
        <p:blipFill>
          <a:blip r:embed="rId4"/>
          <a:srcRect/>
          <a:stretch>
            <a:fillRect/>
          </a:stretch>
        </p:blipFill>
        <p:spPr bwMode="auto">
          <a:xfrm>
            <a:off x="1738282" y="199492"/>
            <a:ext cx="3571900" cy="3571900"/>
          </a:xfrm>
          <a:prstGeom prst="rect">
            <a:avLst/>
          </a:prstGeom>
          <a:noFill/>
        </p:spPr>
      </p:pic>
    </p:spTree>
    <p:extLst>
      <p:ext uri="{BB962C8B-B14F-4D97-AF65-F5344CB8AC3E}">
        <p14:creationId xmlns:p14="http://schemas.microsoft.com/office/powerpoint/2010/main" val="337161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D:\Screenshots\Screenshot_2016-02-01-17-23-40-1.png"/>
          <p:cNvPicPr>
            <a:picLocks noGrp="1" noChangeAspect="1" noChangeArrowheads="1"/>
          </p:cNvPicPr>
          <p:nvPr>
            <p:ph sz="quarter" idx="13"/>
          </p:nvPr>
        </p:nvPicPr>
        <p:blipFill>
          <a:blip r:embed="rId2"/>
          <a:srcRect/>
          <a:stretch>
            <a:fillRect/>
          </a:stretch>
        </p:blipFill>
        <p:spPr bwMode="auto">
          <a:xfrm>
            <a:off x="1738282" y="214290"/>
            <a:ext cx="4366774" cy="4286280"/>
          </a:xfrm>
          <a:prstGeom prst="rect">
            <a:avLst/>
          </a:prstGeom>
          <a:noFill/>
        </p:spPr>
      </p:pic>
      <p:pic>
        <p:nvPicPr>
          <p:cNvPr id="6146" name="Picture 2" descr="D:\Screenshots\Screenshot_2016-02-01-17-29-26-1.png"/>
          <p:cNvPicPr>
            <a:picLocks noChangeAspect="1" noChangeArrowheads="1"/>
          </p:cNvPicPr>
          <p:nvPr/>
        </p:nvPicPr>
        <p:blipFill>
          <a:blip r:embed="rId3"/>
          <a:srcRect/>
          <a:stretch>
            <a:fillRect/>
          </a:stretch>
        </p:blipFill>
        <p:spPr bwMode="auto">
          <a:xfrm>
            <a:off x="6257710" y="2500306"/>
            <a:ext cx="4264200" cy="4000528"/>
          </a:xfrm>
          <a:prstGeom prst="rect">
            <a:avLst/>
          </a:prstGeom>
          <a:noFill/>
        </p:spPr>
      </p:pic>
    </p:spTree>
    <p:extLst>
      <p:ext uri="{BB962C8B-B14F-4D97-AF65-F5344CB8AC3E}">
        <p14:creationId xmlns:p14="http://schemas.microsoft.com/office/powerpoint/2010/main" val="1723089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2050" name="Picture 2" descr="D:\Screenshots\Screenshot_2016-02-01-17-23-45-1.png"/>
          <p:cNvPicPr>
            <a:picLocks noGrp="1" noChangeAspect="1" noChangeArrowheads="1"/>
          </p:cNvPicPr>
          <p:nvPr>
            <p:ph sz="quarter" idx="13"/>
          </p:nvPr>
        </p:nvPicPr>
        <p:blipFill>
          <a:blip r:embed="rId2"/>
          <a:srcRect/>
          <a:stretch>
            <a:fillRect/>
          </a:stretch>
        </p:blipFill>
        <p:spPr bwMode="auto">
          <a:xfrm>
            <a:off x="1809721" y="285728"/>
            <a:ext cx="4021618" cy="4071966"/>
          </a:xfrm>
          <a:prstGeom prst="rect">
            <a:avLst/>
          </a:prstGeom>
          <a:noFill/>
        </p:spPr>
      </p:pic>
      <p:pic>
        <p:nvPicPr>
          <p:cNvPr id="2052" name="Picture 4" descr="D:\Screenshots\Screenshot_2016-02-01-17-29-29-1.png"/>
          <p:cNvPicPr>
            <a:picLocks noChangeAspect="1" noChangeArrowheads="1"/>
          </p:cNvPicPr>
          <p:nvPr/>
        </p:nvPicPr>
        <p:blipFill>
          <a:blip r:embed="rId3"/>
          <a:srcRect/>
          <a:stretch>
            <a:fillRect/>
          </a:stretch>
        </p:blipFill>
        <p:spPr bwMode="auto">
          <a:xfrm>
            <a:off x="6024563" y="2428869"/>
            <a:ext cx="4429125" cy="4086225"/>
          </a:xfrm>
          <a:prstGeom prst="rect">
            <a:avLst/>
          </a:prstGeom>
          <a:noFill/>
        </p:spPr>
      </p:pic>
    </p:spTree>
    <p:extLst>
      <p:ext uri="{BB962C8B-B14F-4D97-AF65-F5344CB8AC3E}">
        <p14:creationId xmlns:p14="http://schemas.microsoft.com/office/powerpoint/2010/main" val="206501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Picture 2" descr="E:\Removable Disk\Pleural_effusion4.jpg"/>
          <p:cNvPicPr>
            <a:picLocks noGrp="1" noChangeAspect="1" noChangeArrowheads="1"/>
          </p:cNvPicPr>
          <p:nvPr>
            <p:ph sz="quarter" idx="13"/>
          </p:nvPr>
        </p:nvPicPr>
        <p:blipFill>
          <a:blip r:embed="rId2"/>
          <a:srcRect/>
          <a:stretch>
            <a:fillRect/>
          </a:stretch>
        </p:blipFill>
        <p:spPr bwMode="auto">
          <a:xfrm>
            <a:off x="1881158" y="285730"/>
            <a:ext cx="4286280" cy="4026821"/>
          </a:xfrm>
          <a:prstGeom prst="rect">
            <a:avLst/>
          </a:prstGeom>
          <a:noFill/>
        </p:spPr>
      </p:pic>
      <p:pic>
        <p:nvPicPr>
          <p:cNvPr id="5" name="Picture 3" descr="E:\Removable Disk\pleural_effusion.jpg"/>
          <p:cNvPicPr>
            <a:picLocks noChangeAspect="1" noChangeArrowheads="1"/>
          </p:cNvPicPr>
          <p:nvPr/>
        </p:nvPicPr>
        <p:blipFill>
          <a:blip r:embed="rId3"/>
          <a:srcRect/>
          <a:stretch>
            <a:fillRect/>
          </a:stretch>
        </p:blipFill>
        <p:spPr bwMode="auto">
          <a:xfrm>
            <a:off x="6310314" y="2650306"/>
            <a:ext cx="4143404" cy="3900981"/>
          </a:xfrm>
          <a:prstGeom prst="rect">
            <a:avLst/>
          </a:prstGeom>
          <a:noFill/>
        </p:spPr>
      </p:pic>
    </p:spTree>
    <p:extLst>
      <p:ext uri="{BB962C8B-B14F-4D97-AF65-F5344CB8AC3E}">
        <p14:creationId xmlns:p14="http://schemas.microsoft.com/office/powerpoint/2010/main" val="2877362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dirty="0">
                <a:solidFill>
                  <a:srgbClr val="FF0000"/>
                </a:solidFill>
              </a:rPr>
              <a:t>A </a:t>
            </a:r>
            <a:r>
              <a:rPr lang="en-US" sz="2200" b="1" dirty="0" err="1">
                <a:solidFill>
                  <a:srgbClr val="FF0000"/>
                </a:solidFill>
              </a:rPr>
              <a:t>subpulmonic</a:t>
            </a:r>
            <a:r>
              <a:rPr lang="en-US" sz="2200" b="1" dirty="0">
                <a:solidFill>
                  <a:srgbClr val="FF0000"/>
                </a:solidFill>
              </a:rPr>
              <a:t> effusion (</a:t>
            </a:r>
            <a:r>
              <a:rPr lang="en-US" sz="2200" b="1" dirty="0" err="1">
                <a:solidFill>
                  <a:srgbClr val="FF0000"/>
                </a:solidFill>
              </a:rPr>
              <a:t>infrapulmonary</a:t>
            </a:r>
            <a:r>
              <a:rPr lang="en-US" sz="2200" b="1" dirty="0">
                <a:solidFill>
                  <a:srgbClr val="FF0000"/>
                </a:solidFill>
              </a:rPr>
              <a:t> effusion) may be seen when there is previously established pulmonary disease, but can also be encountered in normal lungs , They are more common on the right, and usually unilateral</a:t>
            </a:r>
            <a:endParaRPr lang="ar-IQ" dirty="0"/>
          </a:p>
        </p:txBody>
      </p:sp>
      <p:pic>
        <p:nvPicPr>
          <p:cNvPr id="4" name="Picture 2" descr="E:\Removable Disk\subpulmonic-pleural-effusion-1.png"/>
          <p:cNvPicPr>
            <a:picLocks noGrp="1" noChangeAspect="1" noChangeArrowheads="1"/>
          </p:cNvPicPr>
          <p:nvPr>
            <p:ph sz="quarter" idx="13"/>
          </p:nvPr>
        </p:nvPicPr>
        <p:blipFill>
          <a:blip r:embed="rId2"/>
          <a:srcRect/>
          <a:stretch>
            <a:fillRect/>
          </a:stretch>
        </p:blipFill>
        <p:spPr bwMode="auto">
          <a:xfrm>
            <a:off x="3625539" y="1600201"/>
            <a:ext cx="4940923" cy="4525963"/>
          </a:xfrm>
          <a:prstGeom prst="rect">
            <a:avLst/>
          </a:prstGeom>
          <a:noFill/>
        </p:spPr>
      </p:pic>
    </p:spTree>
    <p:extLst>
      <p:ext uri="{BB962C8B-B14F-4D97-AF65-F5344CB8AC3E}">
        <p14:creationId xmlns:p14="http://schemas.microsoft.com/office/powerpoint/2010/main" val="2609244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with large volume effusions, </a:t>
            </a:r>
            <a:r>
              <a:rPr lang="en-US" sz="2400" dirty="0" err="1"/>
              <a:t>mediastinal</a:t>
            </a:r>
            <a:r>
              <a:rPr lang="en-US" sz="2400" dirty="0"/>
              <a:t> shift occurs away from the effusion (note: if coexistent collapse dominates then </a:t>
            </a:r>
            <a:r>
              <a:rPr lang="en-US" sz="2400" dirty="0" err="1"/>
              <a:t>mediastinal</a:t>
            </a:r>
            <a:r>
              <a:rPr lang="en-US" sz="2400" dirty="0"/>
              <a:t> shift may occur towards the effusion)</a:t>
            </a:r>
            <a:br>
              <a:rPr lang="en-US" sz="2400" dirty="0"/>
            </a:br>
            <a:endParaRPr lang="ar-IQ" sz="2400" dirty="0"/>
          </a:p>
        </p:txBody>
      </p:sp>
      <p:pic>
        <p:nvPicPr>
          <p:cNvPr id="4" name="Picture 2" descr="E:\Removable Disk\massive pPE.jpg"/>
          <p:cNvPicPr>
            <a:picLocks noGrp="1" noChangeAspect="1" noChangeArrowheads="1"/>
          </p:cNvPicPr>
          <p:nvPr>
            <p:ph sz="quarter" idx="13"/>
          </p:nvPr>
        </p:nvPicPr>
        <p:blipFill>
          <a:blip r:embed="rId2"/>
          <a:srcRect/>
          <a:stretch>
            <a:fillRect/>
          </a:stretch>
        </p:blipFill>
        <p:spPr bwMode="auto">
          <a:xfrm>
            <a:off x="3667108" y="1428737"/>
            <a:ext cx="4747330" cy="5116853"/>
          </a:xfrm>
          <a:prstGeom prst="rect">
            <a:avLst/>
          </a:prstGeom>
          <a:noFill/>
        </p:spPr>
      </p:pic>
    </p:spTree>
    <p:extLst>
      <p:ext uri="{BB962C8B-B14F-4D97-AF65-F5344CB8AC3E}">
        <p14:creationId xmlns:p14="http://schemas.microsoft.com/office/powerpoint/2010/main" val="2227634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
  <TotalTime>38</TotalTime>
  <Words>487</Words>
  <Application>Microsoft Office PowerPoint</Application>
  <PresentationFormat>Widescreen</PresentationFormat>
  <Paragraphs>160</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Times New Roman</vt:lpstr>
      <vt:lpstr>Tw Cen MT</vt:lpstr>
      <vt:lpstr>Droplet</vt:lpstr>
      <vt:lpstr>PowerPoint Presentation</vt:lpstr>
      <vt:lpstr>PowerPoint Presentation</vt:lpstr>
      <vt:lpstr>Pleural effusion </vt:lpstr>
      <vt:lpstr>PowerPoint Presentation</vt:lpstr>
      <vt:lpstr>PowerPoint Presentation</vt:lpstr>
      <vt:lpstr>PowerPoint Presentation</vt:lpstr>
      <vt:lpstr>PowerPoint Presentation</vt:lpstr>
      <vt:lpstr>A subpulmonic effusion (infrapulmonary effusion) may be seen when there is previously established pulmonary disease, but can also be encountered in normal lungs , They are more common on the right, and usually unilateral</vt:lpstr>
      <vt:lpstr>with large volume effusions, mediastinal shift occurs away from the effusion (note: if coexistent collapse dominates then mediastinal shift may occur towards the effusion) </vt:lpstr>
      <vt:lpstr>An empyema can resemble a pleural effusion</vt:lpstr>
      <vt:lpstr>PowerPoint Presentation</vt:lpstr>
      <vt:lpstr>Pneumothorax </vt:lpstr>
      <vt:lpstr>PowerPoint Presentation</vt:lpstr>
      <vt:lpstr>PowerPoint Presentation</vt:lpstr>
      <vt:lpstr>A tension pneumothorax</vt:lpstr>
      <vt:lpstr>tension pneumothorax </vt:lpstr>
      <vt:lpstr>Hydro pnuemothorax </vt:lpstr>
      <vt:lpstr>Hydropnemothorax </vt:lpstr>
      <vt:lpstr>Subcutaneous Emphysema </vt:lpstr>
      <vt:lpstr>Subcutaneous Emphysema </vt:lpstr>
      <vt:lpstr>Pneumomediastinum is the presence of extraluminal gas within the mediastinum. Gas may originate from the lungs, trachea, central bronchi, oesophagus, and track from the mediastinum to the neck or abdomen </vt:lpstr>
      <vt:lpstr>PowerPoint Presentation</vt:lpstr>
      <vt:lpstr>Chronic obstructive pulmonary disease (COPD)</vt:lpstr>
      <vt:lpstr>Chronic bronchitis (CB)</vt:lpstr>
      <vt:lpstr>PowerPoint Presentation</vt:lpstr>
      <vt:lpstr>PowerPoint Presentation</vt:lpstr>
      <vt:lpstr>Pulmonary emphysema  </vt:lpstr>
      <vt:lpstr>PowerPoint Presentation</vt:lpstr>
      <vt:lpstr>Emphyzema </vt:lpstr>
      <vt:lpstr>Unilateral obstructive emphysema unilateral emphysema or atelectasis are the most common findings; only uncommonly will a radio-opaque foreign body be demonstrated  , Aspirated foreign bodies have a predominance for the right tracheo bronchial tree.  </vt:lpstr>
      <vt:lpstr>PowerPoint Presentation</vt:lpstr>
      <vt:lpstr>Bronchiactasis </vt:lpstr>
      <vt:lpstr>Causes of bronchiactasias  very important to consider </vt:lpstr>
      <vt:lpstr>PowerPoint Presentation</vt:lpstr>
      <vt:lpstr>PowerPoint Presentation</vt:lpstr>
      <vt:lpstr>PowerPoint Presentation</vt:lpstr>
      <vt:lpstr>PowerPoint Presentation</vt:lpstr>
      <vt:lpstr>TB of the lung </vt:lpstr>
      <vt:lpstr>Primary pulmonary TB </vt:lpstr>
      <vt:lpstr>Post primary TB radiographic appearance </vt:lpstr>
      <vt:lpstr>PowerPoint Presentation</vt:lpstr>
      <vt:lpstr>PowerPoint Presentation</vt:lpstr>
      <vt:lpstr>PowerPoint Presentation</vt:lpstr>
      <vt:lpstr>TB abscess </vt:lpstr>
      <vt:lpstr>PowerPoint Presentation</vt:lpstr>
      <vt:lpstr>Aspergiloma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Faris</dc:creator>
  <cp:lastModifiedBy>Ahmed</cp:lastModifiedBy>
  <cp:revision>3</cp:revision>
  <dcterms:created xsi:type="dcterms:W3CDTF">2016-10-28T21:03:35Z</dcterms:created>
  <dcterms:modified xsi:type="dcterms:W3CDTF">2016-10-28T21:42:22Z</dcterms:modified>
</cp:coreProperties>
</file>