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8" r:id="rId3"/>
    <p:sldMasterId id="2147483703" r:id="rId4"/>
  </p:sldMasterIdLst>
  <p:notesMasterIdLst>
    <p:notesMasterId r:id="rId43"/>
  </p:notesMasterIdLst>
  <p:sldIdLst>
    <p:sldId id="287" r:id="rId5"/>
    <p:sldId id="296" r:id="rId6"/>
    <p:sldId id="294" r:id="rId7"/>
    <p:sldId id="293" r:id="rId8"/>
    <p:sldId id="295" r:id="rId9"/>
    <p:sldId id="289" r:id="rId10"/>
    <p:sldId id="290" r:id="rId11"/>
    <p:sldId id="297" r:id="rId12"/>
    <p:sldId id="291" r:id="rId13"/>
    <p:sldId id="299" r:id="rId14"/>
    <p:sldId id="298" r:id="rId15"/>
    <p:sldId id="292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199D5-3A6F-4A17-8907-3C8372D352FB}" type="datetimeFigureOut">
              <a:rPr lang="ar-IQ" smtClean="0"/>
              <a:pPr/>
              <a:t>04/03/1438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4358CA-17E3-48EE-8730-3BD4E722BFB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373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358CA-17E3-48EE-8730-3BD4E722BFB5}" type="slidenum">
              <a:rPr lang="ar-IQ" smtClean="0"/>
              <a:pPr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710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0A1468-E1B4-49C0-8C09-12FB8D166885}" type="slidenum">
              <a:rPr lang="ar-SA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1F0EA1-FA75-453E-A449-0E7B43A1D591}" type="slidenum">
              <a:rPr lang="ar-SA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322592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3993FE-D0C0-4BB5-B204-90D0543301ED}" type="slidenum">
              <a:rPr lang="ar-SA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282217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04E39D-B4A8-48F9-9DF4-C13128922BA4}" type="slidenum">
              <a:rPr lang="ar-SA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4174489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12EB72-A9B3-4099-B406-3D7960BF029B}" type="slidenum">
              <a:rPr lang="ar-SA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210578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1C3543-F981-45D2-BB5D-32D45E13FB4F}" type="slidenum">
              <a:rPr lang="ar-SA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716645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DE0E47-1E49-467A-B5CD-B47953DCB477}" type="slidenum">
              <a:rPr lang="ar-SA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3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DDC1CA-CFA7-4698-946C-9FAC96493689}" type="slidenum">
              <a:rPr lang="ar-SA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4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4A0097-FE5E-4116-82A6-083E5524EED8}" type="slidenum">
              <a:rPr lang="ar-SA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4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C43C6-E2B5-4266-83D5-3FEDAA5178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E5D5A-97CE-41B8-B54D-9D6415C5DF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5A767-BBF9-40AC-830B-F45471BB48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887BC-CE85-46E7-AD57-07B32D1EE1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C5299-B955-4E8E-8F6F-302AF9F85F4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E4B1C-8096-4E3E-863B-15B6EDB94D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9B896-BA14-4546-9377-EAC4C43DC3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0F5F4-82E5-4337-B04B-35D325D07E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D5F0-D815-41BF-94A8-AE5E692376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19F1F-C5C6-4E48-A370-B03597F4D80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E6F04-03A4-4D67-96F9-43822D492D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F2F7-06EF-4DB0-97F4-4C053A36724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FA18E-188B-44B5-A84D-73003EE0DF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FDDD5-6D88-4450-8A0D-CB12C4DDD1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D3A3-FDFB-4193-8478-4DBC2F77A2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69588-A4BB-4570-BB39-90F8765652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207BC-B1D5-47B8-BCC4-1B94D3F384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C200-B1CE-4CDF-AE4D-E6CB919BAB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B3D0-B0D3-4860-8182-D092291197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82C6-CCE2-420E-A264-8B6DDDF177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91AA4-894B-4187-8E74-C438F716D4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2002-1E34-4A7E-92A9-5A857E3967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FCA73-2F71-48B4-9BEF-FAE2B5A844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F707-CC08-40CE-B610-5812A1E3FA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4ED83-854B-4231-BFB1-7A1DC95287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5372E-E30F-48DC-B4D7-2B881F69B2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5D678-0396-4A84-B615-D005798151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FF265-C0EE-48C5-A8B1-1EB2E910EE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2109-2246-47B9-9BD5-2308F32C68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6864-D478-4C0C-8DD6-8429E1C605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2C4D8-F4B2-4E6A-A233-2332A02767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7D767-F0F8-4218-A903-B9B31DE0CD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C6C8-E37F-4454-93C6-277BF383F3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730B5-EBA1-4C84-A562-9A112DA0F2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C2965-DDD6-402F-906F-C8F53A9331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BB0E-D43D-44B4-B244-5679C1D482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448A3-9E76-436B-A7A0-AA10395DAE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98EE3-6CB5-45ED-A917-4CED53B356B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D81BE-DEAD-485E-87C8-75319454A4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32CBA-D540-4878-8D72-B9D584E9B2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95DB4-B35E-4F75-9F39-2D418D9846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8705-20A5-4B1B-8946-D7BD0DEB6C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8D706-A57A-4795-B0B2-A11FD065C4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999EA-46A5-40C3-9365-88969D7360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69221-8240-4C28-AB3F-B51CB9F6B9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961E-9C39-4BA2-8DD7-877BCB581F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C4BC-C51B-4F08-B40A-3B675AB4D1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DC6E-7770-44F1-8C07-A3E1675EAD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57724-42DE-462C-AC5A-C63FA9156D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486A7-845F-4DE1-8FD7-9EF1DFBC41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7CAF3-715A-42FE-8AD7-FC2547A3B7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EB596A-C325-4B81-8DC9-80E574C3FC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02019FED-C905-4CCD-BF8F-A916CEDCAF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07FA83A-7EFE-43DB-8AF5-FAB45783B7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9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smtClean="0"/>
            </a:lvl1pPr>
          </a:lstStyle>
          <a:p>
            <a:pPr>
              <a:defRPr/>
            </a:pPr>
            <a:fld id="{18E88F18-2067-42E1-85A8-A9487FF6C4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eg/imgres?imgurl=http://www.learningradiology.com/caseofweek/caseoftheweekpix2/cow139lg.jpg&amp;imgrefurl=http://www.learningradiology.com/archives05/COW%20139-Esophageal%20web/esophagealwebcorrect.htm&amp;h=635&amp;w=727&amp;sz=55&amp;hl=ar&amp;start=18&amp;um=1&amp;tbnid=DPgf48_sxnoZjM:&amp;tbnh=123&amp;tbnw=141&amp;prev=/images?q=Plummer+vinson+Syndrome+&amp;svnum=10&amp;um=1&amp;hl=ar&amp;sa=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3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4625" y="4214813"/>
            <a:ext cx="4114800" cy="23336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ar-IQ" sz="44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الدكتور </a:t>
            </a:r>
          </a:p>
          <a:p>
            <a:pPr eaLnBrk="1" hangingPunct="1">
              <a:spcBef>
                <a:spcPct val="0"/>
              </a:spcBef>
            </a:pPr>
            <a:r>
              <a:rPr lang="ar-IQ" sz="44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سعد يونس سليمان</a:t>
            </a:r>
          </a:p>
          <a:p>
            <a:pPr eaLnBrk="1" hangingPunct="1">
              <a:spcBef>
                <a:spcPct val="0"/>
              </a:spcBef>
            </a:pPr>
            <a:r>
              <a:rPr lang="ar-IQ" sz="44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كلية طب نينوى</a:t>
            </a:r>
          </a:p>
          <a:p>
            <a:pPr eaLnBrk="1" hangingPunct="1"/>
            <a:endParaRPr lang="en-US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23995" y="2967335"/>
            <a:ext cx="5070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Adeno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-Tonsillitis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6172200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2- Descending infections:</a:t>
            </a:r>
          </a:p>
          <a:p>
            <a:pPr marL="342900" indent="-342900">
              <a:lnSpc>
                <a:spcPct val="120000"/>
              </a:lnSpc>
              <a:buFontTx/>
              <a:buAutoNum type="alphaLcParenR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Recurrent acute otitis media and secretory otitis media </a:t>
            </a:r>
          </a:p>
          <a:p>
            <a:pPr marL="342900" indent="-342900">
              <a:lnSpc>
                <a:spcPct val="120000"/>
              </a:lnSpc>
              <a:buFontTx/>
              <a:buAutoNum type="alphaLcParenR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Recurrent rhinitis, sinusitis,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pharyngitis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laryngitis and bronchitis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3073" name="Picture 1" descr="otitis_media_factsheet_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685800"/>
            <a:ext cx="2857500" cy="2243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adenoid fac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886200"/>
            <a:ext cx="3196967" cy="277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038600"/>
            <a:ext cx="23463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2286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sz="32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3- Adenoids facies: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Due to under-development of the middle 1/3 of the face</a:t>
            </a:r>
          </a:p>
          <a:p>
            <a:pPr marL="342900" indent="-342900"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Nose: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Pinched nostril's</a:t>
            </a:r>
          </a:p>
          <a:p>
            <a:pPr marL="342900" indent="-342900"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Mouth: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Open mouth,  short upper lip,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protroding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upper incisors, high arched palate and receding mandible</a:t>
            </a:r>
          </a:p>
          <a:p>
            <a:pPr marL="342900" indent="-342900"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Face: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Idiot expressionless look.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850" y="692151"/>
            <a:ext cx="83629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Adenoidectomy operation =&gt; when adenoids is symptomatic or complicated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Adenoidectomy is indicated in: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Upper airway obstruction causing sleep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apnoea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nasopharyngitis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refractory to medical treatment.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Chronic or recurrent middle ear infection.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Secretory otitis media.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Chronic sinusitis.</a:t>
            </a:r>
          </a:p>
          <a:p>
            <a:pPr algn="l" rtl="0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denoidectom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8666971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57188" y="1214438"/>
            <a:ext cx="8351837" cy="489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u="sng" dirty="0">
                <a:solidFill>
                  <a:srgbClr val="0000FF"/>
                </a:solidFill>
              </a:rPr>
              <a:t>DEFINITION: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Acute inflammation of the palatine tonsils.</a:t>
            </a:r>
          </a:p>
          <a:p>
            <a:pPr>
              <a:lnSpc>
                <a:spcPct val="120000"/>
              </a:lnSpc>
            </a:pPr>
            <a:r>
              <a:rPr lang="en-US" sz="2400" b="1" u="sng" dirty="0">
                <a:solidFill>
                  <a:srgbClr val="0000FF"/>
                </a:solidFill>
              </a:rPr>
              <a:t>INCIDENCE</a:t>
            </a:r>
            <a:r>
              <a:rPr lang="en-US" sz="2000" b="1" dirty="0"/>
              <a:t>: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Age: Any, but much more common in children.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Causative </a:t>
            </a:r>
            <a:r>
              <a:rPr lang="en-US" sz="2400" b="1" dirty="0">
                <a:solidFill>
                  <a:srgbClr val="660066"/>
                </a:solidFill>
              </a:rPr>
              <a:t>organisms</a:t>
            </a:r>
            <a:r>
              <a:rPr lang="en-US" sz="2800" b="1" dirty="0" smtClean="0">
                <a:solidFill>
                  <a:srgbClr val="660066"/>
                </a:solidFill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1- Viral.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2- Streptococci (Group A Beta-hemolytic).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3- Staphylococci.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Haemophilus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influenzae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Pneumococci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Anaerobes.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660066"/>
                </a:solidFill>
              </a:rPr>
              <a:t>Mode of transmission:</a:t>
            </a:r>
            <a:r>
              <a:rPr lang="en-US" sz="2400" b="1" dirty="0"/>
              <a:t> </a:t>
            </a:r>
            <a:r>
              <a:rPr lang="en-US" sz="2000" b="1" dirty="0"/>
              <a:t>Droplet infection.</a:t>
            </a:r>
          </a:p>
          <a:p>
            <a:pPr>
              <a:spcBef>
                <a:spcPct val="50000"/>
              </a:spcBef>
            </a:pPr>
            <a:endParaRPr lang="en-US" sz="2000" b="1" dirty="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39750" y="404813"/>
            <a:ext cx="8064500" cy="698500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66"/>
                </a:solidFill>
              </a:rPr>
              <a:t>Acute   Tonsillitis</a:t>
            </a:r>
          </a:p>
        </p:txBody>
      </p:sp>
      <p:pic>
        <p:nvPicPr>
          <p:cNvPr id="49156" name="Picture 4" descr="D:\Muller\Grand Rounds\Pharyngitis\Photos\streppetrid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3786188"/>
            <a:ext cx="20955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 descr="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371600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85750" y="214313"/>
            <a:ext cx="8358188" cy="61436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b="1" u="sng" dirty="0" smtClean="0"/>
          </a:p>
          <a:p>
            <a:pPr>
              <a:defRPr/>
            </a:pPr>
            <a:r>
              <a:rPr lang="en-US" sz="4200" b="1" dirty="0" smtClean="0">
                <a:solidFill>
                  <a:schemeClr val="accent6"/>
                </a:solidFill>
              </a:rPr>
              <a:t>Symptoms</a:t>
            </a:r>
            <a:endParaRPr lang="en-US" sz="4200" b="1" u="sng" dirty="0" smtClean="0">
              <a:solidFill>
                <a:schemeClr val="accent6"/>
              </a:solidFill>
            </a:endParaRPr>
          </a:p>
          <a:p>
            <a:pPr>
              <a:buFontTx/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symptoms: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Rapid onset of fever ( up to 40 degree)</a:t>
            </a:r>
          </a:p>
          <a:p>
            <a:pP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Headache</a:t>
            </a:r>
          </a:p>
          <a:p>
            <a:pP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Anorexia </a:t>
            </a:r>
          </a:p>
          <a:p>
            <a:pP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Malaise. </a:t>
            </a:r>
          </a:p>
          <a:p>
            <a:pP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often abdominal pain due to a mesenteric adenitis.</a:t>
            </a:r>
          </a:p>
          <a:p>
            <a:pPr>
              <a:buFontTx/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Pharyngeal symptoms:</a:t>
            </a:r>
          </a:p>
          <a:p>
            <a:pP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a) Rapid onset of dysphagia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odynophagia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severe sore throat and referred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otalgia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b) Bad mouth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odour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(halitosis).</a:t>
            </a:r>
          </a:p>
          <a:p>
            <a:pP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c) voice changes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214313" y="428625"/>
            <a:ext cx="8786812" cy="600075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Signs</a:t>
            </a:r>
          </a:p>
          <a:p>
            <a:pPr>
              <a:buFontTx/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signs: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fever and flushed face.  Febrile convulsions may occur in children.</a:t>
            </a:r>
          </a:p>
          <a:p>
            <a:pPr>
              <a:buFontTx/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Pharyngeal signs: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parenchymatous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tonsillitis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Marked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hyperaemia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enlargement of the tonsils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Acute follicular tonsillitis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crypts are full of purulent exudates. The surface of the tonsil has yellowish spots- characteristic spotted appearance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Acute membranous tonsillitis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These yellowish spots may coalesce =&gt; form a non-adherent yellowish true membrane</a:t>
            </a:r>
          </a:p>
          <a:p>
            <a:pPr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tongue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furred and the breath is offensive.</a:t>
            </a:r>
          </a:p>
          <a:p>
            <a:pPr>
              <a:buFontTx/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Cervical signs: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Enlarged tender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jugulo-digastric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lymph nodes (just below the angle of the mandible).</a:t>
            </a:r>
          </a:p>
          <a:p>
            <a:pPr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Throat swab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confirm the diagnosis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800" dirty="0" smtClean="0"/>
          </a:p>
        </p:txBody>
      </p:sp>
      <p:pic>
        <p:nvPicPr>
          <p:cNvPr id="5" name="Content Placeholder 15" descr="tonsils1.gif"/>
          <p:cNvPicPr>
            <a:picLocks noChangeAspect="1"/>
          </p:cNvPicPr>
          <p:nvPr/>
        </p:nvPicPr>
        <p:blipFill>
          <a:blip r:embed="rId2"/>
          <a:srcRect l="6958"/>
          <a:stretch>
            <a:fillRect/>
          </a:stretch>
        </p:blipFill>
        <p:spPr bwMode="auto">
          <a:xfrm>
            <a:off x="2514600" y="609600"/>
            <a:ext cx="4714875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tonsillitis Tonsillitis – Causes, Symptoms and Treat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"/>
            <a:ext cx="5643563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Infectious%20Mononucleos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685800"/>
            <a:ext cx="8264525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 rtlCol="1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DIFFERENTIAL  DIAGNOSIS: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Simple acute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pharyngitis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Infectious Mononucleosis (glandular fever),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blood test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monospot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test).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ampicillin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skin rash.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Scarlet fever. There is skin rash and strawberry tongue.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Diphtheria.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Ulcerative gingivitis.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Agranulocytosis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14625" y="2928938"/>
            <a:ext cx="428625" cy="1587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t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000375"/>
            <a:ext cx="33575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arlet-fevnjbhl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0" y="357188"/>
            <a:ext cx="5016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57188"/>
            <a:ext cx="3857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4813" y="4429125"/>
            <a:ext cx="4643437" cy="1323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Scarlet fever</a:t>
            </a:r>
          </a:p>
          <a:p>
            <a:pPr algn="ctr"/>
            <a:r>
              <a:rPr lang="ar-IQ" sz="4000"/>
              <a:t>الحمى القرمزيّة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>
              <a:buFontTx/>
              <a:buNone/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Antibiotics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therapy for 10 days to avoid recurrence.</a:t>
            </a:r>
          </a:p>
          <a:p>
            <a:pPr>
              <a:buFont typeface="Wingdings" pitchFamily="2" charset="2"/>
              <a:buChar char="Ø"/>
            </a:pPr>
            <a:r>
              <a:rPr lang="en-ZA" sz="2400" b="1" smtClean="0">
                <a:latin typeface="Times New Roman" pitchFamily="18" charset="0"/>
                <a:cs typeface="Times New Roman" pitchFamily="18" charset="0"/>
              </a:rPr>
              <a:t>Penicillin</a:t>
            </a:r>
            <a:r>
              <a:rPr lang="en-ZA" sz="2400" smtClean="0">
                <a:latin typeface="Times New Roman" pitchFamily="18" charset="0"/>
                <a:cs typeface="Times New Roman" pitchFamily="18" charset="0"/>
              </a:rPr>
              <a:t> is still the antibiotic of choice either orally, intramuscularly or intervenously.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ZA" sz="2400" smtClean="0">
                <a:latin typeface="Times New Roman" pitchFamily="18" charset="0"/>
                <a:cs typeface="Times New Roman" pitchFamily="18" charset="0"/>
              </a:rPr>
              <a:t>Be aware of penicillin-resistance and give alternatives e.g.</a:t>
            </a:r>
          </a:p>
          <a:p>
            <a:pPr>
              <a:buFontTx/>
              <a:buNone/>
            </a:pPr>
            <a:r>
              <a:rPr lang="en-ZA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2400" b="1" smtClean="0">
                <a:latin typeface="Times New Roman" pitchFamily="18" charset="0"/>
                <a:cs typeface="Times New Roman" pitchFamily="18" charset="0"/>
              </a:rPr>
              <a:t>Co-amoxiclave</a:t>
            </a:r>
            <a:r>
              <a:rPr lang="en-ZA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ZA" sz="2400" b="1" smtClean="0">
                <a:latin typeface="Times New Roman" pitchFamily="18" charset="0"/>
                <a:cs typeface="Times New Roman" pitchFamily="18" charset="0"/>
              </a:rPr>
              <a:t>Cephalosporin</a:t>
            </a:r>
            <a:r>
              <a:rPr lang="ar-IQ" sz="2400" b="1" smtClean="0">
                <a:latin typeface="Times New Roman" pitchFamily="18" charset="0"/>
                <a:cs typeface="Times New Roman" pitchFamily="18" charset="0"/>
              </a:rPr>
              <a:t>±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Metronidasole.</a:t>
            </a:r>
          </a:p>
          <a:p>
            <a:pPr>
              <a:buFont typeface="Wingdings" pitchFamily="2" charset="2"/>
              <a:buChar char="Ø"/>
            </a:pPr>
            <a:r>
              <a:rPr lang="en-ZA" sz="2400" b="1" smtClean="0">
                <a:latin typeface="Times New Roman" pitchFamily="18" charset="0"/>
                <a:cs typeface="Times New Roman" pitchFamily="18" charset="0"/>
              </a:rPr>
              <a:t>Erythromycins</a:t>
            </a:r>
            <a:r>
              <a:rPr lang="en-ZA" sz="2400" smtClean="0">
                <a:latin typeface="Times New Roman" pitchFamily="18" charset="0"/>
                <a:cs typeface="Times New Roman" pitchFamily="18" charset="0"/>
              </a:rPr>
              <a:t> were penicillin allergy  </a:t>
            </a:r>
            <a:r>
              <a:rPr lang="ar-IQ" sz="24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Supportive and symptomatic measures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bed rest</a:t>
            </a:r>
          </a:p>
          <a:p>
            <a:pPr>
              <a:buFont typeface="Wingdings" pitchFamily="2" charset="2"/>
              <a:buChar char="Ø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generous fluid intake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analgesics and antipyretics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gargles</a:t>
            </a: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ar-IQ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Complications of tonsillitis: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57188" y="714375"/>
            <a:ext cx="8229600" cy="592931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Local complications:</a:t>
            </a:r>
            <a:endParaRPr lang="en-US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a) Pharyngeal suppurations --&gt; peri-tonsillar abscess, para-pharyngeal abscess and retro-pharyngeal abscess.</a:t>
            </a: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b) Laryngitis</a:t>
            </a: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c) Otitis media </a:t>
            </a:r>
          </a:p>
          <a:p>
            <a:pPr>
              <a:buFontTx/>
              <a:buNone/>
            </a:pPr>
            <a:r>
              <a:rPr lang="en-US" sz="2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Systemic complications:</a:t>
            </a:r>
            <a:endParaRPr lang="en-US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Rare and almost confined to childhood.</a:t>
            </a: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a) Rheumatic fever =&gt; carditis and arthritis.</a:t>
            </a: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b) Acute glomerulo-nephritis.</a:t>
            </a: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How? They are due to an auto-immune reaction i.e. the antibodies produced against Streptococcus beta-haemolyticus cross-react with the patient's own tissues</a:t>
            </a: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c) Septicaemia.</a:t>
            </a:r>
          </a:p>
          <a:p>
            <a:pPr>
              <a:buFontTx/>
              <a:buNone/>
            </a:pPr>
            <a:r>
              <a:rPr lang="ar-IQ" sz="24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85812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Chronic Tonsillitis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DEFINITION:</a:t>
            </a:r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Chronic inflammation of the palatine tonsils.</a:t>
            </a:r>
          </a:p>
          <a:p>
            <a:pPr>
              <a:buFontTx/>
              <a:buNone/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AETIOLOGY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It follows acute and subacute tonsillitis and is more common in children between the ages of 4-15 years. The predisposing factors are:  </a:t>
            </a:r>
          </a:p>
          <a:p>
            <a:pPr>
              <a:buFontTx/>
              <a:buAutoNum type="arabicPeriod"/>
            </a:pPr>
            <a:r>
              <a:rPr lang="en-US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Organism factor:</a:t>
            </a:r>
            <a:r>
              <a:rPr lang="en-US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Repeated attacks of acute tonsillitis.</a:t>
            </a:r>
          </a:p>
          <a:p>
            <a:pPr>
              <a:buFontTx/>
              <a:buAutoNum type="arabicPeriod"/>
            </a:pPr>
            <a:r>
              <a:rPr lang="en-US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Treatment factor:</a:t>
            </a:r>
            <a:r>
              <a:rPr lang="en-US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inadequate dose or short course of antibiotics therapy.</a:t>
            </a:r>
          </a:p>
          <a:p>
            <a:pPr>
              <a:buFontTx/>
              <a:buAutoNum type="arabicPeriod"/>
            </a:pPr>
            <a:r>
              <a:rPr lang="en-US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Patient factor:</a:t>
            </a:r>
            <a:r>
              <a:rPr lang="en-US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Low patient's resistance e.g. malnutrition.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19717"/>
          <p:cNvPicPr>
            <a:picLocks/>
          </p:cNvPicPr>
          <p:nvPr/>
        </p:nvPicPr>
        <p:blipFill>
          <a:blip r:embed="rId2"/>
          <a:srcRect l="16000" t="8780" r="12000" b="10000"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ADENOID 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5572125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SYMPTOMS:</a:t>
            </a:r>
            <a:endParaRPr lang="en-US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History of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repeated attacks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of acute tonsillitis.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Sense of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throat irritation 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=&gt; frequent hawking and hemming to clear the throat.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Bad mouth odour (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halitosis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) =&gt; due to accumulation of pus in the crypts</a:t>
            </a:r>
          </a:p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Difficult swallowing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; if hypertrophic.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Snoring and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obstructive sleep apnea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--&gt; if hypertrophic.</a:t>
            </a:r>
          </a:p>
          <a:p>
            <a:pPr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ar-IQ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3" descr="BZCATZKACFCA6I8IQPCAWG355RCACGZQB2CAXIU1HMCA9Z3ZC8CAJUSVGQCA1UHKX1CAOPW2B2CAURX9TBCARB9ULGCACRP80ECABJKEL7CA7ZUDS4CAA2Z38WCAA0QK8SCADN37JCCAJ4QYZECAWG4XJ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4929188"/>
            <a:ext cx="254793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6215062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SIGNS:</a:t>
            </a:r>
            <a:endParaRPr lang="en-US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Persistent enlargement of the jugulo-digastric lymph nodes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Marked tonsillar enlargement with congested anterior pillars.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Squeezing: The crypts ooze pus on pressure by a tongue depressor </a:t>
            </a:r>
          </a:p>
          <a:p>
            <a:pPr>
              <a:buFontTx/>
              <a:buNone/>
            </a:pPr>
            <a:r>
              <a:rPr lang="en-US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Tonsillectomy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operation; when chronic tonsillitis is symptomatic</a:t>
            </a:r>
          </a:p>
          <a:p>
            <a:pPr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ar-IQ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smtClean="0"/>
          </a:p>
        </p:txBody>
      </p:sp>
      <p:pic>
        <p:nvPicPr>
          <p:cNvPr id="58371" name="Content Placeholder 3" descr="tonsillectomy-using-coblator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500063"/>
            <a:ext cx="5202237" cy="2925762"/>
          </a:xfrm>
        </p:spPr>
      </p:pic>
      <p:pic>
        <p:nvPicPr>
          <p:cNvPr id="58372" name="Picture 4" descr="220px-Tonsillectomy_tonsil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857625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post ts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4071938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FF0000"/>
                </a:solidFill>
              </a:rPr>
              <a:t>Peri-tonsillar Abscess (Quinsy)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495800" cy="32766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3333CC"/>
                </a:solidFill>
              </a:rPr>
              <a:t>Def </a:t>
            </a:r>
          </a:p>
          <a:p>
            <a:pPr eaLnBrk="1" hangingPunct="1"/>
            <a:r>
              <a:rPr lang="en-US" sz="2400" b="1" i="1" smtClean="0">
                <a:solidFill>
                  <a:schemeClr val="hlink"/>
                </a:solidFill>
              </a:rPr>
              <a:t>What is peri-tonsillar space?</a:t>
            </a:r>
          </a:p>
          <a:p>
            <a:pPr eaLnBrk="1" hangingPunct="1"/>
            <a:r>
              <a:rPr lang="en-US" sz="2400" b="1" smtClean="0">
                <a:solidFill>
                  <a:srgbClr val="3333CC"/>
                </a:solidFill>
              </a:rPr>
              <a:t>Side </a:t>
            </a:r>
          </a:p>
          <a:p>
            <a:pPr eaLnBrk="1" hangingPunct="1"/>
            <a:r>
              <a:rPr lang="en-US" sz="2400" b="1" smtClean="0">
                <a:solidFill>
                  <a:srgbClr val="3333CC"/>
                </a:solidFill>
              </a:rPr>
              <a:t>Site</a:t>
            </a:r>
          </a:p>
          <a:p>
            <a:pPr eaLnBrk="1" hangingPunct="1"/>
            <a:r>
              <a:rPr lang="en-US" sz="2400" b="1" smtClean="0">
                <a:solidFill>
                  <a:schemeClr val="tx2"/>
                </a:solidFill>
              </a:rPr>
              <a:t>Etiology</a:t>
            </a:r>
          </a:p>
          <a:p>
            <a:pPr eaLnBrk="1" hangingPunct="1"/>
            <a:endParaRPr lang="en-US" sz="2400" smtClean="0">
              <a:solidFill>
                <a:schemeClr val="tx2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800600" y="1219200"/>
            <a:ext cx="3962400" cy="990600"/>
          </a:xfrm>
          <a:solidFill>
            <a:schemeClr val="folHlink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b="1" smtClean="0"/>
              <a:t>Collection of pus in the peri-tonsillar space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181600" y="1371600"/>
            <a:ext cx="3962400" cy="990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1"/>
              <a:t>is a </a:t>
            </a:r>
            <a:r>
              <a:rPr lang="en-US" sz="1600" b="1" u="sng"/>
              <a:t>connective tissue space</a:t>
            </a:r>
            <a:r>
              <a:rPr lang="en-US" sz="1600" b="1"/>
              <a:t> which lies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b="1"/>
              <a:t>between the  tonsil capsule and its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b="1"/>
              <a:t>Bed </a:t>
            </a:r>
            <a:r>
              <a:rPr lang="en-US" sz="1600" b="1">
                <a:solidFill>
                  <a:srgbClr val="6600FF"/>
                </a:solidFill>
              </a:rPr>
              <a:t>( superior constrictor muscle)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029200" y="1066800"/>
            <a:ext cx="4114800" cy="1295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solidFill>
                  <a:srgbClr val="3333CC"/>
                </a:solidFill>
              </a:rPr>
              <a:t>Acute tonsillitis</a:t>
            </a:r>
            <a:r>
              <a:rPr lang="en-US" sz="1600" b="1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b="1"/>
              <a:t>The infection  passes through </a:t>
            </a:r>
            <a:r>
              <a:rPr lang="en-US" sz="1600" b="1">
                <a:solidFill>
                  <a:srgbClr val="FF0000"/>
                </a:solidFill>
              </a:rPr>
              <a:t>CRYPTA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b="1">
                <a:solidFill>
                  <a:srgbClr val="FF0000"/>
                </a:solidFill>
              </a:rPr>
              <a:t>MAGNA</a:t>
            </a:r>
            <a:r>
              <a:rPr lang="en-US" sz="1600" b="1"/>
              <a:t>  </a:t>
            </a:r>
            <a:r>
              <a:rPr lang="en-US" sz="1600" b="1">
                <a:solidFill>
                  <a:srgbClr val="6600FF"/>
                </a:solidFill>
              </a:rPr>
              <a:t>( the largest  tonsillar crypt)</a:t>
            </a:r>
          </a:p>
        </p:txBody>
      </p:sp>
      <p:pic>
        <p:nvPicPr>
          <p:cNvPr id="4105" name="Picture 9" descr="peritonsil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86000"/>
            <a:ext cx="2286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crypts 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038600"/>
            <a:ext cx="28956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cryp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636963"/>
            <a:ext cx="5181600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5943600" y="3048000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6934200" y="5715000"/>
            <a:ext cx="838200" cy="457200"/>
          </a:xfrm>
          <a:prstGeom prst="lef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pic>
        <p:nvPicPr>
          <p:cNvPr id="4110" name="Picture 14" descr="Picture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971800"/>
            <a:ext cx="32766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 rot="-2570607">
            <a:off x="6096000" y="43434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3962400" y="5181600"/>
            <a:ext cx="4572000" cy="1066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Unilateral</a:t>
            </a:r>
          </a:p>
          <a:p>
            <a:pPr algn="ctr"/>
            <a:r>
              <a:rPr lang="en-US" sz="2400" b="1"/>
              <a:t>Above &amp; Lateral to the tonsil</a:t>
            </a: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7467600" y="4800600"/>
            <a:ext cx="381000" cy="304800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-0.01576 C -0.04375 -0.02827 -0.04566 -0.04056 -0.04757 -0.05353 C -0.04948 -0.06651 -0.05243 -0.08204 -0.0533 -0.09386 C -0.05417 -0.10568 -0.0533 -0.11448 -0.0533 -0.12422 C -0.0533 -0.13395 -0.054 -0.14438 -0.0533 -0.1518 C -0.05261 -0.15921 -0.05035 -0.16269 -0.04948 -0.16941 C -0.04861 -0.17613 -0.04879 -0.18331 -0.04757 -0.19212 C -0.04636 -0.20093 -0.04341 -0.21669 -0.04184 -0.22248 " pathEditMode="relative" rAng="0" ptsTypes="aaaaaaaA">
                                      <p:cBhvr>
                                        <p:cTn id="52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03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2 0.00232 C -0.03785 0.00232 -0.04948 0.00232 -0.06007 0.00232 C -0.07066 0.00232 -0.08021 0.00232 -0.09028 0.00232 C -0.10035 0.00232 -0.11007 0.00742 -0.12049 0.00232 C -0.1309 -0.00278 -0.1441 -0.02202 -0.1526 -0.02781 C -0.16111 -0.0336 -0.16181 -0.03129 -0.17153 -0.03291 C -0.18125 -0.03453 -0.20174 -0.03708 -0.21111 -0.03801 C -0.22049 -0.03893 -0.22066 -0.03917 -0.22812 -0.03801 C -0.23559 -0.03685 -0.24896 -0.03337 -0.25642 -0.03036 C -0.26389 -0.02735 -0.26736 -0.0241 -0.27326 -0.02039 C -0.27917 -0.01669 -0.28681 -0.01043 -0.29219 -0.00788 C -0.29757 -0.00533 -0.29965 -0.00579 -0.30538 -0.00533 C -0.31111 -0.00487 -0.3184 -0.00579 -0.32622 -0.00533 C -0.33403 -0.00487 -0.3434 -0.00394 -0.3526 -0.00278 " pathEditMode="relative" ptsTypes="aaaaaaaaaaaaaA">
                                      <p:cBhvr>
                                        <p:cTn id="123" dur="3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decel="100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3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4101" grpId="0" build="p" animBg="1"/>
      <p:bldP spid="4101" grpId="1" build="p" animBg="1"/>
      <p:bldP spid="4102" grpId="0" animBg="1"/>
      <p:bldP spid="4102" grpId="1" animBg="1"/>
      <p:bldP spid="4103" grpId="0" animBg="1"/>
      <p:bldP spid="4108" grpId="0" animBg="1"/>
      <p:bldP spid="4108" grpId="1" animBg="1"/>
      <p:bldP spid="4108" grpId="2" animBg="1"/>
      <p:bldP spid="4108" grpId="3" animBg="1"/>
      <p:bldP spid="4109" grpId="0" animBg="1"/>
      <p:bldP spid="4109" grpId="1" animBg="1"/>
      <p:bldP spid="4109" grpId="2" animBg="1"/>
      <p:bldP spid="4111" grpId="0" animBg="1"/>
      <p:bldP spid="4111" grpId="1" animBg="1"/>
      <p:bldP spid="4112" grpId="0" animBg="1"/>
      <p:bldP spid="4112" grpId="1" animBg="1"/>
      <p:bldP spid="4113" grpId="0" animBg="1"/>
      <p:bldP spid="4113" grpId="1" animBg="1"/>
      <p:bldP spid="4113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3276600"/>
            <a:ext cx="8305800" cy="3295650"/>
          </a:xfrm>
          <a:solidFill>
            <a:srgbClr val="66FFFF"/>
          </a:solidFill>
          <a:ln>
            <a:solidFill>
              <a:srgbClr val="3333CC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Symptoms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6600FF"/>
                </a:solidFill>
              </a:rPr>
              <a:t>General</a:t>
            </a:r>
            <a:r>
              <a:rPr lang="en-US" dirty="0" smtClean="0">
                <a:solidFill>
                  <a:srgbClr val="6600FF"/>
                </a:solidFill>
              </a:rPr>
              <a:t>:</a:t>
            </a:r>
            <a:r>
              <a:rPr lang="en-US" dirty="0" smtClean="0"/>
              <a:t> The patient looks ill with fever / rigor. 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6600FF"/>
                </a:solidFill>
              </a:rPr>
              <a:t>Pharyngeal:</a:t>
            </a:r>
            <a:r>
              <a:rPr lang="en-US" dirty="0" smtClean="0"/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3333CC"/>
                </a:solidFill>
              </a:rPr>
              <a:t>sore throat</a:t>
            </a:r>
            <a:r>
              <a:rPr lang="en-US" sz="2400" dirty="0" smtClean="0"/>
              <a:t> becomes </a:t>
            </a:r>
            <a:r>
              <a:rPr lang="en-US" sz="2400" u="sng" dirty="0" smtClean="0">
                <a:solidFill>
                  <a:srgbClr val="3333CC"/>
                </a:solidFill>
              </a:rPr>
              <a:t>severe throbbing pain radiating to the ear</a:t>
            </a:r>
            <a:endParaRPr lang="ar-EG" sz="2400" dirty="0" smtClean="0"/>
          </a:p>
          <a:p>
            <a:pPr eaLnBrk="1" hangingPunct="1">
              <a:buFontTx/>
              <a:buChar char="-"/>
              <a:defRPr/>
            </a:pPr>
            <a:r>
              <a:rPr lang="en-US" sz="2400" dirty="0" smtClean="0"/>
              <a:t>The </a:t>
            </a:r>
            <a:r>
              <a:rPr lang="en-US" sz="2400" u="sng" dirty="0" smtClean="0">
                <a:solidFill>
                  <a:srgbClr val="3333CC"/>
                </a:solidFill>
              </a:rPr>
              <a:t>difficult swallowing</a:t>
            </a:r>
            <a:r>
              <a:rPr lang="en-US" sz="2400" dirty="0" smtClean="0"/>
              <a:t> becomes </a:t>
            </a:r>
            <a:r>
              <a:rPr lang="en-US" sz="2400" u="sng" dirty="0" smtClean="0">
                <a:solidFill>
                  <a:srgbClr val="3333CC"/>
                </a:solidFill>
              </a:rPr>
              <a:t>severe </a:t>
            </a:r>
            <a:r>
              <a:rPr lang="en-US" sz="2400" u="sng" dirty="0" err="1" smtClean="0">
                <a:solidFill>
                  <a:srgbClr val="3333CC"/>
                </a:solidFill>
              </a:rPr>
              <a:t>dysphagia</a:t>
            </a:r>
            <a:r>
              <a:rPr lang="en-US" sz="2400" dirty="0" smtClean="0"/>
              <a:t> to the limit that the patient </a:t>
            </a:r>
            <a:r>
              <a:rPr lang="en-US" sz="2400" u="sng" dirty="0" smtClean="0"/>
              <a:t>can not swallow his own</a:t>
            </a:r>
            <a:r>
              <a:rPr lang="en-US" sz="2400" dirty="0" smtClean="0"/>
              <a:t> saliva</a:t>
            </a: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3886200" y="685800"/>
            <a:ext cx="35814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3333CC"/>
                </a:solidFill>
              </a:rPr>
              <a:t>In a patient having </a:t>
            </a:r>
          </a:p>
          <a:p>
            <a:pPr algn="ctr">
              <a:defRPr/>
            </a:pPr>
            <a:r>
              <a:rPr lang="en-US" sz="2000" b="1">
                <a:solidFill>
                  <a:srgbClr val="3333CC"/>
                </a:solidFill>
              </a:rPr>
              <a:t>Acute Tonsillitis</a:t>
            </a:r>
          </a:p>
          <a:p>
            <a:pPr algn="ctr">
              <a:defRPr/>
            </a:pPr>
            <a:r>
              <a:rPr lang="en-US" sz="2000" b="1">
                <a:solidFill>
                  <a:srgbClr val="3333CC"/>
                </a:solidFill>
              </a:rPr>
              <a:t>The symptoms become</a:t>
            </a:r>
          </a:p>
          <a:p>
            <a:pPr algn="ctr">
              <a:defRPr/>
            </a:pPr>
            <a:r>
              <a:rPr lang="en-US" sz="2000" b="1">
                <a:solidFill>
                  <a:srgbClr val="3333CC"/>
                </a:solidFill>
              </a:rPr>
              <a:t> more severe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nimBg="1"/>
      <p:bldP spid="61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609600"/>
            <a:ext cx="4038600" cy="5516563"/>
          </a:xfrm>
          <a:ln>
            <a:solidFill>
              <a:srgbClr val="3333CC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</a:rPr>
              <a:t>Signs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6600FF"/>
                </a:solidFill>
              </a:rPr>
              <a:t>General </a:t>
            </a:r>
            <a:r>
              <a:rPr lang="ar-EG" sz="2000" smtClean="0"/>
              <a:t>:</a:t>
            </a:r>
            <a:r>
              <a:rPr lang="en-US" sz="2000" smtClean="0"/>
              <a:t>high fever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6600FF"/>
                </a:solidFill>
              </a:rPr>
              <a:t>Pharyngeal</a:t>
            </a:r>
            <a:r>
              <a:rPr lang="en-US" sz="200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000" u="sng" smtClean="0">
                <a:solidFill>
                  <a:srgbClr val="3333CC"/>
                </a:solidFill>
              </a:rPr>
              <a:t>The soft palate</a:t>
            </a:r>
            <a:r>
              <a:rPr lang="en-US" sz="2000" smtClean="0"/>
              <a:t> above the tonsil is hyperaemic &amp; swollen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000" i="1" u="sng" smtClean="0">
                <a:solidFill>
                  <a:srgbClr val="3333CC"/>
                </a:solidFill>
              </a:rPr>
              <a:t>On pus formation</a:t>
            </a:r>
            <a:r>
              <a:rPr lang="en-US" sz="2000" smtClean="0"/>
              <a:t> it pits on blunt probing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000" u="sng" smtClean="0">
                <a:solidFill>
                  <a:srgbClr val="3333CC"/>
                </a:solidFill>
              </a:rPr>
              <a:t>The uvula</a:t>
            </a:r>
            <a:r>
              <a:rPr lang="en-US" sz="2000" smtClean="0"/>
              <a:t> is edematous and pushed medially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000" i="1" u="sng" smtClean="0">
                <a:solidFill>
                  <a:srgbClr val="3333CC"/>
                </a:solidFill>
              </a:rPr>
              <a:t>The tonsil</a:t>
            </a:r>
            <a:r>
              <a:rPr lang="en-US" sz="2000" smtClean="0"/>
              <a:t> is pushed downwards and medially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000" i="1" u="sng" smtClean="0">
                <a:solidFill>
                  <a:srgbClr val="3333CC"/>
                </a:solidFill>
              </a:rPr>
              <a:t>Ttrismus</a:t>
            </a:r>
            <a:r>
              <a:rPr lang="en-US" sz="2000" smtClean="0"/>
              <a:t> due to reflex muscle spasm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6600FF"/>
                </a:solidFill>
              </a:rPr>
              <a:t>Cervical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Enlarged tender cervical LN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438400"/>
            <a:ext cx="24384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9" descr="Picture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685800"/>
            <a:ext cx="2514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cervical L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572000"/>
            <a:ext cx="185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6553200" y="13716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 rot="9894819">
            <a:off x="8012113" y="2827338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 rot="9894819">
            <a:off x="7391400" y="3505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 rot="-2155377">
            <a:off x="6553200" y="1981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 rot="9894819">
            <a:off x="7162800" y="5562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1451" name="Text Box 17"/>
          <p:cNvSpPr txBox="1">
            <a:spLocks noChangeArrowheads="1"/>
          </p:cNvSpPr>
          <p:nvPr/>
        </p:nvSpPr>
        <p:spPr bwMode="auto">
          <a:xfrm>
            <a:off x="7223125" y="2551113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uvula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nimBg="1"/>
      <p:bldP spid="8204" grpId="0" animBg="1"/>
      <p:bldP spid="8204" grpId="1" animBg="1"/>
      <p:bldP spid="8205" grpId="0" animBg="1"/>
      <p:bldP spid="8205" grpId="1" animBg="1"/>
      <p:bldP spid="8206" grpId="0" animBg="1"/>
      <p:bldP spid="8206" grpId="1" animBg="1"/>
      <p:bldP spid="8207" grpId="0" animBg="1"/>
      <p:bldP spid="8207" grpId="1" animBg="1"/>
      <p:bldP spid="82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1524000"/>
            <a:ext cx="4038600" cy="3429000"/>
          </a:xfrm>
          <a:solidFill>
            <a:srgbClr val="66FFFF"/>
          </a:solidFill>
          <a:ln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smtClean="0">
                <a:solidFill>
                  <a:srgbClr val="FF0000"/>
                </a:solidFill>
              </a:rPr>
              <a:t>   Treatment</a:t>
            </a:r>
          </a:p>
          <a:p>
            <a:pPr eaLnBrk="1" hangingPunct="1">
              <a:buFontTx/>
              <a:buNone/>
              <a:defRPr/>
            </a:pPr>
            <a:r>
              <a:rPr lang="en-US" sz="2400" b="1" smtClean="0">
                <a:solidFill>
                  <a:srgbClr val="6600FF"/>
                </a:solidFill>
              </a:rPr>
              <a:t>Medical:</a:t>
            </a:r>
            <a:r>
              <a:rPr lang="en-US" sz="2400" smtClean="0"/>
              <a:t> with massive antibiotic therapy</a:t>
            </a:r>
          </a:p>
          <a:p>
            <a:pPr eaLnBrk="1" hangingPunct="1">
              <a:buFontTx/>
              <a:buNone/>
              <a:defRPr/>
            </a:pPr>
            <a:r>
              <a:rPr lang="en-US" sz="2400" b="1" smtClean="0">
                <a:solidFill>
                  <a:srgbClr val="6600FF"/>
                </a:solidFill>
              </a:rPr>
              <a:t>Surgica</a:t>
            </a:r>
            <a:r>
              <a:rPr lang="en-US" sz="2400" b="1" smtClean="0">
                <a:solidFill>
                  <a:srgbClr val="3333CC"/>
                </a:solidFill>
              </a:rPr>
              <a:t>l</a:t>
            </a:r>
            <a:r>
              <a:rPr lang="en-US" sz="2400" smtClean="0"/>
              <a:t>: 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/>
              <a:t>- </a:t>
            </a:r>
            <a:r>
              <a:rPr lang="en-US" sz="2400" b="1" u="sng" smtClean="0">
                <a:solidFill>
                  <a:srgbClr val="008000"/>
                </a:solidFill>
              </a:rPr>
              <a:t>Drainage</a:t>
            </a:r>
            <a:r>
              <a:rPr lang="en-US" sz="2400" b="1" smtClean="0"/>
              <a:t> </a:t>
            </a:r>
            <a:r>
              <a:rPr lang="en-US" sz="2400" smtClean="0"/>
              <a:t>of the abscess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/>
              <a:t>-</a:t>
            </a:r>
            <a:r>
              <a:rPr lang="en-US" sz="2400" b="1" smtClean="0"/>
              <a:t> </a:t>
            </a:r>
            <a:r>
              <a:rPr lang="en-US" sz="2400" b="1" u="sng" smtClean="0">
                <a:solidFill>
                  <a:srgbClr val="008000"/>
                </a:solidFill>
              </a:rPr>
              <a:t>Tonsillectomy</a:t>
            </a:r>
            <a:r>
              <a:rPr lang="en-US" sz="2400" smtClean="0">
                <a:solidFill>
                  <a:srgbClr val="3333CC"/>
                </a:solidFill>
              </a:rPr>
              <a:t> </a:t>
            </a:r>
            <a:r>
              <a:rPr lang="en-US" sz="2400" smtClean="0"/>
              <a:t>: after 4-6 weeks </a:t>
            </a:r>
            <a:r>
              <a:rPr lang="en-US" sz="2400" b="1" smtClean="0">
                <a:solidFill>
                  <a:srgbClr val="FF0000"/>
                </a:solidFill>
              </a:rPr>
              <a:t>Why?</a:t>
            </a:r>
            <a:r>
              <a:rPr lang="en-US" sz="2400" smtClean="0"/>
              <a:t> To avoid recurrence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95800" y="1752600"/>
            <a:ext cx="4038600" cy="9906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In the stage of peri-tonsillitis</a:t>
            </a:r>
          </a:p>
          <a:p>
            <a:pPr eaLnBrk="1" hangingPunct="1"/>
            <a:endParaRPr lang="en-US" sz="2400" smtClean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48200" y="27432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FF0000"/>
                </a:solidFill>
              </a:rPr>
              <a:t>After pus formation</a:t>
            </a:r>
            <a:r>
              <a:rPr lang="en-US" sz="2800"/>
              <a:t> </a:t>
            </a:r>
          </a:p>
        </p:txBody>
      </p:sp>
      <p:pic>
        <p:nvPicPr>
          <p:cNvPr id="12298" name="Picture 10" descr="Figure 5.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810000"/>
            <a:ext cx="2181225" cy="28003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animBg="1"/>
      <p:bldP spid="1229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Figure 5.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357313"/>
            <a:ext cx="34464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10" descr="لعشقثيثي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4071938"/>
            <a:ext cx="206851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Picture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071938" y="1285875"/>
            <a:ext cx="2352675" cy="2627313"/>
          </a:xfrm>
          <a:noFill/>
        </p:spPr>
      </p:pic>
      <p:pic>
        <p:nvPicPr>
          <p:cNvPr id="63493" name="Picture 10" descr="Figure 5.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2000250"/>
            <a:ext cx="2181225" cy="28003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63494" name="TextBox 7"/>
          <p:cNvSpPr txBox="1">
            <a:spLocks noChangeArrowheads="1"/>
          </p:cNvSpPr>
          <p:nvPr/>
        </p:nvSpPr>
        <p:spPr bwMode="auto">
          <a:xfrm>
            <a:off x="428625" y="428625"/>
            <a:ext cx="8358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3333CC"/>
                </a:solidFill>
              </a:rPr>
              <a:t>Technique of incision &amp; Drainage of Quinsy</a:t>
            </a:r>
            <a:r>
              <a:rPr lang="en-US" sz="2800"/>
              <a:t> </a:t>
            </a:r>
            <a:endParaRPr lang="ar-IQ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6925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Tonsillectomy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2925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Indications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Recurrent attacks of acute tonsillitis  </a:t>
            </a:r>
          </a:p>
          <a:p>
            <a:pPr marL="457200" lvl="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interfere with the patient's general health (5-6/yr. for at least 2 years).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Peritonsillar abscess (quinsy).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Sleep apnea syndrome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Tonsillectomy for biopsy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purposes when the tonsils are thought to be the site of neoplasm.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Diphtheria carriers.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Recurrent attacks of otitis media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rheumatic fever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acute nephritis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streptococcus tonsillitis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has been responsible for recurrence.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BZCATZKACFCA6I8IQPCAWG355RCACGZQB2CAXIU1HMCA9Z3ZC8CAJUSVGQCA1UHKX1CAOPW2B2CAURX9TBCARB9ULGCACRP80ECABJKEL7CA7ZUDS4CAA2Z38WCAA0QK8SCADN37JCCAJ4QYZECAWG4XJ4.jpg"/>
          <p:cNvPicPr>
            <a:picLocks noChangeAspect="1"/>
          </p:cNvPicPr>
          <p:nvPr/>
        </p:nvPicPr>
        <p:blipFill>
          <a:blip r:embed="rId2"/>
          <a:srcRect l="5166" r="3571"/>
          <a:stretch>
            <a:fillRect/>
          </a:stretch>
        </p:blipFill>
        <p:spPr>
          <a:xfrm>
            <a:off x="304800" y="0"/>
            <a:ext cx="88392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Contraindications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solidFill>
                  <a:schemeClr val="accent2"/>
                </a:solidFill>
              </a:rPr>
              <a:t>Bleeding disorders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smtClean="0">
                <a:solidFill>
                  <a:schemeClr val="accent2"/>
                </a:solidFill>
              </a:rPr>
              <a:t>Acutely inflamed tonsils </a:t>
            </a:r>
            <a:r>
              <a:rPr lang="en-US" sz="2400" dirty="0" smtClean="0"/>
              <a:t>and recent upper respiratory tract infection. </a:t>
            </a:r>
          </a:p>
          <a:p>
            <a:pPr lvl="0"/>
            <a:r>
              <a:rPr lang="en-US" sz="2400" dirty="0" smtClean="0">
                <a:solidFill>
                  <a:schemeClr val="accent2"/>
                </a:solidFill>
              </a:rPr>
              <a:t>Epidemic of poliomyelitis</a:t>
            </a:r>
            <a:r>
              <a:rPr lang="en-US" sz="2400" dirty="0" smtClean="0"/>
              <a:t>: There is evidence that the virus may gain access to the exposed nerve sheaths and so give rise to the more fatal bulbar form of the disease.</a:t>
            </a:r>
          </a:p>
          <a:p>
            <a:pPr lvl="0"/>
            <a:r>
              <a:rPr lang="en-US" sz="2400" dirty="0" smtClean="0">
                <a:solidFill>
                  <a:schemeClr val="accent2"/>
                </a:solidFill>
              </a:rPr>
              <a:t>Cleft palate </a:t>
            </a:r>
            <a:r>
              <a:rPr lang="en-US" sz="2400" dirty="0" smtClean="0"/>
              <a:t>because tonsillectomy leads to scarring of soft palate which affects repair and speech.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pPr>
              <a:buNone/>
            </a:pPr>
            <a:r>
              <a:rPr lang="en-US" sz="2400" b="1" dirty="0" smtClean="0"/>
              <a:t> 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457200" y="609600"/>
            <a:ext cx="5105400" cy="58674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Nasopharyngeal Tonsil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commonly called "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Adenoids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",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Position…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Composition.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differs from palatine tonsil, How?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Adenoid tissue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 at birth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shows physiological enlargement up to the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age of six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years, and then tends to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atrophy at puberty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almost completely disappeared by the age of 20.</a:t>
            </a:r>
          </a:p>
          <a:p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9717"/>
          <p:cNvPicPr>
            <a:picLocks noGrp="1"/>
          </p:cNvPicPr>
          <p:nvPr>
            <p:ph sz="half" idx="2"/>
          </p:nvPr>
        </p:nvPicPr>
        <p:blipFill>
          <a:blip r:embed="rId2"/>
          <a:srcRect l="16000" r="12000" b="10000"/>
          <a:stretch>
            <a:fillRect/>
          </a:stretch>
        </p:blipFill>
        <p:spPr bwMode="auto">
          <a:xfrm>
            <a:off x="6096000" y="609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5000" y="3733800"/>
            <a:ext cx="3124200" cy="1815882"/>
          </a:xfrm>
          <a:prstGeom prst="rect">
            <a:avLst/>
          </a:prstGeom>
          <a:solidFill>
            <a:srgbClr val="002060"/>
          </a:solidFill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Situated at the junction of the roof and posterior wall of the nasopharynx</a:t>
            </a:r>
            <a:endParaRPr lang="ar-IQ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429000"/>
            <a:ext cx="3276600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Composed of vertical ridges of lymphoid tissue separated by deep clefts and covered by ciliated columnar epithelium</a:t>
            </a:r>
            <a:endParaRPr lang="ar-IQ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3810000"/>
            <a:ext cx="32766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crypts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capsule</a:t>
            </a:r>
            <a:endParaRPr lang="ar-IQ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mng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45" y="3962400"/>
            <a:ext cx="346845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Complication of tosillectomy</a:t>
            </a:r>
          </a:p>
          <a:p>
            <a:pPr>
              <a:buFontTx/>
              <a:buAutoNum type="arabicPeriod"/>
            </a:pPr>
            <a:r>
              <a:rPr lang="en-ZA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Hemorrhage</a:t>
            </a:r>
            <a:r>
              <a:rPr lang="en-ZA" sz="2400" smtClean="0">
                <a:latin typeface="Times New Roman" pitchFamily="18" charset="0"/>
                <a:cs typeface="Times New Roman" pitchFamily="18" charset="0"/>
              </a:rPr>
              <a:t> is the most common complication (2 – 3 % of operations).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ZA" sz="2400" b="1" u="sng" smtClean="0">
                <a:latin typeface="Times New Roman" pitchFamily="18" charset="0"/>
                <a:cs typeface="Times New Roman" pitchFamily="18" charset="0"/>
              </a:rPr>
              <a:t>Primary haemorrhage</a:t>
            </a:r>
            <a:r>
              <a:rPr lang="en-ZA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ZA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within the first 24 hours</a:t>
            </a:r>
            <a:r>
              <a:rPr lang="en-ZA" sz="2400" smtClean="0">
                <a:latin typeface="Times New Roman" pitchFamily="18" charset="0"/>
                <a:cs typeface="Times New Roman" pitchFamily="18" charset="0"/>
              </a:rPr>
              <a:t>) is often treated surgically.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ZA" sz="2400" b="1" u="sng" smtClean="0">
                <a:latin typeface="Times New Roman" pitchFamily="18" charset="0"/>
                <a:cs typeface="Times New Roman" pitchFamily="18" charset="0"/>
              </a:rPr>
              <a:t>Secondary haemorrhage</a:t>
            </a:r>
            <a:r>
              <a:rPr lang="en-ZA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ZA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24 hours of surgery</a:t>
            </a:r>
            <a:r>
              <a:rPr lang="en-ZA" sz="2400" smtClean="0">
                <a:latin typeface="Times New Roman" pitchFamily="18" charset="0"/>
                <a:cs typeface="Times New Roman" pitchFamily="18" charset="0"/>
              </a:rPr>
              <a:t>) is believed to be due to </a:t>
            </a:r>
            <a:r>
              <a:rPr lang="en-ZA" sz="2400" b="1" i="1" smtClean="0">
                <a:latin typeface="Times New Roman" pitchFamily="18" charset="0"/>
                <a:cs typeface="Times New Roman" pitchFamily="18" charset="0"/>
              </a:rPr>
              <a:t>sepsis</a:t>
            </a:r>
            <a:r>
              <a:rPr lang="en-ZA" sz="2400" smtClean="0">
                <a:latin typeface="Times New Roman" pitchFamily="18" charset="0"/>
                <a:cs typeface="Times New Roman" pitchFamily="18" charset="0"/>
              </a:rPr>
              <a:t>.  Conservative management with antibiotics often works.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Arial" pitchFamily="34" charset="0"/>
              <a:buAutoNum type="arabicPeriod" startAt="2"/>
            </a:pPr>
            <a:r>
              <a:rPr lang="en-ZA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 including otalgia </a:t>
            </a:r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Arial" pitchFamily="34" charset="0"/>
              <a:buAutoNum type="arabicPeriod" startAt="3"/>
            </a:pPr>
            <a:r>
              <a:rPr lang="en-ZA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Dehydration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Clr>
                <a:srgbClr val="FF0000"/>
              </a:buClr>
              <a:buFont typeface="Arial" pitchFamily="34" charset="0"/>
              <a:buAutoNum type="arabicPeriod" startAt="3"/>
            </a:pPr>
            <a:r>
              <a:rPr lang="en-ZA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Weight loss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ZA" sz="2400" smtClean="0">
                <a:latin typeface="Times New Roman" pitchFamily="18" charset="0"/>
                <a:cs typeface="Times New Roman" pitchFamily="18" charset="0"/>
              </a:rPr>
              <a:t>Common in children who do not eat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Arial" pitchFamily="34" charset="0"/>
              <a:buAutoNum type="arabicPeriod" startAt="3"/>
            </a:pPr>
            <a:r>
              <a:rPr lang="en-ZA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Post-operating airway obstruction </a:t>
            </a:r>
            <a:r>
              <a:rPr lang="en-ZA" sz="2400" smtClean="0">
                <a:latin typeface="Times New Roman" pitchFamily="18" charset="0"/>
                <a:cs typeface="Times New Roman" pitchFamily="18" charset="0"/>
              </a:rPr>
              <a:t>(because uvular odema and hematomas)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Arial" pitchFamily="34" charset="0"/>
              <a:buAutoNum type="arabicPeriod" startAt="3"/>
            </a:pPr>
            <a:r>
              <a:rPr lang="en-ZA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Voice changes</a:t>
            </a:r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Right Brace 4"/>
          <p:cNvSpPr>
            <a:spLocks/>
          </p:cNvSpPr>
          <p:nvPr/>
        </p:nvSpPr>
        <p:spPr bwMode="auto">
          <a:xfrm>
            <a:off x="2857500" y="4071938"/>
            <a:ext cx="331788" cy="785812"/>
          </a:xfrm>
          <a:prstGeom prst="rightBrace">
            <a:avLst>
              <a:gd name="adj1" fmla="val 8322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3"/>
          <p:cNvSpPr>
            <a:spLocks noChangeArrowheads="1" noChangeShapeType="1" noTextEdit="1"/>
          </p:cNvSpPr>
          <p:nvPr/>
        </p:nvSpPr>
        <p:spPr bwMode="auto">
          <a:xfrm>
            <a:off x="827088" y="4292600"/>
            <a:ext cx="6842125" cy="15906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sv-SE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Plummer Vinson's Syndrome</a:t>
            </a:r>
          </a:p>
          <a:p>
            <a:pPr algn="ctr"/>
            <a:r>
              <a:rPr lang="sv-SE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Paterson Brown-Kelly  Syndrome</a:t>
            </a:r>
            <a:endParaRPr lang="ar-IQ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3" name="Picture 9" descr="angular stomatit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72125" y="2786063"/>
            <a:ext cx="2447925" cy="1852612"/>
          </a:xfrm>
          <a:noFill/>
        </p:spPr>
      </p:pic>
      <p:sp>
        <p:nvSpPr>
          <p:cNvPr id="6861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84213" y="260350"/>
            <a:ext cx="7704137" cy="1295400"/>
          </a:xfrm>
          <a:solidFill>
            <a:srgbClr val="A9F9A5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 </a:t>
            </a:r>
            <a:r>
              <a:rPr lang="en-US" sz="2000" smtClean="0">
                <a:solidFill>
                  <a:srgbClr val="FF0000"/>
                </a:solidFill>
              </a:rPr>
              <a:t>A chronic atrophic type of inflammation </a:t>
            </a:r>
            <a:r>
              <a:rPr lang="en-US" sz="2000" smtClean="0"/>
              <a:t>of the mucous membrane of the </a:t>
            </a:r>
            <a:r>
              <a:rPr lang="en-US" sz="2000" b="1" smtClean="0"/>
              <a:t>mouth, pharynx and upper end of esophagus </a:t>
            </a:r>
            <a:r>
              <a:rPr lang="en-US" sz="2000" smtClean="0"/>
              <a:t>presents as a classical triad of </a:t>
            </a:r>
            <a:r>
              <a:rPr lang="en-US" sz="2000" smtClean="0">
                <a:solidFill>
                  <a:srgbClr val="FF0000"/>
                </a:solidFill>
              </a:rPr>
              <a:t>dysphagia, iron-deficiency anemia and esophageal webs 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714375" y="1643063"/>
            <a:ext cx="4176713" cy="4922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CC00CC"/>
                </a:solidFill>
              </a:rPr>
              <a:t>Age</a:t>
            </a:r>
            <a:r>
              <a:rPr lang="en-US" sz="2800"/>
              <a:t>: Middle age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CC00CC"/>
                </a:solidFill>
              </a:rPr>
              <a:t>Sex</a:t>
            </a:r>
            <a:r>
              <a:rPr lang="en-US" sz="2800"/>
              <a:t>: 90% in females</a:t>
            </a:r>
            <a:r>
              <a:rPr lang="ar-EG" sz="280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CC00CC"/>
                </a:solidFill>
              </a:rPr>
              <a:t>Aetiology</a:t>
            </a:r>
            <a:r>
              <a:rPr lang="en-US" sz="2800"/>
              <a:t>: </a:t>
            </a:r>
            <a:r>
              <a:rPr lang="en-US" sz="2000" b="1"/>
              <a:t>Un-clear, may  be 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000" b="1"/>
              <a:t>iron deficiency anemia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000" b="1"/>
              <a:t>Vitamin deficiency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000" b="1"/>
              <a:t>or autoimmune processes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CC00CC"/>
                </a:solidFill>
              </a:rPr>
              <a:t>Pathology: Atrophy of 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chemeClr val="tx2"/>
                </a:solidFill>
              </a:rPr>
              <a:t>Pharyngeal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chemeClr val="tx2"/>
                </a:solidFill>
              </a:rPr>
              <a:t>Esophageal &amp;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chemeClr val="tx2"/>
                </a:solidFill>
              </a:rPr>
              <a:t>Gastric mucosa</a:t>
            </a:r>
          </a:p>
          <a:p>
            <a:pPr marL="342900" indent="-342900">
              <a:spcBef>
                <a:spcPct val="20000"/>
              </a:spcBef>
            </a:pPr>
            <a:endParaRPr lang="en-US" sz="2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850" y="333375"/>
            <a:ext cx="4110038" cy="1727200"/>
          </a:xfrm>
          <a:solidFill>
            <a:srgbClr val="A9F9A5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Symptoms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smtClean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smtClean="0"/>
              <a:t>General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smtClean="0"/>
              <a:t>Pharyngeal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23850" y="2420938"/>
            <a:ext cx="4032250" cy="11525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smtClean="0"/>
              <a:t>Weakness, fatigue, and dyspnea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smtClean="0"/>
              <a:t>are Secondary to iron deficiency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smtClean="0"/>
              <a:t>anemia</a:t>
            </a:r>
            <a:r>
              <a:rPr lang="en-US" sz="1800" smtClean="0"/>
              <a:t> 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859338" y="404813"/>
            <a:ext cx="3889375" cy="1584325"/>
          </a:xfrm>
          <a:prstGeom prst="rect">
            <a:avLst/>
          </a:prstGeom>
          <a:solidFill>
            <a:srgbClr val="A9F9A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800" b="1">
                <a:solidFill>
                  <a:srgbClr val="CC0000"/>
                </a:solidFill>
              </a:rPr>
              <a:t>Signs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/>
              <a:t>General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/>
              <a:t>Pharyngeal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95288" y="3789363"/>
            <a:ext cx="3887787" cy="1135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/>
              <a:t>Dysphagia, if present, is typically</a:t>
            </a:r>
          </a:p>
          <a:p>
            <a:pPr marL="342900" indent="-342900">
              <a:spcBef>
                <a:spcPct val="20000"/>
              </a:spcBef>
            </a:pPr>
            <a:r>
              <a:rPr lang="en-US" b="1"/>
              <a:t>intermittent and limited to solids.</a:t>
            </a:r>
            <a:endParaRPr lang="ar-EG" b="1"/>
          </a:p>
          <a:p>
            <a:pPr marL="342900" indent="-342900">
              <a:spcBef>
                <a:spcPct val="20000"/>
              </a:spcBef>
            </a:pPr>
            <a:r>
              <a:rPr lang="en-US" b="1"/>
              <a:t>It is usually felt in the throat</a:t>
            </a:r>
            <a:r>
              <a:rPr lang="en-US"/>
              <a:t> 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859338" y="3644900"/>
            <a:ext cx="3744912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/>
              <a:t>Angular stomatitis</a:t>
            </a:r>
          </a:p>
          <a:p>
            <a:pPr marL="342900" indent="-342900">
              <a:spcBef>
                <a:spcPct val="20000"/>
              </a:spcBef>
            </a:pPr>
            <a:r>
              <a:rPr lang="en-US" b="1"/>
              <a:t>Glossitis</a:t>
            </a:r>
          </a:p>
          <a:p>
            <a:pPr marL="342900" indent="-342900">
              <a:spcBef>
                <a:spcPct val="20000"/>
              </a:spcBef>
            </a:pPr>
            <a:r>
              <a:rPr lang="en-US" b="1"/>
              <a:t>Atrophic glazed mucosa of the</a:t>
            </a:r>
          </a:p>
          <a:p>
            <a:pPr marL="342900" indent="-342900">
              <a:spcBef>
                <a:spcPct val="20000"/>
              </a:spcBef>
            </a:pPr>
            <a:r>
              <a:rPr lang="en-US" b="1"/>
              <a:t>hypopharynx</a:t>
            </a:r>
          </a:p>
          <a:p>
            <a:pPr marL="342900" indent="-342900">
              <a:spcBef>
                <a:spcPct val="20000"/>
              </a:spcBef>
            </a:pPr>
            <a:endParaRPr lang="en-US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4787900" y="2420938"/>
            <a:ext cx="40322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/>
              <a:t>Koilonychia</a:t>
            </a:r>
          </a:p>
          <a:p>
            <a:pPr marL="342900" indent="-342900">
              <a:spcBef>
                <a:spcPct val="20000"/>
              </a:spcBef>
            </a:pPr>
            <a:r>
              <a:rPr lang="en-US" b="1"/>
              <a:t>Spleenomegaly</a:t>
            </a:r>
          </a:p>
          <a:p>
            <a:pPr marL="342900" indent="-342900">
              <a:spcBef>
                <a:spcPct val="20000"/>
              </a:spcBef>
            </a:pPr>
            <a:r>
              <a:rPr lang="en-US" b="1"/>
              <a:t>Pallor</a:t>
            </a:r>
          </a:p>
        </p:txBody>
      </p:sp>
      <p:pic>
        <p:nvPicPr>
          <p:cNvPr id="66571" name="Picture 11" descr="angular stomati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5222875"/>
            <a:ext cx="216058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spoon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5146675"/>
            <a:ext cx="194468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3" descr="glazed tong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5157788"/>
            <a:ext cx="15875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65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65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6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6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65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6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build="p" animBg="1"/>
      <p:bldP spid="66566" grpId="0" build="p" animBg="1"/>
      <p:bldP spid="66567" grpId="0" build="allAtOnce" animBg="1"/>
      <p:bldP spid="66568" grpId="0" build="allAtOnce" animBg="1"/>
      <p:bldP spid="66569" grpId="0" animBg="1"/>
      <p:bldP spid="6657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76250"/>
            <a:ext cx="3538538" cy="18288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A9F9A5"/>
                </a:solidFill>
              </a:rPr>
              <a:t>Investigations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A9F9A5"/>
                </a:solidFill>
              </a:rPr>
              <a:t>Complications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A9F9A5"/>
                </a:solidFill>
              </a:rPr>
              <a:t>Treatment</a:t>
            </a:r>
          </a:p>
          <a:p>
            <a:pPr algn="l" rtl="0" eaLnBrk="1" hangingPunct="1">
              <a:buFontTx/>
              <a:buNone/>
            </a:pPr>
            <a:endParaRPr lang="en-US" b="1" smtClean="0">
              <a:solidFill>
                <a:srgbClr val="A9F9A5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35488" y="3505200"/>
            <a:ext cx="4608512" cy="1684338"/>
          </a:xfrm>
          <a:solidFill>
            <a:srgbClr val="A9F9A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000" b="1" dirty="0" smtClean="0"/>
              <a:t>- Stricture at the </a:t>
            </a:r>
            <a:r>
              <a:rPr lang="en-US" sz="2000" b="1" dirty="0" err="1" smtClean="0"/>
              <a:t>cricopharyngeal</a:t>
            </a:r>
            <a:endParaRPr lang="en-US" sz="2000" b="1" dirty="0" smtClean="0"/>
          </a:p>
          <a:p>
            <a:pPr algn="l" rtl="0" eaLnBrk="1" hangingPunct="1">
              <a:buFontTx/>
              <a:buNone/>
            </a:pPr>
            <a:r>
              <a:rPr lang="en-US" sz="2000" b="1" dirty="0" smtClean="0"/>
              <a:t>   Sphincter</a:t>
            </a:r>
          </a:p>
          <a:p>
            <a:pPr algn="l" rtl="0" eaLnBrk="1" hangingPunct="1">
              <a:buFontTx/>
              <a:buNone/>
            </a:pPr>
            <a:r>
              <a:rPr lang="en-US" sz="2000" b="1" dirty="0" smtClean="0"/>
              <a:t>-  Pre-cancerous: </a:t>
            </a:r>
            <a:r>
              <a:rPr lang="en-US" sz="2000" b="1" dirty="0" err="1" smtClean="0"/>
              <a:t>postcricoid</a:t>
            </a:r>
            <a:endParaRPr lang="en-US" sz="2000" b="1" dirty="0" smtClean="0"/>
          </a:p>
          <a:p>
            <a:pPr algn="l" rtl="0" eaLnBrk="1" hangingPunct="1">
              <a:buFontTx/>
              <a:buNone/>
            </a:pPr>
            <a:r>
              <a:rPr lang="en-US" sz="2000" b="1" dirty="0" smtClean="0"/>
              <a:t>  carcinoma &amp;esophageal carcinoma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679950" y="692150"/>
            <a:ext cx="446405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Blood picture:</a:t>
            </a:r>
            <a:r>
              <a:rPr lang="en-US" sz="2800" b="1" dirty="0"/>
              <a:t> </a:t>
            </a:r>
            <a:r>
              <a:rPr lang="en-US" sz="2000" b="1" dirty="0" err="1"/>
              <a:t>hypochromic</a:t>
            </a:r>
            <a:r>
              <a:rPr lang="en-US" sz="2000" b="1" dirty="0"/>
              <a:t> anemia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Gastric secretion: </a:t>
            </a:r>
            <a:r>
              <a:rPr lang="en-US" b="1" dirty="0" err="1" smtClean="0">
                <a:solidFill>
                  <a:schemeClr val="tx2"/>
                </a:solidFill>
              </a:rPr>
              <a:t>achlorohydria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due to atrophy of gastric mucosa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Barium </a:t>
            </a:r>
            <a:r>
              <a:rPr lang="en-US" sz="2800" b="1" dirty="0" err="1" smtClean="0">
                <a:solidFill>
                  <a:srgbClr val="CC0000"/>
                </a:solidFill>
              </a:rPr>
              <a:t>swarllow</a:t>
            </a:r>
            <a:endParaRPr lang="en-US" sz="2800" b="1" dirty="0">
              <a:solidFill>
                <a:srgbClr val="CC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 err="1">
                <a:solidFill>
                  <a:srgbClr val="CC0000"/>
                </a:solidFill>
              </a:rPr>
              <a:t>Hypopharyngoscopy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176712" y="3505200"/>
            <a:ext cx="4967288" cy="1901825"/>
          </a:xfrm>
          <a:prstGeom prst="rect">
            <a:avLst/>
          </a:prstGeom>
          <a:solidFill>
            <a:srgbClr val="A9F9A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Iron &amp; </a:t>
            </a:r>
            <a:r>
              <a:rPr lang="en-US" sz="2000" b="1" dirty="0" err="1"/>
              <a:t>vitamine</a:t>
            </a:r>
            <a:r>
              <a:rPr lang="en-US" sz="2000" b="1" dirty="0"/>
              <a:t> supply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Repeated endoscopic dilatation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Regular follow up for early detection of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 err="1"/>
              <a:t>postcricoid</a:t>
            </a:r>
            <a:r>
              <a:rPr lang="en-US" sz="2000" b="1" dirty="0"/>
              <a:t> carcinoma &amp;esophageal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carcinoma</a:t>
            </a:r>
          </a:p>
        </p:txBody>
      </p:sp>
      <p:pic>
        <p:nvPicPr>
          <p:cNvPr id="69641" name="Picture 9" descr="cow139l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420938"/>
            <a:ext cx="223202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84213" y="4005263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9F9A5"/>
                </a:solidFill>
              </a:rPr>
              <a:t>Web</a:t>
            </a:r>
            <a:r>
              <a:rPr lang="en-US"/>
              <a:t>  </a:t>
            </a: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>
            <a:off x="395288" y="3573463"/>
            <a:ext cx="792162" cy="144462"/>
          </a:xfrm>
          <a:prstGeom prst="rightArrow">
            <a:avLst>
              <a:gd name="adj1" fmla="val 50000"/>
              <a:gd name="adj2" fmla="val 13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pic>
        <p:nvPicPr>
          <p:cNvPr id="6964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420938"/>
            <a:ext cx="28638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9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9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9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69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96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696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p" animBg="1"/>
      <p:bldP spid="69638" grpId="0" build="p" animBg="1"/>
      <p:bldP spid="69638" grpId="1" build="p" animBg="1"/>
      <p:bldP spid="69639" grpId="0" build="allAtOnce"/>
      <p:bldP spid="69640" grpId="0" animBg="1"/>
      <p:bldP spid="69644" grpId="0"/>
      <p:bldP spid="69644" grpId="1"/>
      <p:bldP spid="69645" grpId="0" animBg="1"/>
      <p:bldP spid="6964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Globus Pharyngeus (Globus Hystericus)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4938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Definition: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Sensation of lump in the throat affecting mainly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aged females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which is brought on or made worse by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anxiety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Aetiology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The condition is often regarded as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functional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in which no organic cause can be found.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Recently the most accepted organic theory is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gastroesophageal reflux diseases (GERD).</a:t>
            </a: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Clinical picture</a:t>
            </a:r>
            <a:r>
              <a:rPr lang="en-US" smtClean="0"/>
              <a:t> </a:t>
            </a:r>
          </a:p>
          <a:p>
            <a:r>
              <a:rPr lang="en-US" smtClean="0"/>
              <a:t>Intermittent sensation of lump in the throat usually felt at or above the sternal notch, noticed when the patient is swallowing saliva and relieved by meals! </a:t>
            </a:r>
          </a:p>
          <a:p>
            <a:r>
              <a:rPr lang="en-US" smtClean="0"/>
              <a:t>There is </a:t>
            </a:r>
            <a:r>
              <a:rPr lang="en-US" b="1" smtClean="0">
                <a:solidFill>
                  <a:srgbClr val="FF0000"/>
                </a:solidFill>
              </a:rPr>
              <a:t>no true dysphagia and no weight loss</a:t>
            </a:r>
            <a:r>
              <a:rPr lang="en-US" smtClean="0"/>
              <a:t> and the patient often has </a:t>
            </a:r>
            <a:r>
              <a:rPr lang="en-US" b="1" smtClean="0">
                <a:solidFill>
                  <a:srgbClr val="FF0000"/>
                </a:solidFill>
              </a:rPr>
              <a:t>psychological stress or cancer phobia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5357812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Treatment: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Reassurance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that there is no organic disease or cancer</a:t>
            </a:r>
          </a:p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Antireflux therapy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Omeprazole +Domperidone </a:t>
            </a:r>
          </a:p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Psychiatric consultation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is required in selected cases</a:t>
            </a:r>
          </a:p>
          <a:p>
            <a:pPr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3857625"/>
            <a:ext cx="8501063" cy="2308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Remember that: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dysphagia + weight loss + pain radiating to the ear + enlarged neck lymph node= Malignancy is the cause until proven otherwise!!!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2700338" y="908050"/>
            <a:ext cx="3246437" cy="2374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1"/>
            <a:r>
              <a:rPr lang="ar-IQ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شكرا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Acute Adenoiditis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occur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alone or in association with rhinitis or tonsillitis.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produces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behind the nose,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postnasal discharge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nasal block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feeding difficulties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babies.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is usually medical.</a:t>
            </a:r>
          </a:p>
          <a:p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1295400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Adenoid Enlargement 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(Adenoid Hypertrophy)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ar-IQ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en-US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INCIDENCE:</a:t>
            </a:r>
          </a:p>
          <a:p>
            <a:pPr>
              <a:lnSpc>
                <a:spcPct val="120000"/>
              </a:lnSpc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Age: Children.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en-US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AETIOLOGY: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1-Physiological hypertrophy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Occurs at the age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3 - 8 years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produced from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relative disproportion in size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between the adenoids and the cavity of the nasopharynx.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2-Pathological hypertrophy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Due to recurrent upper respiratory infections.</a:t>
            </a:r>
          </a:p>
          <a:p>
            <a:endParaRPr lang="ar-IQ" sz="2800" dirty="0"/>
          </a:p>
        </p:txBody>
      </p:sp>
      <p:pic>
        <p:nvPicPr>
          <p:cNvPr id="5" name="Picture 4" descr="tons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066" y="117801"/>
            <a:ext cx="6274196" cy="651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351838" cy="592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SYMPTOMS:</a:t>
            </a:r>
          </a:p>
          <a:p>
            <a:pPr algn="l" rtl="0">
              <a:lnSpc>
                <a:spcPct val="120000"/>
              </a:lnSpc>
            </a:pPr>
            <a:r>
              <a:rPr lang="en-US" sz="24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1- Bilateral nasal obstruction =&gt;</a:t>
            </a:r>
          </a:p>
          <a:p>
            <a:pPr algn="l" rtl="0">
              <a:lnSpc>
                <a:spcPct val="12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Mouth breathing.</a:t>
            </a:r>
          </a:p>
          <a:p>
            <a:pPr algn="l" rtl="0">
              <a:lnSpc>
                <a:spcPct val="12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Speech hypo-nasality.</a:t>
            </a:r>
          </a:p>
          <a:p>
            <a:pPr algn="l" rtl="0">
              <a:lnSpc>
                <a:spcPct val="12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Difficult suckling in infants.</a:t>
            </a:r>
          </a:p>
          <a:p>
            <a:pPr algn="l" rtl="0">
              <a:lnSpc>
                <a:spcPct val="12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Snoring and obstructive sleep apnea.</a:t>
            </a:r>
          </a:p>
          <a:p>
            <a:pPr algn="l" rtl="0">
              <a:lnSpc>
                <a:spcPct val="120000"/>
              </a:lnSpc>
            </a:pPr>
            <a:endParaRPr lang="en-US" sz="2400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4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2-Bilateral nasal discharge =&gt;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 rtl="0">
              <a:lnSpc>
                <a:spcPct val="12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Mucoid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-purulent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Excoriation of the nasal vestibule and upper lip.</a:t>
            </a:r>
          </a:p>
          <a:p>
            <a:pPr algn="l" rtl="0">
              <a:lnSpc>
                <a:spcPct val="12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Post-nasal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discharge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nocturnal cough,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laryngismus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stridulus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and gastro-intestinal disturbances as loss of appetite and morning vomiting.</a:t>
            </a:r>
          </a:p>
        </p:txBody>
      </p:sp>
      <p:pic>
        <p:nvPicPr>
          <p:cNvPr id="3" name="Picture 2" descr="infant-c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99" y="1219200"/>
            <a:ext cx="2985851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23850" y="620713"/>
            <a:ext cx="8281988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2800" b="1" u="sng" dirty="0">
                <a:solidFill>
                  <a:srgbClr val="0000CC"/>
                </a:solidFill>
              </a:rPr>
              <a:t>SIGNS:</a:t>
            </a:r>
          </a:p>
          <a:p>
            <a:pPr algn="l" rtl="0">
              <a:lnSpc>
                <a:spcPct val="12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1-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Posterior rhinoscopy =&gt; shows the adenoids, but is difficult.</a:t>
            </a:r>
          </a:p>
          <a:p>
            <a:pPr algn="l" rtl="0">
              <a:lnSpc>
                <a:spcPct val="12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2-  Endoscopic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examination =&gt; the best.</a:t>
            </a:r>
          </a:p>
          <a:p>
            <a:pPr algn="l" rtl="0">
              <a:lnSpc>
                <a:spcPct val="120000"/>
              </a:lnSpc>
            </a:pPr>
            <a:r>
              <a:rPr lang="en-US" sz="2800" b="1" u="sng" dirty="0">
                <a:solidFill>
                  <a:srgbClr val="0000CC"/>
                </a:solidFill>
              </a:rPr>
              <a:t>INVESTIGATION:</a:t>
            </a:r>
          </a:p>
          <a:p>
            <a:pPr algn="l" rtl="0">
              <a:lnSpc>
                <a:spcPct val="12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Lateral plain x-ray of the nasopharynx: A soft tissue shadow narrowing the airway =&gt; diagnostic.</a:t>
            </a:r>
          </a:p>
        </p:txBody>
      </p:sp>
      <p:pic>
        <p:nvPicPr>
          <p:cNvPr id="1028" name="Picture 3" descr="Adenoids_Left_Posterior_Choana_Labeled_380x3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365625"/>
            <a:ext cx="252095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Adenoids_Ensoscopic_Labeled_380x3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365625"/>
            <a:ext cx="24669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F:\咽图\18.GIF"/>
          <p:cNvPicPr>
            <a:picLocks noChangeAspect="1" noChangeArrowheads="1"/>
          </p:cNvPicPr>
          <p:nvPr/>
        </p:nvPicPr>
        <p:blipFill>
          <a:blip r:embed="rId4"/>
          <a:srcRect b="18139"/>
          <a:stretch>
            <a:fillRect/>
          </a:stretch>
        </p:blipFill>
        <p:spPr bwMode="auto">
          <a:xfrm>
            <a:off x="6324600" y="3733800"/>
            <a:ext cx="2286000" cy="2974203"/>
          </a:xfrm>
          <a:prstGeom prst="rect">
            <a:avLst/>
          </a:prstGeom>
          <a:noFill/>
        </p:spPr>
      </p:pic>
      <p:pic>
        <p:nvPicPr>
          <p:cNvPr id="6" name="Picture 5" descr="Tonsil and adenoid.jpg"/>
          <p:cNvPicPr>
            <a:picLocks noChangeAspect="1"/>
          </p:cNvPicPr>
          <p:nvPr/>
        </p:nvPicPr>
        <p:blipFill>
          <a:blip r:embed="rId5"/>
          <a:srcRect b="7452"/>
          <a:stretch>
            <a:fillRect/>
          </a:stretch>
        </p:blipFill>
        <p:spPr>
          <a:xfrm>
            <a:off x="502444" y="180555"/>
            <a:ext cx="7924800" cy="6527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7894" name="Picture 6" descr="F:\喉咽图\Imag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7467600" cy="2743200"/>
          </a:xfrm>
          <a:prstGeom prst="rect">
            <a:avLst/>
          </a:prstGeom>
          <a:noFill/>
        </p:spPr>
      </p:pic>
      <p:pic>
        <p:nvPicPr>
          <p:cNvPr id="37898" name="Picture 10" descr="F:\咽图\5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643314"/>
            <a:ext cx="3733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117693"/>
            <a:ext cx="8610599" cy="58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20000"/>
              </a:lnSpc>
            </a:pP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COMPLICATIONS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lnSpc>
                <a:spcPct val="120000"/>
              </a:lnSpc>
            </a:pPr>
            <a:r>
              <a:rPr lang="en-US" sz="28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1- Obstructive sleep </a:t>
            </a:r>
            <a:r>
              <a:rPr lang="en-US" sz="2800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apnea:</a:t>
            </a:r>
            <a:r>
              <a:rPr lang="en-US" sz="2800" dirty="0" err="1" smtClean="0"/>
              <a:t>defined</a:t>
            </a:r>
            <a:r>
              <a:rPr lang="en-US" sz="2800" dirty="0" smtClean="0"/>
              <a:t> as a cessation of ventilation despite effort for 10 seconds in older children, or 6 seconds in younger infants. This may affect the patient in the following way: </a:t>
            </a:r>
            <a:endParaRPr lang="en-US" sz="2800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12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a) During sleep; restless sleep (due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fragmentation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sleep by frequent arousal) night mares and nocturnal enuresis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12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During day time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=&gt;</a:t>
            </a:r>
          </a:p>
          <a:p>
            <a:pPr marL="342900" indent="-342900" algn="l" rtl="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morning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headache </a:t>
            </a:r>
          </a:p>
          <a:p>
            <a:pPr marL="342900" indent="-342900" algn="l" rtl="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impaired concentration</a:t>
            </a:r>
          </a:p>
          <a:p>
            <a:pPr marL="342900" indent="-342900" algn="l" rtl="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excessive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daytime sleepiness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12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due to fragmentation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sleep)</a:t>
            </a:r>
            <a:endParaRPr lang="en-US" sz="2800" b="1" u="sng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hild%20sleeping%20on%20stairs.jpg"/>
          <p:cNvPicPr>
            <a:picLocks noChangeAspect="1"/>
          </p:cNvPicPr>
          <p:nvPr/>
        </p:nvPicPr>
        <p:blipFill>
          <a:blip r:embed="rId3"/>
          <a:srcRect l="2326" t="25122" r="1163"/>
          <a:stretch>
            <a:fillRect/>
          </a:stretch>
        </p:blipFill>
        <p:spPr>
          <a:xfrm>
            <a:off x="4876800" y="3733800"/>
            <a:ext cx="3962400" cy="291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تصميم افتراضي">
  <a:themeElements>
    <a:clrScheme name="1_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1750</Words>
  <Application>Microsoft Office PowerPoint</Application>
  <PresentationFormat>عرض على الشاشة (3:4)‏</PresentationFormat>
  <Paragraphs>298</Paragraphs>
  <Slides>38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38</vt:i4>
      </vt:variant>
    </vt:vector>
  </HeadingPairs>
  <TitlesOfParts>
    <vt:vector size="49" baseType="lpstr">
      <vt:lpstr>Andalus</vt:lpstr>
      <vt:lpstr>Arial</vt:lpstr>
      <vt:lpstr>Arial Black</vt:lpstr>
      <vt:lpstr>Calibri</vt:lpstr>
      <vt:lpstr>Mongolian Baiti</vt:lpstr>
      <vt:lpstr>Times New Roman</vt:lpstr>
      <vt:lpstr>Wingdings</vt:lpstr>
      <vt:lpstr>تصميم افتراضي</vt:lpstr>
      <vt:lpstr>1_تصميم افتراضي</vt:lpstr>
      <vt:lpstr>2_تصميم افتراضي</vt:lpstr>
      <vt:lpstr>3_تصميم افتراضي</vt:lpstr>
      <vt:lpstr>عرض تقديمي في PowerPoint</vt:lpstr>
      <vt:lpstr>ADENOID </vt:lpstr>
      <vt:lpstr>عرض تقديمي في PowerPoint</vt:lpstr>
      <vt:lpstr> Acute Adenoiditis </vt:lpstr>
      <vt:lpstr> Adenoid Enlargement  (Adenoid Hypertrophy)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Complications of tonsillitis: </vt:lpstr>
      <vt:lpstr> Chronic Tonsillitis </vt:lpstr>
      <vt:lpstr>عرض تقديمي في PowerPoint</vt:lpstr>
      <vt:lpstr>عرض تقديمي في PowerPoint</vt:lpstr>
      <vt:lpstr>عرض تقديمي في PowerPoint</vt:lpstr>
      <vt:lpstr>Peri-tonsillar Abscess (Quinsy)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Tonsillectomy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Globus Pharyngeus (Globus Hystericus) 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TONSILLITIS</dc:title>
  <dc:creator>Ahmed faris</dc:creator>
  <cp:lastModifiedBy>dr.saad</cp:lastModifiedBy>
  <cp:revision>31</cp:revision>
  <dcterms:created xsi:type="dcterms:W3CDTF">2006-08-16T00:00:00Z</dcterms:created>
  <dcterms:modified xsi:type="dcterms:W3CDTF">2016-12-03T18:42:51Z</dcterms:modified>
</cp:coreProperties>
</file>