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GB"/>
          </a:p>
        </p:txBody>
      </p:sp>
      <p:sp>
        <p:nvSpPr>
          <p:cNvPr id="3" name="عنصر نائب للتاريخ 2"/>
          <p:cNvSpPr>
            <a:spLocks noGrp="1"/>
          </p:cNvSpPr>
          <p:nvPr>
            <p:ph type="dt" sz="half" idx="10"/>
          </p:nvPr>
        </p:nvSpPr>
        <p:spPr/>
        <p:txBody>
          <a:bodyPr/>
          <a:lstStyle/>
          <a:p>
            <a:fld id="{9E3E7FC8-0E85-43C1-AD96-4BD6687A8703}" type="datetimeFigureOut">
              <a:rPr lang="en-GB" smtClean="0"/>
              <a:t>16/12/2016</a:t>
            </a:fld>
            <a:endParaRPr lang="en-GB"/>
          </a:p>
        </p:txBody>
      </p:sp>
      <p:sp>
        <p:nvSpPr>
          <p:cNvPr id="4" name="عنصر نائب للتذييل 3"/>
          <p:cNvSpPr>
            <a:spLocks noGrp="1"/>
          </p:cNvSpPr>
          <p:nvPr>
            <p:ph type="ftr" sz="quarter" idx="11"/>
          </p:nvPr>
        </p:nvSpPr>
        <p:spPr/>
        <p:txBody>
          <a:bodyPr/>
          <a:lstStyle/>
          <a:p>
            <a:endParaRPr lang="en-GB"/>
          </a:p>
        </p:txBody>
      </p:sp>
      <p:sp>
        <p:nvSpPr>
          <p:cNvPr id="5" name="عنصر نائب لرقم الشريحة 4"/>
          <p:cNvSpPr>
            <a:spLocks noGrp="1"/>
          </p:cNvSpPr>
          <p:nvPr>
            <p:ph type="sldNum" sz="quarter" idx="12"/>
          </p:nvPr>
        </p:nvSpPr>
        <p:spPr/>
        <p:txBody>
          <a:bodyPr/>
          <a:lstStyle/>
          <a:p>
            <a:fld id="{D75D6499-5C0C-4982-86EE-6C835889E405}" type="slidenum">
              <a:rPr lang="en-GB" smtClean="0"/>
              <a:t>‹#›</a:t>
            </a:fld>
            <a:endParaRPr lang="en-GB"/>
          </a:p>
        </p:txBody>
      </p:sp>
    </p:spTree>
    <p:extLst>
      <p:ext uri="{BB962C8B-B14F-4D97-AF65-F5344CB8AC3E}">
        <p14:creationId xmlns:p14="http://schemas.microsoft.com/office/powerpoint/2010/main" val="223242732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ar-SA" smtClean="0"/>
              <a:t>انقر لتحرير نمط العنوان الرئيسي</a:t>
            </a:r>
            <a:endParaRPr lang="en-GB"/>
          </a:p>
        </p:txBody>
      </p:sp>
      <p:sp>
        <p:nvSpPr>
          <p:cNvPr id="3" name="عنصر نائب للنص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GB"/>
          </a:p>
        </p:txBody>
      </p:sp>
      <p:sp>
        <p:nvSpPr>
          <p:cNvPr id="4" name="عنصر نائب للتاريخ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E3E7FC8-0E85-43C1-AD96-4BD6687A8703}" type="datetimeFigureOut">
              <a:rPr lang="en-GB" smtClean="0"/>
              <a:t>16/12/2016</a:t>
            </a:fld>
            <a:endParaRPr lang="en-GB"/>
          </a:p>
        </p:txBody>
      </p:sp>
      <p:sp>
        <p:nvSpPr>
          <p:cNvPr id="5" name="عنصر نائب للتذييل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عنصر نائب لرقم الشريحة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75D6499-5C0C-4982-86EE-6C835889E405}" type="slidenum">
              <a:rPr lang="en-GB" smtClean="0"/>
              <a:t>‹#›</a:t>
            </a:fld>
            <a:endParaRPr lang="en-GB"/>
          </a:p>
        </p:txBody>
      </p:sp>
    </p:spTree>
    <p:extLst>
      <p:ext uri="{BB962C8B-B14F-4D97-AF65-F5344CB8AC3E}">
        <p14:creationId xmlns:p14="http://schemas.microsoft.com/office/powerpoint/2010/main" val="3584442998"/>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عنوان 1" hidden="1"/>
          <p:cNvSpPr>
            <a:spLocks noGrp="1"/>
          </p:cNvSpPr>
          <p:nvPr>
            <p:ph type="title"/>
          </p:nvPr>
        </p:nvSpPr>
        <p:spPr/>
        <p:txBody>
          <a:bodyPr/>
          <a:lstStyle/>
          <a:p>
            <a:pPr eaLnBrk="1" hangingPunct="1">
              <a:defRPr/>
            </a:pPr>
            <a:r>
              <a:rPr lang="en-US" sz="2800" b="1" i="1" smtClean="0">
                <a:solidFill>
                  <a:srgbClr val="CC3300"/>
                </a:solidFill>
              </a:rPr>
              <a:t> </a:t>
            </a:r>
            <a:r>
              <a:rPr lang="en-US" sz="4800" b="1" i="1" smtClean="0">
                <a:solidFill>
                  <a:srgbClr val="CC3300"/>
                </a:solidFill>
              </a:rPr>
              <a:t>Deep Veins Thrombosis </a:t>
            </a:r>
            <a:endParaRPr lang="en-US" sz="4800" b="1" i="1" dirty="0" smtClean="0">
              <a:solidFill>
                <a:srgbClr val="CC3300"/>
              </a:solidFill>
            </a:endParaRPr>
          </a:p>
        </p:txBody>
      </p:sp>
      <p:pic>
        <p:nvPicPr>
          <p:cNvPr id="3" name="صورة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6592542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عنوان 1" hidden="1"/>
          <p:cNvSpPr>
            <a:spLocks noGrp="1"/>
          </p:cNvSpPr>
          <p:nvPr>
            <p:ph type="title"/>
          </p:nvPr>
        </p:nvSpPr>
        <p:spPr/>
        <p:txBody>
          <a:bodyPr/>
          <a:lstStyle/>
          <a:p>
            <a:pPr eaLnBrk="1" hangingPunct="1">
              <a:defRPr/>
            </a:pPr>
            <a:r>
              <a:rPr lang="en-US" sz="4000" b="1" smtClean="0">
                <a:solidFill>
                  <a:srgbClr val="002060"/>
                </a:solidFill>
              </a:rPr>
              <a:t>Investigations</a:t>
            </a:r>
            <a:r>
              <a:rPr lang="en-US" sz="4000" b="1" smtClean="0">
                <a:solidFill>
                  <a:srgbClr val="CC3300"/>
                </a:solidFill>
              </a:rPr>
              <a:t/>
            </a:r>
            <a:br>
              <a:rPr lang="en-US" sz="4000" b="1" smtClean="0">
                <a:solidFill>
                  <a:srgbClr val="CC3300"/>
                </a:solidFill>
              </a:rPr>
            </a:br>
            <a:r>
              <a:rPr lang="en-US" sz="4000" b="1" smtClean="0">
                <a:solidFill>
                  <a:srgbClr val="CC3300"/>
                </a:solidFill>
              </a:rPr>
              <a:t>Intra venous venography</a:t>
            </a:r>
            <a:r>
              <a:rPr lang="en-US" sz="4000" b="1" smtClean="0"/>
              <a:t> </a:t>
            </a:r>
            <a:endParaRPr lang="en-US" sz="4000" b="1" dirty="0" smtClean="0"/>
          </a:p>
        </p:txBody>
      </p:sp>
      <p:pic>
        <p:nvPicPr>
          <p:cNvPr id="3" name="صورة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509677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عنوان 1" hidden="1"/>
          <p:cNvSpPr>
            <a:spLocks noGrp="1"/>
          </p:cNvSpPr>
          <p:nvPr>
            <p:ph type="title"/>
          </p:nvPr>
        </p:nvSpPr>
        <p:spPr/>
        <p:txBody>
          <a:bodyPr/>
          <a:lstStyle/>
          <a:p>
            <a:pPr eaLnBrk="1" hangingPunct="1">
              <a:defRPr/>
            </a:pPr>
            <a:r>
              <a:rPr lang="en-US" b="1" smtClean="0">
                <a:solidFill>
                  <a:srgbClr val="CC3300"/>
                </a:solidFill>
              </a:rPr>
              <a:t>Blood Tests</a:t>
            </a:r>
            <a:r>
              <a:rPr lang="en-US" b="1" smtClean="0"/>
              <a:t> </a:t>
            </a:r>
            <a:endParaRPr lang="en-US" b="1" dirty="0" smtClean="0"/>
          </a:p>
        </p:txBody>
      </p:sp>
      <p:pic>
        <p:nvPicPr>
          <p:cNvPr id="3" name="صورة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503749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عنوان 1" hidden="1"/>
          <p:cNvSpPr>
            <a:spLocks noGrp="1"/>
          </p:cNvSpPr>
          <p:nvPr>
            <p:ph type="title"/>
          </p:nvPr>
        </p:nvSpPr>
        <p:spPr/>
        <p:txBody>
          <a:bodyPr/>
          <a:lstStyle/>
          <a:p>
            <a:pPr eaLnBrk="1" hangingPunct="1">
              <a:defRPr/>
            </a:pPr>
            <a:r>
              <a:rPr lang="en-US" sz="3200" b="1" smtClean="0">
                <a:solidFill>
                  <a:srgbClr val="CC3300"/>
                </a:solidFill>
              </a:rPr>
              <a:t>Doppler ultrasonography</a:t>
            </a:r>
            <a:r>
              <a:rPr lang="en-US" sz="2400" b="1" smtClean="0"/>
              <a:t> </a:t>
            </a:r>
            <a:endParaRPr lang="en-US" sz="2000" b="1" dirty="0" smtClean="0"/>
          </a:p>
        </p:txBody>
      </p:sp>
      <p:pic>
        <p:nvPicPr>
          <p:cNvPr id="3" name="صورة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0316842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عنوان 1" hidden="1"/>
          <p:cNvSpPr>
            <a:spLocks noGrp="1"/>
          </p:cNvSpPr>
          <p:nvPr>
            <p:ph type="title"/>
          </p:nvPr>
        </p:nvSpPr>
        <p:spPr/>
        <p:txBody>
          <a:bodyPr/>
          <a:lstStyle/>
          <a:p>
            <a:endParaRPr lang="en-GB"/>
          </a:p>
        </p:txBody>
      </p:sp>
      <p:pic>
        <p:nvPicPr>
          <p:cNvPr id="3" name="صورة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6585978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عنوان 1" hidden="1"/>
          <p:cNvSpPr>
            <a:spLocks noGrp="1"/>
          </p:cNvSpPr>
          <p:nvPr>
            <p:ph type="title"/>
          </p:nvPr>
        </p:nvSpPr>
        <p:spPr/>
        <p:txBody>
          <a:bodyPr/>
          <a:lstStyle/>
          <a:p>
            <a:pPr eaLnBrk="1" hangingPunct="1">
              <a:defRPr/>
            </a:pPr>
            <a:r>
              <a:rPr lang="en-US" sz="2800" b="1" smtClean="0">
                <a:solidFill>
                  <a:srgbClr val="CC3300"/>
                </a:solidFill>
              </a:rPr>
              <a:t>Plethysmography</a:t>
            </a:r>
            <a:r>
              <a:rPr lang="en-US" sz="2000" b="1" smtClean="0"/>
              <a:t/>
            </a:r>
            <a:br>
              <a:rPr lang="en-US" sz="2000" b="1" smtClean="0"/>
            </a:br>
            <a:r>
              <a:rPr lang="en-US" sz="2000" b="1" smtClean="0"/>
              <a:t>It’s a device  used to measure changes in blood flow or air volume in different parts of the body. It may be done to check for blood clots in the arms and legs, or other extremities to determine circulatory capacity </a:t>
            </a:r>
            <a:endParaRPr lang="en-US" sz="2000" dirty="0" smtClean="0"/>
          </a:p>
        </p:txBody>
      </p:sp>
      <p:pic>
        <p:nvPicPr>
          <p:cNvPr id="3" name="صورة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0493092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عنوان 1" hidden="1"/>
          <p:cNvSpPr>
            <a:spLocks noGrp="1"/>
          </p:cNvSpPr>
          <p:nvPr>
            <p:ph type="title"/>
          </p:nvPr>
        </p:nvSpPr>
        <p:spPr/>
        <p:txBody>
          <a:bodyPr/>
          <a:lstStyle/>
          <a:p>
            <a:pPr eaLnBrk="1" hangingPunct="1">
              <a:defRPr/>
            </a:pPr>
            <a:r>
              <a:rPr lang="en-US" b="1" smtClean="0">
                <a:solidFill>
                  <a:srgbClr val="CC3300"/>
                </a:solidFill>
              </a:rPr>
              <a:t>Complication</a:t>
            </a:r>
            <a:r>
              <a:rPr lang="en-US" sz="2400" b="1" smtClean="0">
                <a:solidFill>
                  <a:srgbClr val="CC3300"/>
                </a:solidFill>
              </a:rPr>
              <a:t> </a:t>
            </a:r>
            <a:endParaRPr lang="en-US" sz="2400" b="1" dirty="0" smtClean="0">
              <a:solidFill>
                <a:srgbClr val="CC3300"/>
              </a:solidFill>
            </a:endParaRPr>
          </a:p>
        </p:txBody>
      </p:sp>
      <p:pic>
        <p:nvPicPr>
          <p:cNvPr id="3" name="صورة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4662980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عنوان 1" hidden="1"/>
          <p:cNvSpPr>
            <a:spLocks noGrp="1"/>
          </p:cNvSpPr>
          <p:nvPr>
            <p:ph type="title"/>
          </p:nvPr>
        </p:nvSpPr>
        <p:spPr/>
        <p:txBody>
          <a:bodyPr/>
          <a:lstStyle/>
          <a:p>
            <a:pPr eaLnBrk="1" hangingPunct="1">
              <a:lnSpc>
                <a:spcPct val="80000"/>
              </a:lnSpc>
              <a:defRPr/>
            </a:pPr>
            <a:r>
              <a:rPr lang="en-US" sz="2800" b="1" smtClean="0"/>
              <a:t>Although pulmonary embolism can arise from anywhere in the body, most commonly </a:t>
            </a:r>
            <a:r>
              <a:rPr lang="en-US" sz="2800" b="1" smtClean="0">
                <a:solidFill>
                  <a:srgbClr val="CC3300"/>
                </a:solidFill>
              </a:rPr>
              <a:t>it arises from the calf veins</a:t>
            </a:r>
            <a:r>
              <a:rPr lang="en-US" sz="2800" b="1" smtClean="0"/>
              <a:t>. The venous thrombi predominately originate in venous valve pockets and at other sites of presumed venous stasis. To reach the lungs, thromboemboli travel through the right side of the heart. right atrium; </a:t>
            </a:r>
            <a:r>
              <a:rPr lang="ar-IQ" sz="2800" b="1" smtClean="0"/>
              <a:t>&amp;</a:t>
            </a:r>
            <a:r>
              <a:rPr lang="en-US" sz="2800" b="1" smtClean="0"/>
              <a:t>Right ventricle Pulmonary  artery</a:t>
            </a:r>
            <a:endParaRPr lang="en-US" sz="1800" dirty="0" smtClean="0"/>
          </a:p>
        </p:txBody>
      </p:sp>
      <p:pic>
        <p:nvPicPr>
          <p:cNvPr id="3" name="صورة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7689510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عنوان 1" hidden="1"/>
          <p:cNvSpPr>
            <a:spLocks noGrp="1"/>
          </p:cNvSpPr>
          <p:nvPr>
            <p:ph type="title"/>
          </p:nvPr>
        </p:nvSpPr>
        <p:spPr/>
        <p:txBody>
          <a:bodyPr/>
          <a:lstStyle/>
          <a:p>
            <a:endParaRPr lang="en-GB"/>
          </a:p>
        </p:txBody>
      </p:sp>
      <p:pic>
        <p:nvPicPr>
          <p:cNvPr id="3" name="صورة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5048443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عنوان 1" hidden="1"/>
          <p:cNvSpPr>
            <a:spLocks noGrp="1"/>
          </p:cNvSpPr>
          <p:nvPr>
            <p:ph type="title"/>
          </p:nvPr>
        </p:nvSpPr>
        <p:spPr/>
        <p:txBody>
          <a:bodyPr/>
          <a:lstStyle/>
          <a:p>
            <a:pPr eaLnBrk="1" hangingPunct="1">
              <a:defRPr/>
            </a:pPr>
            <a:r>
              <a:rPr lang="en-US" sz="3600" b="1" smtClean="0">
                <a:solidFill>
                  <a:srgbClr val="CC3300"/>
                </a:solidFill>
              </a:rPr>
              <a:t>Post </a:t>
            </a:r>
            <a:r>
              <a:rPr lang="en-US" sz="3600" b="1" smtClean="0">
                <a:solidFill>
                  <a:srgbClr val="CC3300"/>
                </a:solidFill>
                <a:latin typeface="Arial"/>
              </a:rPr>
              <a:t>– </a:t>
            </a:r>
            <a:r>
              <a:rPr lang="en-US" sz="3600" b="1" smtClean="0">
                <a:solidFill>
                  <a:srgbClr val="CC3300"/>
                </a:solidFill>
              </a:rPr>
              <a:t>phlebitic syndrome</a:t>
            </a:r>
            <a:r>
              <a:rPr lang="en-US" sz="2800" b="1" smtClean="0"/>
              <a:t> </a:t>
            </a:r>
            <a:endParaRPr lang="en-US" sz="2800" b="1" dirty="0" smtClean="0"/>
          </a:p>
        </p:txBody>
      </p:sp>
      <p:pic>
        <p:nvPicPr>
          <p:cNvPr id="3" name="صورة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4601339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عنوان 1" hidden="1"/>
          <p:cNvSpPr>
            <a:spLocks noGrp="1"/>
          </p:cNvSpPr>
          <p:nvPr>
            <p:ph type="title"/>
          </p:nvPr>
        </p:nvSpPr>
        <p:spPr/>
        <p:txBody>
          <a:bodyPr/>
          <a:lstStyle/>
          <a:p>
            <a:pPr eaLnBrk="1" hangingPunct="1">
              <a:defRPr/>
            </a:pPr>
            <a:r>
              <a:rPr lang="en-US" sz="6000" b="1" smtClean="0">
                <a:solidFill>
                  <a:srgbClr val="CC3300"/>
                </a:solidFill>
              </a:rPr>
              <a:t>Treatment </a:t>
            </a:r>
            <a:endParaRPr lang="en-US" sz="6000" b="1" dirty="0" smtClean="0">
              <a:solidFill>
                <a:srgbClr val="CC3300"/>
              </a:solidFill>
            </a:endParaRPr>
          </a:p>
        </p:txBody>
      </p:sp>
      <p:pic>
        <p:nvPicPr>
          <p:cNvPr id="3" name="صورة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614256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عنوان 1" hidden="1"/>
          <p:cNvSpPr>
            <a:spLocks noGrp="1"/>
          </p:cNvSpPr>
          <p:nvPr>
            <p:ph type="title"/>
          </p:nvPr>
        </p:nvSpPr>
        <p:spPr/>
        <p:txBody>
          <a:bodyPr/>
          <a:lstStyle/>
          <a:p>
            <a:pPr eaLnBrk="1" hangingPunct="1">
              <a:defRPr/>
            </a:pPr>
            <a:r>
              <a:rPr lang="en-US" sz="3600" b="1" smtClean="0">
                <a:solidFill>
                  <a:srgbClr val="CC3300"/>
                </a:solidFill>
              </a:rPr>
              <a:t>Definition </a:t>
            </a:r>
            <a:r>
              <a:rPr lang="en-US" sz="2000" b="1" u="sng" smtClean="0">
                <a:solidFill>
                  <a:srgbClr val="CC3300"/>
                </a:solidFill>
              </a:rPr>
              <a:t/>
            </a:r>
            <a:br>
              <a:rPr lang="en-US" sz="2000" b="1" u="sng" smtClean="0">
                <a:solidFill>
                  <a:srgbClr val="CC3300"/>
                </a:solidFill>
              </a:rPr>
            </a:br>
            <a:r>
              <a:rPr lang="en-US" sz="1800" b="1" smtClean="0">
                <a:solidFill>
                  <a:schemeClr val="tx1"/>
                </a:solidFill>
              </a:rPr>
              <a:t>Is the formation of a blood clot (thrombus) in a deep vein.</a:t>
            </a:r>
            <a:br>
              <a:rPr lang="en-US" sz="1800" b="1" smtClean="0">
                <a:solidFill>
                  <a:schemeClr val="tx1"/>
                </a:solidFill>
              </a:rPr>
            </a:br>
            <a:r>
              <a:rPr lang="en-US" sz="1800" b="1" smtClean="0">
                <a:solidFill>
                  <a:schemeClr val="tx1"/>
                </a:solidFill>
              </a:rPr>
              <a:t>It commonly affects the leg veins , such as the femoral vein or the popliteal vein or the deep veins of the pelvis .(calf veins more)</a:t>
            </a:r>
            <a:br>
              <a:rPr lang="en-US" sz="1800" b="1" smtClean="0">
                <a:solidFill>
                  <a:schemeClr val="tx1"/>
                </a:solidFill>
              </a:rPr>
            </a:br>
            <a:r>
              <a:rPr lang="en-US" sz="1800" b="1" smtClean="0">
                <a:solidFill>
                  <a:schemeClr val="tx1"/>
                </a:solidFill>
              </a:rPr>
              <a:t>Occasionally   the veins of the upper limbs are affected.</a:t>
            </a:r>
            <a:br>
              <a:rPr lang="en-US" sz="1800" b="1" smtClean="0">
                <a:solidFill>
                  <a:schemeClr val="tx1"/>
                </a:solidFill>
              </a:rPr>
            </a:br>
            <a:r>
              <a:rPr lang="en-US" sz="1800" b="1" smtClean="0">
                <a:solidFill>
                  <a:schemeClr val="tx1"/>
                </a:solidFill>
              </a:rPr>
              <a:t>Thrombi usually develop first in the calf veins  growing in the direction of flow of the veins. Extensive DVT can extend into the iliac veins or the inferior vena cava .</a:t>
            </a:r>
            <a:br>
              <a:rPr lang="en-US" sz="1800" b="1" smtClean="0">
                <a:solidFill>
                  <a:schemeClr val="tx1"/>
                </a:solidFill>
              </a:rPr>
            </a:br>
            <a:r>
              <a:rPr lang="en-US" sz="1800" b="1" smtClean="0">
                <a:solidFill>
                  <a:schemeClr val="tx1"/>
                </a:solidFill>
              </a:rPr>
              <a:t>There is a significant risk of the thrombus embolizing and traveling to the lungs causing a </a:t>
            </a:r>
            <a:r>
              <a:rPr lang="en-US" sz="1800" b="1" i="1" smtClean="0">
                <a:solidFill>
                  <a:schemeClr val="tx1"/>
                </a:solidFill>
              </a:rPr>
              <a:t>pulmonary embolism</a:t>
            </a:r>
            <a:endParaRPr lang="en-US" sz="2000" b="1" i="1" dirty="0" smtClean="0">
              <a:solidFill>
                <a:schemeClr val="tx1"/>
              </a:solidFill>
            </a:endParaRPr>
          </a:p>
        </p:txBody>
      </p:sp>
      <p:pic>
        <p:nvPicPr>
          <p:cNvPr id="3" name="صورة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0371420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عنوان 1" hidden="1"/>
          <p:cNvSpPr>
            <a:spLocks noGrp="1"/>
          </p:cNvSpPr>
          <p:nvPr>
            <p:ph type="title"/>
          </p:nvPr>
        </p:nvSpPr>
        <p:spPr/>
        <p:txBody>
          <a:bodyPr/>
          <a:lstStyle/>
          <a:p>
            <a:pPr eaLnBrk="1" hangingPunct="1">
              <a:defRPr/>
            </a:pPr>
            <a:r>
              <a:rPr lang="en-US" sz="3600" b="1" smtClean="0">
                <a:solidFill>
                  <a:srgbClr val="CC3300"/>
                </a:solidFill>
              </a:rPr>
              <a:t>2-Anti coagulant</a:t>
            </a:r>
            <a:r>
              <a:rPr lang="en-US" sz="3600" b="1" smtClean="0"/>
              <a:t> </a:t>
            </a:r>
            <a:endParaRPr lang="en-US" sz="5400" b="1" dirty="0" smtClean="0"/>
          </a:p>
        </p:txBody>
      </p:sp>
      <p:pic>
        <p:nvPicPr>
          <p:cNvPr id="3" name="صورة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9695819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عنوان 1" hidden="1"/>
          <p:cNvSpPr>
            <a:spLocks noGrp="1"/>
          </p:cNvSpPr>
          <p:nvPr>
            <p:ph type="title"/>
          </p:nvPr>
        </p:nvSpPr>
        <p:spPr/>
        <p:txBody>
          <a:bodyPr/>
          <a:lstStyle/>
          <a:p>
            <a:pPr eaLnBrk="1" hangingPunct="1">
              <a:defRPr/>
            </a:pPr>
            <a:r>
              <a:rPr lang="en-US" sz="2400" b="1" smtClean="0">
                <a:solidFill>
                  <a:srgbClr val="CC3300"/>
                </a:solidFill>
              </a:rPr>
              <a:t>Heparin</a:t>
            </a:r>
            <a:r>
              <a:rPr lang="en-US" sz="2400" b="1" smtClean="0"/>
              <a:t> </a:t>
            </a:r>
            <a:r>
              <a:rPr lang="en-US" sz="2000" b="1" smtClean="0"/>
              <a:t>increases the activity of anti thrombin  III  , prevent conversion of fibrinogen to fibrin </a:t>
            </a:r>
            <a:br>
              <a:rPr lang="en-US" sz="2000" b="1" smtClean="0"/>
            </a:br>
            <a:r>
              <a:rPr lang="en-US" sz="2000" b="1" smtClean="0"/>
              <a:t>monitored by   P.T.T </a:t>
            </a:r>
            <a:endParaRPr lang="en-US" sz="2000" b="1" dirty="0" smtClean="0"/>
          </a:p>
        </p:txBody>
      </p:sp>
      <p:pic>
        <p:nvPicPr>
          <p:cNvPr id="3" name="صورة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4077238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عنوان 1" hidden="1"/>
          <p:cNvSpPr>
            <a:spLocks noGrp="1"/>
          </p:cNvSpPr>
          <p:nvPr>
            <p:ph type="title"/>
          </p:nvPr>
        </p:nvSpPr>
        <p:spPr/>
        <p:txBody>
          <a:bodyPr/>
          <a:lstStyle/>
          <a:p>
            <a:pPr eaLnBrk="1" hangingPunct="1">
              <a:defRPr/>
            </a:pPr>
            <a:r>
              <a:rPr lang="en-US" b="1" smtClean="0">
                <a:solidFill>
                  <a:srgbClr val="CC3300"/>
                </a:solidFill>
              </a:rPr>
              <a:t>3-Thrombolysis</a:t>
            </a:r>
            <a:r>
              <a:rPr lang="en-US" sz="2800" b="1" smtClean="0"/>
              <a:t> </a:t>
            </a:r>
            <a:endParaRPr lang="en-US" dirty="0" smtClean="0"/>
          </a:p>
        </p:txBody>
      </p:sp>
      <p:pic>
        <p:nvPicPr>
          <p:cNvPr id="3" name="صورة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2358183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عنوان 1" hidden="1"/>
          <p:cNvSpPr>
            <a:spLocks noGrp="1"/>
          </p:cNvSpPr>
          <p:nvPr>
            <p:ph type="title"/>
          </p:nvPr>
        </p:nvSpPr>
        <p:spPr/>
        <p:txBody>
          <a:bodyPr/>
          <a:lstStyle/>
          <a:p>
            <a:pPr eaLnBrk="1" hangingPunct="1">
              <a:defRPr/>
            </a:pPr>
            <a:r>
              <a:rPr lang="en-US" b="1" smtClean="0">
                <a:solidFill>
                  <a:srgbClr val="CC3300"/>
                </a:solidFill>
              </a:rPr>
              <a:t>4-Compression stockings </a:t>
            </a:r>
            <a:endParaRPr lang="en-US" sz="2400" b="1" dirty="0" smtClean="0">
              <a:solidFill>
                <a:srgbClr val="CC3300"/>
              </a:solidFill>
            </a:endParaRPr>
          </a:p>
        </p:txBody>
      </p:sp>
      <p:pic>
        <p:nvPicPr>
          <p:cNvPr id="3" name="صورة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3649583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عنوان 1" hidden="1"/>
          <p:cNvSpPr>
            <a:spLocks noGrp="1"/>
          </p:cNvSpPr>
          <p:nvPr>
            <p:ph type="title"/>
          </p:nvPr>
        </p:nvSpPr>
        <p:spPr/>
        <p:txBody>
          <a:bodyPr/>
          <a:lstStyle/>
          <a:p>
            <a:pPr eaLnBrk="1" hangingPunct="1">
              <a:defRPr/>
            </a:pPr>
            <a:r>
              <a:rPr lang="en-US" b="1" smtClean="0">
                <a:solidFill>
                  <a:srgbClr val="CC3300"/>
                </a:solidFill>
              </a:rPr>
              <a:t>5- Inferior vena cava filter</a:t>
            </a:r>
            <a:r>
              <a:rPr lang="en-US" b="1" smtClean="0"/>
              <a:t> </a:t>
            </a:r>
            <a:endParaRPr lang="en-US" b="1" dirty="0" smtClean="0"/>
          </a:p>
        </p:txBody>
      </p:sp>
      <p:pic>
        <p:nvPicPr>
          <p:cNvPr id="3" name="صورة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2411475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عنوان 1" hidden="1"/>
          <p:cNvSpPr>
            <a:spLocks noGrp="1"/>
          </p:cNvSpPr>
          <p:nvPr>
            <p:ph type="title"/>
          </p:nvPr>
        </p:nvSpPr>
        <p:spPr/>
        <p:txBody>
          <a:bodyPr/>
          <a:lstStyle/>
          <a:p>
            <a:pPr algn="ctr" eaLnBrk="1" hangingPunct="1">
              <a:defRPr/>
            </a:pPr>
            <a:r>
              <a:rPr lang="en-US" sz="6000" b="1" smtClean="0">
                <a:solidFill>
                  <a:srgbClr val="CC3300"/>
                </a:solidFill>
              </a:rPr>
              <a:t>DVT prophylaxis</a:t>
            </a:r>
            <a:r>
              <a:rPr lang="en-US" sz="4000" b="1" smtClean="0">
                <a:solidFill>
                  <a:srgbClr val="CC3300"/>
                </a:solidFill>
              </a:rPr>
              <a:t> </a:t>
            </a:r>
            <a:endParaRPr lang="en-US" sz="4000" b="1" dirty="0" smtClean="0">
              <a:solidFill>
                <a:srgbClr val="CC3300"/>
              </a:solidFill>
            </a:endParaRPr>
          </a:p>
        </p:txBody>
      </p:sp>
      <p:pic>
        <p:nvPicPr>
          <p:cNvPr id="3" name="صورة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9032369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عنوان 1" hidden="1"/>
          <p:cNvSpPr>
            <a:spLocks noGrp="1"/>
          </p:cNvSpPr>
          <p:nvPr>
            <p:ph type="title"/>
          </p:nvPr>
        </p:nvSpPr>
        <p:spPr/>
        <p:txBody>
          <a:bodyPr/>
          <a:lstStyle/>
          <a:p>
            <a:pPr eaLnBrk="1" hangingPunct="1">
              <a:defRPr/>
            </a:pPr>
            <a:r>
              <a:rPr lang="en-US" sz="5400" b="1" smtClean="0">
                <a:solidFill>
                  <a:srgbClr val="CC3300"/>
                </a:solidFill>
              </a:rPr>
              <a:t>Surgical patients</a:t>
            </a:r>
            <a:r>
              <a:rPr lang="en-US" sz="5400" b="1" smtClean="0"/>
              <a:t> </a:t>
            </a:r>
            <a:endParaRPr lang="en-US" sz="5400" b="1" dirty="0" smtClean="0"/>
          </a:p>
        </p:txBody>
      </p:sp>
      <p:pic>
        <p:nvPicPr>
          <p:cNvPr id="3" name="صورة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0289371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عنوان 1" hidden="1"/>
          <p:cNvSpPr>
            <a:spLocks noGrp="1"/>
          </p:cNvSpPr>
          <p:nvPr>
            <p:ph type="title"/>
          </p:nvPr>
        </p:nvSpPr>
        <p:spPr/>
        <p:txBody>
          <a:bodyPr/>
          <a:lstStyle/>
          <a:p>
            <a:pPr eaLnBrk="1" hangingPunct="1">
              <a:defRPr/>
            </a:pPr>
            <a:r>
              <a:rPr lang="en-US" sz="4800" b="1" smtClean="0">
                <a:solidFill>
                  <a:srgbClr val="CC3300"/>
                </a:solidFill>
              </a:rPr>
              <a:t>Economy class syndrome</a:t>
            </a:r>
            <a:r>
              <a:rPr lang="en-US" sz="4800" b="1" smtClean="0"/>
              <a:t> </a:t>
            </a:r>
            <a:endParaRPr lang="en-US" sz="4800" b="1" dirty="0" smtClean="0"/>
          </a:p>
        </p:txBody>
      </p:sp>
      <p:pic>
        <p:nvPicPr>
          <p:cNvPr id="3" name="صورة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2162634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عنوان 1" hidden="1"/>
          <p:cNvSpPr>
            <a:spLocks noGrp="1"/>
          </p:cNvSpPr>
          <p:nvPr>
            <p:ph type="title"/>
          </p:nvPr>
        </p:nvSpPr>
        <p:spPr/>
        <p:txBody>
          <a:bodyPr/>
          <a:lstStyle/>
          <a:p>
            <a:endParaRPr lang="en-GB"/>
          </a:p>
        </p:txBody>
      </p:sp>
      <p:pic>
        <p:nvPicPr>
          <p:cNvPr id="3" name="صورة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140538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عنوان 1" hidden="1"/>
          <p:cNvSpPr>
            <a:spLocks noGrp="1"/>
          </p:cNvSpPr>
          <p:nvPr>
            <p:ph type="title"/>
          </p:nvPr>
        </p:nvSpPr>
        <p:spPr/>
        <p:txBody>
          <a:bodyPr/>
          <a:lstStyle/>
          <a:p>
            <a:pPr eaLnBrk="1" hangingPunct="1">
              <a:defRPr/>
            </a:pPr>
            <a:r>
              <a:rPr lang="en-US" b="1" smtClean="0">
                <a:solidFill>
                  <a:srgbClr val="CC3300"/>
                </a:solidFill>
              </a:rPr>
              <a:t>Etiology</a:t>
            </a:r>
            <a:r>
              <a:rPr lang="en-US" sz="2400" b="1" smtClean="0"/>
              <a:t> </a:t>
            </a:r>
            <a:endParaRPr lang="en-US" sz="2400" b="1" dirty="0" smtClean="0"/>
          </a:p>
        </p:txBody>
      </p:sp>
      <p:pic>
        <p:nvPicPr>
          <p:cNvPr id="3" name="صورة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967991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عنوان 1" hidden="1"/>
          <p:cNvSpPr>
            <a:spLocks noGrp="1"/>
          </p:cNvSpPr>
          <p:nvPr>
            <p:ph type="title"/>
          </p:nvPr>
        </p:nvSpPr>
        <p:spPr/>
        <p:txBody>
          <a:bodyPr/>
          <a:lstStyle/>
          <a:p>
            <a:pPr eaLnBrk="1" hangingPunct="1">
              <a:defRPr/>
            </a:pPr>
            <a:r>
              <a:rPr lang="en-US" sz="2000" b="1" smtClean="0"/>
              <a:t>Deep veins thrombosis  occurred in the left leg more than on the right leg due to compression of the left common iliac vein by the overlying right common iliac artery .</a:t>
            </a:r>
            <a:endParaRPr lang="en-US" sz="2000" b="1" smtClean="0"/>
          </a:p>
        </p:txBody>
      </p:sp>
      <p:pic>
        <p:nvPicPr>
          <p:cNvPr id="3" name="صورة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163899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عنوان 1" hidden="1"/>
          <p:cNvSpPr>
            <a:spLocks noGrp="1"/>
          </p:cNvSpPr>
          <p:nvPr>
            <p:ph type="title"/>
          </p:nvPr>
        </p:nvSpPr>
        <p:spPr/>
        <p:txBody>
          <a:bodyPr/>
          <a:lstStyle/>
          <a:p>
            <a:pPr eaLnBrk="1" hangingPunct="1">
              <a:defRPr/>
            </a:pPr>
            <a:r>
              <a:rPr lang="en-US" sz="3600" b="1" smtClean="0">
                <a:solidFill>
                  <a:srgbClr val="CC3300"/>
                </a:solidFill>
              </a:rPr>
              <a:t>Risk factors</a:t>
            </a:r>
            <a:r>
              <a:rPr lang="en-US" sz="3200" b="1" smtClean="0"/>
              <a:t/>
            </a:r>
            <a:br>
              <a:rPr lang="en-US" sz="3200" b="1" smtClean="0"/>
            </a:br>
            <a:r>
              <a:rPr lang="en-US" sz="1600" b="1" smtClean="0"/>
              <a:t>                      Recent surgery or hospitalization </a:t>
            </a:r>
            <a:br>
              <a:rPr lang="en-US" sz="1600" b="1" smtClean="0"/>
            </a:br>
            <a:r>
              <a:rPr lang="en-US" sz="1600" b="1" smtClean="0"/>
              <a:t>                      Advanced age  </a:t>
            </a:r>
            <a:br>
              <a:rPr lang="en-US" sz="1600" b="1" smtClean="0"/>
            </a:br>
            <a:r>
              <a:rPr lang="en-US" sz="1600" b="1" smtClean="0"/>
              <a:t>                      Obesity </a:t>
            </a:r>
            <a:br>
              <a:rPr lang="en-US" sz="1600" b="1" smtClean="0"/>
            </a:br>
            <a:r>
              <a:rPr lang="en-US" sz="1600" b="1" smtClean="0"/>
              <a:t>                      Infection  </a:t>
            </a:r>
            <a:br>
              <a:rPr lang="en-US" sz="1600" b="1" smtClean="0"/>
            </a:br>
            <a:r>
              <a:rPr lang="en-US" sz="1600" b="1" smtClean="0"/>
              <a:t>                      Immobilization</a:t>
            </a:r>
            <a:br>
              <a:rPr lang="en-US" sz="1600" b="1" smtClean="0"/>
            </a:br>
            <a:r>
              <a:rPr lang="en-US" sz="1600" b="1" smtClean="0"/>
              <a:t>                      Contraceptive pills</a:t>
            </a:r>
            <a:br>
              <a:rPr lang="en-US" sz="1600" b="1" smtClean="0"/>
            </a:br>
            <a:r>
              <a:rPr lang="en-US" sz="1600" b="1" smtClean="0"/>
              <a:t>                      Tobacco</a:t>
            </a:r>
            <a:br>
              <a:rPr lang="en-US" sz="1600" b="1" smtClean="0"/>
            </a:br>
            <a:r>
              <a:rPr lang="en-US" sz="1600" b="1" smtClean="0"/>
              <a:t>                      Air travel (Economy class Syndrome ) </a:t>
            </a:r>
            <a:br>
              <a:rPr lang="en-US" sz="1600" b="1" smtClean="0"/>
            </a:br>
            <a:r>
              <a:rPr lang="en-US" sz="1600" b="1" smtClean="0"/>
              <a:t>                      Thrombophilia (tendency to develop thrombosis )             </a:t>
            </a:r>
            <a:br>
              <a:rPr lang="en-US" sz="1600" b="1" smtClean="0"/>
            </a:br>
            <a:r>
              <a:rPr lang="en-US" sz="1600" b="1" smtClean="0"/>
              <a:t>                                           </a:t>
            </a:r>
            <a:endParaRPr lang="en-US" sz="1600" b="1" dirty="0" smtClean="0"/>
          </a:p>
        </p:txBody>
      </p:sp>
      <p:pic>
        <p:nvPicPr>
          <p:cNvPr id="3" name="صورة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6764291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عنوان 1" hidden="1"/>
          <p:cNvSpPr>
            <a:spLocks noGrp="1"/>
          </p:cNvSpPr>
          <p:nvPr>
            <p:ph type="title"/>
          </p:nvPr>
        </p:nvSpPr>
        <p:spPr/>
        <p:txBody>
          <a:bodyPr/>
          <a:lstStyle/>
          <a:p>
            <a:pPr eaLnBrk="1" hangingPunct="1">
              <a:defRPr/>
            </a:pPr>
            <a:r>
              <a:rPr lang="en-US" sz="3600" b="1" smtClean="0">
                <a:solidFill>
                  <a:srgbClr val="CC3300"/>
                </a:solidFill>
              </a:rPr>
              <a:t>Signs &amp; Symptoms</a:t>
            </a:r>
            <a:endParaRPr lang="en-US" sz="3600" b="1" dirty="0" smtClean="0">
              <a:solidFill>
                <a:srgbClr val="CC3300"/>
              </a:solidFill>
            </a:endParaRPr>
          </a:p>
        </p:txBody>
      </p:sp>
      <p:pic>
        <p:nvPicPr>
          <p:cNvPr id="3" name="صورة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602153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عنوان 1" hidden="1"/>
          <p:cNvSpPr>
            <a:spLocks noGrp="1"/>
          </p:cNvSpPr>
          <p:nvPr>
            <p:ph type="title"/>
          </p:nvPr>
        </p:nvSpPr>
        <p:spPr/>
        <p:txBody>
          <a:bodyPr/>
          <a:lstStyle/>
          <a:p>
            <a:pPr eaLnBrk="1" hangingPunct="1">
              <a:defRPr/>
            </a:pPr>
            <a:r>
              <a:rPr lang="en-US" sz="3600" b="1" smtClean="0">
                <a:solidFill>
                  <a:srgbClr val="CC3300"/>
                </a:solidFill>
              </a:rPr>
              <a:t>Physical examination</a:t>
            </a:r>
            <a:r>
              <a:rPr lang="en-US" sz="3600" b="1" smtClean="0"/>
              <a:t> </a:t>
            </a:r>
            <a:endParaRPr lang="en-US" sz="3600" b="1" dirty="0" smtClean="0"/>
          </a:p>
        </p:txBody>
      </p:sp>
      <p:pic>
        <p:nvPicPr>
          <p:cNvPr id="3" name="صورة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1548619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عنوان 1" hidden="1"/>
          <p:cNvSpPr>
            <a:spLocks noGrp="1"/>
          </p:cNvSpPr>
          <p:nvPr>
            <p:ph type="title"/>
          </p:nvPr>
        </p:nvSpPr>
        <p:spPr/>
        <p:txBody>
          <a:bodyPr/>
          <a:lstStyle/>
          <a:p>
            <a:pPr eaLnBrk="1" hangingPunct="1">
              <a:defRPr/>
            </a:pPr>
            <a:r>
              <a:rPr lang="en-US" sz="3600" b="1" smtClean="0">
                <a:solidFill>
                  <a:srgbClr val="CC3300"/>
                </a:solidFill>
              </a:rPr>
              <a:t>Phlegmasia  alba dolens  (Milk leg , white leg )</a:t>
            </a:r>
            <a:endParaRPr lang="en-US" sz="3600" b="1" dirty="0" smtClean="0">
              <a:solidFill>
                <a:srgbClr val="CC3300"/>
              </a:solidFill>
            </a:endParaRPr>
          </a:p>
        </p:txBody>
      </p:sp>
      <p:pic>
        <p:nvPicPr>
          <p:cNvPr id="3" name="صورة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7396584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عنوان 1" hidden="1"/>
          <p:cNvSpPr>
            <a:spLocks noGrp="1"/>
          </p:cNvSpPr>
          <p:nvPr>
            <p:ph type="title"/>
          </p:nvPr>
        </p:nvSpPr>
        <p:spPr/>
        <p:txBody>
          <a:bodyPr/>
          <a:lstStyle/>
          <a:p>
            <a:pPr eaLnBrk="1" hangingPunct="1">
              <a:defRPr/>
            </a:pPr>
            <a:r>
              <a:rPr lang="en-US" sz="4000" b="1" smtClean="0">
                <a:solidFill>
                  <a:srgbClr val="CC3300"/>
                </a:solidFill>
              </a:rPr>
              <a:t>Phlegmasia cerulea dolens  ( Blue leg )</a:t>
            </a:r>
            <a:r>
              <a:rPr lang="en-US" sz="4000" b="1" smtClean="0"/>
              <a:t> </a:t>
            </a:r>
            <a:endParaRPr lang="en-US" sz="4000" b="1" dirty="0" smtClean="0"/>
          </a:p>
        </p:txBody>
      </p:sp>
      <p:pic>
        <p:nvPicPr>
          <p:cNvPr id="3" name="صورة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567232009"/>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166</Words>
  <Application>Microsoft Office PowerPoint</Application>
  <PresentationFormat>عرض على الشاشة (3:4)‏</PresentationFormat>
  <Paragraphs>25</Paragraphs>
  <Slides>28</Slides>
  <Notes>0</Notes>
  <HiddenSlides>0</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28</vt:i4>
      </vt:variant>
    </vt:vector>
  </HeadingPairs>
  <TitlesOfParts>
    <vt:vector size="33" baseType="lpstr">
      <vt:lpstr>Arial</vt:lpstr>
      <vt:lpstr>Calibri</vt:lpstr>
      <vt:lpstr>Calibri Light</vt:lpstr>
      <vt:lpstr>Times New Roman</vt:lpstr>
      <vt:lpstr>نسق Office</vt:lpstr>
      <vt:lpstr> Deep Veins Thrombosis </vt:lpstr>
      <vt:lpstr>Definition  Is the formation of a blood clot (thrombus) in a deep vein. It commonly affects the leg veins , such as the femoral vein or the popliteal vein or the deep veins of the pelvis .(calf veins more) Occasionally   the veins of the upper limbs are affected. Thrombi usually develop first in the calf veins  growing in the direction of flow of the veins. Extensive DVT can extend into the iliac veins or the inferior vena cava . There is a significant risk of the thrombus embolizing and traveling to the lungs causing a pulmonary embolism</vt:lpstr>
      <vt:lpstr>Etiology </vt:lpstr>
      <vt:lpstr>Deep veins thrombosis  occurred in the left leg more than on the right leg due to compression of the left common iliac vein by the overlying right common iliac artery .</vt:lpstr>
      <vt:lpstr>Risk factors                       Recent surgery or hospitalization                        Advanced age                         Obesity                        Infection                         Immobilization                       Contraceptive pills                       Tobacco                       Air travel (Economy class Syndrome )                        Thrombophilia (tendency to develop thrombosis )                                                         </vt:lpstr>
      <vt:lpstr>Signs &amp; Symptoms</vt:lpstr>
      <vt:lpstr>Physical examination </vt:lpstr>
      <vt:lpstr>Phlegmasia  alba dolens  (Milk leg , white leg )</vt:lpstr>
      <vt:lpstr>Phlegmasia cerulea dolens  ( Blue leg ) </vt:lpstr>
      <vt:lpstr>Investigations Intra venous venography </vt:lpstr>
      <vt:lpstr>Blood Tests </vt:lpstr>
      <vt:lpstr>Doppler ultrasonography </vt:lpstr>
      <vt:lpstr>عرض تقديمي في PowerPoint</vt:lpstr>
      <vt:lpstr>Plethysmography It’s a device  used to measure changes in blood flow or air volume in different parts of the body. It may be done to check for blood clots in the arms and legs, or other extremities to determine circulatory capacity </vt:lpstr>
      <vt:lpstr>Complication </vt:lpstr>
      <vt:lpstr>Although pulmonary embolism can arise from anywhere in the body, most commonly it arises from the calf veins. The venous thrombi predominately originate in venous valve pockets and at other sites of presumed venous stasis. To reach the lungs, thromboemboli travel through the right side of the heart. right atrium; &amp;Right ventricle Pulmonary  artery</vt:lpstr>
      <vt:lpstr>عرض تقديمي في PowerPoint</vt:lpstr>
      <vt:lpstr>Post – phlebitic syndrome </vt:lpstr>
      <vt:lpstr>Treatment </vt:lpstr>
      <vt:lpstr>2-Anti coagulant </vt:lpstr>
      <vt:lpstr>Heparin increases the activity of anti thrombin  III  , prevent conversion of fibrinogen to fibrin  monitored by   P.T.T </vt:lpstr>
      <vt:lpstr>3-Thrombolysis </vt:lpstr>
      <vt:lpstr>4-Compression stockings </vt:lpstr>
      <vt:lpstr>5- Inferior vena cava filter </vt:lpstr>
      <vt:lpstr>DVT prophylaxis </vt:lpstr>
      <vt:lpstr>Surgical patients </vt:lpstr>
      <vt:lpstr>Economy class syndrome </vt:lpstr>
      <vt:lpstr>عرض تقديمي في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Deep Veins Thrombosis </dc:title>
  <dc:creator>Mubark Wilkins</dc:creator>
  <cp:lastModifiedBy>Mubark Wilkins</cp:lastModifiedBy>
  <cp:revision>1</cp:revision>
  <dcterms:created xsi:type="dcterms:W3CDTF">2016-12-16T12:14:55Z</dcterms:created>
  <dcterms:modified xsi:type="dcterms:W3CDTF">2016-12-16T12:14:56Z</dcterms:modified>
</cp:coreProperties>
</file>