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92" r:id="rId2"/>
    <p:sldId id="256" r:id="rId3"/>
    <p:sldId id="275" r:id="rId4"/>
    <p:sldId id="277" r:id="rId5"/>
    <p:sldId id="257" r:id="rId6"/>
    <p:sldId id="278" r:id="rId7"/>
    <p:sldId id="260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8" r:id="rId17"/>
    <p:sldId id="289" r:id="rId18"/>
    <p:sldId id="290" r:id="rId19"/>
    <p:sldId id="291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5587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057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603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635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37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174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579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389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088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147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654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03/23/1438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902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0" y="2564904"/>
            <a:ext cx="9144000" cy="14700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spc="5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The Surgical Phase of Therapy</a:t>
            </a:r>
            <a:r>
              <a:rPr lang="en-US" sz="4800" b="1" spc="5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4800" b="1" spc="5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IQ" sz="48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364088" y="404664"/>
            <a:ext cx="316835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لثة \ اسنان خامس </a:t>
            </a:r>
          </a:p>
          <a:p>
            <a:pPr algn="ctr"/>
            <a:r>
              <a:rPr lang="ar-SA" sz="2800" b="1" dirty="0" smtClean="0"/>
              <a:t>د. زيد (م1-2) </a:t>
            </a:r>
          </a:p>
          <a:p>
            <a:pPr algn="ctr"/>
            <a:r>
              <a:rPr lang="ar-SA" sz="2800" b="1" dirty="0" smtClean="0"/>
              <a:t>22\12\2016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402304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REEVALUATION  AFTER   PHASE I THERAPY</a:t>
            </a:r>
            <a:endParaRPr lang="ar-IQ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/>
            <a:r>
              <a:rPr lang="en-US" sz="2700" dirty="0">
                <a:solidFill>
                  <a:schemeClr val="tx1"/>
                </a:solidFill>
              </a:rPr>
              <a:t>All patients should be treated initially with scaling and root planning  and a final decision for periodontal surgery should be made only after a thorough evaluation of the effects of Phase I therapy include: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2700" dirty="0">
                <a:solidFill>
                  <a:schemeClr val="tx1"/>
                </a:solidFill>
              </a:rPr>
              <a:t>The assessment is generally made no less than 3 months  and sometimes as much as 9 months after the completion of Phase I therapy</a:t>
            </a:r>
          </a:p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2700" dirty="0">
                <a:solidFill>
                  <a:schemeClr val="tx1"/>
                </a:solidFill>
              </a:rPr>
              <a:t>This reevaluation should include </a:t>
            </a:r>
            <a:r>
              <a:rPr lang="en-US" sz="2700" dirty="0" err="1">
                <a:solidFill>
                  <a:schemeClr val="tx1"/>
                </a:solidFill>
              </a:rPr>
              <a:t>reprobing</a:t>
            </a:r>
            <a:r>
              <a:rPr lang="en-US" sz="2700" dirty="0">
                <a:solidFill>
                  <a:schemeClr val="tx1"/>
                </a:solidFill>
              </a:rPr>
              <a:t> the entire mouth, with rechecking for the presence of calculus, root caries, defective restorations, and all signs of </a:t>
            </a:r>
            <a:r>
              <a:rPr lang="en-US" sz="2700" dirty="0" smtClean="0">
                <a:solidFill>
                  <a:schemeClr val="tx1"/>
                </a:solidFill>
              </a:rPr>
              <a:t>persistent inflammation</a:t>
            </a:r>
            <a:r>
              <a:rPr lang="en-US" sz="27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125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INDICATIONS  FOR  PERIODONTAL   SURGERY</a:t>
            </a:r>
            <a:endParaRPr lang="ar-IQ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/>
            <a:r>
              <a:rPr lang="en-US" sz="2700" dirty="0">
                <a:solidFill>
                  <a:schemeClr val="tx1"/>
                </a:solidFill>
              </a:rPr>
              <a:t>1.  Areas with irregular bony contours, deep craters, and other defects usually require a surgical approach.</a:t>
            </a:r>
          </a:p>
          <a:p>
            <a:pPr lvl="0" algn="l" rtl="0"/>
            <a:r>
              <a:rPr lang="en-US" sz="2700" dirty="0">
                <a:solidFill>
                  <a:schemeClr val="tx1"/>
                </a:solidFill>
              </a:rPr>
              <a:t>2. Pockets on teeth in which a complete removal of root irritants is not considered clinically possible may call for surgery. This occurs frequently in molar and pre- molar areas.</a:t>
            </a:r>
          </a:p>
          <a:p>
            <a:pPr lvl="0" algn="l" rtl="0"/>
            <a:r>
              <a:rPr lang="en-US" sz="2700" dirty="0">
                <a:solidFill>
                  <a:schemeClr val="tx1"/>
                </a:solidFill>
              </a:rPr>
              <a:t>3. In cases of furcation involvement of Grade II or III, a surgical approach ensures the removal of irritants.</a:t>
            </a:r>
          </a:p>
          <a:p>
            <a:pPr lvl="0" algn="l" rtl="0"/>
            <a:r>
              <a:rPr lang="en-US" sz="2700" dirty="0">
                <a:solidFill>
                  <a:schemeClr val="tx1"/>
                </a:solidFill>
              </a:rPr>
              <a:t>4. </a:t>
            </a:r>
            <a:r>
              <a:rPr lang="en-US" sz="2700" dirty="0" err="1">
                <a:solidFill>
                  <a:schemeClr val="tx1"/>
                </a:solidFill>
              </a:rPr>
              <a:t>Intrabony</a:t>
            </a:r>
            <a:r>
              <a:rPr lang="en-US" sz="2700" dirty="0">
                <a:solidFill>
                  <a:schemeClr val="tx1"/>
                </a:solidFill>
              </a:rPr>
              <a:t> pockets on distal areas of last molars are usually unresponsive to nonsurgical methods.</a:t>
            </a:r>
          </a:p>
          <a:p>
            <a:pPr lvl="0" algn="l" rtl="0"/>
            <a:r>
              <a:rPr lang="en-US" sz="2700" dirty="0">
                <a:solidFill>
                  <a:schemeClr val="tx1"/>
                </a:solidFill>
              </a:rPr>
              <a:t>5. Persistent inflammation in areas with moderate to deep pockets may require a surgical approach. </a:t>
            </a:r>
          </a:p>
        </p:txBody>
      </p:sp>
    </p:spTree>
    <p:extLst>
      <p:ext uri="{BB962C8B-B14F-4D97-AF65-F5344CB8AC3E}">
        <p14:creationId xmlns:p14="http://schemas.microsoft.com/office/powerpoint/2010/main" val="401762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CRITICAL ZONES IN POCKET SURGERY</a:t>
            </a:r>
            <a:endParaRPr lang="ar-IQ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/>
            <a:r>
              <a:rPr lang="en-US" sz="2800" b="1" u="sng" dirty="0">
                <a:solidFill>
                  <a:schemeClr val="tx1"/>
                </a:solidFill>
              </a:rPr>
              <a:t>Criteria for the selection of one of the different surgical techniques for pocket therapy are based on clinical findings:</a:t>
            </a:r>
          </a:p>
          <a:p>
            <a:pPr marL="457200" lvl="0" indent="-457200" algn="l" rtl="0">
              <a:buFont typeface="Arial" pitchFamily="34" charset="0"/>
              <a:buChar char="•"/>
            </a:pPr>
            <a:r>
              <a:rPr lang="en-US" sz="2700" b="1" dirty="0">
                <a:solidFill>
                  <a:schemeClr val="tx1"/>
                </a:solidFill>
              </a:rPr>
              <a:t>Zone 1: The Soft Tissue Wall</a:t>
            </a:r>
          </a:p>
          <a:p>
            <a:pPr lvl="0" algn="l" rtl="0"/>
            <a:r>
              <a:rPr lang="en-US" sz="2700" dirty="0">
                <a:solidFill>
                  <a:schemeClr val="tx1"/>
                </a:solidFill>
              </a:rPr>
              <a:t> The morphologic features, thickness, and persistence of inflammatory changes in it</a:t>
            </a:r>
          </a:p>
          <a:p>
            <a:pPr marL="457200" lvl="0" indent="-457200" algn="l" rtl="0">
              <a:buFont typeface="Arial" pitchFamily="34" charset="0"/>
              <a:buChar char="•"/>
            </a:pPr>
            <a:r>
              <a:rPr lang="en-US" sz="2700" b="1" dirty="0">
                <a:solidFill>
                  <a:schemeClr val="tx1"/>
                </a:solidFill>
              </a:rPr>
              <a:t>Zone 2: The Tooth Surface</a:t>
            </a:r>
          </a:p>
          <a:p>
            <a:pPr lvl="0" algn="l" rtl="0"/>
            <a:r>
              <a:rPr lang="en-US" sz="2700" dirty="0">
                <a:solidFill>
                  <a:schemeClr val="tx1"/>
                </a:solidFill>
              </a:rPr>
              <a:t>The presence of deposits and the accessibility of the root surface. </a:t>
            </a:r>
          </a:p>
        </p:txBody>
      </p:sp>
    </p:spTree>
    <p:extLst>
      <p:ext uri="{BB962C8B-B14F-4D97-AF65-F5344CB8AC3E}">
        <p14:creationId xmlns:p14="http://schemas.microsoft.com/office/powerpoint/2010/main" val="396235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METHODS OF POCKET THERAPY</a:t>
            </a:r>
            <a:endParaRPr lang="ar-IQ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 algn="l" rtl="0"/>
            <a:r>
              <a:rPr lang="en-US" sz="2800" b="1" dirty="0" smtClean="0">
                <a:solidFill>
                  <a:schemeClr val="tx1"/>
                </a:solidFill>
                <a:cs typeface="Times New Roman"/>
              </a:rPr>
              <a:t>1.New </a:t>
            </a:r>
            <a:r>
              <a:rPr lang="en-US" sz="2800" b="1" dirty="0">
                <a:solidFill>
                  <a:schemeClr val="tx1"/>
                </a:solidFill>
                <a:cs typeface="Times New Roman"/>
              </a:rPr>
              <a:t>attachment techniques </a:t>
            </a:r>
          </a:p>
          <a:p>
            <a:pPr lvl="0" algn="l" rtl="0"/>
            <a:r>
              <a:rPr lang="en-US" sz="2800" dirty="0">
                <a:solidFill>
                  <a:schemeClr val="tx1"/>
                </a:solidFill>
                <a:cs typeface="Times New Roman"/>
              </a:rPr>
              <a:t>eliminate pocket depth by </a:t>
            </a:r>
            <a:r>
              <a:rPr lang="en-US" sz="2800" b="1" dirty="0">
                <a:solidFill>
                  <a:schemeClr val="tx1"/>
                </a:solidFill>
                <a:cs typeface="Times New Roman"/>
              </a:rPr>
              <a:t>reuniting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 the gingiva to the tooth at a position coronal to the bottom of the preexisting pocket</a:t>
            </a:r>
          </a:p>
          <a:p>
            <a:pPr lvl="0" algn="l" rtl="0"/>
            <a:r>
              <a:rPr lang="en-US" sz="2800" b="1" dirty="0">
                <a:solidFill>
                  <a:schemeClr val="tx1"/>
                </a:solidFill>
                <a:cs typeface="Times New Roman"/>
              </a:rPr>
              <a:t>2.Removal of the pocket wall </a:t>
            </a:r>
          </a:p>
          <a:p>
            <a:pPr lvl="0" algn="l" rtl="0"/>
            <a:r>
              <a:rPr lang="en-US" sz="2800" dirty="0">
                <a:solidFill>
                  <a:schemeClr val="tx1"/>
                </a:solidFill>
                <a:cs typeface="Times New Roman"/>
              </a:rPr>
              <a:t>It can be removed by the following:</a:t>
            </a:r>
          </a:p>
          <a:p>
            <a:pPr lvl="0" algn="l" rtl="0"/>
            <a:r>
              <a:rPr lang="en-US" sz="2800" dirty="0">
                <a:solidFill>
                  <a:schemeClr val="tx1"/>
                </a:solidFill>
                <a:cs typeface="Times New Roman"/>
              </a:rPr>
              <a:t>•</a:t>
            </a:r>
            <a:r>
              <a:rPr lang="en-US" sz="2800" b="1" dirty="0">
                <a:solidFill>
                  <a:schemeClr val="tx1"/>
                </a:solidFill>
                <a:cs typeface="Times New Roman"/>
              </a:rPr>
              <a:t>Retraction or shrinkage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, in which scaling and root planning procedures resolve the inflammatory process and the gingiva therefore shrinks, reducing the pocket depth.</a:t>
            </a:r>
          </a:p>
          <a:p>
            <a:pPr lvl="0" algn="l" rtl="0"/>
            <a:r>
              <a:rPr lang="en-US" sz="2800" dirty="0">
                <a:solidFill>
                  <a:schemeClr val="tx1"/>
                </a:solidFill>
                <a:cs typeface="Times New Roman"/>
              </a:rPr>
              <a:t>•</a:t>
            </a:r>
            <a:r>
              <a:rPr lang="en-US" sz="2800" b="1" dirty="0">
                <a:solidFill>
                  <a:schemeClr val="tx1"/>
                </a:solidFill>
                <a:cs typeface="Times New Roman"/>
              </a:rPr>
              <a:t>Surgical removal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 performed by the </a:t>
            </a:r>
            <a:r>
              <a:rPr lang="en-US" sz="2800" b="1" dirty="0" err="1">
                <a:solidFill>
                  <a:schemeClr val="tx1"/>
                </a:solidFill>
                <a:cs typeface="Times New Roman"/>
              </a:rPr>
              <a:t>gingivectomy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 technique or by means of an </a:t>
            </a:r>
            <a:r>
              <a:rPr lang="en-US" sz="2800" dirty="0" err="1">
                <a:solidFill>
                  <a:schemeClr val="tx1"/>
                </a:solidFill>
                <a:cs typeface="Times New Roman"/>
              </a:rPr>
              <a:t>undisplaced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 flap.</a:t>
            </a:r>
          </a:p>
          <a:p>
            <a:pPr lvl="0" algn="l" rtl="0"/>
            <a:r>
              <a:rPr lang="en-US" sz="2800" dirty="0">
                <a:solidFill>
                  <a:schemeClr val="tx1"/>
                </a:solidFill>
                <a:cs typeface="Times New Roman"/>
              </a:rPr>
              <a:t>•</a:t>
            </a:r>
            <a:r>
              <a:rPr lang="en-US" sz="2800" b="1" dirty="0">
                <a:solidFill>
                  <a:schemeClr val="tx1"/>
                </a:solidFill>
                <a:cs typeface="Times New Roman"/>
              </a:rPr>
              <a:t>Apical displacement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 with an </a:t>
            </a:r>
            <a:r>
              <a:rPr lang="en-US" sz="2800" b="1" dirty="0">
                <a:solidFill>
                  <a:schemeClr val="tx1"/>
                </a:solidFill>
                <a:cs typeface="Times New Roman"/>
              </a:rPr>
              <a:t>apically displaced flap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.</a:t>
            </a:r>
          </a:p>
          <a:p>
            <a:pPr lvl="0" algn="l" rtl="0"/>
            <a:r>
              <a:rPr lang="en-US" sz="2800" dirty="0">
                <a:solidFill>
                  <a:schemeClr val="tx1"/>
                </a:solidFill>
                <a:cs typeface="Times New Roman"/>
              </a:rPr>
              <a:t>3. </a:t>
            </a:r>
            <a:r>
              <a:rPr lang="en-US" sz="2800" b="1" dirty="0">
                <a:solidFill>
                  <a:schemeClr val="tx1"/>
                </a:solidFill>
                <a:cs typeface="Times New Roman"/>
              </a:rPr>
              <a:t>Removal of the tooth side of the pocket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, which is accomplished by tooth extraction or by partial tooth extraction (</a:t>
            </a:r>
            <a:r>
              <a:rPr lang="en-US" sz="2800" dirty="0" err="1">
                <a:solidFill>
                  <a:schemeClr val="tx1"/>
                </a:solidFill>
                <a:cs typeface="Times New Roman"/>
              </a:rPr>
              <a:t>hemisection</a:t>
            </a:r>
            <a:r>
              <a:rPr lang="en-US" sz="2800" dirty="0">
                <a:solidFill>
                  <a:schemeClr val="tx1"/>
                </a:solidFill>
                <a:cs typeface="Times New Roman"/>
              </a:rPr>
              <a:t> or root resection).</a:t>
            </a:r>
          </a:p>
          <a:p>
            <a:pPr lvl="0" algn="l" rtl="0"/>
            <a:endParaRPr lang="ar-IQ" sz="2800" dirty="0">
              <a:solidFill>
                <a:schemeClr val="tx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760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Criteria for Method Selection</a:t>
            </a:r>
            <a:endParaRPr lang="ar-IQ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/>
            <a:r>
              <a:rPr lang="en-US" sz="2800" b="1" dirty="0">
                <a:solidFill>
                  <a:schemeClr val="tx1"/>
                </a:solidFill>
              </a:rPr>
              <a:t>1. Characteristics of the pocket: </a:t>
            </a:r>
            <a:r>
              <a:rPr lang="en-US" sz="2800" dirty="0">
                <a:solidFill>
                  <a:schemeClr val="tx1"/>
                </a:solidFill>
              </a:rPr>
              <a:t>depth, relation to bone, and configuration.</a:t>
            </a:r>
          </a:p>
          <a:p>
            <a:pPr lvl="0" algn="l" rtl="0"/>
            <a:r>
              <a:rPr lang="en-US" sz="2800" b="1" dirty="0">
                <a:solidFill>
                  <a:schemeClr val="tx1"/>
                </a:solidFill>
              </a:rPr>
              <a:t>2. Accessibility to instrumentation</a:t>
            </a:r>
            <a:r>
              <a:rPr lang="en-US" sz="2800" dirty="0">
                <a:solidFill>
                  <a:schemeClr val="tx1"/>
                </a:solidFill>
              </a:rPr>
              <a:t>, including presence of furcation involvements.</a:t>
            </a:r>
          </a:p>
          <a:p>
            <a:pPr lvl="0" algn="l" rtl="0"/>
            <a:r>
              <a:rPr lang="en-US" sz="2800" b="1" dirty="0">
                <a:solidFill>
                  <a:schemeClr val="tx1"/>
                </a:solidFill>
              </a:rPr>
              <a:t>3. Existence of </a:t>
            </a:r>
            <a:r>
              <a:rPr lang="en-US" sz="2800" b="1" dirty="0" err="1">
                <a:solidFill>
                  <a:schemeClr val="tx1"/>
                </a:solidFill>
              </a:rPr>
              <a:t>mucogingival</a:t>
            </a:r>
            <a:r>
              <a:rPr lang="en-US" sz="2800" b="1" dirty="0">
                <a:solidFill>
                  <a:schemeClr val="tx1"/>
                </a:solidFill>
              </a:rPr>
              <a:t> problems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lvl="0" algn="l" rtl="0"/>
            <a:r>
              <a:rPr lang="en-US" sz="2800" b="1" dirty="0">
                <a:solidFill>
                  <a:schemeClr val="tx1"/>
                </a:solidFill>
              </a:rPr>
              <a:t>4. Response to Phase I therapy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lvl="0" algn="l" rtl="0"/>
            <a:r>
              <a:rPr lang="en-US" sz="2800" b="1" dirty="0">
                <a:solidFill>
                  <a:schemeClr val="tx1"/>
                </a:solidFill>
              </a:rPr>
              <a:t>5. Patient cooperation</a:t>
            </a:r>
            <a:r>
              <a:rPr lang="en-US" sz="2800" dirty="0">
                <a:solidFill>
                  <a:schemeClr val="tx1"/>
                </a:solidFill>
              </a:rPr>
              <a:t>, including ability to perform effective oral hygiene and, for smokers, willingness to stop their habit at least temporarily (i.e., a few weeks).</a:t>
            </a:r>
          </a:p>
        </p:txBody>
      </p:sp>
    </p:spTree>
    <p:extLst>
      <p:ext uri="{BB962C8B-B14F-4D97-AF65-F5344CB8AC3E}">
        <p14:creationId xmlns:p14="http://schemas.microsoft.com/office/powerpoint/2010/main" val="395894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Criteria for Method Selection</a:t>
            </a:r>
            <a:endParaRPr lang="ar-IQ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/>
            <a:r>
              <a:rPr lang="en-US" b="1" dirty="0">
                <a:solidFill>
                  <a:schemeClr val="tx1"/>
                </a:solidFill>
              </a:rPr>
              <a:t>6. Age and general health of the patient.</a:t>
            </a:r>
          </a:p>
          <a:p>
            <a:pPr lvl="0" algn="l" rtl="0"/>
            <a:r>
              <a:rPr lang="en-US" b="1" dirty="0">
                <a:solidFill>
                  <a:schemeClr val="tx1"/>
                </a:solidFill>
              </a:rPr>
              <a:t>7. Overall diagnosis of the case</a:t>
            </a:r>
            <a:r>
              <a:rPr lang="en-US" dirty="0">
                <a:solidFill>
                  <a:schemeClr val="tx1"/>
                </a:solidFill>
              </a:rPr>
              <a:t>: various types of gingival enlargement and types of periodontitis (chronic marginal periodontitis, localized aggressive periodontitis, generalized aggressive periodontitis, and so forth).</a:t>
            </a:r>
          </a:p>
          <a:p>
            <a:pPr lvl="0" algn="l" rtl="0"/>
            <a:r>
              <a:rPr lang="en-US" b="1" dirty="0">
                <a:solidFill>
                  <a:schemeClr val="tx1"/>
                </a:solidFill>
              </a:rPr>
              <a:t>8. Esthetic considerations.</a:t>
            </a:r>
          </a:p>
          <a:p>
            <a:pPr lvl="0" algn="l" rtl="0"/>
            <a:r>
              <a:rPr lang="en-US" b="1" dirty="0">
                <a:solidFill>
                  <a:schemeClr val="tx1"/>
                </a:solidFill>
              </a:rPr>
              <a:t>9. Previous periodontal treatments.</a:t>
            </a:r>
          </a:p>
          <a:p>
            <a:pPr lvl="0" algn="l" rt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3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Therapy  for  Gingival  Pockets: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/>
            <a:r>
              <a:rPr lang="en-US" sz="3600" b="1" dirty="0">
                <a:solidFill>
                  <a:schemeClr val="tx1"/>
                </a:solidFill>
              </a:rPr>
              <a:t>The pocket wall </a:t>
            </a:r>
            <a:r>
              <a:rPr lang="en-US" sz="3600" dirty="0">
                <a:solidFill>
                  <a:schemeClr val="tx1"/>
                </a:solidFill>
              </a:rPr>
              <a:t>can be either </a:t>
            </a:r>
            <a:r>
              <a:rPr lang="en-US" sz="3600" b="1" dirty="0">
                <a:solidFill>
                  <a:schemeClr val="tx1"/>
                </a:solidFill>
              </a:rPr>
              <a:t>edematous or fibrotic</a:t>
            </a:r>
            <a:r>
              <a:rPr lang="en-US" sz="3600" dirty="0">
                <a:solidFill>
                  <a:schemeClr val="tx1"/>
                </a:solidFill>
              </a:rPr>
              <a:t>. Edematous tissue </a:t>
            </a:r>
            <a:r>
              <a:rPr lang="en-US" sz="3600" b="1" dirty="0">
                <a:solidFill>
                  <a:schemeClr val="tx1"/>
                </a:solidFill>
              </a:rPr>
              <a:t>shrinks</a:t>
            </a:r>
            <a:r>
              <a:rPr lang="en-US" sz="3600" dirty="0">
                <a:solidFill>
                  <a:schemeClr val="tx1"/>
                </a:solidFill>
              </a:rPr>
              <a:t> after scaling and root planning is the technique of choice in these cases.</a:t>
            </a:r>
          </a:p>
          <a:p>
            <a:pPr lvl="0" algn="l" rtl="0"/>
            <a:r>
              <a:rPr lang="en-US" sz="3600" dirty="0">
                <a:solidFill>
                  <a:schemeClr val="tx1"/>
                </a:solidFill>
              </a:rPr>
              <a:t>Pockets with a </a:t>
            </a:r>
            <a:r>
              <a:rPr lang="en-US" sz="3600" b="1" dirty="0">
                <a:solidFill>
                  <a:schemeClr val="tx1"/>
                </a:solidFill>
              </a:rPr>
              <a:t>fibrotic wall </a:t>
            </a:r>
            <a:r>
              <a:rPr lang="en-US" sz="3600" dirty="0">
                <a:solidFill>
                  <a:schemeClr val="tx1"/>
                </a:solidFill>
              </a:rPr>
              <a:t>are eliminated </a:t>
            </a:r>
            <a:r>
              <a:rPr lang="en-US" sz="3600" b="1" dirty="0">
                <a:solidFill>
                  <a:schemeClr val="tx1"/>
                </a:solidFill>
              </a:rPr>
              <a:t>surgically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87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Therapy for Slight Periodontitis: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l" rtl="0"/>
            <a:r>
              <a:rPr lang="en-US" sz="3600" dirty="0">
                <a:solidFill>
                  <a:schemeClr val="tx1"/>
                </a:solidFill>
              </a:rPr>
              <a:t>In </a:t>
            </a:r>
            <a:r>
              <a:rPr lang="en-US" sz="3600" b="1" dirty="0">
                <a:solidFill>
                  <a:schemeClr val="tx1"/>
                </a:solidFill>
              </a:rPr>
              <a:t>slight periodontitis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b="1" dirty="0">
                <a:solidFill>
                  <a:schemeClr val="tx1"/>
                </a:solidFill>
              </a:rPr>
              <a:t>bone loss </a:t>
            </a:r>
            <a:r>
              <a:rPr lang="en-US" sz="3600" dirty="0">
                <a:solidFill>
                  <a:schemeClr val="tx1"/>
                </a:solidFill>
              </a:rPr>
              <a:t>has occurred to a </a:t>
            </a:r>
            <a:r>
              <a:rPr lang="en-US" sz="3600" b="1" dirty="0">
                <a:solidFill>
                  <a:schemeClr val="tx1"/>
                </a:solidFill>
              </a:rPr>
              <a:t>small degree </a:t>
            </a:r>
            <a:r>
              <a:rPr lang="en-US" sz="3600" dirty="0">
                <a:solidFill>
                  <a:schemeClr val="tx1"/>
                </a:solidFill>
              </a:rPr>
              <a:t>and pockets are shallow to moderate. In these cases, a </a:t>
            </a:r>
            <a:r>
              <a:rPr lang="en-US" sz="3600" b="1" dirty="0">
                <a:solidFill>
                  <a:schemeClr val="tx1"/>
                </a:solidFill>
              </a:rPr>
              <a:t>conservative approach</a:t>
            </a:r>
            <a:r>
              <a:rPr lang="en-US" sz="3600" dirty="0">
                <a:solidFill>
                  <a:schemeClr val="tx1"/>
                </a:solidFill>
              </a:rPr>
              <a:t> and </a:t>
            </a:r>
            <a:r>
              <a:rPr lang="en-US" sz="3600" b="1" dirty="0">
                <a:solidFill>
                  <a:schemeClr val="tx1"/>
                </a:solidFill>
              </a:rPr>
              <a:t>adequate oral hygiene generally </a:t>
            </a:r>
            <a:r>
              <a:rPr lang="en-US" sz="3600" dirty="0">
                <a:solidFill>
                  <a:schemeClr val="tx1"/>
                </a:solidFill>
              </a:rPr>
              <a:t>suffice to control the disease. </a:t>
            </a:r>
          </a:p>
          <a:p>
            <a:pPr lvl="0" algn="l" rtl="0"/>
            <a:r>
              <a:rPr lang="en-US" sz="3600" dirty="0">
                <a:solidFill>
                  <a:schemeClr val="tx1"/>
                </a:solidFill>
              </a:rPr>
              <a:t>Incipient periodontitis occurring as recurrence in previously treated sites may require a thorough analysis of the causes for the recurrence and, on occasions, a surgical approach to correct them.</a:t>
            </a:r>
          </a:p>
          <a:p>
            <a:pPr lvl="0" algn="l" rtl="0"/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32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Therapy for Moderate to Severe Periodontitis in the Anterior Sector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algn="l" rtl="0"/>
            <a:r>
              <a:rPr lang="en-US" sz="3600" dirty="0">
                <a:solidFill>
                  <a:schemeClr val="tx1"/>
                </a:solidFill>
              </a:rPr>
              <a:t>The anterior teeth are important </a:t>
            </a:r>
            <a:r>
              <a:rPr lang="en-US" sz="3600" b="1" dirty="0">
                <a:solidFill>
                  <a:schemeClr val="tx1"/>
                </a:solidFill>
              </a:rPr>
              <a:t>esthetically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</a:p>
          <a:p>
            <a:pPr lvl="0" algn="l" rtl="0"/>
            <a:r>
              <a:rPr lang="en-US" sz="3600" dirty="0">
                <a:solidFill>
                  <a:schemeClr val="tx1"/>
                </a:solidFill>
              </a:rPr>
              <a:t>Anterior teeth offer some </a:t>
            </a:r>
            <a:r>
              <a:rPr lang="en-US" sz="3600" b="1" dirty="0">
                <a:solidFill>
                  <a:schemeClr val="tx1"/>
                </a:solidFill>
              </a:rPr>
              <a:t>advantages</a:t>
            </a:r>
            <a:r>
              <a:rPr lang="en-US" sz="3600" dirty="0">
                <a:solidFill>
                  <a:schemeClr val="tx1"/>
                </a:solidFill>
              </a:rPr>
              <a:t> to a conservative approach. </a:t>
            </a:r>
            <a:r>
              <a:rPr lang="en-US" sz="3600" b="1" dirty="0">
                <a:solidFill>
                  <a:schemeClr val="tx1"/>
                </a:solidFill>
              </a:rPr>
              <a:t>First</a:t>
            </a:r>
            <a:r>
              <a:rPr lang="en-US" sz="3600" dirty="0">
                <a:solidFill>
                  <a:schemeClr val="tx1"/>
                </a:solidFill>
              </a:rPr>
              <a:t>, they are all single rooted and easily accessible; </a:t>
            </a:r>
            <a:r>
              <a:rPr lang="en-US" sz="3600" b="1" dirty="0">
                <a:solidFill>
                  <a:schemeClr val="tx1"/>
                </a:solidFill>
              </a:rPr>
              <a:t>second</a:t>
            </a:r>
            <a:r>
              <a:rPr lang="en-US" sz="3600" dirty="0">
                <a:solidFill>
                  <a:schemeClr val="tx1"/>
                </a:solidFill>
              </a:rPr>
              <a:t>, patient's compliance and thoroughness in plaque control are easier to attain. Therefore scaling and root </a:t>
            </a:r>
            <a:r>
              <a:rPr lang="en-US" sz="3600" dirty="0" err="1">
                <a:solidFill>
                  <a:schemeClr val="tx1"/>
                </a:solidFill>
              </a:rPr>
              <a:t>planing</a:t>
            </a:r>
            <a:r>
              <a:rPr lang="en-US" sz="3600" dirty="0">
                <a:solidFill>
                  <a:schemeClr val="tx1"/>
                </a:solidFill>
              </a:rPr>
              <a:t>  is  the  technique  of  choice for  the  anterior  teeth.</a:t>
            </a:r>
          </a:p>
          <a:p>
            <a:pPr lvl="0" algn="l" rtl="0"/>
            <a:r>
              <a:rPr lang="en-US" sz="3600" b="1" dirty="0">
                <a:solidFill>
                  <a:schemeClr val="tx1"/>
                </a:solidFill>
              </a:rPr>
              <a:t>Sometimes, a surgical technique may be necessary for improved accessibility for root </a:t>
            </a:r>
            <a:r>
              <a:rPr lang="en-US" sz="3600" b="1" dirty="0" err="1">
                <a:solidFill>
                  <a:schemeClr val="tx1"/>
                </a:solidFill>
              </a:rPr>
              <a:t>planing</a:t>
            </a:r>
            <a:r>
              <a:rPr lang="en-US" sz="3600" b="1" dirty="0">
                <a:solidFill>
                  <a:schemeClr val="tx1"/>
                </a:solidFill>
              </a:rPr>
              <a:t> or regenerative surgery of osseous defects. </a:t>
            </a:r>
          </a:p>
        </p:txBody>
      </p:sp>
    </p:spTree>
    <p:extLst>
      <p:ext uri="{BB962C8B-B14F-4D97-AF65-F5344CB8AC3E}">
        <p14:creationId xmlns:p14="http://schemas.microsoft.com/office/powerpoint/2010/main" val="201426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dirty="0">
                <a:solidFill>
                  <a:schemeClr val="tx1"/>
                </a:solidFill>
                <a:latin typeface="Monotype Corsiva" pitchFamily="66" charset="0"/>
              </a:rPr>
              <a:t>Therapy for Moderate to  Severe  Periodontitis  in the Posterior Area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52292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/>
            <a:r>
              <a:rPr lang="en-US" sz="3600" dirty="0">
                <a:solidFill>
                  <a:schemeClr val="tx1"/>
                </a:solidFill>
              </a:rPr>
              <a:t>Treatment for premolars and molars usually poses </a:t>
            </a:r>
            <a:r>
              <a:rPr lang="en-US" sz="3600" b="1" dirty="0">
                <a:solidFill>
                  <a:schemeClr val="tx1"/>
                </a:solidFill>
              </a:rPr>
              <a:t>no esthetic problem </a:t>
            </a:r>
            <a:r>
              <a:rPr lang="en-US" sz="3600" dirty="0">
                <a:solidFill>
                  <a:schemeClr val="tx1"/>
                </a:solidFill>
              </a:rPr>
              <a:t>but frequently involves </a:t>
            </a:r>
            <a:r>
              <a:rPr lang="en-US" sz="3600" b="1" dirty="0">
                <a:solidFill>
                  <a:schemeClr val="tx1"/>
                </a:solidFill>
              </a:rPr>
              <a:t>difficult accessibility</a:t>
            </a:r>
            <a:r>
              <a:rPr lang="en-US" sz="3600" dirty="0">
                <a:solidFill>
                  <a:schemeClr val="tx1"/>
                </a:solidFill>
              </a:rPr>
              <a:t>. Bone defects and root (</a:t>
            </a:r>
            <a:r>
              <a:rPr lang="en-US" sz="3600" dirty="0" err="1">
                <a:solidFill>
                  <a:schemeClr val="tx1"/>
                </a:solidFill>
              </a:rPr>
              <a:t>furcations</a:t>
            </a:r>
            <a:r>
              <a:rPr lang="en-US" sz="3600" dirty="0">
                <a:solidFill>
                  <a:schemeClr val="tx1"/>
                </a:solidFill>
              </a:rPr>
              <a:t> involvement), may offer </a:t>
            </a:r>
            <a:r>
              <a:rPr lang="en-US" sz="3600" dirty="0" smtClean="0">
                <a:solidFill>
                  <a:schemeClr val="tx1"/>
                </a:solidFill>
              </a:rPr>
              <a:t>problems </a:t>
            </a:r>
            <a:r>
              <a:rPr lang="en-US" sz="3600" dirty="0">
                <a:solidFill>
                  <a:schemeClr val="tx1"/>
                </a:solidFill>
              </a:rPr>
              <a:t>for instrumentation in a close field. Therefore </a:t>
            </a:r>
            <a:r>
              <a:rPr lang="en-US" sz="3600" b="1" dirty="0">
                <a:solidFill>
                  <a:schemeClr val="tx1"/>
                </a:solidFill>
              </a:rPr>
              <a:t>surgery</a:t>
            </a:r>
            <a:r>
              <a:rPr lang="en-US" sz="3600" dirty="0">
                <a:solidFill>
                  <a:schemeClr val="tx1"/>
                </a:solidFill>
              </a:rPr>
              <a:t> is frequently indicated in this region.</a:t>
            </a:r>
          </a:p>
          <a:p>
            <a:pPr lvl="0" algn="l" rtl="0"/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92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1470025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The Surgical Phase of </a:t>
            </a:r>
            <a:r>
              <a:rPr lang="en-US" sz="48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Therapy</a:t>
            </a:r>
            <a:r>
              <a:rPr lang="en-US" sz="48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48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ar-IQ" sz="48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795264"/>
            <a:ext cx="9036496" cy="5062736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surgical phase of periodontal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therapy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seeks the following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 algn="l" rtl="0">
              <a:buFont typeface="+mj-lt"/>
              <a:buAutoNum type="romanU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 the prognosis of the treatment</a:t>
            </a:r>
          </a:p>
          <a:p>
            <a:pPr marL="571500" indent="-571500" algn="l" rtl="0">
              <a:buFont typeface="+mj-lt"/>
              <a:buAutoNum type="romanU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 the esthetic</a:t>
            </a:r>
          </a:p>
          <a:p>
            <a:pPr marL="571500" indent="-571500" algn="l" rtl="0">
              <a:buFont typeface="+mj-lt"/>
              <a:buAutoNum type="romanUcPeriod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27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dirty="0" smtClean="0">
                <a:solidFill>
                  <a:schemeClr val="tx1"/>
                </a:solidFill>
                <a:latin typeface="Monotype Corsiva" pitchFamily="66" charset="0"/>
                <a:ea typeface="+mj-ea"/>
                <a:cs typeface="+mj-cs"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latin typeface="Monotype Corsiva" pitchFamily="66" charset="0"/>
                <a:ea typeface="+mj-ea"/>
                <a:cs typeface="+mj-cs"/>
              </a:rPr>
            </a:br>
            <a:r>
              <a:rPr lang="en-US" sz="4800" b="1" dirty="0" smtClean="0">
                <a:solidFill>
                  <a:schemeClr val="tx1"/>
                </a:solidFill>
                <a:latin typeface="Monotype Corsiva" pitchFamily="66" charset="0"/>
                <a:ea typeface="+mj-ea"/>
                <a:cs typeface="+mj-cs"/>
              </a:rPr>
              <a:t>The </a:t>
            </a:r>
            <a:r>
              <a:rPr lang="en-US" sz="4800" b="1" dirty="0">
                <a:solidFill>
                  <a:schemeClr val="tx1"/>
                </a:solidFill>
                <a:latin typeface="Monotype Corsiva" pitchFamily="66" charset="0"/>
                <a:ea typeface="+mj-ea"/>
                <a:cs typeface="+mj-cs"/>
              </a:rPr>
              <a:t>effectiveness of periodontal therapy is predicated on</a:t>
            </a:r>
            <a:r>
              <a:rPr lang="en-US" sz="4800" dirty="0">
                <a:solidFill>
                  <a:schemeClr val="tx1"/>
                </a:solidFill>
                <a:ea typeface="+mj-ea"/>
                <a:cs typeface="+mj-cs"/>
              </a:rPr>
              <a:t>: </a:t>
            </a:r>
            <a:br>
              <a:rPr lang="en-US" sz="4800" dirty="0">
                <a:solidFill>
                  <a:schemeClr val="tx1"/>
                </a:solidFill>
                <a:ea typeface="+mj-ea"/>
                <a:cs typeface="+mj-cs"/>
              </a:rPr>
            </a:br>
            <a:endParaRPr lang="ar-IQ" sz="48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795264"/>
            <a:ext cx="9144000" cy="5062736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en-US" sz="40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algn="l"/>
            <a:r>
              <a:rPr lang="en-US" sz="4000" dirty="0" smtClean="0">
                <a:solidFill>
                  <a:schemeClr val="tx1"/>
                </a:solidFill>
                <a:ea typeface="+mj-ea"/>
                <a:cs typeface="+mj-cs"/>
              </a:rPr>
              <a:t>1</a:t>
            </a:r>
            <a:r>
              <a:rPr lang="en-US" sz="4000" dirty="0">
                <a:solidFill>
                  <a:schemeClr val="tx1"/>
                </a:solidFill>
                <a:ea typeface="+mj-ea"/>
                <a:cs typeface="+mj-cs"/>
              </a:rPr>
              <a:t>. 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completely eliminating calculus,     plaque, and diseased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cementum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from the 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tooth surface.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2. Reduce the depth of the 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pocket.</a:t>
            </a:r>
            <a:r>
              <a:rPr lang="en-US" sz="4000" dirty="0">
                <a:solidFill>
                  <a:schemeClr val="tx1"/>
                </a:solidFill>
                <a:ea typeface="+mj-ea"/>
                <a:cs typeface="+mj-cs"/>
              </a:rPr>
              <a:t/>
            </a:r>
            <a:br>
              <a:rPr lang="en-US" sz="4000" dirty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sz="4000" dirty="0">
                <a:solidFill>
                  <a:schemeClr val="tx1"/>
                </a:solidFill>
                <a:ea typeface="+mj-ea"/>
                <a:cs typeface="+mj-cs"/>
              </a:rPr>
              <a:t/>
            </a:r>
            <a:br>
              <a:rPr lang="en-US" sz="4000" dirty="0">
                <a:solidFill>
                  <a:schemeClr val="tx1"/>
                </a:solidFill>
                <a:ea typeface="+mj-ea"/>
                <a:cs typeface="+mj-cs"/>
              </a:rPr>
            </a:b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4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dirty="0" smtClean="0">
                <a:solidFill>
                  <a:schemeClr val="tx1"/>
                </a:solidFill>
                <a:latin typeface="Monotype Corsiva" pitchFamily="66" charset="0"/>
              </a:rPr>
              <a:t>Difficulties</a:t>
            </a:r>
            <a:endParaRPr lang="ar-IQ" sz="48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795264"/>
            <a:ext cx="9144000" cy="5062736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71500" indent="-571500" algn="l" rtl="0">
              <a:buFont typeface="Arial" pitchFamily="34" charset="0"/>
              <a:buChar char="•"/>
            </a:pPr>
            <a:endParaRPr lang="en-US" sz="3600" dirty="0" smtClean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571500" indent="-571500" algn="l" rtl="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presence of irregularities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on the   root surface.</a:t>
            </a:r>
          </a:p>
          <a:p>
            <a:pPr marL="571500" indent="-571500" algn="l" rtl="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presence of furcation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involvements.</a:t>
            </a:r>
          </a:p>
          <a:p>
            <a:pPr marL="571500" indent="-571500" algn="l" rtl="0">
              <a:buFont typeface="Arial" pitchFamily="34" charset="0"/>
              <a:buChar char="•"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Unaccessible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tooth (</a:t>
            </a:r>
            <a:r>
              <a:rPr lang="en-US" sz="36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molar,premolar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).</a:t>
            </a:r>
            <a:endParaRPr lang="ar-IQ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56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19" cy="8181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-108520" y="0"/>
            <a:ext cx="9252519" cy="1196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مربع نص 2"/>
          <p:cNvSpPr txBox="1"/>
          <p:nvPr/>
        </p:nvSpPr>
        <p:spPr>
          <a:xfrm>
            <a:off x="179512" y="332656"/>
            <a:ext cx="59766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</a:rPr>
              <a:t>Periodontal surgery</a:t>
            </a:r>
            <a:endParaRPr lang="ar-IQ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5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Monotype Corsiva" pitchFamily="66" charset="0"/>
              </a:rPr>
              <a:t>Surgical Pocket Therapy</a:t>
            </a:r>
            <a:endParaRPr lang="ar-IQ" sz="48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795264"/>
            <a:ext cx="9144000" cy="5062736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rtl="0"/>
            <a:r>
              <a:rPr lang="en-US" sz="4000">
                <a:solidFill>
                  <a:schemeClr val="tx1"/>
                </a:solidFill>
                <a:ea typeface="+mj-ea"/>
                <a:cs typeface="+mj-cs"/>
              </a:rPr>
              <a:t>Surgical pocket therapy can be directed toward </a:t>
            </a:r>
            <a:br>
              <a:rPr lang="en-US" sz="400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sz="4000">
                <a:solidFill>
                  <a:schemeClr val="tx1"/>
                </a:solidFill>
                <a:ea typeface="+mj-ea"/>
                <a:cs typeface="+mj-cs"/>
              </a:rPr>
              <a:t>1) access surgery to ensure the                    removal of irritants from the tooth        surface </a:t>
            </a:r>
            <a:br>
              <a:rPr lang="en-US" sz="400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sz="4000">
                <a:solidFill>
                  <a:schemeClr val="tx1"/>
                </a:solidFill>
                <a:ea typeface="+mj-ea"/>
                <a:cs typeface="+mj-cs"/>
              </a:rPr>
              <a:t> 2) elimination, or reduction of the              depth of, the periodontal pocket</a:t>
            </a:r>
            <a:br>
              <a:rPr lang="en-US" sz="400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sz="4000">
                <a:solidFill>
                  <a:schemeClr val="tx1"/>
                </a:solidFill>
                <a:ea typeface="+mj-ea"/>
                <a:cs typeface="+mj-cs"/>
              </a:rPr>
              <a:t/>
            </a:r>
            <a:br>
              <a:rPr lang="en-US" sz="4000">
                <a:solidFill>
                  <a:schemeClr val="tx1"/>
                </a:solidFill>
                <a:ea typeface="+mj-ea"/>
                <a:cs typeface="+mj-cs"/>
              </a:rPr>
            </a:br>
            <a:endParaRPr lang="ar-IQ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46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-171400"/>
            <a:ext cx="7772400" cy="1470025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23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Monotype Corsiva" pitchFamily="66" charset="0"/>
              </a:rPr>
              <a:t>Results of Pocket Therapy</a:t>
            </a:r>
            <a:br>
              <a:rPr lang="en-US" sz="4800" b="1" dirty="0">
                <a:solidFill>
                  <a:schemeClr val="tx1"/>
                </a:solidFill>
                <a:latin typeface="Monotype Corsiva" pitchFamily="66" charset="0"/>
              </a:rPr>
            </a:br>
            <a:endParaRPr lang="ar-IQ" sz="48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795264"/>
            <a:ext cx="9144000" cy="5062736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l" rtl="0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+mj-ea"/>
                <a:cs typeface="+mj-cs"/>
              </a:rPr>
              <a:t>The extent and </a:t>
            </a:r>
            <a:r>
              <a:rPr lang="en-US" dirty="0" err="1">
                <a:solidFill>
                  <a:schemeClr val="tx1"/>
                </a:solidFill>
                <a:ea typeface="+mj-ea"/>
                <a:cs typeface="+mj-cs"/>
              </a:rPr>
              <a:t>maintainance</a:t>
            </a:r>
            <a:r>
              <a:rPr lang="en-US" dirty="0">
                <a:solidFill>
                  <a:schemeClr val="tx1"/>
                </a:solidFill>
                <a:ea typeface="+mj-ea"/>
                <a:cs typeface="+mj-cs"/>
              </a:rPr>
              <a:t> of depth reduction depends on:</a:t>
            </a:r>
            <a:br>
              <a:rPr lang="en-US" dirty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tx1"/>
                </a:solidFill>
                <a:ea typeface="+mj-ea"/>
                <a:cs typeface="+mj-cs"/>
              </a:rPr>
              <a:t>. The depth of the pocket before treatment. </a:t>
            </a:r>
            <a:br>
              <a:rPr lang="en-US" dirty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tx1"/>
                </a:solidFill>
                <a:ea typeface="+mj-ea"/>
                <a:cs typeface="+mj-cs"/>
              </a:rPr>
              <a:t>. The degree to which the depth is the result of the                                                                                                          edematous and inflammatory component of the pocket wall</a:t>
            </a:r>
            <a:br>
              <a:rPr lang="en-US" dirty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tx1"/>
                </a:solidFill>
                <a:ea typeface="+mj-ea"/>
                <a:cs typeface="+mj-cs"/>
              </a:rPr>
              <a:t>. The individual characteristics of the plaque                                 components</a:t>
            </a:r>
            <a:br>
              <a:rPr lang="en-US" dirty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tx1"/>
                </a:solidFill>
                <a:ea typeface="+mj-ea"/>
                <a:cs typeface="+mj-cs"/>
              </a:rPr>
              <a:t>. The host response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3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5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ar-IQ" sz="4800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0"/>
            <a:endParaRPr lang="en-US" sz="40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algn="just" rtl="0"/>
            <a:endParaRPr lang="en-US" sz="4000" dirty="0" smtClean="0">
              <a:solidFill>
                <a:schemeClr val="tx1"/>
              </a:solidFill>
              <a:ea typeface="+mj-ea"/>
              <a:cs typeface="+mj-cs"/>
            </a:endParaRPr>
          </a:p>
          <a:p>
            <a:pPr algn="just" rtl="0"/>
            <a:r>
              <a:rPr lang="en-US" sz="4000" dirty="0" smtClean="0">
                <a:solidFill>
                  <a:schemeClr val="tx1"/>
                </a:solidFill>
                <a:ea typeface="+mj-ea"/>
                <a:cs typeface="+mj-cs"/>
              </a:rPr>
              <a:t>Inactive </a:t>
            </a:r>
            <a:r>
              <a:rPr lang="en-US" sz="4000" dirty="0">
                <a:solidFill>
                  <a:schemeClr val="tx1"/>
                </a:solidFill>
                <a:ea typeface="+mj-ea"/>
                <a:cs typeface="+mj-cs"/>
              </a:rPr>
              <a:t>pockets can heal with a long </a:t>
            </a:r>
            <a:r>
              <a:rPr lang="en-US" sz="4000" dirty="0" err="1">
                <a:solidFill>
                  <a:schemeClr val="tx1"/>
                </a:solidFill>
                <a:ea typeface="+mj-ea"/>
                <a:cs typeface="+mj-cs"/>
              </a:rPr>
              <a:t>junctional</a:t>
            </a:r>
            <a:r>
              <a:rPr lang="en-US" sz="4000" dirty="0">
                <a:solidFill>
                  <a:schemeClr val="tx1"/>
                </a:solidFill>
                <a:ea typeface="+mj-ea"/>
                <a:cs typeface="+mj-cs"/>
              </a:rPr>
              <a:t> epithelium However, the chance of recurrence and reformation of the original pocket is always present because the epithelial union to the tooth is </a:t>
            </a:r>
            <a:r>
              <a:rPr lang="en-US" sz="6000" dirty="0">
                <a:solidFill>
                  <a:schemeClr val="tx1"/>
                </a:solidFill>
                <a:ea typeface="+mj-ea"/>
                <a:cs typeface="+mj-cs"/>
              </a:rPr>
              <a:t>weak</a:t>
            </a:r>
            <a:r>
              <a:rPr lang="en-US" sz="4000" dirty="0">
                <a:solidFill>
                  <a:schemeClr val="tx1"/>
                </a:solidFill>
                <a:ea typeface="+mj-ea"/>
                <a:cs typeface="+mj-cs"/>
              </a:rPr>
              <a:t>.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80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Words>923</Words>
  <Application>Microsoft Office PowerPoint</Application>
  <PresentationFormat>عرض على الشاشة (3:4)‏</PresentationFormat>
  <Paragraphs>74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نسق Office</vt:lpstr>
      <vt:lpstr>عرض تقديمي في PowerPoint</vt:lpstr>
      <vt:lpstr>The Surgical Phase of Therapy </vt:lpstr>
      <vt:lpstr> The effectiveness of periodontal therapy is predicated on:  </vt:lpstr>
      <vt:lpstr>Difficulties</vt:lpstr>
      <vt:lpstr>عرض تقديمي في PowerPoint</vt:lpstr>
      <vt:lpstr>Surgical Pocket Therapy</vt:lpstr>
      <vt:lpstr>عرض تقديمي في PowerPoint</vt:lpstr>
      <vt:lpstr>Results of Pocket Therapy </vt:lpstr>
      <vt:lpstr>عرض تقديمي في PowerPoint</vt:lpstr>
      <vt:lpstr>REEVALUATION  AFTER   PHASE I THERAPY</vt:lpstr>
      <vt:lpstr>INDICATIONS  FOR  PERIODONTAL   SURGERY</vt:lpstr>
      <vt:lpstr>CRITICAL ZONES IN POCKET SURGERY</vt:lpstr>
      <vt:lpstr>METHODS OF POCKET THERAPY</vt:lpstr>
      <vt:lpstr>Criteria for Method Selection</vt:lpstr>
      <vt:lpstr>Criteria for Method Selection</vt:lpstr>
      <vt:lpstr>Therapy  for  Gingival  Pockets:</vt:lpstr>
      <vt:lpstr>Therapy for Slight Periodontitis:</vt:lpstr>
      <vt:lpstr>Therapy for Moderate to Severe Periodontitis in the Anterior Sector</vt:lpstr>
      <vt:lpstr>Therapy for Moderate to  Severe  Periodontitis  in the Posterior Area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Surgical Phase of Therapy </dc:title>
  <dc:creator>MaxPhone</dc:creator>
  <cp:lastModifiedBy>alt9ny</cp:lastModifiedBy>
  <cp:revision>61</cp:revision>
  <dcterms:created xsi:type="dcterms:W3CDTF">2016-04-10T22:57:54Z</dcterms:created>
  <dcterms:modified xsi:type="dcterms:W3CDTF">2016-12-22T09:03:31Z</dcterms:modified>
</cp:coreProperties>
</file>