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8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42" d="100"/>
          <a:sy n="42" d="100"/>
        </p:scale>
        <p:origin x="-102" y="-2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2C42B-5AEC-4976-BBAB-F7040D702C44}" type="datetimeFigureOut">
              <a:rPr lang="ar-IQ" smtClean="0"/>
              <a:t>12/06/1437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5D90E-AE01-4EFD-B2FD-58AF54BC1EBD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885617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2C42B-5AEC-4976-BBAB-F7040D702C44}" type="datetimeFigureOut">
              <a:rPr lang="ar-IQ" smtClean="0"/>
              <a:t>12/06/1437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5D90E-AE01-4EFD-B2FD-58AF54BC1EBD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987597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2C42B-5AEC-4976-BBAB-F7040D702C44}" type="datetimeFigureOut">
              <a:rPr lang="ar-IQ" smtClean="0"/>
              <a:t>12/06/1437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5D90E-AE01-4EFD-B2FD-58AF54BC1EBD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4171824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5000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1000" y="0"/>
            <a:ext cx="1447800" cy="6856413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61961"/>
                  <a:invGamma/>
                </a:schemeClr>
              </a:gs>
              <a:gs pos="50000">
                <a:schemeClr val="bg1">
                  <a:alpha val="50000"/>
                </a:schemeClr>
              </a:gs>
              <a:gs pos="100000">
                <a:schemeClr val="bg1">
                  <a:gamma/>
                  <a:shade val="61961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ar-IQ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85800" y="2438400"/>
            <a:ext cx="8456613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15294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ar-IQ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3505200"/>
            <a:ext cx="4724400" cy="1524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ar-IQ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114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0">
                <a:latin typeface="Times New Roman" pitchFamily="18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1A834-28E4-4F5E-9899-0B6D1450694E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426353"/>
      </p:ext>
    </p:extLst>
  </p:cSld>
  <p:clrMapOvr>
    <a:masterClrMapping/>
  </p:clrMapOvr>
  <p:transition spd="med">
    <p:cover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D3572D-7AA0-42A1-A3D4-E3DD12094044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337440"/>
      </p:ext>
    </p:extLst>
  </p:cSld>
  <p:clrMapOvr>
    <a:masterClrMapping/>
  </p:clrMapOvr>
  <p:transition spd="med">
    <p:cover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C1A87-5C64-4AF0-BD7A-EF3EEBAA48EC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959774"/>
      </p:ext>
    </p:extLst>
  </p:cSld>
  <p:clrMapOvr>
    <a:masterClrMapping/>
  </p:clrMapOvr>
  <p:transition spd="med">
    <p:cover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CBAF76-6A09-46D1-BFF3-73144C31F7CA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570103"/>
      </p:ext>
    </p:extLst>
  </p:cSld>
  <p:clrMapOvr>
    <a:masterClrMapping/>
  </p:clrMapOvr>
  <p:transition spd="med">
    <p:cover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5D19CB-DD17-473F-B60E-97CFBE4EBA7C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956740"/>
      </p:ext>
    </p:extLst>
  </p:cSld>
  <p:clrMapOvr>
    <a:masterClrMapping/>
  </p:clrMapOvr>
  <p:transition spd="med">
    <p:cover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5A388-AD2C-4981-9899-EB40BDD77749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689698"/>
      </p:ext>
    </p:extLst>
  </p:cSld>
  <p:clrMapOvr>
    <a:masterClrMapping/>
  </p:clrMapOvr>
  <p:transition spd="med">
    <p:cover dir="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F7795-5444-49B0-80F6-1D61944D57FA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037527"/>
      </p:ext>
    </p:extLst>
  </p:cSld>
  <p:clrMapOvr>
    <a:masterClrMapping/>
  </p:clrMapOvr>
  <p:transition spd="med">
    <p:cover dir="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364E93-5257-498E-AC34-14AE49D3A37E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725153"/>
      </p:ext>
    </p:extLst>
  </p:cSld>
  <p:clrMapOvr>
    <a:masterClrMapping/>
  </p:clrMapOvr>
  <p:transition spd="med">
    <p:cover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2C42B-5AEC-4976-BBAB-F7040D702C44}" type="datetimeFigureOut">
              <a:rPr lang="ar-IQ" smtClean="0"/>
              <a:t>12/06/1437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5D90E-AE01-4EFD-B2FD-58AF54BC1EBD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6662233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IQ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75AE66-974B-494E-A940-E073B249B792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234525"/>
      </p:ext>
    </p:extLst>
  </p:cSld>
  <p:clrMapOvr>
    <a:masterClrMapping/>
  </p:clrMapOvr>
  <p:transition spd="med">
    <p:cover dir="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CFA26E-9AD0-4775-BD36-20C35AFFE337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197767"/>
      </p:ext>
    </p:extLst>
  </p:cSld>
  <p:clrMapOvr>
    <a:masterClrMapping/>
  </p:clrMapOvr>
  <p:transition spd="med">
    <p:cover dir="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13F986-EEA4-4AE0-86CA-4AEAA184A8AF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133054"/>
      </p:ext>
    </p:extLst>
  </p:cSld>
  <p:clrMapOvr>
    <a:masterClrMapping/>
  </p:clrMapOvr>
  <p:transition spd="med">
    <p:cover dir="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5000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1000" y="0"/>
            <a:ext cx="1447800" cy="6856413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61961"/>
                  <a:invGamma/>
                </a:schemeClr>
              </a:gs>
              <a:gs pos="50000">
                <a:schemeClr val="bg1">
                  <a:alpha val="50000"/>
                </a:schemeClr>
              </a:gs>
              <a:gs pos="100000">
                <a:schemeClr val="bg1">
                  <a:gamma/>
                  <a:shade val="61961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ar-IQ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85800" y="2438400"/>
            <a:ext cx="8456613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15294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ar-IQ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3505200"/>
            <a:ext cx="4724400" cy="1524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ar-IQ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114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0">
                <a:latin typeface="Times New Roman" pitchFamily="18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1A834-28E4-4F5E-9899-0B6D1450694E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119025"/>
      </p:ext>
    </p:extLst>
  </p:cSld>
  <p:clrMapOvr>
    <a:masterClrMapping/>
  </p:clrMapOvr>
  <p:transition spd="med">
    <p:cover dir="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D3572D-7AA0-42A1-A3D4-E3DD12094044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46952"/>
      </p:ext>
    </p:extLst>
  </p:cSld>
  <p:clrMapOvr>
    <a:masterClrMapping/>
  </p:clrMapOvr>
  <p:transition spd="med">
    <p:cover dir="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C1A87-5C64-4AF0-BD7A-EF3EEBAA48EC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429401"/>
      </p:ext>
    </p:extLst>
  </p:cSld>
  <p:clrMapOvr>
    <a:masterClrMapping/>
  </p:clrMapOvr>
  <p:transition spd="med">
    <p:cover dir="d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CBAF76-6A09-46D1-BFF3-73144C31F7CA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291275"/>
      </p:ext>
    </p:extLst>
  </p:cSld>
  <p:clrMapOvr>
    <a:masterClrMapping/>
  </p:clrMapOvr>
  <p:transition spd="med">
    <p:cover dir="d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5D19CB-DD17-473F-B60E-97CFBE4EBA7C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273856"/>
      </p:ext>
    </p:extLst>
  </p:cSld>
  <p:clrMapOvr>
    <a:masterClrMapping/>
  </p:clrMapOvr>
  <p:transition spd="med">
    <p:cover dir="d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5A388-AD2C-4981-9899-EB40BDD77749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105486"/>
      </p:ext>
    </p:extLst>
  </p:cSld>
  <p:clrMapOvr>
    <a:masterClrMapping/>
  </p:clrMapOvr>
  <p:transition spd="med">
    <p:cover dir="d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F7795-5444-49B0-80F6-1D61944D57FA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624748"/>
      </p:ext>
    </p:extLst>
  </p:cSld>
  <p:clrMapOvr>
    <a:masterClrMapping/>
  </p:clrMapOvr>
  <p:transition spd="med">
    <p:cover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2C42B-5AEC-4976-BBAB-F7040D702C44}" type="datetimeFigureOut">
              <a:rPr lang="ar-IQ" smtClean="0"/>
              <a:t>12/06/1437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5D90E-AE01-4EFD-B2FD-58AF54BC1EBD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187453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364E93-5257-498E-AC34-14AE49D3A37E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607321"/>
      </p:ext>
    </p:extLst>
  </p:cSld>
  <p:clrMapOvr>
    <a:masterClrMapping/>
  </p:clrMapOvr>
  <p:transition spd="med">
    <p:cover dir="d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IQ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75AE66-974B-494E-A940-E073B249B792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117080"/>
      </p:ext>
    </p:extLst>
  </p:cSld>
  <p:clrMapOvr>
    <a:masterClrMapping/>
  </p:clrMapOvr>
  <p:transition spd="med">
    <p:cover dir="d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CFA26E-9AD0-4775-BD36-20C35AFFE337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635498"/>
      </p:ext>
    </p:extLst>
  </p:cSld>
  <p:clrMapOvr>
    <a:masterClrMapping/>
  </p:clrMapOvr>
  <p:transition spd="med">
    <p:cover dir="d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13F986-EEA4-4AE0-86CA-4AEAA184A8AF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910532"/>
      </p:ext>
    </p:extLst>
  </p:cSld>
  <p:clrMapOvr>
    <a:masterClrMapping/>
  </p:clrMapOvr>
  <p:transition spd="med">
    <p:cover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2C42B-5AEC-4976-BBAB-F7040D702C44}" type="datetimeFigureOut">
              <a:rPr lang="ar-IQ" smtClean="0"/>
              <a:t>12/06/1437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5D90E-AE01-4EFD-B2FD-58AF54BC1EBD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122053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2C42B-5AEC-4976-BBAB-F7040D702C44}" type="datetimeFigureOut">
              <a:rPr lang="ar-IQ" smtClean="0"/>
              <a:t>12/06/1437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5D90E-AE01-4EFD-B2FD-58AF54BC1EBD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939296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2C42B-5AEC-4976-BBAB-F7040D702C44}" type="datetimeFigureOut">
              <a:rPr lang="ar-IQ" smtClean="0"/>
              <a:t>12/06/1437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5D90E-AE01-4EFD-B2FD-58AF54BC1EBD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330218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2C42B-5AEC-4976-BBAB-F7040D702C44}" type="datetimeFigureOut">
              <a:rPr lang="ar-IQ" smtClean="0"/>
              <a:t>12/06/1437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5D90E-AE01-4EFD-B2FD-58AF54BC1EBD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1656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2C42B-5AEC-4976-BBAB-F7040D702C44}" type="datetimeFigureOut">
              <a:rPr lang="ar-IQ" smtClean="0"/>
              <a:t>12/06/1437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5D90E-AE01-4EFD-B2FD-58AF54BC1EBD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645553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2C42B-5AEC-4976-BBAB-F7040D702C44}" type="datetimeFigureOut">
              <a:rPr lang="ar-IQ" smtClean="0"/>
              <a:t>12/06/1437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5D90E-AE01-4EFD-B2FD-58AF54BC1EBD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693673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12C42B-5AEC-4976-BBAB-F7040D702C44}" type="datetimeFigureOut">
              <a:rPr lang="ar-IQ" smtClean="0"/>
              <a:t>12/06/1437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5D90E-AE01-4EFD-B2FD-58AF54BC1EBD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061084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381000" y="0"/>
            <a:ext cx="1447800" cy="6856413"/>
          </a:xfrm>
          <a:prstGeom prst="rect">
            <a:avLst/>
          </a:prstGeom>
          <a:gradFill rotWithShape="0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gamma/>
                  <a:shade val="61961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ar-IQ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52400" y="1752600"/>
            <a:ext cx="4724400" cy="1524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ar-IQ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685800" y="6629400"/>
            <a:ext cx="3505200" cy="227013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ar-IQ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762000" y="762000"/>
            <a:ext cx="8380413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15294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ar-IQ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32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332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kumimoji="0"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332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A034CFB6-297D-499E-9753-19068ADC505E}" type="slidenum">
              <a:rPr lang="ar-SA">
                <a:solidFill>
                  <a:srgbClr val="FFFFFF"/>
                </a:solidFill>
                <a:latin typeface="Times New Roman" pitchFamily="18" charset="0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09766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cover dir="d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 b="1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381000" y="0"/>
            <a:ext cx="1447800" cy="6856413"/>
          </a:xfrm>
          <a:prstGeom prst="rect">
            <a:avLst/>
          </a:prstGeom>
          <a:gradFill rotWithShape="0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gamma/>
                  <a:shade val="61961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ar-IQ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52400" y="1752600"/>
            <a:ext cx="4724400" cy="1524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ar-IQ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685800" y="6629400"/>
            <a:ext cx="3505200" cy="227013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ar-IQ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762000" y="762000"/>
            <a:ext cx="8380413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15294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ar-IQ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32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332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kumimoji="0"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332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A034CFB6-297D-499E-9753-19068ADC505E}" type="slidenum">
              <a:rPr lang="ar-SA">
                <a:solidFill>
                  <a:srgbClr val="FFFFFF"/>
                </a:solidFill>
                <a:latin typeface="Times New Roman" pitchFamily="18" charset="0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12412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cover dir="d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 b="1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787301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err="1" smtClean="0">
                <a:solidFill>
                  <a:schemeClr val="accent2"/>
                </a:solidFill>
                <a:latin typeface="Calibri" pitchFamily="34" charset="0"/>
              </a:rPr>
              <a:t>Intrafusal</a:t>
            </a:r>
            <a:r>
              <a:rPr lang="en-US" b="1" dirty="0" smtClean="0">
                <a:solidFill>
                  <a:schemeClr val="accent2"/>
                </a:solidFill>
                <a:latin typeface="Calibri" pitchFamily="34" charset="0"/>
              </a:rPr>
              <a:t> Skeletal Muscle Fibers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just">
              <a:defRPr/>
            </a:pPr>
            <a:r>
              <a:rPr lang="en-US" b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</a:rPr>
              <a:t>Sensory fibers which originate in central portion and stimulated by stretching of this mid portion of spindle are of 2 types:</a:t>
            </a:r>
          </a:p>
          <a:p>
            <a:pPr marL="514350" indent="-514350" algn="just">
              <a:buFont typeface="+mj-lt"/>
              <a:buAutoNum type="arabicParenR"/>
              <a:defRPr/>
            </a:pPr>
            <a:r>
              <a:rPr lang="en-US" b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</a:rPr>
              <a:t>Primary Endings (</a:t>
            </a:r>
            <a:r>
              <a:rPr lang="en-US" b="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</a:rPr>
              <a:t>Annulospiral</a:t>
            </a:r>
            <a:r>
              <a:rPr lang="en-US" b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</a:rPr>
              <a:t>) Fibers</a:t>
            </a:r>
          </a:p>
          <a:p>
            <a:pPr marL="514350" indent="-514350" algn="just">
              <a:buFont typeface="+mj-lt"/>
              <a:buAutoNum type="arabicParenR"/>
              <a:defRPr/>
            </a:pPr>
            <a:r>
              <a:rPr lang="en-US" b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</a:rPr>
              <a:t>Secondary (</a:t>
            </a:r>
            <a:r>
              <a:rPr lang="en-US" b="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</a:rPr>
              <a:t>Flowerspray</a:t>
            </a:r>
            <a:r>
              <a:rPr lang="en-US" b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</a:rPr>
              <a:t>) Fibers</a:t>
            </a:r>
            <a:endParaRPr lang="ar-IQ" b="0" dirty="0" smtClean="0">
              <a:solidFill>
                <a:schemeClr val="accent6">
                  <a:lumMod val="20000"/>
                  <a:lumOff val="80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7258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accent2"/>
                </a:solidFill>
                <a:latin typeface="Calibri" pitchFamily="34" charset="0"/>
              </a:rPr>
              <a:t>Primary Endings (</a:t>
            </a:r>
            <a:r>
              <a:rPr lang="en-US" b="1" dirty="0" err="1" smtClean="0">
                <a:solidFill>
                  <a:schemeClr val="accent2"/>
                </a:solidFill>
                <a:latin typeface="Calibri" pitchFamily="34" charset="0"/>
              </a:rPr>
              <a:t>Annulospiral</a:t>
            </a:r>
            <a:r>
              <a:rPr lang="en-US" b="1" dirty="0" smtClean="0">
                <a:solidFill>
                  <a:schemeClr val="accent2"/>
                </a:solidFill>
                <a:latin typeface="Calibri" pitchFamily="34" charset="0"/>
              </a:rPr>
              <a:t>) Fibers</a:t>
            </a:r>
            <a:endParaRPr lang="ar-IQ" b="1" dirty="0" smtClean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just">
              <a:defRPr/>
            </a:pPr>
            <a:r>
              <a:rPr lang="en-US" b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</a:rPr>
              <a:t>Large fibers encircles the receptor center.</a:t>
            </a:r>
          </a:p>
          <a:p>
            <a:pPr algn="just">
              <a:defRPr/>
            </a:pPr>
            <a:r>
              <a:rPr lang="en-US" b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</a:rPr>
              <a:t>Termination of type </a:t>
            </a:r>
            <a:r>
              <a:rPr lang="en-US" b="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</a:rPr>
              <a:t>Ia</a:t>
            </a:r>
            <a:r>
              <a:rPr lang="en-US" b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</a:rPr>
              <a:t> afferent fibers.</a:t>
            </a:r>
          </a:p>
          <a:p>
            <a:pPr algn="just">
              <a:defRPr/>
            </a:pPr>
            <a:r>
              <a:rPr lang="en-US" b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</a:rPr>
              <a:t>17 µm </a:t>
            </a:r>
            <a:r>
              <a:rPr lang="en-US" b="0" dirty="0" smtClean="0">
                <a:solidFill>
                  <a:schemeClr val="accent2"/>
                </a:solidFill>
                <a:latin typeface="Calibri" pitchFamily="34" charset="0"/>
                <a:sym typeface="Wingdings 3"/>
              </a:rPr>
              <a:t></a:t>
            </a:r>
            <a:r>
              <a:rPr lang="en-US" b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  <a:sym typeface="Wingdings 3"/>
              </a:rPr>
              <a:t> </a:t>
            </a:r>
            <a:r>
              <a:rPr lang="en-US" b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</a:rPr>
              <a:t>Transmit at CV = 70-120 m/sec.</a:t>
            </a:r>
          </a:p>
          <a:p>
            <a:pPr lvl="2" algn="just">
              <a:defRPr/>
            </a:pPr>
            <a:r>
              <a:rPr lang="en-US" b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</a:rPr>
              <a:t>Stretching muscle </a:t>
            </a:r>
            <a:r>
              <a:rPr lang="en-US" b="0" dirty="0" smtClean="0">
                <a:solidFill>
                  <a:schemeClr val="accent2"/>
                </a:solidFill>
                <a:latin typeface="Calibri" pitchFamily="34" charset="0"/>
                <a:sym typeface="Wingdings 3"/>
              </a:rPr>
              <a:t></a:t>
            </a:r>
            <a:r>
              <a:rPr lang="en-US" b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  <a:sym typeface="Wingdings 3"/>
              </a:rPr>
              <a:t> </a:t>
            </a:r>
            <a:r>
              <a:rPr lang="en-US" b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</a:rPr>
              <a:t>Rapid discharge</a:t>
            </a:r>
          </a:p>
          <a:p>
            <a:pPr lvl="2" algn="just">
              <a:defRPr/>
            </a:pPr>
            <a:r>
              <a:rPr lang="en-US" b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</a:rPr>
              <a:t>Sustained stretch </a:t>
            </a:r>
            <a:r>
              <a:rPr lang="en-US" b="0" dirty="0" smtClean="0">
                <a:solidFill>
                  <a:schemeClr val="accent2"/>
                </a:solidFill>
                <a:latin typeface="Calibri" pitchFamily="34" charset="0"/>
                <a:sym typeface="Wingdings 3"/>
              </a:rPr>
              <a:t> </a:t>
            </a:r>
            <a:r>
              <a:rPr lang="en-US" b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  <a:sym typeface="Wingdings 3"/>
              </a:rPr>
              <a:t> Le</a:t>
            </a:r>
            <a:r>
              <a:rPr lang="en-US" b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</a:rPr>
              <a:t>ss rapid discharge.</a:t>
            </a:r>
          </a:p>
          <a:p>
            <a:pPr algn="just">
              <a:defRPr/>
            </a:pPr>
            <a:r>
              <a:rPr lang="en-US" b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</a:rPr>
              <a:t>Respond to changes in length and change in rate of stretch.</a:t>
            </a:r>
          </a:p>
          <a:p>
            <a:pPr algn="just">
              <a:defRPr/>
            </a:pPr>
            <a:r>
              <a:rPr lang="en-US" b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</a:rPr>
              <a:t>Excited by both chains of </a:t>
            </a:r>
            <a:r>
              <a:rPr lang="en-US" b="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</a:rPr>
              <a:t>intrafusal</a:t>
            </a:r>
            <a:r>
              <a:rPr lang="en-US" b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</a:rPr>
              <a:t> fibers.</a:t>
            </a:r>
            <a:endParaRPr lang="ar-IQ" b="0" dirty="0">
              <a:solidFill>
                <a:schemeClr val="accent6">
                  <a:lumMod val="20000"/>
                  <a:lumOff val="80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8136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accent2"/>
                </a:solidFill>
                <a:latin typeface="Calibri" pitchFamily="34" charset="0"/>
              </a:rPr>
              <a:t>Secondary (</a:t>
            </a:r>
            <a:r>
              <a:rPr lang="en-US" b="1" dirty="0" err="1" smtClean="0">
                <a:solidFill>
                  <a:schemeClr val="accent2"/>
                </a:solidFill>
                <a:latin typeface="Calibri" pitchFamily="34" charset="0"/>
              </a:rPr>
              <a:t>Flowerspray</a:t>
            </a:r>
            <a:r>
              <a:rPr lang="en-US" b="1" dirty="0" smtClean="0">
                <a:solidFill>
                  <a:schemeClr val="accent2"/>
                </a:solidFill>
                <a:latin typeface="Calibri" pitchFamily="34" charset="0"/>
              </a:rPr>
              <a:t>) Fibers</a:t>
            </a:r>
            <a:endParaRPr lang="ar-IQ" b="1" dirty="0" smtClean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just">
              <a:defRPr/>
            </a:pPr>
            <a:r>
              <a:rPr lang="en-US" b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</a:rPr>
              <a:t>Termination of 1 or 2 small type II fibers.</a:t>
            </a:r>
          </a:p>
          <a:p>
            <a:pPr algn="just">
              <a:defRPr/>
            </a:pPr>
            <a:r>
              <a:rPr lang="en-US" b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</a:rPr>
              <a:t>Diameter 8 µm.</a:t>
            </a:r>
          </a:p>
          <a:p>
            <a:pPr algn="just">
              <a:defRPr/>
            </a:pPr>
            <a:r>
              <a:rPr lang="en-US" b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</a:rPr>
              <a:t>Innervate receptor region on one side of primary ending.</a:t>
            </a:r>
          </a:p>
          <a:p>
            <a:pPr algn="just">
              <a:defRPr/>
            </a:pPr>
            <a:r>
              <a:rPr lang="en-US" b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</a:rPr>
              <a:t>Discharge at increasing rate through out period when the muscle is stretched.</a:t>
            </a:r>
          </a:p>
          <a:p>
            <a:pPr algn="just">
              <a:defRPr/>
            </a:pPr>
            <a:r>
              <a:rPr lang="en-US" b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</a:rPr>
              <a:t>Respond to change in length alone.</a:t>
            </a:r>
          </a:p>
          <a:p>
            <a:pPr algn="just">
              <a:defRPr/>
            </a:pPr>
            <a:r>
              <a:rPr lang="en-US" b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</a:rPr>
              <a:t>Excited by nuclear chain </a:t>
            </a:r>
            <a:r>
              <a:rPr lang="en-US" b="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</a:rPr>
              <a:t>intrafusal</a:t>
            </a:r>
            <a:r>
              <a:rPr lang="en-US" b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</a:rPr>
              <a:t> fibers</a:t>
            </a:r>
            <a:endParaRPr lang="ar-IQ" b="0" dirty="0" smtClean="0">
              <a:solidFill>
                <a:schemeClr val="accent6">
                  <a:lumMod val="20000"/>
                  <a:lumOff val="80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4978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just">
              <a:defRPr/>
            </a:pPr>
            <a:r>
              <a:rPr lang="en-US" b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</a:rPr>
              <a:t>Stretching m. spindle </a:t>
            </a:r>
            <a:r>
              <a:rPr lang="en-US" b="0" dirty="0" smtClean="0">
                <a:solidFill>
                  <a:schemeClr val="accent2"/>
                </a:solidFill>
                <a:latin typeface="Calibri" pitchFamily="34" charset="0"/>
                <a:sym typeface="Wingdings 3"/>
              </a:rPr>
              <a:t></a:t>
            </a:r>
            <a:r>
              <a:rPr lang="en-US" b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  <a:sym typeface="Wingdings 3"/>
              </a:rPr>
              <a:t> </a:t>
            </a:r>
            <a:r>
              <a:rPr lang="en-US" b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</a:rPr>
              <a:t>stimulation of 1ry and 2ndary nerve endings.</a:t>
            </a:r>
          </a:p>
          <a:p>
            <a:pPr algn="just">
              <a:defRPr/>
            </a:pPr>
            <a:r>
              <a:rPr lang="en-US" b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</a:rPr>
              <a:t>Muscle spindles are parallel to </a:t>
            </a:r>
            <a:r>
              <a:rPr lang="en-US" b="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</a:rPr>
              <a:t>extrafusal</a:t>
            </a:r>
            <a:r>
              <a:rPr lang="en-US" b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</a:rPr>
              <a:t> fibers.</a:t>
            </a:r>
          </a:p>
          <a:p>
            <a:pPr algn="just">
              <a:defRPr/>
            </a:pPr>
            <a:r>
              <a:rPr lang="en-US" b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</a:rPr>
              <a:t>Muscle stretching by external force </a:t>
            </a:r>
            <a:r>
              <a:rPr lang="en-US" b="0" dirty="0" smtClean="0">
                <a:solidFill>
                  <a:schemeClr val="accent2"/>
                </a:solidFill>
                <a:latin typeface="Calibri" pitchFamily="34" charset="0"/>
                <a:sym typeface="Wingdings 3"/>
              </a:rPr>
              <a:t> </a:t>
            </a:r>
            <a:r>
              <a:rPr lang="en-US" b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</a:rPr>
              <a:t>pulls on the </a:t>
            </a:r>
            <a:r>
              <a:rPr lang="en-US" b="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</a:rPr>
              <a:t>intrafusal</a:t>
            </a:r>
            <a:r>
              <a:rPr lang="en-US" b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</a:rPr>
              <a:t> fibers </a:t>
            </a:r>
            <a:r>
              <a:rPr lang="en-US" b="0" dirty="0" smtClean="0">
                <a:solidFill>
                  <a:schemeClr val="accent2"/>
                </a:solidFill>
                <a:latin typeface="Calibri" pitchFamily="34" charset="0"/>
                <a:sym typeface="Wingdings 3"/>
              </a:rPr>
              <a:t> </a:t>
            </a:r>
            <a:r>
              <a:rPr lang="en-US" b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</a:rPr>
              <a:t>stretching them </a:t>
            </a:r>
            <a:r>
              <a:rPr lang="en-US" b="0" dirty="0" smtClean="0">
                <a:solidFill>
                  <a:schemeClr val="accent2"/>
                </a:solidFill>
                <a:latin typeface="Calibri" pitchFamily="34" charset="0"/>
              </a:rPr>
              <a:t>+</a:t>
            </a:r>
            <a:r>
              <a:rPr lang="en-US" b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</a:rPr>
              <a:t> activating their receptor endings </a:t>
            </a:r>
            <a:r>
              <a:rPr lang="en-US" b="0" dirty="0" smtClean="0">
                <a:solidFill>
                  <a:schemeClr val="accent2"/>
                </a:solidFill>
                <a:latin typeface="Calibri" pitchFamily="34" charset="0"/>
                <a:sym typeface="Wingdings 3"/>
              </a:rPr>
              <a:t> </a:t>
            </a:r>
            <a:r>
              <a:rPr lang="en-US" b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</a:rPr>
              <a:t>reflex contraction of muscle </a:t>
            </a:r>
            <a:r>
              <a:rPr lang="en-US" b="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</a:rPr>
              <a:t>extrafusal</a:t>
            </a:r>
            <a:r>
              <a:rPr lang="en-US" b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</a:rPr>
              <a:t> fibers.</a:t>
            </a:r>
            <a:endParaRPr lang="ar-IQ" b="0" dirty="0">
              <a:solidFill>
                <a:schemeClr val="accent6">
                  <a:lumMod val="20000"/>
                  <a:lumOff val="80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5956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just">
              <a:defRPr/>
            </a:pPr>
            <a:r>
              <a:rPr lang="en-US" b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</a:rPr>
              <a:t>More or faster muscle stretching </a:t>
            </a:r>
            <a:r>
              <a:rPr lang="en-US" b="0" dirty="0" smtClean="0">
                <a:solidFill>
                  <a:schemeClr val="accent2"/>
                </a:solidFill>
                <a:latin typeface="Calibri" pitchFamily="34" charset="0"/>
                <a:sym typeface="Wingdings 3"/>
              </a:rPr>
              <a:t></a:t>
            </a:r>
            <a:r>
              <a:rPr lang="en-US" b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  <a:sym typeface="Wingdings 3"/>
              </a:rPr>
              <a:t> </a:t>
            </a:r>
            <a:r>
              <a:rPr lang="en-US" b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</a:rPr>
              <a:t>greater rate of receptor firing.</a:t>
            </a:r>
          </a:p>
          <a:p>
            <a:pPr algn="just">
              <a:defRPr/>
            </a:pPr>
            <a:r>
              <a:rPr lang="en-US" b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</a:rPr>
              <a:t>In contrast:</a:t>
            </a:r>
          </a:p>
          <a:p>
            <a:pPr algn="just">
              <a:defRPr/>
            </a:pPr>
            <a:r>
              <a:rPr lang="en-US" b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</a:rPr>
              <a:t>Contraction of the </a:t>
            </a:r>
            <a:r>
              <a:rPr lang="en-US" b="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</a:rPr>
              <a:t>extrafusal</a:t>
            </a:r>
            <a:r>
              <a:rPr lang="en-US" b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</a:rPr>
              <a:t> fibers </a:t>
            </a:r>
            <a:r>
              <a:rPr lang="en-US" b="0" dirty="0" smtClean="0">
                <a:solidFill>
                  <a:schemeClr val="accent2"/>
                </a:solidFill>
                <a:latin typeface="Calibri" pitchFamily="34" charset="0"/>
                <a:sym typeface="Wingdings 3"/>
              </a:rPr>
              <a:t></a:t>
            </a:r>
            <a:r>
              <a:rPr lang="en-US" b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</a:rPr>
              <a:t> muscle shortening </a:t>
            </a:r>
            <a:r>
              <a:rPr lang="en-US" b="0" dirty="0" smtClean="0">
                <a:solidFill>
                  <a:schemeClr val="accent2"/>
                </a:solidFill>
                <a:latin typeface="Calibri" pitchFamily="34" charset="0"/>
                <a:sym typeface="Wingdings 3"/>
              </a:rPr>
              <a:t></a:t>
            </a:r>
            <a:r>
              <a:rPr lang="en-US" b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</a:rPr>
              <a:t> remove tension on the spindle </a:t>
            </a:r>
            <a:r>
              <a:rPr lang="en-US" b="0" dirty="0" smtClean="0">
                <a:solidFill>
                  <a:schemeClr val="accent2"/>
                </a:solidFill>
                <a:latin typeface="Calibri" pitchFamily="34" charset="0"/>
                <a:sym typeface="Wingdings 3"/>
              </a:rPr>
              <a:t></a:t>
            </a:r>
            <a:r>
              <a:rPr lang="en-US" b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</a:rPr>
              <a:t> slow firing rate of stretch receptor.</a:t>
            </a:r>
            <a:endParaRPr lang="ar-IQ" b="0" dirty="0">
              <a:solidFill>
                <a:schemeClr val="accent6">
                  <a:lumMod val="20000"/>
                  <a:lumOff val="80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5049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accent2"/>
                </a:solidFill>
                <a:latin typeface="Calibri" pitchFamily="34" charset="0"/>
              </a:rPr>
              <a:t>Muscle spindle afferent neurons Pathways</a:t>
            </a:r>
            <a:endParaRPr lang="ar-IQ" b="1" dirty="0" smtClean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just">
              <a:defRPr/>
            </a:pPr>
            <a:r>
              <a:rPr lang="en-US" b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</a:rPr>
              <a:t>On entering the NS, they divide:</a:t>
            </a:r>
          </a:p>
          <a:p>
            <a:pPr algn="just">
              <a:buFont typeface="Wingdings" pitchFamily="2" charset="2"/>
              <a:buNone/>
              <a:defRPr/>
            </a:pPr>
            <a:r>
              <a:rPr lang="en-US" b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</a:rPr>
              <a:t>1) 1</a:t>
            </a:r>
            <a:r>
              <a:rPr lang="en-US" b="0" baseline="300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</a:rPr>
              <a:t>st</a:t>
            </a:r>
            <a:r>
              <a:rPr lang="en-US" b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</a:rPr>
              <a:t> path:</a:t>
            </a:r>
          </a:p>
          <a:p>
            <a:pPr algn="just">
              <a:defRPr/>
            </a:pPr>
            <a:r>
              <a:rPr lang="en-US" b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</a:rPr>
              <a:t>Directly stimulates motor neuron going back to the stretched muscle </a:t>
            </a:r>
            <a:r>
              <a:rPr lang="en-US" b="0" dirty="0" smtClean="0">
                <a:solidFill>
                  <a:schemeClr val="accent2"/>
                </a:solidFill>
                <a:latin typeface="Calibri" pitchFamily="34" charset="0"/>
                <a:sym typeface="Wingdings 3"/>
              </a:rPr>
              <a:t></a:t>
            </a:r>
            <a:r>
              <a:rPr lang="en-US" b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  <a:sym typeface="Wingdings 3"/>
              </a:rPr>
              <a:t> </a:t>
            </a:r>
            <a:r>
              <a:rPr lang="en-US" b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</a:rPr>
              <a:t>completing a reflex arc known as the "</a:t>
            </a:r>
            <a:r>
              <a:rPr lang="en-US" b="0" dirty="0" smtClean="0">
                <a:solidFill>
                  <a:schemeClr val="accent2"/>
                </a:solidFill>
                <a:latin typeface="Calibri" pitchFamily="34" charset="0"/>
              </a:rPr>
              <a:t>stretch reflex</a:t>
            </a:r>
            <a:r>
              <a:rPr lang="en-US" b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</a:rPr>
              <a:t>".</a:t>
            </a:r>
          </a:p>
          <a:p>
            <a:pPr algn="just">
              <a:defRPr/>
            </a:pPr>
            <a:r>
              <a:rPr lang="en-US" b="0" dirty="0" smtClean="0">
                <a:solidFill>
                  <a:schemeClr val="accent2"/>
                </a:solidFill>
                <a:latin typeface="Calibri" pitchFamily="34" charset="0"/>
              </a:rPr>
              <a:t>Stretch reflex </a:t>
            </a:r>
            <a:r>
              <a:rPr lang="en-US" b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</a:rPr>
              <a:t>is most familiar in the form of the knee jerk.</a:t>
            </a:r>
            <a:endParaRPr lang="ar-IQ" b="0" dirty="0">
              <a:solidFill>
                <a:schemeClr val="accent6">
                  <a:lumMod val="20000"/>
                  <a:lumOff val="80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7200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accent2"/>
                </a:solidFill>
                <a:latin typeface="Calibri" pitchFamily="34" charset="0"/>
              </a:rPr>
              <a:t>Muscle spindle afferent neurons Pathways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just">
              <a:buFont typeface="Wingdings" pitchFamily="2" charset="2"/>
              <a:buNone/>
              <a:defRPr/>
            </a:pPr>
            <a:r>
              <a:rPr lang="en-US" b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</a:rPr>
              <a:t>2) 2</a:t>
            </a:r>
            <a:r>
              <a:rPr lang="en-US" b="0" baseline="300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</a:rPr>
              <a:t>nd</a:t>
            </a:r>
            <a:r>
              <a:rPr lang="en-US" b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</a:rPr>
              <a:t> Path:</a:t>
            </a:r>
          </a:p>
          <a:p>
            <a:pPr algn="just">
              <a:defRPr/>
            </a:pPr>
            <a:r>
              <a:rPr lang="en-US" b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</a:rPr>
              <a:t>Afferent nerve fibers end on interneuron.</a:t>
            </a:r>
          </a:p>
          <a:p>
            <a:pPr algn="just">
              <a:defRPr/>
            </a:pPr>
            <a:r>
              <a:rPr lang="en-US" b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</a:rPr>
              <a:t>When activated </a:t>
            </a:r>
            <a:r>
              <a:rPr lang="en-US" b="0" dirty="0" smtClean="0">
                <a:solidFill>
                  <a:schemeClr val="accent2"/>
                </a:solidFill>
                <a:latin typeface="Calibri" pitchFamily="34" charset="0"/>
                <a:sym typeface="Wingdings 3"/>
              </a:rPr>
              <a:t></a:t>
            </a:r>
            <a:r>
              <a:rPr lang="en-US" b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  <a:sym typeface="Wingdings 3"/>
              </a:rPr>
              <a:t> </a:t>
            </a:r>
            <a:r>
              <a:rPr lang="en-US" b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</a:rPr>
              <a:t>inhibit motor neuron controlling antagonistic muscles (knee jerk – inhibition of knee flexor muscles).</a:t>
            </a:r>
          </a:p>
          <a:p>
            <a:pPr algn="just">
              <a:defRPr/>
            </a:pPr>
            <a:r>
              <a:rPr lang="en-US" b="0" dirty="0" smtClean="0">
                <a:solidFill>
                  <a:schemeClr val="accent2"/>
                </a:solidFill>
                <a:latin typeface="Calibri" pitchFamily="34" charset="0"/>
              </a:rPr>
              <a:t>Reciprocal </a:t>
            </a:r>
            <a:r>
              <a:rPr lang="en-US" b="0" dirty="0" err="1" smtClean="0">
                <a:solidFill>
                  <a:schemeClr val="accent2"/>
                </a:solidFill>
                <a:latin typeface="Calibri" pitchFamily="34" charset="0"/>
              </a:rPr>
              <a:t>Innervation</a:t>
            </a:r>
            <a:r>
              <a:rPr lang="en-US" b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</a:rPr>
              <a:t>: Activation of one muscle with simultaneous inhibition of its antagonistic muscle.</a:t>
            </a:r>
            <a:endParaRPr lang="ar-IQ" b="0" dirty="0">
              <a:solidFill>
                <a:schemeClr val="accent6">
                  <a:lumMod val="20000"/>
                  <a:lumOff val="80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4072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accent2"/>
                </a:solidFill>
                <a:latin typeface="Calibri" pitchFamily="34" charset="0"/>
              </a:rPr>
              <a:t>Muscle spindle afferent neurons Pathways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just">
              <a:buFont typeface="Wingdings" pitchFamily="2" charset="2"/>
              <a:buNone/>
              <a:defRPr/>
            </a:pPr>
            <a:r>
              <a:rPr lang="en-US" b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</a:rPr>
              <a:t>3) 3</a:t>
            </a:r>
            <a:r>
              <a:rPr lang="en-US" b="0" baseline="300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</a:rPr>
              <a:t>rd</a:t>
            </a:r>
            <a:r>
              <a:rPr lang="en-US" b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</a:rPr>
              <a:t> Path:</a:t>
            </a:r>
          </a:p>
          <a:p>
            <a:pPr algn="just">
              <a:defRPr/>
            </a:pPr>
            <a:r>
              <a:rPr lang="en-US" b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</a:rPr>
              <a:t>Afferent nerve fibers activate motor neurons of synergistic muscles - muscles whose contraction assists the intended motion (knee jerk-other extensor muscles).</a:t>
            </a:r>
          </a:p>
          <a:p>
            <a:pPr algn="just">
              <a:buFont typeface="Wingdings" pitchFamily="2" charset="2"/>
              <a:buNone/>
              <a:defRPr/>
            </a:pPr>
            <a:r>
              <a:rPr lang="en-US" b="0" dirty="0" smtClean="0">
                <a:solidFill>
                  <a:schemeClr val="accent2"/>
                </a:solidFill>
                <a:latin typeface="Calibri" pitchFamily="34" charset="0"/>
              </a:rPr>
              <a:t>Note:</a:t>
            </a:r>
            <a:r>
              <a:rPr lang="en-US" b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</a:rPr>
              <a:t> The activated muscles are on same side of body as receptors </a:t>
            </a:r>
            <a:r>
              <a:rPr lang="en-US" b="0" dirty="0" smtClean="0">
                <a:solidFill>
                  <a:schemeClr val="accent2"/>
                </a:solidFill>
                <a:latin typeface="Calibri" pitchFamily="34" charset="0"/>
                <a:sym typeface="Wingdings 3"/>
              </a:rPr>
              <a:t></a:t>
            </a:r>
            <a:r>
              <a:rPr lang="en-US" b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</a:rPr>
              <a:t> </a:t>
            </a:r>
            <a:r>
              <a:rPr lang="en-US" b="0" dirty="0" err="1" smtClean="0">
                <a:solidFill>
                  <a:schemeClr val="accent2"/>
                </a:solidFill>
                <a:latin typeface="Calibri" pitchFamily="34" charset="0"/>
              </a:rPr>
              <a:t>ipsilateral</a:t>
            </a:r>
            <a:r>
              <a:rPr lang="en-US" b="0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b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</a:rPr>
              <a:t>response.</a:t>
            </a:r>
            <a:endParaRPr lang="ar-IQ" b="0" dirty="0">
              <a:solidFill>
                <a:schemeClr val="accent6">
                  <a:lumMod val="20000"/>
                  <a:lumOff val="80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5659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accent2"/>
                </a:solidFill>
                <a:latin typeface="Calibri" pitchFamily="34" charset="0"/>
              </a:rPr>
              <a:t>Muscle spindle afferent neurons Pathways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just">
              <a:buFont typeface="Wingdings" pitchFamily="2" charset="2"/>
              <a:buNone/>
              <a:defRPr/>
            </a:pPr>
            <a:r>
              <a:rPr lang="en-US" b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</a:rPr>
              <a:t>4) 4</a:t>
            </a:r>
            <a:r>
              <a:rPr lang="en-US" b="0" baseline="300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</a:rPr>
              <a:t>th</a:t>
            </a:r>
            <a:r>
              <a:rPr lang="en-US" b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</a:rPr>
              <a:t> Path:</a:t>
            </a:r>
          </a:p>
          <a:p>
            <a:pPr algn="just">
              <a:defRPr/>
            </a:pPr>
            <a:r>
              <a:rPr lang="en-US" b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</a:rPr>
              <a:t>Afferent nerve fibers continue to the brain stem.</a:t>
            </a:r>
          </a:p>
          <a:p>
            <a:pPr algn="just">
              <a:defRPr/>
            </a:pPr>
            <a:r>
              <a:rPr lang="en-US" b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</a:rPr>
              <a:t>Synapse with interneuron </a:t>
            </a:r>
            <a:r>
              <a:rPr lang="en-US" b="0" dirty="0" smtClean="0">
                <a:solidFill>
                  <a:schemeClr val="accent2"/>
                </a:solidFill>
                <a:latin typeface="Calibri" pitchFamily="34" charset="0"/>
                <a:sym typeface="Wingdings 3"/>
              </a:rPr>
              <a:t></a:t>
            </a:r>
            <a:r>
              <a:rPr lang="en-US" b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</a:rPr>
              <a:t> forms  next link in the pathway that conveys information about muscle length to brain areas dealing with motor control.</a:t>
            </a:r>
            <a:endParaRPr lang="ar-IQ" b="0" dirty="0">
              <a:solidFill>
                <a:schemeClr val="accent6">
                  <a:lumMod val="20000"/>
                  <a:lumOff val="80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0454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0"/>
          <a:ext cx="9144000" cy="6857999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5825703"/>
                <a:gridCol w="3318297"/>
              </a:tblGrid>
              <a:tr h="953872">
                <a:tc gridSpan="2">
                  <a:txBody>
                    <a:bodyPr/>
                    <a:lstStyle/>
                    <a:p>
                      <a:pPr algn="ctr" rtl="0"/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Stretch Reflex</a:t>
                      </a:r>
                      <a:endParaRPr lang="ar-IQ" sz="2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 marT="45724" marB="45724"/>
                </a:tc>
                <a:tc hMerge="1">
                  <a:txBody>
                    <a:bodyPr/>
                    <a:lstStyle/>
                    <a:p>
                      <a:pPr algn="l" rtl="0"/>
                      <a:endParaRPr lang="ar-IQ" sz="2400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8973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Muscle Spindle</a:t>
                      </a:r>
                      <a:endParaRPr lang="ar-IQ" sz="2400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91439" marR="91439" marT="45724" marB="45724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 smtClean="0"/>
                        <a:t>Sense Organ</a:t>
                      </a:r>
                      <a:endParaRPr lang="ar-IQ" sz="2400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91439" marR="91439" marT="45724" marB="45724"/>
                </a:tc>
              </a:tr>
              <a:tr h="16152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/>
                        <a:t>Ia</a:t>
                      </a:r>
                      <a:r>
                        <a:rPr lang="en-US" sz="2400" dirty="0" smtClean="0"/>
                        <a:t> fiber primary (</a:t>
                      </a:r>
                      <a:r>
                        <a:rPr lang="en-US" sz="2400" dirty="0" err="1" smtClean="0"/>
                        <a:t>annulospiral</a:t>
                      </a:r>
                      <a:r>
                        <a:rPr lang="en-US" sz="2400" dirty="0" smtClean="0"/>
                        <a:t>) and II fibers secondary (flower spray) ending</a:t>
                      </a:r>
                      <a:endParaRPr lang="ar-IQ" sz="2400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91439" marR="91439" marT="45724" marB="45724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 smtClean="0"/>
                        <a:t>Afferent Neuron</a:t>
                      </a:r>
                      <a:endParaRPr lang="ar-IQ" sz="2400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91439" marR="91439" marT="45724" marB="45724"/>
                </a:tc>
              </a:tr>
              <a:tr h="1130485"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 smtClean="0"/>
                        <a:t>CNS (spinal cord)</a:t>
                      </a:r>
                      <a:endParaRPr lang="ar-IQ" sz="2400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91439" marR="91439" marT="45724" marB="45724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 smtClean="0"/>
                        <a:t> Synapse</a:t>
                      </a:r>
                      <a:endParaRPr lang="ar-IQ" sz="2400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91439" marR="91439" marT="45724" marB="45724"/>
                </a:tc>
              </a:tr>
              <a:tr h="1130485"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 smtClean="0"/>
                        <a:t>Alpha Motor Neuron</a:t>
                      </a:r>
                      <a:endParaRPr lang="ar-IQ" sz="2400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91439" marR="91439" marT="45724" marB="45724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 smtClean="0"/>
                        <a:t>Efferent Neuron</a:t>
                      </a:r>
                      <a:endParaRPr lang="ar-IQ" sz="2400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91439" marR="91439" marT="45724" marB="45724"/>
                </a:tc>
              </a:tr>
              <a:tr h="1130485"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 smtClean="0"/>
                        <a:t>Muscle (</a:t>
                      </a:r>
                      <a:r>
                        <a:rPr lang="en-US" sz="2400" dirty="0" err="1" smtClean="0"/>
                        <a:t>extrafusal</a:t>
                      </a:r>
                      <a:r>
                        <a:rPr lang="en-US" sz="2400" dirty="0" smtClean="0"/>
                        <a:t> muscle)</a:t>
                      </a:r>
                      <a:endParaRPr lang="ar-IQ" sz="2400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91439" marR="91439" marT="45724" marB="4572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/>
                        <a:t>Effector</a:t>
                      </a:r>
                      <a:endParaRPr lang="ar-IQ" sz="2400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91439" marR="91439" marT="45724" marB="45724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42070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2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188913"/>
            <a:ext cx="7772400" cy="1143000"/>
          </a:xfrm>
          <a:gradFill rotWithShape="1">
            <a:gsLst>
              <a:gs pos="0">
                <a:srgbClr val="F8F8F8">
                  <a:gamma/>
                  <a:shade val="46275"/>
                  <a:invGamma/>
                </a:srgbClr>
              </a:gs>
              <a:gs pos="50000">
                <a:srgbClr val="F8F8F8"/>
              </a:gs>
              <a:gs pos="100000">
                <a:srgbClr val="F8F8F8">
                  <a:gamma/>
                  <a:shade val="46275"/>
                  <a:invGamma/>
                </a:srgbClr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defRPr/>
            </a:pPr>
            <a:r>
              <a:rPr lang="en-US" sz="48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Spinal </a:t>
            </a:r>
            <a:r>
              <a:rPr lang="en-US" sz="48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Cord        Lec:3</a:t>
            </a:r>
            <a:endParaRPr lang="en-US" sz="4800" dirty="0" smtClean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orte" pitchFamily="66" charset="0"/>
            </a:endParaRPr>
          </a:p>
        </p:txBody>
      </p:sp>
      <p:sp>
        <p:nvSpPr>
          <p:cNvPr id="162822" name="Text Box 6"/>
          <p:cNvSpPr txBox="1">
            <a:spLocks noChangeArrowheads="1"/>
          </p:cNvSpPr>
          <p:nvPr/>
        </p:nvSpPr>
        <p:spPr bwMode="auto">
          <a:xfrm>
            <a:off x="1939925" y="3090863"/>
            <a:ext cx="5989638" cy="15700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Assis.Professor</a:t>
            </a:r>
            <a:r>
              <a:rPr 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Dr. Farah </a:t>
            </a:r>
            <a:r>
              <a:rPr lang="en-US" sz="3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Nabil</a:t>
            </a:r>
            <a:r>
              <a:rPr 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Abbas</a:t>
            </a:r>
            <a:endParaRPr lang="en-US" sz="3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  <a:p>
            <a:pPr marL="342900" indent="-342900"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MBChB</a:t>
            </a:r>
            <a:r>
              <a:rPr 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, </a:t>
            </a:r>
            <a:r>
              <a:rPr lang="en-US" sz="3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MSc</a:t>
            </a:r>
            <a:r>
              <a:rPr 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, PhD</a:t>
            </a:r>
            <a:endParaRPr lang="en-US" sz="3200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443093"/>
      </p:ext>
    </p:extLst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2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2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2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28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28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628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0" dur="500"/>
                                        <p:tgtEl>
                                          <p:spTgt spid="162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5" dur="500"/>
                                        <p:tgtEl>
                                          <p:spTgt spid="1628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22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accent2"/>
                </a:solidFill>
                <a:latin typeface="Calibri" pitchFamily="34" charset="0"/>
              </a:rPr>
              <a:t>Clinical Examples of Stretch Reflex</a:t>
            </a:r>
            <a:endParaRPr lang="ar-IQ" b="1" dirty="0" smtClean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just">
              <a:defRPr/>
            </a:pPr>
            <a:r>
              <a:rPr lang="en-US" b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</a:rPr>
              <a:t>Knee jerk or patellar reflex		</a:t>
            </a:r>
          </a:p>
          <a:p>
            <a:pPr algn="just">
              <a:defRPr/>
            </a:pPr>
            <a:r>
              <a:rPr lang="en-US" b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</a:rPr>
              <a:t>Ankle jerk</a:t>
            </a:r>
          </a:p>
          <a:p>
            <a:pPr algn="just">
              <a:defRPr/>
            </a:pPr>
            <a:r>
              <a:rPr lang="en-US" b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</a:rPr>
              <a:t>Biceps reflex</a:t>
            </a:r>
          </a:p>
          <a:p>
            <a:pPr algn="just">
              <a:defRPr/>
            </a:pPr>
            <a:r>
              <a:rPr lang="en-US" b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</a:rPr>
              <a:t>Triceps reflex</a:t>
            </a:r>
            <a:endParaRPr lang="ar-IQ" b="0" dirty="0">
              <a:solidFill>
                <a:schemeClr val="accent6">
                  <a:lumMod val="20000"/>
                  <a:lumOff val="80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8378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accent2"/>
                </a:solidFill>
                <a:latin typeface="Calibri" pitchFamily="34" charset="0"/>
              </a:rPr>
              <a:t>Knee Jerk</a:t>
            </a:r>
            <a:endParaRPr lang="ar-IQ" b="1" dirty="0" smtClean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514350" indent="-514350" algn="just">
              <a:buFont typeface="+mj-lt"/>
              <a:buAutoNum type="arabicParenR"/>
              <a:defRPr/>
            </a:pPr>
            <a:r>
              <a:rPr lang="en-US" b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</a:rPr>
              <a:t>Tapping </a:t>
            </a:r>
            <a:r>
              <a:rPr lang="en-US" b="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</a:rPr>
              <a:t>pattelar</a:t>
            </a:r>
            <a:r>
              <a:rPr lang="en-US" b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</a:rPr>
              <a:t> tendon </a:t>
            </a:r>
            <a:r>
              <a:rPr lang="en-US" b="0" dirty="0" smtClean="0">
                <a:solidFill>
                  <a:schemeClr val="accent2"/>
                </a:solidFill>
                <a:latin typeface="Calibri" pitchFamily="34" charset="0"/>
                <a:sym typeface="Wingdings 3"/>
              </a:rPr>
              <a:t></a:t>
            </a:r>
            <a:r>
              <a:rPr lang="en-US" b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  <a:sym typeface="Wingdings 3"/>
              </a:rPr>
              <a:t> </a:t>
            </a:r>
            <a:r>
              <a:rPr lang="en-US" b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</a:rPr>
              <a:t>stretched.</a:t>
            </a:r>
          </a:p>
          <a:p>
            <a:pPr marL="514350" indent="-514350" algn="just">
              <a:buFont typeface="+mj-lt"/>
              <a:buAutoNum type="arabicParenR"/>
              <a:defRPr/>
            </a:pPr>
            <a:r>
              <a:rPr lang="en-US" b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</a:rPr>
              <a:t>Thigh muscles stretched </a:t>
            </a:r>
            <a:r>
              <a:rPr lang="en-US" b="0" dirty="0" smtClean="0">
                <a:solidFill>
                  <a:schemeClr val="accent2"/>
                </a:solidFill>
                <a:latin typeface="Calibri" pitchFamily="34" charset="0"/>
              </a:rPr>
              <a:t>+</a:t>
            </a:r>
            <a:r>
              <a:rPr lang="en-US" b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</a:rPr>
              <a:t> activation of stretched receptors within these muscles.</a:t>
            </a:r>
          </a:p>
          <a:p>
            <a:pPr marL="514350" indent="-514350" algn="just">
              <a:buFont typeface="+mj-lt"/>
              <a:buAutoNum type="arabicParenR"/>
              <a:defRPr/>
            </a:pPr>
            <a:r>
              <a:rPr lang="en-US" b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</a:rPr>
              <a:t>Action potentials are generated in afferent nerve fibers.</a:t>
            </a:r>
          </a:p>
          <a:p>
            <a:pPr marL="514350" indent="-514350" algn="just">
              <a:buFont typeface="+mj-lt"/>
              <a:buAutoNum type="arabicParenR"/>
              <a:defRPr/>
            </a:pPr>
            <a:r>
              <a:rPr lang="en-US" b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</a:rPr>
              <a:t>Transmitted to motor neurons that control these muscles </a:t>
            </a:r>
            <a:r>
              <a:rPr lang="en-US" b="0" dirty="0" smtClean="0">
                <a:solidFill>
                  <a:schemeClr val="accent2"/>
                </a:solidFill>
                <a:latin typeface="Calibri" pitchFamily="34" charset="0"/>
                <a:sym typeface="Wingdings 3"/>
              </a:rPr>
              <a:t> </a:t>
            </a:r>
            <a:r>
              <a:rPr lang="en-US" b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</a:rPr>
              <a:t>stimulating motor units</a:t>
            </a:r>
            <a:endParaRPr lang="ar-IQ" b="0" dirty="0">
              <a:solidFill>
                <a:schemeClr val="accent6">
                  <a:lumMod val="20000"/>
                  <a:lumOff val="80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629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accent2"/>
                </a:solidFill>
                <a:latin typeface="Calibri" pitchFamily="34" charset="0"/>
              </a:rPr>
              <a:t>Knee Jerk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514350" indent="-514350" algn="just">
              <a:buFont typeface="+mj-lt"/>
              <a:buAutoNum type="arabicParenR" startAt="5"/>
              <a:defRPr/>
            </a:pPr>
            <a:r>
              <a:rPr lang="en-US" b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</a:rPr>
              <a:t>Shortened  thigh muscles.</a:t>
            </a:r>
          </a:p>
          <a:p>
            <a:pPr marL="514350" indent="-514350" algn="just">
              <a:buFont typeface="+mj-lt"/>
              <a:buAutoNum type="arabicParenR" startAt="5"/>
              <a:defRPr/>
            </a:pPr>
            <a:r>
              <a:rPr lang="en-US" b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</a:rPr>
              <a:t>Patient's lower leg is extended.</a:t>
            </a:r>
          </a:p>
          <a:p>
            <a:pPr algn="just">
              <a:defRPr/>
            </a:pPr>
            <a:r>
              <a:rPr lang="en-US" b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</a:rPr>
              <a:t>During normal movement:</a:t>
            </a:r>
          </a:p>
          <a:p>
            <a:pPr marL="571500" indent="-571500" algn="just">
              <a:buFont typeface="+mj-lt"/>
              <a:buAutoNum type="romanUcPeriod"/>
              <a:defRPr/>
            </a:pPr>
            <a:r>
              <a:rPr lang="en-US" sz="2800" b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</a:rPr>
              <a:t>Stretch receptors rarely all activated at same time</a:t>
            </a:r>
          </a:p>
          <a:p>
            <a:pPr marL="571500" indent="-571500" algn="just">
              <a:buFont typeface="+mj-lt"/>
              <a:buAutoNum type="romanUcPeriod"/>
              <a:defRPr/>
            </a:pPr>
            <a:r>
              <a:rPr lang="en-US" sz="2800" b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</a:rPr>
              <a:t>Stretch receptors not activated so strongly.</a:t>
            </a:r>
          </a:p>
          <a:p>
            <a:pPr marL="571500" indent="-571500" algn="just">
              <a:buFont typeface="+mj-lt"/>
              <a:buAutoNum type="romanUcPeriod"/>
              <a:defRPr/>
            </a:pPr>
            <a:r>
              <a:rPr lang="en-US" sz="2800" b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</a:rPr>
              <a:t>Movement occurs in response to integration of many types of local descending controls.</a:t>
            </a:r>
            <a:endParaRPr lang="ar-IQ" sz="2800" b="0" dirty="0" smtClean="0">
              <a:solidFill>
                <a:schemeClr val="accent6">
                  <a:lumMod val="20000"/>
                  <a:lumOff val="80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0316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 descr="12_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68948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2196754"/>
      </p:ext>
    </p:extLst>
  </p:cSld>
  <p:clrMapOvr>
    <a:masterClrMapping/>
  </p:clrMapOvr>
  <p:transition spd="med">
    <p:cover dir="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3" descr="12_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12308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accent2"/>
                </a:solidFill>
                <a:latin typeface="Calibri" pitchFamily="34" charset="0"/>
              </a:rPr>
              <a:t>Alpha-Gamma </a:t>
            </a:r>
            <a:r>
              <a:rPr lang="en-US" b="1" dirty="0" err="1" smtClean="0">
                <a:solidFill>
                  <a:schemeClr val="accent2"/>
                </a:solidFill>
                <a:latin typeface="Calibri" pitchFamily="34" charset="0"/>
              </a:rPr>
              <a:t>Coactivation</a:t>
            </a:r>
            <a:endParaRPr lang="ar-IQ" b="1" dirty="0" smtClean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just"/>
            <a:r>
              <a:rPr lang="en-US" b="0" smtClean="0">
                <a:latin typeface="Calibri" pitchFamily="34" charset="0"/>
              </a:rPr>
              <a:t>Shortening muscle </a:t>
            </a:r>
            <a:r>
              <a:rPr lang="en-US" b="0" smtClean="0">
                <a:solidFill>
                  <a:schemeClr val="accent2"/>
                </a:solidFill>
                <a:latin typeface="Calibri" pitchFamily="34" charset="0"/>
                <a:sym typeface="Wingdings 3" pitchFamily="18" charset="2"/>
              </a:rPr>
              <a:t></a:t>
            </a:r>
            <a:r>
              <a:rPr lang="en-US" b="0" smtClean="0">
                <a:latin typeface="Calibri" pitchFamily="34" charset="0"/>
              </a:rPr>
              <a:t> intrafusal fibers stretching </a:t>
            </a:r>
            <a:r>
              <a:rPr lang="en-US" b="0" smtClean="0">
                <a:solidFill>
                  <a:schemeClr val="accent2"/>
                </a:solidFill>
                <a:latin typeface="Calibri" pitchFamily="34" charset="0"/>
                <a:sym typeface="Wingdings 3" pitchFamily="18" charset="2"/>
              </a:rPr>
              <a:t></a:t>
            </a:r>
            <a:r>
              <a:rPr lang="en-US" b="0" smtClean="0">
                <a:latin typeface="Calibri" pitchFamily="34" charset="0"/>
              </a:rPr>
              <a:t>.</a:t>
            </a:r>
          </a:p>
          <a:p>
            <a:pPr algn="just"/>
            <a:r>
              <a:rPr lang="en-US" b="0" smtClean="0">
                <a:latin typeface="Calibri" pitchFamily="34" charset="0"/>
              </a:rPr>
              <a:t>At this time, spindle stretch receptors go completely slack </a:t>
            </a:r>
            <a:r>
              <a:rPr lang="en-US" b="0" smtClean="0">
                <a:solidFill>
                  <a:schemeClr val="accent2"/>
                </a:solidFill>
                <a:latin typeface="Calibri" pitchFamily="34" charset="0"/>
                <a:sym typeface="Wingdings 3" pitchFamily="18" charset="2"/>
              </a:rPr>
              <a:t></a:t>
            </a:r>
            <a:r>
              <a:rPr lang="en-US" b="0" smtClean="0">
                <a:latin typeface="Calibri" pitchFamily="34" charset="0"/>
              </a:rPr>
              <a:t> stop firing APs.</a:t>
            </a:r>
          </a:p>
          <a:p>
            <a:pPr algn="just"/>
            <a:r>
              <a:rPr lang="en-US" b="0" smtClean="0">
                <a:solidFill>
                  <a:schemeClr val="accent2"/>
                </a:solidFill>
                <a:latin typeface="Calibri" pitchFamily="34" charset="0"/>
              </a:rPr>
              <a:t>But:</a:t>
            </a:r>
          </a:p>
          <a:p>
            <a:pPr algn="just"/>
            <a:r>
              <a:rPr lang="en-US" b="0" smtClean="0">
                <a:latin typeface="Calibri" pitchFamily="34" charset="0"/>
              </a:rPr>
              <a:t>In this situation: No indication of any further changes in muscle length.</a:t>
            </a:r>
            <a:endParaRPr lang="ar-IQ" b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7352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accent2"/>
                </a:solidFill>
                <a:latin typeface="Calibri" pitchFamily="34" charset="0"/>
              </a:rPr>
              <a:t>Alpha-Gamma </a:t>
            </a:r>
            <a:r>
              <a:rPr lang="en-US" b="1" dirty="0" err="1" smtClean="0">
                <a:solidFill>
                  <a:schemeClr val="accent2"/>
                </a:solidFill>
                <a:latin typeface="Calibri" pitchFamily="34" charset="0"/>
              </a:rPr>
              <a:t>Coactivation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just">
              <a:defRPr/>
            </a:pPr>
            <a:r>
              <a:rPr lang="en-US" b="0" dirty="0" smtClean="0">
                <a:solidFill>
                  <a:schemeClr val="accent2"/>
                </a:solidFill>
                <a:latin typeface="Calibri" pitchFamily="34" charset="0"/>
              </a:rPr>
              <a:t>Physiologically</a:t>
            </a:r>
            <a:r>
              <a:rPr lang="en-US" b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</a:rPr>
              <a:t>:</a:t>
            </a:r>
          </a:p>
          <a:p>
            <a:pPr algn="just">
              <a:defRPr/>
            </a:pPr>
            <a:r>
              <a:rPr lang="en-US" b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</a:rPr>
              <a:t>To prevent this loss of information</a:t>
            </a:r>
          </a:p>
          <a:p>
            <a:pPr algn="just">
              <a:defRPr/>
            </a:pPr>
            <a:r>
              <a:rPr lang="en-US" b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</a:rPr>
              <a:t>Stimulation of two ends of each </a:t>
            </a:r>
            <a:r>
              <a:rPr lang="en-US" b="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</a:rPr>
              <a:t>intrafusal</a:t>
            </a:r>
            <a:r>
              <a:rPr lang="en-US" b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</a:rPr>
              <a:t> muscle fiber </a:t>
            </a:r>
            <a:r>
              <a:rPr lang="en-US" b="0" dirty="0" smtClean="0">
                <a:solidFill>
                  <a:schemeClr val="accent2"/>
                </a:solidFill>
                <a:latin typeface="Calibri" pitchFamily="34" charset="0"/>
                <a:sym typeface="Wingdings 3"/>
              </a:rPr>
              <a:t></a:t>
            </a:r>
            <a:r>
              <a:rPr lang="en-US" b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</a:rPr>
              <a:t> contract during shortening of the </a:t>
            </a:r>
            <a:r>
              <a:rPr lang="en-US" b="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</a:rPr>
              <a:t>extrafusal</a:t>
            </a:r>
            <a:r>
              <a:rPr lang="en-US" b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</a:rPr>
              <a:t> muscle fibers.</a:t>
            </a:r>
          </a:p>
          <a:p>
            <a:pPr algn="just">
              <a:defRPr/>
            </a:pPr>
            <a:r>
              <a:rPr lang="en-US" b="0" dirty="0" smtClean="0">
                <a:solidFill>
                  <a:schemeClr val="accent2"/>
                </a:solidFill>
                <a:latin typeface="Calibri" pitchFamily="34" charset="0"/>
              </a:rPr>
              <a:t>Thus:</a:t>
            </a:r>
            <a:r>
              <a:rPr lang="en-US" b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</a:rPr>
              <a:t> maintaining tension in the central region of the </a:t>
            </a:r>
            <a:r>
              <a:rPr lang="en-US" b="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</a:rPr>
              <a:t>intrafusal</a:t>
            </a:r>
            <a:r>
              <a:rPr lang="en-US" b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</a:rPr>
              <a:t> fibers, where stretch receptors are located.</a:t>
            </a:r>
            <a:endParaRPr lang="ar-IQ" b="0" dirty="0">
              <a:solidFill>
                <a:schemeClr val="accent6">
                  <a:lumMod val="20000"/>
                  <a:lumOff val="80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8985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accent2"/>
                </a:solidFill>
                <a:latin typeface="Calibri" pitchFamily="34" charset="0"/>
              </a:rPr>
              <a:t>Alpha-Gamma </a:t>
            </a:r>
            <a:r>
              <a:rPr lang="en-US" b="1" dirty="0" err="1" smtClean="0">
                <a:solidFill>
                  <a:schemeClr val="accent2"/>
                </a:solidFill>
                <a:latin typeface="Calibri" pitchFamily="34" charset="0"/>
              </a:rPr>
              <a:t>Coactivation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just">
              <a:defRPr/>
            </a:pPr>
            <a:r>
              <a:rPr lang="en-US" b="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</a:rPr>
              <a:t>Intrafusal</a:t>
            </a:r>
            <a:r>
              <a:rPr lang="en-US" b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</a:rPr>
              <a:t> muscle fibers</a:t>
            </a:r>
          </a:p>
          <a:p>
            <a:pPr lvl="2" algn="just">
              <a:defRPr/>
            </a:pPr>
            <a:r>
              <a:rPr lang="en-US" b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</a:rPr>
              <a:t>Not large enough or strong enough to shorten a whole muscle and move joints</a:t>
            </a:r>
          </a:p>
          <a:p>
            <a:pPr lvl="2" algn="just">
              <a:defRPr/>
            </a:pPr>
            <a:r>
              <a:rPr lang="en-US" b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</a:rPr>
              <a:t>Job: maintain tension on spindle stretch receptors.</a:t>
            </a:r>
          </a:p>
          <a:p>
            <a:pPr algn="just">
              <a:defRPr/>
            </a:pPr>
            <a:r>
              <a:rPr lang="en-US" b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</a:rPr>
              <a:t>Alpha and gamma motor neurons</a:t>
            </a:r>
          </a:p>
          <a:p>
            <a:pPr lvl="2" algn="just">
              <a:defRPr/>
            </a:pPr>
            <a:r>
              <a:rPr lang="en-US" b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</a:rPr>
              <a:t>Activated by </a:t>
            </a:r>
            <a:r>
              <a:rPr lang="en-US" b="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</a:rPr>
              <a:t>interneurons</a:t>
            </a:r>
            <a:r>
              <a:rPr lang="en-US" b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</a:rPr>
              <a:t> in their vicinity and by neurons of descending pathways.</a:t>
            </a:r>
          </a:p>
          <a:p>
            <a:pPr lvl="2" algn="just">
              <a:defRPr/>
            </a:pPr>
            <a:r>
              <a:rPr lang="en-US" b="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</a:rPr>
              <a:t>Coactivated</a:t>
            </a:r>
            <a:r>
              <a:rPr lang="en-US" b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</a:rPr>
              <a:t> - excited at almost same time during many voluntary and involuntary movements.</a:t>
            </a:r>
            <a:endParaRPr lang="ar-IQ" b="0" dirty="0">
              <a:solidFill>
                <a:schemeClr val="accent6">
                  <a:lumMod val="20000"/>
                  <a:lumOff val="80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4029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6250169"/>
      </p:ext>
    </p:extLst>
  </p:cSld>
  <p:clrMapOvr>
    <a:masterClrMapping/>
  </p:clrMapOvr>
  <p:transition spd="med">
    <p:cover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accent2"/>
                </a:solidFill>
                <a:latin typeface="Calibri" pitchFamily="34" charset="0"/>
              </a:rPr>
              <a:t>Muscle Sensory Receptors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just">
              <a:defRPr/>
            </a:pPr>
            <a:r>
              <a:rPr lang="en-US" b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</a:rPr>
              <a:t>Proper control of muscle function requires:</a:t>
            </a:r>
          </a:p>
          <a:p>
            <a:pPr algn="just">
              <a:defRPr/>
            </a:pPr>
            <a:r>
              <a:rPr lang="en-US" b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</a:rPr>
              <a:t>Excitation by anterior motor neurons</a:t>
            </a:r>
          </a:p>
          <a:p>
            <a:pPr algn="just">
              <a:defRPr/>
            </a:pPr>
            <a:r>
              <a:rPr lang="en-US" b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</a:rPr>
              <a:t>Continuous sensory feedback information from each muscle – muscle status - that is:</a:t>
            </a:r>
          </a:p>
          <a:p>
            <a:pPr marL="1314450" lvl="2" indent="-514350" algn="just">
              <a:buFont typeface="+mj-lt"/>
              <a:buAutoNum type="alphaUcPeriod"/>
              <a:defRPr/>
            </a:pPr>
            <a:r>
              <a:rPr lang="en-US" b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</a:rPr>
              <a:t>What is the length of the muscle?</a:t>
            </a:r>
          </a:p>
          <a:p>
            <a:pPr marL="1314450" lvl="2" indent="-514350" algn="just">
              <a:buFont typeface="+mj-lt"/>
              <a:buAutoNum type="alphaUcPeriod"/>
              <a:defRPr/>
            </a:pPr>
            <a:r>
              <a:rPr lang="en-US" b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</a:rPr>
              <a:t>What is its tension?</a:t>
            </a:r>
          </a:p>
          <a:p>
            <a:pPr marL="1314450" lvl="2" indent="-514350" algn="just">
              <a:buFont typeface="+mj-lt"/>
              <a:buAutoNum type="alphaUcPeriod"/>
              <a:defRPr/>
            </a:pPr>
            <a:r>
              <a:rPr lang="en-US" b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</a:rPr>
              <a:t>How rapidly length or tension changing?</a:t>
            </a:r>
          </a:p>
          <a:p>
            <a:pPr algn="just">
              <a:defRPr/>
            </a:pPr>
            <a:r>
              <a:rPr lang="en-US" b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</a:rPr>
              <a:t>Muscle spindles &amp; Golgi tendon organs.</a:t>
            </a:r>
            <a:endParaRPr lang="ar-IQ" b="0" dirty="0">
              <a:solidFill>
                <a:schemeClr val="accent6">
                  <a:lumMod val="20000"/>
                  <a:lumOff val="80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9098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30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4411430"/>
      </p:ext>
    </p:extLst>
  </p:cSld>
  <p:clrMapOvr>
    <a:masterClrMapping/>
  </p:clrMapOvr>
  <p:transition spd="med">
    <p:cover dir="d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accent2"/>
                </a:solidFill>
                <a:latin typeface="Calibri" pitchFamily="34" charset="0"/>
              </a:rPr>
              <a:t>Tension-Monitoring System and Golgi Tendon Reflex</a:t>
            </a:r>
            <a:endParaRPr lang="ar-IQ" b="1" dirty="0" smtClean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981200"/>
            <a:ext cx="8424863" cy="4114800"/>
          </a:xfrm>
        </p:spPr>
        <p:txBody>
          <a:bodyPr anchor="ctr"/>
          <a:lstStyle/>
          <a:p>
            <a:pPr algn="just">
              <a:defRPr/>
            </a:pPr>
            <a:r>
              <a:rPr lang="en-US" b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</a:rPr>
              <a:t>Inputs to motor neurons of a muscles </a:t>
            </a:r>
            <a:r>
              <a:rPr lang="en-US" b="0" dirty="0" smtClean="0">
                <a:solidFill>
                  <a:schemeClr val="accent2"/>
                </a:solidFill>
                <a:latin typeface="Calibri" pitchFamily="34" charset="0"/>
                <a:sym typeface="Wingdings 3"/>
              </a:rPr>
              <a:t></a:t>
            </a:r>
            <a:r>
              <a:rPr lang="en-US" b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  <a:sym typeface="Wingdings 3"/>
              </a:rPr>
              <a:t> </a:t>
            </a:r>
            <a:r>
              <a:rPr lang="en-US" b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</a:rPr>
              <a:t>various degrees of tension depending on:</a:t>
            </a:r>
          </a:p>
          <a:p>
            <a:pPr lvl="2" algn="just">
              <a:defRPr/>
            </a:pPr>
            <a:r>
              <a:rPr lang="en-US" b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</a:rPr>
              <a:t>Muscle length</a:t>
            </a:r>
          </a:p>
          <a:p>
            <a:pPr lvl="2" algn="just">
              <a:defRPr/>
            </a:pPr>
            <a:r>
              <a:rPr lang="en-US" b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</a:rPr>
              <a:t>Load on the muscle</a:t>
            </a:r>
          </a:p>
          <a:p>
            <a:pPr lvl="2" algn="just">
              <a:defRPr/>
            </a:pPr>
            <a:r>
              <a:rPr lang="en-US" b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</a:rPr>
              <a:t>Degree of muscle fatigue</a:t>
            </a:r>
          </a:p>
          <a:p>
            <a:pPr algn="just">
              <a:defRPr/>
            </a:pPr>
            <a:r>
              <a:rPr lang="en-US" b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</a:rPr>
              <a:t>Necessary feedback to inform the motor control systems of tension achieved.</a:t>
            </a:r>
          </a:p>
          <a:p>
            <a:pPr lvl="2" algn="just">
              <a:defRPr/>
            </a:pPr>
            <a:r>
              <a:rPr lang="en-US" b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</a:rPr>
              <a:t>Vision &amp; Golgi tendon organs which monitors how much tension is being exerted by contracting </a:t>
            </a:r>
            <a:r>
              <a:rPr lang="en-US" b="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</a:rPr>
              <a:t>MUs.</a:t>
            </a:r>
            <a:endParaRPr lang="ar-IQ" b="0" dirty="0">
              <a:solidFill>
                <a:schemeClr val="accent6">
                  <a:lumMod val="20000"/>
                  <a:lumOff val="80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3007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accent2"/>
                </a:solidFill>
                <a:latin typeface="Calibri" pitchFamily="34" charset="0"/>
              </a:rPr>
              <a:t>Length-Monitoring System &amp; Stretch Reflex</a:t>
            </a:r>
            <a:endParaRPr lang="ar-IQ" b="1" dirty="0" smtClean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981200"/>
            <a:ext cx="8424862" cy="4114800"/>
          </a:xfrm>
        </p:spPr>
        <p:txBody>
          <a:bodyPr anchor="ctr"/>
          <a:lstStyle/>
          <a:p>
            <a:pPr algn="just">
              <a:defRPr/>
            </a:pPr>
            <a:r>
              <a:rPr lang="en-US" b="0" dirty="0" smtClean="0">
                <a:solidFill>
                  <a:srgbClr val="FFFF00"/>
                </a:solidFill>
                <a:latin typeface="Calibri" pitchFamily="34" charset="0"/>
              </a:rPr>
              <a:t>Changes in muscle length </a:t>
            </a:r>
            <a:r>
              <a:rPr lang="en-US" b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</a:rPr>
              <a:t>monitored by stretch receptors embedded in them.</a:t>
            </a:r>
          </a:p>
          <a:p>
            <a:pPr algn="just">
              <a:defRPr/>
            </a:pPr>
            <a:r>
              <a:rPr lang="en-US" b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</a:rPr>
              <a:t>2 receptor types respond to:</a:t>
            </a:r>
          </a:p>
          <a:p>
            <a:pPr lvl="2" algn="just">
              <a:defRPr/>
            </a:pPr>
            <a:r>
              <a:rPr lang="en-US" b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</a:rPr>
              <a:t>How much the muscle stretched.</a:t>
            </a:r>
          </a:p>
          <a:p>
            <a:pPr lvl="2" algn="just">
              <a:defRPr/>
            </a:pPr>
            <a:r>
              <a:rPr lang="en-US" b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</a:rPr>
              <a:t>Magnitude of stretch and speed with which it occurs.</a:t>
            </a:r>
          </a:p>
          <a:p>
            <a:pPr algn="just">
              <a:defRPr/>
            </a:pPr>
            <a:r>
              <a:rPr lang="en-US" b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</a:rPr>
              <a:t>Receptors consist of nerve fiber endings wrapped around modified muscle fibers. </a:t>
            </a:r>
            <a:endParaRPr lang="ar-IQ" b="0" dirty="0">
              <a:solidFill>
                <a:schemeClr val="accent6">
                  <a:lumMod val="20000"/>
                  <a:lumOff val="80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8489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accent2"/>
                </a:solidFill>
                <a:latin typeface="Calibri" pitchFamily="34" charset="0"/>
              </a:rPr>
              <a:t>Length-Monitoring System &amp; Stretch Reflex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just">
              <a:defRPr/>
            </a:pPr>
            <a:r>
              <a:rPr lang="en-US" b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</a:rPr>
              <a:t>Several muscle fibers enclosed in a connective tissue capsule “</a:t>
            </a:r>
            <a:r>
              <a:rPr lang="en-US" b="0" dirty="0" smtClean="0">
                <a:solidFill>
                  <a:schemeClr val="accent2"/>
                </a:solidFill>
                <a:latin typeface="Calibri" pitchFamily="34" charset="0"/>
              </a:rPr>
              <a:t>muscle spindle</a:t>
            </a:r>
            <a:r>
              <a:rPr lang="en-US" b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</a:rPr>
              <a:t>”.</a:t>
            </a:r>
          </a:p>
          <a:p>
            <a:pPr algn="just">
              <a:defRPr/>
            </a:pPr>
            <a:r>
              <a:rPr lang="en-US" b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</a:rPr>
              <a:t>Each spindle is 3-10 mm long.</a:t>
            </a:r>
          </a:p>
          <a:p>
            <a:pPr algn="just">
              <a:defRPr/>
            </a:pPr>
            <a:r>
              <a:rPr lang="en-US" b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</a:rPr>
              <a:t>Build around 3-12 very small modified </a:t>
            </a:r>
            <a:r>
              <a:rPr lang="en-US" b="0" dirty="0" err="1" smtClean="0">
                <a:solidFill>
                  <a:schemeClr val="accent2"/>
                </a:solidFill>
                <a:latin typeface="Calibri" pitchFamily="34" charset="0"/>
              </a:rPr>
              <a:t>intrafusal</a:t>
            </a:r>
            <a:r>
              <a:rPr lang="en-US" b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</a:rPr>
              <a:t> fibers attached to </a:t>
            </a:r>
            <a:r>
              <a:rPr lang="en-US" b="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</a:rPr>
              <a:t>glycocalyx</a:t>
            </a:r>
            <a:r>
              <a:rPr lang="en-US" b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</a:rPr>
              <a:t> of surrounding large "</a:t>
            </a:r>
            <a:r>
              <a:rPr lang="en-US" b="0" dirty="0" err="1" smtClean="0">
                <a:solidFill>
                  <a:schemeClr val="accent2"/>
                </a:solidFill>
                <a:latin typeface="Calibri" pitchFamily="34" charset="0"/>
              </a:rPr>
              <a:t>extrafusal</a:t>
            </a:r>
            <a:r>
              <a:rPr lang="en-US" b="0" dirty="0" smtClean="0">
                <a:solidFill>
                  <a:schemeClr val="accent2"/>
                </a:solidFill>
                <a:latin typeface="Calibri" pitchFamily="34" charset="0"/>
              </a:rPr>
              <a:t> fiber</a:t>
            </a:r>
            <a:r>
              <a:rPr lang="en-US" b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</a:rPr>
              <a:t>“.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7949395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err="1" smtClean="0">
                <a:solidFill>
                  <a:srgbClr val="FFFF00"/>
                </a:solidFill>
                <a:latin typeface="Calibri" pitchFamily="34" charset="0"/>
              </a:rPr>
              <a:t>Intrafusal</a:t>
            </a:r>
            <a:r>
              <a:rPr lang="en-US" b="1" dirty="0" smtClean="0">
                <a:solidFill>
                  <a:schemeClr val="accent2"/>
                </a:solidFill>
                <a:latin typeface="Calibri" pitchFamily="34" charset="0"/>
              </a:rPr>
              <a:t> Skeletal Muscle Fibers</a:t>
            </a:r>
            <a:endParaRPr lang="ar-IQ" b="1" dirty="0" smtClean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just">
              <a:defRPr/>
            </a:pPr>
            <a:r>
              <a:rPr lang="en-US" b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</a:rPr>
              <a:t>Small skeletal muscle fiber</a:t>
            </a:r>
          </a:p>
          <a:p>
            <a:pPr marL="571500" indent="-571500" algn="just">
              <a:buFont typeface="+mj-lt"/>
              <a:buAutoNum type="romanUcPeriod"/>
              <a:defRPr/>
            </a:pPr>
            <a:r>
              <a:rPr lang="en-US" b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</a:rPr>
              <a:t>Central region - no or few </a:t>
            </a:r>
            <a:r>
              <a:rPr lang="en-US" b="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</a:rPr>
              <a:t>actin</a:t>
            </a:r>
            <a:r>
              <a:rPr lang="en-US" b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</a:rPr>
              <a:t> and myosin filaments </a:t>
            </a:r>
            <a:r>
              <a:rPr lang="en-US" b="0" dirty="0" smtClean="0">
                <a:solidFill>
                  <a:schemeClr val="accent2"/>
                </a:solidFill>
                <a:latin typeface="Calibri" pitchFamily="34" charset="0"/>
                <a:sym typeface="Wingdings 3"/>
              </a:rPr>
              <a:t></a:t>
            </a:r>
            <a:r>
              <a:rPr lang="en-US" b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  <a:sym typeface="Wingdings 3"/>
              </a:rPr>
              <a:t> </a:t>
            </a:r>
            <a:r>
              <a:rPr lang="en-US" b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</a:rPr>
              <a:t>does not contract when ends do (Function as sensory receptors).</a:t>
            </a:r>
          </a:p>
          <a:p>
            <a:pPr marL="571500" indent="-571500" algn="just">
              <a:buFont typeface="+mj-lt"/>
              <a:buAutoNum type="romanUcPeriod"/>
              <a:defRPr/>
            </a:pPr>
            <a:r>
              <a:rPr lang="en-US" b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</a:rPr>
              <a:t>End portions that do contract - excited by small </a:t>
            </a:r>
            <a:r>
              <a:rPr lang="en-US" b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/>
              </a:rPr>
              <a:t>gamma</a:t>
            </a:r>
            <a:r>
              <a:rPr lang="en-US" b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</a:rPr>
              <a:t> motor neurons.</a:t>
            </a:r>
          </a:p>
          <a:p>
            <a:pPr algn="just">
              <a:defRPr/>
            </a:pPr>
            <a:r>
              <a:rPr lang="en-US" b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</a:rPr>
              <a:t>2 types</a:t>
            </a:r>
            <a:endParaRPr lang="ar-IQ" b="0" dirty="0">
              <a:solidFill>
                <a:schemeClr val="accent6">
                  <a:lumMod val="20000"/>
                  <a:lumOff val="80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7010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err="1" smtClean="0">
                <a:solidFill>
                  <a:schemeClr val="accent2"/>
                </a:solidFill>
                <a:latin typeface="Calibri" pitchFamily="34" charset="0"/>
              </a:rPr>
              <a:t>Intrafusal</a:t>
            </a:r>
            <a:r>
              <a:rPr lang="en-US" b="1" dirty="0" smtClean="0">
                <a:solidFill>
                  <a:schemeClr val="accent2"/>
                </a:solidFill>
                <a:latin typeface="Calibri" pitchFamily="34" charset="0"/>
              </a:rPr>
              <a:t> Skeletal Muscle Fibers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514350" indent="-514350" algn="just">
              <a:buFont typeface="Wingdings" pitchFamily="2" charset="2"/>
              <a:buAutoNum type="arabicParenBoth"/>
              <a:defRPr/>
            </a:pPr>
            <a:r>
              <a:rPr lang="en-US" b="0" i="1" dirty="0" smtClean="0">
                <a:solidFill>
                  <a:schemeClr val="accent2"/>
                </a:solidFill>
                <a:latin typeface="Calibri" pitchFamily="34" charset="0"/>
              </a:rPr>
              <a:t>Nuclear-bag fibers</a:t>
            </a:r>
            <a:endParaRPr lang="en-US" b="0" dirty="0" smtClean="0">
              <a:solidFill>
                <a:schemeClr val="accent6">
                  <a:lumMod val="20000"/>
                  <a:lumOff val="80000"/>
                </a:schemeClr>
              </a:solidFill>
              <a:latin typeface="Calibri" pitchFamily="34" charset="0"/>
            </a:endParaRPr>
          </a:p>
          <a:p>
            <a:pPr algn="just">
              <a:defRPr/>
            </a:pPr>
            <a:r>
              <a:rPr lang="en-US" b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</a:rPr>
              <a:t>1-3/spindle</a:t>
            </a:r>
          </a:p>
          <a:p>
            <a:pPr algn="just">
              <a:defRPr/>
            </a:pPr>
            <a:r>
              <a:rPr lang="en-US" b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</a:rPr>
              <a:t>Central portion - Large number of nuclei congregated in an expanded bag.</a:t>
            </a:r>
          </a:p>
          <a:p>
            <a:pPr algn="just">
              <a:defRPr/>
            </a:pPr>
            <a:r>
              <a:rPr lang="en-US" b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</a:rPr>
              <a:t>Innervated by primary (</a:t>
            </a:r>
            <a:r>
              <a:rPr lang="en-US" b="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</a:rPr>
              <a:t>Ia</a:t>
            </a:r>
            <a:r>
              <a:rPr lang="en-US" b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</a:rPr>
              <a:t>) nerve endings.</a:t>
            </a:r>
            <a:endParaRPr lang="ar-IQ" b="0" dirty="0">
              <a:solidFill>
                <a:schemeClr val="accent6">
                  <a:lumMod val="20000"/>
                  <a:lumOff val="80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8991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err="1" smtClean="0">
                <a:solidFill>
                  <a:schemeClr val="accent2"/>
                </a:solidFill>
                <a:latin typeface="Calibri" pitchFamily="34" charset="0"/>
              </a:rPr>
              <a:t>Intrafusal</a:t>
            </a:r>
            <a:r>
              <a:rPr lang="en-US" b="1" dirty="0" smtClean="0">
                <a:solidFill>
                  <a:schemeClr val="accent2"/>
                </a:solidFill>
                <a:latin typeface="Calibri" pitchFamily="34" charset="0"/>
              </a:rPr>
              <a:t> Skeletal Muscle Fibers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just">
              <a:buFont typeface="Wingdings" pitchFamily="2" charset="2"/>
              <a:buNone/>
              <a:defRPr/>
            </a:pPr>
            <a:r>
              <a:rPr lang="en-US" b="0" i="1" dirty="0" smtClean="0">
                <a:solidFill>
                  <a:schemeClr val="accent2"/>
                </a:solidFill>
                <a:latin typeface="Calibri" pitchFamily="34" charset="0"/>
              </a:rPr>
              <a:t>(2) Nuclear-chain fibers</a:t>
            </a:r>
            <a:endParaRPr lang="en-US" b="0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algn="just">
              <a:defRPr/>
            </a:pPr>
            <a:r>
              <a:rPr lang="en-US" b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</a:rPr>
              <a:t>3-9/spindle.</a:t>
            </a:r>
          </a:p>
          <a:p>
            <a:pPr algn="just">
              <a:defRPr/>
            </a:pPr>
            <a:r>
              <a:rPr lang="en-US" b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</a:rPr>
              <a:t>1/2 in diameter &amp; 1/2 as long as first type.</a:t>
            </a:r>
          </a:p>
          <a:p>
            <a:pPr algn="just">
              <a:defRPr/>
            </a:pPr>
            <a:r>
              <a:rPr lang="en-US" b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</a:rPr>
              <a:t>Nuclei aligned in a chain.</a:t>
            </a:r>
          </a:p>
          <a:p>
            <a:pPr algn="just">
              <a:defRPr/>
            </a:pPr>
            <a:r>
              <a:rPr lang="en-US" b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</a:rPr>
              <a:t>Innervation: 1ry &amp; 2ndary nerve endings (II).</a:t>
            </a:r>
          </a:p>
          <a:p>
            <a:pPr algn="just">
              <a:defRPr/>
            </a:pPr>
            <a:r>
              <a:rPr lang="en-US" b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</a:rPr>
              <a:t>Ends connected to nuclear-bag fibers.</a:t>
            </a:r>
          </a:p>
        </p:txBody>
      </p:sp>
    </p:spTree>
    <p:extLst>
      <p:ext uri="{BB962C8B-B14F-4D97-AF65-F5344CB8AC3E}">
        <p14:creationId xmlns:p14="http://schemas.microsoft.com/office/powerpoint/2010/main" val="20640342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image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0"/>
            <a:ext cx="9090025" cy="6858000"/>
          </a:xfrm>
          <a:prstGeom prst="rect">
            <a:avLst/>
          </a:prstGeom>
          <a:noFill/>
          <a:ln w="9525">
            <a:pattFill prst="dkHorz">
              <a:fgClr>
                <a:srgbClr val="00CC00"/>
              </a:fgClr>
              <a:bgClr>
                <a:srgbClr val="FF3399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10740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oject Overview">
  <a:themeElements>
    <a:clrScheme name="Project Overview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3300"/>
      </a:hlink>
      <a:folHlink>
        <a:srgbClr val="FF7C80"/>
      </a:folHlink>
    </a:clrScheme>
    <a:fontScheme name="Project Overview">
      <a:majorFont>
        <a:latin typeface="Times New Roman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pitchFamily="34" charset="0"/>
          </a:defRPr>
        </a:defPPr>
      </a:lstStyle>
    </a:lnDef>
  </a:objectDefaults>
  <a:extraClrSchemeLst>
    <a:extraClrScheme>
      <a:clrScheme name="Project Overview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ct Overview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ct Overview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Project Overview">
  <a:themeElements>
    <a:clrScheme name="Project Overview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3300"/>
      </a:hlink>
      <a:folHlink>
        <a:srgbClr val="FF7C80"/>
      </a:folHlink>
    </a:clrScheme>
    <a:fontScheme name="Project Overview">
      <a:majorFont>
        <a:latin typeface="Times New Roman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pitchFamily="34" charset="0"/>
          </a:defRPr>
        </a:defPPr>
      </a:lstStyle>
    </a:lnDef>
  </a:objectDefaults>
  <a:extraClrSchemeLst>
    <a:extraClrScheme>
      <a:clrScheme name="Project Overview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ct Overview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ct Overview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1065</Words>
  <Application>Microsoft Office PowerPoint</Application>
  <PresentationFormat>عرض على الشاشة (3:4)‏</PresentationFormat>
  <Paragraphs>133</Paragraphs>
  <Slides>31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3</vt:i4>
      </vt:variant>
      <vt:variant>
        <vt:lpstr>عناوين الشرائح</vt:lpstr>
      </vt:variant>
      <vt:variant>
        <vt:i4>31</vt:i4>
      </vt:variant>
    </vt:vector>
  </HeadingPairs>
  <TitlesOfParts>
    <vt:vector size="34" baseType="lpstr">
      <vt:lpstr>نسق Office</vt:lpstr>
      <vt:lpstr>Project Overview</vt:lpstr>
      <vt:lpstr>1_Project Overview</vt:lpstr>
      <vt:lpstr>عرض تقديمي في PowerPoint</vt:lpstr>
      <vt:lpstr>Spinal Cord        Lec:3</vt:lpstr>
      <vt:lpstr>Muscle Sensory Receptors</vt:lpstr>
      <vt:lpstr>Length-Monitoring System &amp; Stretch Reflex</vt:lpstr>
      <vt:lpstr>Length-Monitoring System &amp; Stretch Reflex</vt:lpstr>
      <vt:lpstr>Intrafusal Skeletal Muscle Fibers</vt:lpstr>
      <vt:lpstr>Intrafusal Skeletal Muscle Fibers</vt:lpstr>
      <vt:lpstr>Intrafusal Skeletal Muscle Fibers</vt:lpstr>
      <vt:lpstr>عرض تقديمي في PowerPoint</vt:lpstr>
      <vt:lpstr>Intrafusal Skeletal Muscle Fibers</vt:lpstr>
      <vt:lpstr>Primary Endings (Annulospiral) Fibers</vt:lpstr>
      <vt:lpstr>Secondary (Flowerspray) Fibers</vt:lpstr>
      <vt:lpstr>عرض تقديمي في PowerPoint</vt:lpstr>
      <vt:lpstr>عرض تقديمي في PowerPoint</vt:lpstr>
      <vt:lpstr>Muscle spindle afferent neurons Pathways</vt:lpstr>
      <vt:lpstr>Muscle spindle afferent neurons Pathways</vt:lpstr>
      <vt:lpstr>Muscle spindle afferent neurons Pathways</vt:lpstr>
      <vt:lpstr>Muscle spindle afferent neurons Pathways</vt:lpstr>
      <vt:lpstr>عرض تقديمي في PowerPoint</vt:lpstr>
      <vt:lpstr>Clinical Examples of Stretch Reflex</vt:lpstr>
      <vt:lpstr>Knee Jerk</vt:lpstr>
      <vt:lpstr>Knee Jerk</vt:lpstr>
      <vt:lpstr>عرض تقديمي في PowerPoint</vt:lpstr>
      <vt:lpstr>عرض تقديمي في PowerPoint</vt:lpstr>
      <vt:lpstr>عرض تقديمي في PowerPoint</vt:lpstr>
      <vt:lpstr>Alpha-Gamma Coactivation</vt:lpstr>
      <vt:lpstr>Alpha-Gamma Coactivation</vt:lpstr>
      <vt:lpstr>Alpha-Gamma Coactivation</vt:lpstr>
      <vt:lpstr>عرض تقديمي في PowerPoint</vt:lpstr>
      <vt:lpstr>عرض تقديمي في PowerPoint</vt:lpstr>
      <vt:lpstr>Tension-Monitoring System and Golgi Tendon Reflex</vt:lpstr>
    </vt:vector>
  </TitlesOfParts>
  <Company>Enjoy My Fine Releases.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DR.Ahmed Saker 2O11</dc:creator>
  <cp:keywords>spinal cord</cp:keywords>
  <cp:lastModifiedBy>DR.Ahmed Saker 2O11</cp:lastModifiedBy>
  <cp:revision>3</cp:revision>
  <dcterms:created xsi:type="dcterms:W3CDTF">2016-03-21T08:11:24Z</dcterms:created>
  <dcterms:modified xsi:type="dcterms:W3CDTF">2016-03-21T10:55:09Z</dcterms:modified>
</cp:coreProperties>
</file>