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76" r:id="rId9"/>
    <p:sldId id="277" r:id="rId10"/>
    <p:sldId id="261" r:id="rId11"/>
    <p:sldId id="278" r:id="rId12"/>
    <p:sldId id="279" r:id="rId13"/>
    <p:sldId id="280" r:id="rId14"/>
    <p:sldId id="281" r:id="rId15"/>
    <p:sldId id="282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680F-96B7-43E2-9067-6D8992E8B56C}" type="datetimeFigureOut">
              <a:rPr lang="ar-IQ" smtClean="0"/>
              <a:t>10/03/1438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4E8E-2C36-48FB-932B-E9F3757CDB1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en-US" b="1" dirty="0" err="1"/>
              <a:t>Coccidiosis</a:t>
            </a:r>
            <a:r>
              <a:rPr lang="en-US" b="1" dirty="0"/>
              <a:t> in Chickens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571636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 algn="l" rtl="0"/>
            <a:r>
              <a:rPr lang="en-US" b="1" i="1" dirty="0"/>
              <a:t>E. </a:t>
            </a:r>
            <a:r>
              <a:rPr lang="en-US" b="1" i="1" dirty="0" err="1"/>
              <a:t>necatrix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/>
              <a:t> develops in the small intestine (early stages) and later in the </a:t>
            </a:r>
            <a:r>
              <a:rPr lang="en-US" dirty="0" err="1"/>
              <a:t>cecum</a:t>
            </a:r>
            <a:r>
              <a:rPr lang="en-US" dirty="0"/>
              <a:t> (sexual stages). Like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/>
              <a:t>, it develops within deeper tissues of the small intestine and is a major pathogen of poultry. </a:t>
            </a:r>
            <a:endParaRPr lang="en-US" dirty="0" smtClean="0"/>
          </a:p>
          <a:p>
            <a:pPr algn="l" rtl="0"/>
            <a:r>
              <a:rPr lang="en-US" b="1" i="1" dirty="0"/>
              <a:t>E. </a:t>
            </a:r>
            <a:r>
              <a:rPr lang="en-US" b="1" i="1" dirty="0" err="1"/>
              <a:t>acervulina</a:t>
            </a:r>
            <a:r>
              <a:rPr lang="en-US" b="1" dirty="0"/>
              <a:t> and </a:t>
            </a:r>
            <a:r>
              <a:rPr lang="en-US" b="1" i="1" dirty="0"/>
              <a:t>E. maxima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Both species develop in epithelial cells, primarily in the upper part of the small intestine.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cause subclinical </a:t>
            </a:r>
            <a:r>
              <a:rPr lang="en-US" dirty="0" err="1"/>
              <a:t>coccidiosis</a:t>
            </a:r>
            <a:r>
              <a:rPr lang="en-US" dirty="0"/>
              <a:t> associated with marked weight loss. 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cc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3953492"/>
          </a:xfrm>
          <a:prstGeom prst="rect">
            <a:avLst/>
          </a:prstGeom>
        </p:spPr>
      </p:pic>
      <p:pic>
        <p:nvPicPr>
          <p:cNvPr id="5" name="Picture 4" descr="4191160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9858"/>
            <a:ext cx="4429124" cy="2818142"/>
          </a:xfrm>
          <a:prstGeom prst="rect">
            <a:avLst/>
          </a:prstGeom>
        </p:spPr>
      </p:pic>
      <p:pic>
        <p:nvPicPr>
          <p:cNvPr id="6" name="Picture 5" descr="pouc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2857496"/>
          </a:xfrm>
          <a:prstGeom prst="rect">
            <a:avLst/>
          </a:prstGeom>
        </p:spPr>
      </p:pic>
      <p:pic>
        <p:nvPicPr>
          <p:cNvPr id="5" name="Picture 4" descr="poucc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05474"/>
            <a:ext cx="6000760" cy="41525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tridia-infec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7715303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sitic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5512408" cy="4138626"/>
          </a:xfrm>
          <a:prstGeom prst="rect">
            <a:avLst/>
          </a:prstGeom>
        </p:spPr>
      </p:pic>
      <p:pic>
        <p:nvPicPr>
          <p:cNvPr id="5" name="Picture 4" descr="E-Tenella-23-Junio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87" y="214290"/>
            <a:ext cx="4595813" cy="34468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6ix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1436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do Birds Become Infected?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pPr algn="l" rtl="0"/>
            <a:r>
              <a:rPr lang="en-US" dirty="0"/>
              <a:t>Normally, most birds pass small numbers of </a:t>
            </a:r>
            <a:r>
              <a:rPr lang="en-US" dirty="0" err="1"/>
              <a:t>oocysts</a:t>
            </a:r>
            <a:r>
              <a:rPr lang="en-US" dirty="0"/>
              <a:t> in their droppings without apparent ill effects.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Coccidiosis</a:t>
            </a:r>
            <a:r>
              <a:rPr lang="en-US" dirty="0" smtClean="0"/>
              <a:t> </a:t>
            </a:r>
            <a:r>
              <a:rPr lang="en-US" dirty="0"/>
              <a:t>becomes important as a disease when animals live, or are reared, under conditions that permit the build-up of infective </a:t>
            </a:r>
            <a:r>
              <a:rPr lang="en-US" dirty="0" err="1"/>
              <a:t>oocysts</a:t>
            </a:r>
            <a:r>
              <a:rPr lang="en-US" dirty="0"/>
              <a:t> in the environment.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intensive rearing of domestic chickens may provide these conditions.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2865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Young chickens pick up the infection from contaminated premises (soil, houses, utensils, etc</a:t>
            </a:r>
            <a:r>
              <a:rPr lang="en-US" dirty="0" smtClean="0"/>
              <a:t>.).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These premises may have been contaminated previously by other young infected birds or by adult birds that have recovered from the condition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Wet areas around water fountains are a source of infection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/>
              <a:t>Oocysts</a:t>
            </a:r>
            <a:r>
              <a:rPr lang="en-US" dirty="0"/>
              <a:t> remain viable in litter for many months. In this way, they can contaminate a farm from year to year.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Oocysts</a:t>
            </a:r>
            <a:r>
              <a:rPr lang="en-US" dirty="0" smtClean="0"/>
              <a:t> </a:t>
            </a:r>
            <a:r>
              <a:rPr lang="en-US" dirty="0"/>
              <a:t>are killed by freezing, extreme dryness and high temperatures. 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do </a:t>
            </a:r>
            <a:r>
              <a:rPr lang="en-US" b="1" dirty="0" err="1">
                <a:solidFill>
                  <a:srgbClr val="FF0000"/>
                </a:solidFill>
              </a:rPr>
              <a:t>Coccidia</a:t>
            </a:r>
            <a:r>
              <a:rPr lang="en-US" b="1" dirty="0">
                <a:solidFill>
                  <a:srgbClr val="FF0000"/>
                </a:solidFill>
              </a:rPr>
              <a:t> Harm Chickens?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Several factors influence the severity of infection. Some of these include the following: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 smtClean="0"/>
              <a:t>The </a:t>
            </a:r>
            <a:r>
              <a:rPr lang="en-US" b="1" dirty="0"/>
              <a:t>number of </a:t>
            </a:r>
            <a:r>
              <a:rPr lang="en-US" b="1" dirty="0" err="1"/>
              <a:t>oocysts</a:t>
            </a:r>
            <a:r>
              <a:rPr lang="en-US" b="1" dirty="0"/>
              <a:t> eaten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Generally</a:t>
            </a:r>
            <a:r>
              <a:rPr lang="en-US" dirty="0"/>
              <a:t>, an increase in the number of </a:t>
            </a:r>
            <a:r>
              <a:rPr lang="en-US" dirty="0" err="1"/>
              <a:t>oocysts</a:t>
            </a:r>
            <a:r>
              <a:rPr lang="en-US" dirty="0"/>
              <a:t> eaten is accompanied by an increase in the severity of the disease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/>
              <a:t>Strain of </a:t>
            </a:r>
            <a:r>
              <a:rPr lang="en-US" b="1" dirty="0" err="1"/>
              <a:t>coccidia</a:t>
            </a:r>
            <a:r>
              <a:rPr lang="en-US" dirty="0"/>
              <a:t>. Different strains of a species may vary in </a:t>
            </a:r>
            <a:r>
              <a:rPr lang="en-US" dirty="0" err="1"/>
              <a:t>pathogenicity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/>
              <a:t>Environmental factors </a:t>
            </a:r>
            <a:r>
              <a:rPr lang="en-US" dirty="0"/>
              <a:t>affecting the survival of the </a:t>
            </a:r>
            <a:r>
              <a:rPr lang="en-US" dirty="0" err="1"/>
              <a:t>oocysts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/>
              <a:t>Site of development within the host</a:t>
            </a:r>
            <a:r>
              <a:rPr lang="en-US" dirty="0"/>
              <a:t>. </a:t>
            </a:r>
            <a:r>
              <a:rPr lang="en-US" dirty="0" err="1"/>
              <a:t>Coccidia</a:t>
            </a:r>
            <a:r>
              <a:rPr lang="en-US" dirty="0"/>
              <a:t> that develop superficially are less pathogenic than those that develop deeper.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92500" lnSpcReduction="20000"/>
          </a:bodyPr>
          <a:lstStyle/>
          <a:p>
            <a:pPr algn="l" rtl="0">
              <a:buFontTx/>
              <a:buChar char="-"/>
            </a:pPr>
            <a:r>
              <a:rPr lang="en-US" b="1" dirty="0" smtClean="0"/>
              <a:t>Age </a:t>
            </a:r>
            <a:r>
              <a:rPr lang="en-US" b="1" dirty="0"/>
              <a:t>of the bird</a:t>
            </a:r>
            <a:r>
              <a:rPr lang="en-US" dirty="0"/>
              <a:t>. Young birds are generally more susceptible than older ones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/>
              <a:t>Nutritional status of the host</a:t>
            </a:r>
            <a:r>
              <a:rPr lang="en-US" dirty="0"/>
              <a:t>. Poorly fed birds are more susceptible</a:t>
            </a:r>
            <a:r>
              <a:rPr lang="en-US" dirty="0" smtClean="0"/>
              <a:t>.</a:t>
            </a:r>
          </a:p>
          <a:p>
            <a:pPr algn="l" rtl="0">
              <a:buFontTx/>
              <a:buChar char="-"/>
            </a:pPr>
            <a:r>
              <a:rPr lang="en-US" b="1" dirty="0" err="1"/>
              <a:t>Coccidiosis</a:t>
            </a:r>
            <a:r>
              <a:rPr lang="en-US" dirty="0"/>
              <a:t> in chickens is generally classified as either </a:t>
            </a:r>
            <a:r>
              <a:rPr lang="en-US" b="1" dirty="0"/>
              <a:t>intestinal</a:t>
            </a:r>
            <a:r>
              <a:rPr lang="en-US" dirty="0"/>
              <a:t> or </a:t>
            </a:r>
            <a:r>
              <a:rPr lang="en-US" b="1" dirty="0" err="1"/>
              <a:t>cecal</a:t>
            </a:r>
            <a:r>
              <a:rPr lang="en-US" dirty="0"/>
              <a:t>. Most serious cases of intestinal </a:t>
            </a:r>
            <a:r>
              <a:rPr lang="en-US" dirty="0" err="1"/>
              <a:t>coccidiosis</a:t>
            </a:r>
            <a:r>
              <a:rPr lang="en-US" dirty="0"/>
              <a:t> are caused by </a:t>
            </a:r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/>
              <a:t>. </a:t>
            </a:r>
            <a:r>
              <a:rPr lang="en-US" dirty="0" err="1"/>
              <a:t>Cecal</a:t>
            </a:r>
            <a:r>
              <a:rPr lang="en-US" dirty="0"/>
              <a:t> </a:t>
            </a:r>
            <a:r>
              <a:rPr lang="en-US" dirty="0" err="1"/>
              <a:t>coccidiosis</a:t>
            </a:r>
            <a:r>
              <a:rPr lang="en-US" dirty="0"/>
              <a:t> is due to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 smtClean="0"/>
              <a:t>.</a:t>
            </a:r>
          </a:p>
          <a:p>
            <a:pPr algn="l" rtl="0">
              <a:buFontTx/>
              <a:buChar char="-"/>
            </a:pPr>
            <a:r>
              <a:rPr lang="en-US" b="1" dirty="0" err="1"/>
              <a:t>Coccidiosis</a:t>
            </a:r>
            <a:r>
              <a:rPr lang="en-US" b="1" dirty="0"/>
              <a:t> occurs most frequently in young birds</a:t>
            </a:r>
            <a:r>
              <a:rPr lang="en-US" dirty="0"/>
              <a:t>. Old birds are generally immune as a result of prior infection.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Severe </a:t>
            </a:r>
            <a:r>
              <a:rPr lang="en-US" dirty="0"/>
              <a:t>damage to the </a:t>
            </a:r>
            <a:r>
              <a:rPr lang="en-US" dirty="0" err="1"/>
              <a:t>ceca</a:t>
            </a:r>
            <a:r>
              <a:rPr lang="en-US" dirty="0"/>
              <a:t> and small intestine accompany the development of the </a:t>
            </a:r>
            <a:r>
              <a:rPr lang="en-US" dirty="0" err="1"/>
              <a:t>coccidia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Broilers and layers are more commonly infected, but broiler breeders and turkey and pheasant </a:t>
            </a:r>
            <a:r>
              <a:rPr lang="en-US" dirty="0" err="1"/>
              <a:t>poults</a:t>
            </a:r>
            <a:r>
              <a:rPr lang="en-US" dirty="0"/>
              <a:t> are also affected.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5768997"/>
          </a:xfrm>
        </p:spPr>
        <p:txBody>
          <a:bodyPr/>
          <a:lstStyle/>
          <a:p>
            <a:pPr algn="l" rtl="0"/>
            <a:r>
              <a:rPr lang="en-US" b="1" dirty="0" err="1"/>
              <a:t>Coccidiosis</a:t>
            </a:r>
            <a:r>
              <a:rPr lang="en-US" b="1" dirty="0"/>
              <a:t> causes considerable economic loss in the poultry industry. Chickens are susceptible to at least 11 species of </a:t>
            </a:r>
            <a:r>
              <a:rPr lang="en-US" b="1" dirty="0" err="1"/>
              <a:t>coccidia</a:t>
            </a:r>
            <a:r>
              <a:rPr lang="en-US" b="1" dirty="0" smtClean="0"/>
              <a:t>.</a:t>
            </a:r>
          </a:p>
          <a:p>
            <a:pPr algn="l" rtl="0"/>
            <a:r>
              <a:rPr lang="en-US" dirty="0"/>
              <a:t>The most common species are </a:t>
            </a:r>
            <a:r>
              <a:rPr lang="en-US" b="1" i="1" dirty="0" err="1">
                <a:solidFill>
                  <a:srgbClr val="FF0000"/>
                </a:solidFill>
              </a:rPr>
              <a:t>Eimeria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tenella</a:t>
            </a:r>
            <a:r>
              <a:rPr lang="en-US" dirty="0"/>
              <a:t>, which causes the </a:t>
            </a:r>
            <a:r>
              <a:rPr lang="en-US" dirty="0" err="1"/>
              <a:t>cecal</a:t>
            </a:r>
            <a:r>
              <a:rPr lang="en-US" dirty="0"/>
              <a:t> or bloody type of </a:t>
            </a:r>
            <a:r>
              <a:rPr lang="en-US" dirty="0" err="1"/>
              <a:t>coccidiosis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/>
              <a:t> </a:t>
            </a:r>
            <a:r>
              <a:rPr lang="en-US" b="1" i="1" dirty="0">
                <a:solidFill>
                  <a:srgbClr val="FF0000"/>
                </a:solidFill>
              </a:rPr>
              <a:t>E. </a:t>
            </a:r>
            <a:r>
              <a:rPr lang="en-US" b="1" i="1" dirty="0" err="1">
                <a:solidFill>
                  <a:srgbClr val="FF0000"/>
                </a:solidFill>
              </a:rPr>
              <a:t>necatrix</a:t>
            </a:r>
            <a:r>
              <a:rPr lang="en-US" dirty="0"/>
              <a:t>, which causes bloody intestinal </a:t>
            </a:r>
            <a:r>
              <a:rPr lang="en-US" dirty="0" err="1"/>
              <a:t>coccidiosis</a:t>
            </a:r>
            <a:r>
              <a:rPr lang="en-US" dirty="0"/>
              <a:t>,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E. </a:t>
            </a:r>
            <a:r>
              <a:rPr lang="en-US" b="1" i="1" dirty="0" err="1">
                <a:solidFill>
                  <a:srgbClr val="FF0000"/>
                </a:solidFill>
              </a:rPr>
              <a:t>acervulina</a:t>
            </a:r>
            <a:r>
              <a:rPr lang="en-US" dirty="0"/>
              <a:t> and </a:t>
            </a:r>
            <a:r>
              <a:rPr lang="en-US" i="1" dirty="0"/>
              <a:t>E. maxima</a:t>
            </a:r>
            <a:r>
              <a:rPr lang="en-US" dirty="0"/>
              <a:t>, which cause chronic intestinal </a:t>
            </a:r>
            <a:r>
              <a:rPr lang="en-US" dirty="0" err="1"/>
              <a:t>coccidiosis</a:t>
            </a:r>
            <a:r>
              <a:rPr lang="en-US" dirty="0"/>
              <a:t>. 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072230"/>
          </a:xfrm>
        </p:spPr>
        <p:txBody>
          <a:bodyPr/>
          <a:lstStyle/>
          <a:p>
            <a:pPr algn="l" rtl="0">
              <a:buNone/>
            </a:pPr>
            <a:r>
              <a:rPr lang="en-US" dirty="0" err="1"/>
              <a:t>Coccidiosis</a:t>
            </a:r>
            <a:r>
              <a:rPr lang="en-US" dirty="0"/>
              <a:t> generally occurs more frequently during warmer (May to September) than colder months (October to April) of the year.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</a:t>
            </a:r>
            <a:r>
              <a:rPr lang="en-US" i="1" dirty="0"/>
              <a:t>. </a:t>
            </a:r>
            <a:r>
              <a:rPr lang="en-US" i="1" dirty="0" err="1"/>
              <a:t>acervulina</a:t>
            </a:r>
            <a:r>
              <a:rPr lang="en-US" dirty="0"/>
              <a:t> and </a:t>
            </a:r>
            <a:r>
              <a:rPr lang="en-US" i="1" dirty="0"/>
              <a:t>E. </a:t>
            </a:r>
            <a:r>
              <a:rPr lang="en-US" i="1" dirty="0" smtClean="0"/>
              <a:t>maxima </a:t>
            </a:r>
            <a:r>
              <a:rPr lang="en-US" dirty="0" smtClean="0"/>
              <a:t>develop </a:t>
            </a:r>
            <a:r>
              <a:rPr lang="en-US" dirty="0"/>
              <a:t>in epithelial cells within the small intestine and generally cause chronic intestinal </a:t>
            </a:r>
            <a:r>
              <a:rPr lang="en-US" dirty="0" err="1"/>
              <a:t>coccidiosis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Know When Chickens are Infected?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The most easily recognized clinical sign of severe </a:t>
            </a:r>
            <a:r>
              <a:rPr lang="en-US" dirty="0" err="1"/>
              <a:t>cecal</a:t>
            </a:r>
            <a:r>
              <a:rPr lang="en-US" dirty="0"/>
              <a:t> </a:t>
            </a:r>
            <a:r>
              <a:rPr lang="en-US" dirty="0" err="1"/>
              <a:t>coccidiosis</a:t>
            </a:r>
            <a:r>
              <a:rPr lang="en-US" dirty="0"/>
              <a:t> is the </a:t>
            </a:r>
            <a:r>
              <a:rPr lang="en-US" b="1" dirty="0"/>
              <a:t>presence of bloody droppings</a:t>
            </a:r>
            <a:r>
              <a:rPr lang="en-US" dirty="0"/>
              <a:t>. </a:t>
            </a:r>
            <a:r>
              <a:rPr lang="en-US" b="1" dirty="0"/>
              <a:t>Dehydration</a:t>
            </a:r>
            <a:r>
              <a:rPr lang="en-US" dirty="0"/>
              <a:t> may accompany </a:t>
            </a:r>
            <a:r>
              <a:rPr lang="en-US" dirty="0" err="1"/>
              <a:t>cecal</a:t>
            </a:r>
            <a:r>
              <a:rPr lang="en-US" dirty="0"/>
              <a:t> </a:t>
            </a:r>
            <a:r>
              <a:rPr lang="en-US" dirty="0" err="1"/>
              <a:t>coccidiosis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/>
              <a:t>Coccidiosis</a:t>
            </a:r>
            <a:r>
              <a:rPr lang="en-US" dirty="0"/>
              <a:t> caused by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/>
              <a:t> first becomes noticeable at about </a:t>
            </a:r>
            <a:r>
              <a:rPr lang="en-US" b="1" dirty="0"/>
              <a:t>three</a:t>
            </a:r>
            <a:r>
              <a:rPr lang="en-US" dirty="0"/>
              <a:t> days after infection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Chickens droop, stop feeding, huddle together, and by the </a:t>
            </a:r>
            <a:r>
              <a:rPr lang="en-US" b="1" dirty="0"/>
              <a:t>fourth day</a:t>
            </a:r>
            <a:r>
              <a:rPr lang="en-US" dirty="0"/>
              <a:t>, blood begins to appear in the droppings.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greatest amount of blood appears by day </a:t>
            </a:r>
            <a:r>
              <a:rPr lang="en-US" b="1" dirty="0"/>
              <a:t>five or six</a:t>
            </a:r>
            <a:r>
              <a:rPr lang="en-US" dirty="0"/>
              <a:t>, and by the </a:t>
            </a:r>
            <a:r>
              <a:rPr lang="en-US" b="1" dirty="0"/>
              <a:t>eighth or ninth day</a:t>
            </a:r>
            <a:r>
              <a:rPr lang="en-US" dirty="0"/>
              <a:t>, the bird is either dead or on the way to recovery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/>
              <a:t>Mortality</a:t>
            </a:r>
            <a:r>
              <a:rPr lang="en-US" dirty="0"/>
              <a:t> is highest between the </a:t>
            </a:r>
            <a:r>
              <a:rPr lang="en-US" b="1" dirty="0"/>
              <a:t>fourth and sixth days</a:t>
            </a:r>
            <a:r>
              <a:rPr lang="en-US" dirty="0"/>
              <a:t>. Death may occur unexpectedly, owing to excessive blood loss. </a:t>
            </a:r>
            <a:endParaRPr lang="en-US" dirty="0" smtClean="0"/>
          </a:p>
          <a:p>
            <a:pPr algn="l" rtl="0"/>
            <a:r>
              <a:rPr lang="en-US" dirty="0" smtClean="0"/>
              <a:t>Birds </a:t>
            </a:r>
            <a:r>
              <a:rPr lang="en-US" dirty="0"/>
              <a:t>that recover may develop a chronic illness as a result of a persistent </a:t>
            </a:r>
            <a:r>
              <a:rPr lang="en-US" dirty="0" err="1"/>
              <a:t>cecal</a:t>
            </a:r>
            <a:r>
              <a:rPr lang="en-US" dirty="0"/>
              <a:t> core. However, the </a:t>
            </a:r>
            <a:r>
              <a:rPr lang="en-US" b="1" dirty="0"/>
              <a:t>core usually detaches </a:t>
            </a:r>
            <a:r>
              <a:rPr lang="en-US" dirty="0"/>
              <a:t>itself by </a:t>
            </a:r>
            <a:r>
              <a:rPr lang="en-US" b="1" dirty="0"/>
              <a:t>eight to ten days </a:t>
            </a:r>
            <a:r>
              <a:rPr lang="en-US" dirty="0"/>
              <a:t>and is shed in the droppings.</a:t>
            </a:r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786190"/>
            <a:ext cx="9001156" cy="248284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/>
              <a:t> causes a more chronic disease than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/>
              <a:t> and does not produce as many </a:t>
            </a:r>
            <a:r>
              <a:rPr lang="en-US" dirty="0" err="1"/>
              <a:t>oocysts</a:t>
            </a:r>
            <a:r>
              <a:rPr lang="en-US" dirty="0"/>
              <a:t>. Therefore, a longer time is usually required for high levels of environmental contamination.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Birds </a:t>
            </a:r>
            <a:r>
              <a:rPr lang="en-US" dirty="0"/>
              <a:t>heavily infected with </a:t>
            </a:r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/>
              <a:t> may die before any marked change is noticed in weight or before blood is found in the feces.</a:t>
            </a:r>
            <a:endParaRPr lang="ar-IQ" dirty="0"/>
          </a:p>
        </p:txBody>
      </p:sp>
      <p:pic>
        <p:nvPicPr>
          <p:cNvPr id="1026" name="Picture 2" descr="http://www1.agric.gov.ab.ca/$department/deptdocs.nsf/ba3468a2a8681f69872569d60073fde1/7f8c85ce931701d487256a4f0056c2fe/Information/0.2004!OpenElement&amp;FieldElemForma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072098" cy="2714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643182"/>
            <a:ext cx="71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 err="1">
                <a:solidFill>
                  <a:srgbClr val="FF0000"/>
                </a:solidFill>
              </a:rPr>
              <a:t>Coccidiosis</a:t>
            </a:r>
            <a:r>
              <a:rPr lang="en-US" sz="2400" b="1" i="1" dirty="0">
                <a:solidFill>
                  <a:srgbClr val="FF0000"/>
                </a:solidFill>
              </a:rPr>
              <a:t> caused by </a:t>
            </a:r>
            <a:r>
              <a:rPr lang="en-US" sz="2400" b="1" i="1" dirty="0" err="1">
                <a:solidFill>
                  <a:srgbClr val="FF0000"/>
                </a:solidFill>
              </a:rPr>
              <a:t>E.tenella</a:t>
            </a:r>
            <a:r>
              <a:rPr lang="en-US" sz="2400" b="1" i="1" dirty="0">
                <a:solidFill>
                  <a:srgbClr val="FF0000"/>
                </a:solidFill>
              </a:rPr>
              <a:t> developing in the </a:t>
            </a:r>
            <a:r>
              <a:rPr lang="en-US" sz="2400" b="1" i="1" dirty="0" err="1">
                <a:solidFill>
                  <a:srgbClr val="FF0000"/>
                </a:solidFill>
              </a:rPr>
              <a:t>ceca</a:t>
            </a:r>
            <a:r>
              <a:rPr lang="en-US" sz="2400" b="1" i="1" dirty="0">
                <a:solidFill>
                  <a:srgbClr val="FF0000"/>
                </a:solidFill>
              </a:rPr>
              <a:t>. The arrow indicates the </a:t>
            </a:r>
            <a:r>
              <a:rPr lang="en-US" sz="2400" b="1" i="1" dirty="0" err="1">
                <a:solidFill>
                  <a:srgbClr val="FF0000"/>
                </a:solidFill>
              </a:rPr>
              <a:t>cecal</a:t>
            </a:r>
            <a:r>
              <a:rPr lang="en-US" sz="2400" b="1" i="1" dirty="0">
                <a:solidFill>
                  <a:srgbClr val="FF0000"/>
                </a:solidFill>
              </a:rPr>
              <a:t> core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01080" cy="61261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i="1" dirty="0"/>
              <a:t>E. </a:t>
            </a:r>
            <a:r>
              <a:rPr lang="en-US" b="1" i="1" dirty="0" err="1"/>
              <a:t>acervulina</a:t>
            </a:r>
            <a:r>
              <a:rPr lang="en-US" dirty="0"/>
              <a:t> is less pathogenic than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/>
              <a:t> or </a:t>
            </a:r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 </a:t>
            </a:r>
            <a:r>
              <a:rPr lang="en-US" b="1" i="1" dirty="0"/>
              <a:t>E. </a:t>
            </a:r>
            <a:r>
              <a:rPr lang="en-US" b="1" i="1" dirty="0" err="1"/>
              <a:t>acervulina</a:t>
            </a:r>
            <a:r>
              <a:rPr lang="en-US" dirty="0"/>
              <a:t> is responsible for </a:t>
            </a:r>
            <a:r>
              <a:rPr lang="en-US" dirty="0" err="1"/>
              <a:t>subacute</a:t>
            </a:r>
            <a:r>
              <a:rPr lang="en-US" dirty="0"/>
              <a:t> or chronic intestinal </a:t>
            </a:r>
            <a:r>
              <a:rPr lang="en-US" dirty="0" err="1"/>
              <a:t>coccidiosis</a:t>
            </a:r>
            <a:r>
              <a:rPr lang="en-US" dirty="0"/>
              <a:t> in broilers, older birds and chickens at the point of lay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clinical signs consist of weight loss and a watery, whitish diarrhea.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postmortem, </a:t>
            </a:r>
            <a:r>
              <a:rPr lang="en-US" dirty="0" err="1"/>
              <a:t>greyish</a:t>
            </a:r>
            <a:r>
              <a:rPr lang="en-US" dirty="0"/>
              <a:t>-white, pinpoint foci or transversely elongated areas are visible from the outer (or serous) surface of the upper intestine.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foci consist of dense areas of </a:t>
            </a:r>
            <a:r>
              <a:rPr lang="en-US" dirty="0" err="1"/>
              <a:t>oocysts</a:t>
            </a:r>
            <a:r>
              <a:rPr lang="en-US" dirty="0"/>
              <a:t> and gamete (male and female sex cells) production.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071810"/>
            <a:ext cx="8715436" cy="350046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/>
              <a:t>E. maxima</a:t>
            </a:r>
            <a:r>
              <a:rPr lang="en-US" dirty="0"/>
              <a:t> produces few marked changes in the small intestine until the fifth day after infection. After that time in severe infections, numerous small hemorrhages occur along with a marked production of thick mucus.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intestine loses tone and becomes flaccid and dilated.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inner surface is inflamed, and the intestinal content consists of a pinkish </a:t>
            </a:r>
            <a:r>
              <a:rPr lang="en-US" dirty="0" err="1"/>
              <a:t>mucoid</a:t>
            </a:r>
            <a:r>
              <a:rPr lang="en-US" dirty="0"/>
              <a:t> secretion. </a:t>
            </a:r>
            <a:endParaRPr lang="ar-IQ" dirty="0"/>
          </a:p>
        </p:txBody>
      </p:sp>
      <p:pic>
        <p:nvPicPr>
          <p:cNvPr id="26626" name="Picture 2" descr="http://www1.agric.gov.ab.ca/$department/deptdocs.nsf/ba3468a2a8681f69872569d60073fde1/7f8c85ce931701d487256a4f0056c2fe/Information/0.3418!OpenElement&amp;FieldElemForma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1"/>
            <a:ext cx="4572032" cy="2500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500306"/>
            <a:ext cx="7215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 err="1">
                <a:solidFill>
                  <a:srgbClr val="FF0000"/>
                </a:solidFill>
              </a:rPr>
              <a:t>Greyish</a:t>
            </a:r>
            <a:r>
              <a:rPr lang="en-US" sz="2400" b="1" i="1" dirty="0">
                <a:solidFill>
                  <a:srgbClr val="FF0000"/>
                </a:solidFill>
              </a:rPr>
              <a:t>-white foci in the intestine caused by E. </a:t>
            </a:r>
            <a:r>
              <a:rPr lang="en-US" sz="2400" b="1" i="1" dirty="0" err="1">
                <a:solidFill>
                  <a:srgbClr val="FF0000"/>
                </a:solidFill>
              </a:rPr>
              <a:t>necatrix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Prevent Chickens from Getting </a:t>
            </a:r>
            <a:r>
              <a:rPr lang="en-US" b="1" dirty="0" err="1">
                <a:solidFill>
                  <a:srgbClr val="FF0000"/>
                </a:solidFill>
              </a:rPr>
              <a:t>Coccidiosis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 few good management practices will help control </a:t>
            </a:r>
            <a:r>
              <a:rPr lang="en-US" dirty="0" err="1"/>
              <a:t>coccidiosis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>
                <a:solidFill>
                  <a:srgbClr val="00B050"/>
                </a:solidFill>
              </a:rPr>
              <a:t>Anticoccidial</a:t>
            </a:r>
            <a:r>
              <a:rPr lang="en-US" b="1" dirty="0">
                <a:solidFill>
                  <a:srgbClr val="00B050"/>
                </a:solidFill>
              </a:rPr>
              <a:t> drugs mixed in the feed are used to limit high levels of infection.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Keep chicks, feed and water away from droppings.</a:t>
            </a:r>
          </a:p>
          <a:p>
            <a:pPr algn="l" rtl="0"/>
            <a:r>
              <a:rPr lang="en-US" dirty="0"/>
              <a:t>Roost birds over wire netting if brooding arrangements make this possible.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Place water vessels on wire frames to eliminate a concentration of wet droppings, in which the chicks can walk to pick up or spread the disease.</a:t>
            </a:r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Keep litter dry and stirred frequently. Remove wet spots and replace with dry litter.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Avoid overcrowding.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If </a:t>
            </a:r>
            <a:r>
              <a:rPr lang="en-US" b="1" dirty="0" err="1">
                <a:solidFill>
                  <a:srgbClr val="00B0F0"/>
                </a:solidFill>
              </a:rPr>
              <a:t>coccidiosis</a:t>
            </a:r>
            <a:r>
              <a:rPr lang="en-US" b="1" dirty="0">
                <a:solidFill>
                  <a:srgbClr val="00B0F0"/>
                </a:solidFill>
              </a:rPr>
              <a:t> does break out, start treatment immediately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be sure chickens have </a:t>
            </a:r>
            <a:r>
              <a:rPr lang="en-US" b="1" dirty="0" err="1">
                <a:solidFill>
                  <a:srgbClr val="FF0000"/>
                </a:solidFill>
              </a:rPr>
              <a:t>Coccidia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Diagnosis</a:t>
            </a:r>
            <a:r>
              <a:rPr lang="en-US" dirty="0"/>
              <a:t> is best accomplished by postmortem examination of a representative number of birds from the flock.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</a:t>
            </a:r>
            <a:r>
              <a:rPr lang="en-US" b="1" dirty="0"/>
              <a:t>location </a:t>
            </a:r>
            <a:r>
              <a:rPr lang="en-US" dirty="0"/>
              <a:t>of the major lesions gives a good indication of the species of </a:t>
            </a:r>
            <a:r>
              <a:rPr lang="en-US" dirty="0" err="1"/>
              <a:t>coccidia</a:t>
            </a:r>
            <a:r>
              <a:rPr lang="en-US" dirty="0"/>
              <a:t> concerned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For example, hemorrhagic lesions in the central part of the small intestine suggest </a:t>
            </a:r>
            <a:r>
              <a:rPr lang="en-US" i="1" dirty="0"/>
              <a:t>E. </a:t>
            </a:r>
            <a:r>
              <a:rPr lang="en-US" i="1" dirty="0" err="1"/>
              <a:t>necatrix</a:t>
            </a:r>
            <a:r>
              <a:rPr lang="en-US" dirty="0"/>
              <a:t>, those in the </a:t>
            </a:r>
            <a:r>
              <a:rPr lang="en-US" dirty="0" err="1"/>
              <a:t>cecum</a:t>
            </a:r>
            <a:r>
              <a:rPr lang="en-US" dirty="0"/>
              <a:t>, </a:t>
            </a: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/>
              <a:t>Microscopic examination </a:t>
            </a:r>
            <a:r>
              <a:rPr lang="en-US" dirty="0"/>
              <a:t>of the affected areas along with measuring </a:t>
            </a:r>
            <a:r>
              <a:rPr lang="en-US" dirty="0" err="1"/>
              <a:t>oocysts</a:t>
            </a:r>
            <a:r>
              <a:rPr lang="en-US" dirty="0"/>
              <a:t> will confirm the identification. 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Treat Infected birds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150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Several </a:t>
            </a:r>
            <a:r>
              <a:rPr lang="en-US" dirty="0" err="1"/>
              <a:t>anticoccidials</a:t>
            </a:r>
            <a:r>
              <a:rPr lang="en-US" dirty="0"/>
              <a:t> are currently available. Depending on the product used, the withdrawal periods and contraindications should be strictly followed.</a:t>
            </a:r>
          </a:p>
          <a:p>
            <a:pPr algn="l" rtl="0"/>
            <a:r>
              <a:rPr lang="en-US" dirty="0"/>
              <a:t>The emergence of drug-resistant strains of </a:t>
            </a:r>
            <a:r>
              <a:rPr lang="en-US" dirty="0" err="1"/>
              <a:t>coccidia</a:t>
            </a:r>
            <a:r>
              <a:rPr lang="en-US" dirty="0"/>
              <a:t> may present a major problem.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Methods </a:t>
            </a:r>
            <a:r>
              <a:rPr lang="en-US" dirty="0"/>
              <a:t>used to avoid the development of drug resistance include switching classes of drugs and the "shuttle program," which is a planned switch of drug in the middle of the bird's growing period.</a:t>
            </a:r>
            <a:br>
              <a:rPr lang="en-US" dirty="0"/>
            </a:br>
            <a:endParaRPr lang="en-US" dirty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General Life Cycle of </a:t>
            </a:r>
            <a:r>
              <a:rPr lang="en-US" b="1" dirty="0" err="1">
                <a:solidFill>
                  <a:srgbClr val="FF0000"/>
                </a:solidFill>
              </a:rPr>
              <a:t>Coccidia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57216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Stages of </a:t>
            </a:r>
            <a:r>
              <a:rPr lang="en-US" dirty="0" err="1"/>
              <a:t>coccidia</a:t>
            </a:r>
            <a:r>
              <a:rPr lang="en-US" dirty="0"/>
              <a:t> in chickens appear both within the host as well as outside.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developmental stages in the chicken give rise to a microscopic egg (called an </a:t>
            </a:r>
            <a:r>
              <a:rPr lang="en-US" b="1" dirty="0" err="1">
                <a:solidFill>
                  <a:srgbClr val="FF0000"/>
                </a:solidFill>
              </a:rPr>
              <a:t>oocyst</a:t>
            </a:r>
            <a:r>
              <a:rPr lang="en-US" dirty="0"/>
              <a:t>) that is passed out in the droppings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Under proper conditions of temperature and moisture, the </a:t>
            </a:r>
            <a:r>
              <a:rPr lang="en-US" dirty="0" err="1"/>
              <a:t>oocyst</a:t>
            </a:r>
            <a:r>
              <a:rPr lang="en-US" dirty="0"/>
              <a:t> develops within one to two days to form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sporulated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oocyst</a:t>
            </a:r>
            <a:r>
              <a:rPr lang="en-US" dirty="0"/>
              <a:t>, which is capable of infecting other chickens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At this stage, the </a:t>
            </a:r>
            <a:r>
              <a:rPr lang="en-US" dirty="0" err="1"/>
              <a:t>oocyst</a:t>
            </a:r>
            <a:r>
              <a:rPr lang="en-US" dirty="0"/>
              <a:t> contains eight bodies (called </a:t>
            </a:r>
            <a:r>
              <a:rPr lang="en-US" b="1" dirty="0" err="1">
                <a:solidFill>
                  <a:srgbClr val="FF0000"/>
                </a:solidFill>
              </a:rPr>
              <a:t>sporozoites</a:t>
            </a:r>
            <a:r>
              <a:rPr lang="en-US" dirty="0"/>
              <a:t>), each of which is capable of entering a cell in the chicken's intestine after the </a:t>
            </a:r>
            <a:r>
              <a:rPr lang="en-US" dirty="0" err="1"/>
              <a:t>oocyst</a:t>
            </a:r>
            <a:r>
              <a:rPr lang="en-US" dirty="0"/>
              <a:t> is eaten.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/>
              <a:t>When </a:t>
            </a:r>
            <a:r>
              <a:rPr lang="en-US" dirty="0" err="1"/>
              <a:t>sporozoites</a:t>
            </a:r>
            <a:r>
              <a:rPr lang="en-US" dirty="0"/>
              <a:t> enter the cells, they divide many times producing either a few or many offspring (</a:t>
            </a:r>
            <a:r>
              <a:rPr lang="en-US" b="1" dirty="0" err="1">
                <a:solidFill>
                  <a:srgbClr val="FF0000"/>
                </a:solidFill>
              </a:rPr>
              <a:t>merozoites</a:t>
            </a:r>
            <a:r>
              <a:rPr lang="en-US" dirty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numbers produced depend on the species of </a:t>
            </a:r>
            <a:r>
              <a:rPr lang="en-US" dirty="0" err="1"/>
              <a:t>coccidia</a:t>
            </a:r>
            <a:r>
              <a:rPr lang="en-US" dirty="0"/>
              <a:t> involved. Each </a:t>
            </a:r>
            <a:r>
              <a:rPr lang="en-US" dirty="0" err="1"/>
              <a:t>merozoite</a:t>
            </a:r>
            <a:r>
              <a:rPr lang="en-US" dirty="0"/>
              <a:t>, in turn, may enter another intestinal cell.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cycle may be repeated several times. Because of this cyclic multiplication, large numbers of intestinal cells are destroyed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Eventually, the cycle stops and sex cells (</a:t>
            </a:r>
            <a:r>
              <a:rPr lang="en-US" b="1" dirty="0">
                <a:solidFill>
                  <a:srgbClr val="FF0000"/>
                </a:solidFill>
              </a:rPr>
              <a:t>male and female</a:t>
            </a:r>
            <a:r>
              <a:rPr lang="en-US" dirty="0"/>
              <a:t>) are produced.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male fertilizes the female to produce an </a:t>
            </a:r>
            <a:r>
              <a:rPr lang="en-US" dirty="0" err="1"/>
              <a:t>oocyst</a:t>
            </a:r>
            <a:r>
              <a:rPr lang="en-US" dirty="0"/>
              <a:t>, which ruptures from the intestinal cell and passes in the droppings.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Thousands </a:t>
            </a:r>
            <a:r>
              <a:rPr lang="en-US" dirty="0"/>
              <a:t>of </a:t>
            </a:r>
            <a:r>
              <a:rPr lang="en-US" dirty="0" err="1"/>
              <a:t>oocysts</a:t>
            </a:r>
            <a:r>
              <a:rPr lang="en-US" dirty="0"/>
              <a:t> may be passed in the droppings of an infected chicken; therefore, poultry raised in crowded or unsanitary conditions are at great risk of becoming infected. 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fecycle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دجاتجة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286676" cy="6286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Special Features of the Life Cycle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pPr algn="l" rtl="0"/>
            <a:r>
              <a:rPr lang="en-US" b="1" i="1" dirty="0" err="1"/>
              <a:t>Eimeria</a:t>
            </a:r>
            <a:r>
              <a:rPr lang="en-US" b="1" i="1" dirty="0"/>
              <a:t> </a:t>
            </a:r>
            <a:r>
              <a:rPr lang="en-US" b="1" i="1" dirty="0" err="1"/>
              <a:t>tenelia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This parasite develops in the cells of the </a:t>
            </a:r>
            <a:r>
              <a:rPr lang="en-US" dirty="0" err="1"/>
              <a:t>ceca</a:t>
            </a:r>
            <a:r>
              <a:rPr lang="en-US" dirty="0"/>
              <a:t>, which are the two blind sacs near the end of the intestine.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is one of the most pathogenic (disease producing) </a:t>
            </a:r>
            <a:r>
              <a:rPr lang="en-US" dirty="0" err="1"/>
              <a:t>coccidia</a:t>
            </a:r>
            <a:r>
              <a:rPr lang="en-US" dirty="0"/>
              <a:t> to infect chickens.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acute infection occurs most commonly in young chicks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Infections may be characterized by the presence of blood in the droppings and by high morbidity and mortality. 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ccidiosis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3429000"/>
            <a:ext cx="4500562" cy="2357454"/>
          </a:xfrm>
        </p:spPr>
      </p:pic>
      <p:pic>
        <p:nvPicPr>
          <p:cNvPr id="5" name="Picture 4" descr="e.tenell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3507288" cy="4672208"/>
          </a:xfrm>
          <a:prstGeom prst="rect">
            <a:avLst/>
          </a:prstGeom>
        </p:spPr>
      </p:pic>
      <p:pic>
        <p:nvPicPr>
          <p:cNvPr id="6" name="Picture 5" descr="slid-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42918"/>
            <a:ext cx="4572000" cy="20390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imeria tenella 7 day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4845" cy="3571876"/>
          </a:xfrm>
          <a:prstGeom prst="rect">
            <a:avLst/>
          </a:prstGeom>
        </p:spPr>
      </p:pic>
      <p:pic>
        <p:nvPicPr>
          <p:cNvPr id="5" name="Picture 4" descr="Eimeria tenella oil 4 da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786058"/>
            <a:ext cx="5072067" cy="40719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330</Words>
  <Application>Microsoft Office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Coccidiosis in Chickens </vt:lpstr>
      <vt:lpstr>Slide 2</vt:lpstr>
      <vt:lpstr>General Life Cycle of Coccidia</vt:lpstr>
      <vt:lpstr>Slide 4</vt:lpstr>
      <vt:lpstr>Slide 5</vt:lpstr>
      <vt:lpstr>Slide 6</vt:lpstr>
      <vt:lpstr>Special Features of the Life Cycle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How do Birds Become Infected?</vt:lpstr>
      <vt:lpstr>Slide 17</vt:lpstr>
      <vt:lpstr>How do Coccidia Harm Chickens?</vt:lpstr>
      <vt:lpstr>Slide 19</vt:lpstr>
      <vt:lpstr>Slide 20</vt:lpstr>
      <vt:lpstr>How to Know When Chickens are Infected?</vt:lpstr>
      <vt:lpstr>Slide 22</vt:lpstr>
      <vt:lpstr>Slide 23</vt:lpstr>
      <vt:lpstr>Slide 24</vt:lpstr>
      <vt:lpstr>How to Prevent Chickens from Getting Coccidiosis</vt:lpstr>
      <vt:lpstr>How to be sure chickens have Coccidia</vt:lpstr>
      <vt:lpstr>How to Treat Infected birds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Coccidiosis in Chickens</dc:title>
  <dc:creator>aa</dc:creator>
  <cp:lastModifiedBy>aa</cp:lastModifiedBy>
  <cp:revision>14</cp:revision>
  <dcterms:created xsi:type="dcterms:W3CDTF">2016-12-09T09:11:37Z</dcterms:created>
  <dcterms:modified xsi:type="dcterms:W3CDTF">2016-12-09T10:27:11Z</dcterms:modified>
</cp:coreProperties>
</file>