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9" r:id="rId3"/>
    <p:sldId id="263" r:id="rId4"/>
    <p:sldId id="260" r:id="rId5"/>
    <p:sldId id="261" r:id="rId6"/>
    <p:sldId id="262" r:id="rId7"/>
    <p:sldId id="264" r:id="rId8"/>
    <p:sldId id="265" r:id="rId9"/>
    <p:sldId id="267" r:id="rId10"/>
    <p:sldId id="268" r:id="rId11"/>
    <p:sldId id="269" r:id="rId12"/>
    <p:sldId id="276" r:id="rId13"/>
    <p:sldId id="270" r:id="rId14"/>
    <p:sldId id="266" r:id="rId15"/>
    <p:sldId id="277" r:id="rId16"/>
    <p:sldId id="278" r:id="rId17"/>
    <p:sldId id="271" r:id="rId18"/>
    <p:sldId id="272" r:id="rId19"/>
    <p:sldId id="279" r:id="rId20"/>
    <p:sldId id="273" r:id="rId21"/>
    <p:sldId id="274" r:id="rId22"/>
    <p:sldId id="275" r:id="rId23"/>
    <p:sldId id="280" r:id="rId24"/>
    <p:sldId id="287" r:id="rId25"/>
    <p:sldId id="286" r:id="rId26"/>
    <p:sldId id="285" r:id="rId27"/>
    <p:sldId id="284" r:id="rId28"/>
    <p:sldId id="283" r:id="rId29"/>
    <p:sldId id="288" r:id="rId30"/>
    <p:sldId id="28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pPr/>
              <a:t>3/14/2017</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B6F15528-21DE-4FAA-801E-634DDDAF4B2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1"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r" defTabSz="914400" rtl="1"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r" defTabSz="914400" rtl="1"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r" defTabSz="914400" rtl="1"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r" defTabSz="914400" rtl="1"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r" defTabSz="914400" rtl="1"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r" defTabSz="914400" rtl="1"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r" defTabSz="914400" rtl="1"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4876800" cy="1527175"/>
          </a:xfrm>
        </p:spPr>
        <p:txBody>
          <a:bodyPr>
            <a:normAutofit fontScale="90000"/>
          </a:bodyPr>
          <a:lstStyle/>
          <a:p>
            <a:pPr algn="ctr"/>
            <a:r>
              <a:rPr lang="en-US" sz="4000" dirty="0"/>
              <a:t>Electro </a:t>
            </a:r>
            <a:r>
              <a:rPr lang="en-US" sz="4000" dirty="0" smtClean="0"/>
              <a:t>Cardio </a:t>
            </a:r>
            <a:r>
              <a:rPr lang="en-US" sz="4000" dirty="0" err="1" smtClean="0"/>
              <a:t>Graphy</a:t>
            </a:r>
            <a:r>
              <a:rPr lang="en-US" sz="4000" dirty="0" smtClean="0"/>
              <a:t/>
            </a:r>
            <a:br>
              <a:rPr lang="en-US" sz="4000" dirty="0" smtClean="0"/>
            </a:br>
            <a:r>
              <a:rPr lang="en-US" sz="4000" dirty="0" smtClean="0"/>
              <a:t>(ECG)</a:t>
            </a:r>
            <a:endParaRPr lang="ar-IQ" sz="4000" dirty="0"/>
          </a:p>
        </p:txBody>
      </p:sp>
      <p:sp>
        <p:nvSpPr>
          <p:cNvPr id="3" name="Subtitle 2"/>
          <p:cNvSpPr>
            <a:spLocks noGrp="1"/>
          </p:cNvSpPr>
          <p:nvPr>
            <p:ph type="subTitle" idx="1"/>
          </p:nvPr>
        </p:nvSpPr>
        <p:spPr/>
        <p:txBody>
          <a:bodyPr/>
          <a:lstStyle/>
          <a:p>
            <a:r>
              <a:rPr lang="en-US" dirty="0" smtClean="0"/>
              <a:t>DR. ALI ALIBRAHIMI</a:t>
            </a:r>
          </a:p>
          <a:p>
            <a:r>
              <a:rPr lang="en-US" dirty="0" err="1" smtClean="0"/>
              <a:t>M.B.Ch.B</a:t>
            </a:r>
            <a:endParaRPr lang="ar-IQ" dirty="0"/>
          </a:p>
        </p:txBody>
      </p:sp>
    </p:spTree>
    <p:extLst>
      <p:ext uri="{BB962C8B-B14F-4D97-AF65-F5344CB8AC3E}">
        <p14:creationId xmlns:p14="http://schemas.microsoft.com/office/powerpoint/2010/main" val="2652683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the </a:t>
            </a:r>
            <a:r>
              <a:rPr lang="en-US" dirty="0" smtClean="0"/>
              <a:t>elements</a:t>
            </a:r>
            <a:r>
              <a:rPr lang="en-US" dirty="0"/>
              <a:t/>
            </a:r>
            <a:br>
              <a:rPr lang="en-US" dirty="0"/>
            </a:br>
            <a:r>
              <a:rPr lang="en-US" dirty="0"/>
              <a:t>represent</a:t>
            </a:r>
            <a:endParaRPr lang="ar-IQ" dirty="0"/>
          </a:p>
        </p:txBody>
      </p:sp>
      <p:sp>
        <p:nvSpPr>
          <p:cNvPr id="3" name="Content Placeholder 2"/>
          <p:cNvSpPr>
            <a:spLocks noGrp="1"/>
          </p:cNvSpPr>
          <p:nvPr>
            <p:ph idx="1"/>
          </p:nvPr>
        </p:nvSpPr>
        <p:spPr/>
        <p:txBody>
          <a:bodyPr/>
          <a:lstStyle/>
          <a:p>
            <a:pPr marL="0" indent="0" algn="l">
              <a:buNone/>
            </a:pPr>
            <a:endParaRPr lang="fr-FR" dirty="0" smtClean="0"/>
          </a:p>
          <a:p>
            <a:pPr marL="0" indent="0" algn="l">
              <a:buNone/>
            </a:pPr>
            <a:r>
              <a:rPr lang="fr-FR" dirty="0" smtClean="0"/>
              <a:t>P </a:t>
            </a:r>
            <a:r>
              <a:rPr lang="fr-FR" dirty="0" err="1"/>
              <a:t>wave</a:t>
            </a:r>
            <a:r>
              <a:rPr lang="fr-FR" dirty="0"/>
              <a:t> </a:t>
            </a:r>
            <a:r>
              <a:rPr lang="fr-FR" dirty="0" smtClean="0"/>
              <a:t>= atrial </a:t>
            </a:r>
            <a:r>
              <a:rPr lang="fr-FR" dirty="0" err="1"/>
              <a:t>depolarisation</a:t>
            </a:r>
            <a:endParaRPr lang="fr-FR" dirty="0"/>
          </a:p>
          <a:p>
            <a:pPr marL="0" indent="0" algn="l">
              <a:buNone/>
            </a:pPr>
            <a:endParaRPr lang="fr-FR" dirty="0" smtClean="0"/>
          </a:p>
          <a:p>
            <a:pPr marL="0" indent="0" algn="l">
              <a:buNone/>
            </a:pPr>
            <a:r>
              <a:rPr lang="fr-FR" dirty="0" smtClean="0"/>
              <a:t>QRS = </a:t>
            </a:r>
            <a:r>
              <a:rPr lang="fr-FR" dirty="0" err="1" smtClean="0"/>
              <a:t>ventricular</a:t>
            </a:r>
            <a:r>
              <a:rPr lang="fr-FR" dirty="0" smtClean="0"/>
              <a:t> </a:t>
            </a:r>
            <a:r>
              <a:rPr lang="fr-FR" dirty="0" err="1" smtClean="0"/>
              <a:t>depolarisation</a:t>
            </a:r>
            <a:endParaRPr lang="fr-FR" dirty="0"/>
          </a:p>
          <a:p>
            <a:pPr marL="0" indent="0" algn="l">
              <a:buNone/>
            </a:pPr>
            <a:endParaRPr lang="fr-FR" dirty="0" smtClean="0"/>
          </a:p>
          <a:p>
            <a:pPr marL="0" indent="0" algn="l">
              <a:buNone/>
            </a:pPr>
            <a:r>
              <a:rPr lang="fr-FR" dirty="0" smtClean="0"/>
              <a:t>T = repolarisation </a:t>
            </a:r>
            <a:r>
              <a:rPr lang="fr-FR" dirty="0"/>
              <a:t>of </a:t>
            </a:r>
            <a:r>
              <a:rPr lang="fr-FR" dirty="0" smtClean="0"/>
              <a:t>the </a:t>
            </a:r>
            <a:r>
              <a:rPr lang="fr-FR" dirty="0" err="1" smtClean="0"/>
              <a:t>ventricles</a:t>
            </a:r>
            <a:endParaRPr lang="ar-IQ" dirty="0"/>
          </a:p>
        </p:txBody>
      </p:sp>
    </p:spTree>
    <p:extLst>
      <p:ext uri="{BB962C8B-B14F-4D97-AF65-F5344CB8AC3E}">
        <p14:creationId xmlns:p14="http://schemas.microsoft.com/office/powerpoint/2010/main" val="185914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objectives are :</a:t>
            </a:r>
            <a:endParaRPr lang="ar-IQ" dirty="0"/>
          </a:p>
        </p:txBody>
      </p:sp>
      <p:sp>
        <p:nvSpPr>
          <p:cNvPr id="3" name="Content Placeholder 2"/>
          <p:cNvSpPr>
            <a:spLocks noGrp="1"/>
          </p:cNvSpPr>
          <p:nvPr>
            <p:ph idx="1"/>
          </p:nvPr>
        </p:nvSpPr>
        <p:spPr/>
        <p:txBody>
          <a:bodyPr/>
          <a:lstStyle/>
          <a:p>
            <a:pPr marL="0" indent="0" algn="l">
              <a:buNone/>
            </a:pPr>
            <a:r>
              <a:rPr lang="en-US" dirty="0" smtClean="0"/>
              <a:t>1- interpretation of the waves</a:t>
            </a:r>
          </a:p>
          <a:p>
            <a:pPr marL="0" indent="0" algn="l">
              <a:buNone/>
            </a:pPr>
            <a:r>
              <a:rPr lang="en-US" dirty="0" smtClean="0"/>
              <a:t>2- rate</a:t>
            </a:r>
          </a:p>
          <a:p>
            <a:pPr marL="0" indent="0" algn="l">
              <a:buNone/>
            </a:pPr>
            <a:r>
              <a:rPr lang="en-US" dirty="0" smtClean="0"/>
              <a:t>3- rhythm</a:t>
            </a:r>
          </a:p>
          <a:p>
            <a:pPr marL="0" indent="0" algn="l">
              <a:buNone/>
            </a:pPr>
            <a:r>
              <a:rPr lang="en-US" dirty="0" smtClean="0"/>
              <a:t>4- axis </a:t>
            </a:r>
          </a:p>
          <a:p>
            <a:pPr marL="0" indent="0" algn="l">
              <a:buNone/>
            </a:pPr>
            <a:r>
              <a:rPr lang="en-US" dirty="0" smtClean="0"/>
              <a:t>5- common clinical abnormalities </a:t>
            </a:r>
          </a:p>
        </p:txBody>
      </p:sp>
    </p:spTree>
    <p:extLst>
      <p:ext uri="{BB962C8B-B14F-4D97-AF65-F5344CB8AC3E}">
        <p14:creationId xmlns:p14="http://schemas.microsoft.com/office/powerpoint/2010/main" val="36800594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9942" y="2262843"/>
            <a:ext cx="5944115" cy="320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322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89038"/>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I</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Interpretation of waves(wave dimensions)</a:t>
            </a:r>
            <a:r>
              <a:rPr lang="en-US" dirty="0"/>
              <a:t/>
            </a:r>
            <a:br>
              <a:rPr lang="en-US" dirty="0"/>
            </a:br>
            <a:endParaRPr lang="ar-IQ" dirty="0"/>
          </a:p>
        </p:txBody>
      </p:sp>
      <p:sp>
        <p:nvSpPr>
          <p:cNvPr id="3" name="Content Placeholder 2"/>
          <p:cNvSpPr>
            <a:spLocks noGrp="1"/>
          </p:cNvSpPr>
          <p:nvPr>
            <p:ph idx="1"/>
          </p:nvPr>
        </p:nvSpPr>
        <p:spPr>
          <a:xfrm>
            <a:off x="304800" y="1447800"/>
            <a:ext cx="8229600" cy="5105400"/>
          </a:xfrm>
        </p:spPr>
        <p:txBody>
          <a:bodyPr/>
          <a:lstStyle/>
          <a:p>
            <a:pPr marL="0" indent="0" algn="l">
              <a:buNone/>
            </a:pPr>
            <a:r>
              <a:rPr lang="en-US" u="sng" dirty="0" smtClean="0"/>
              <a:t>P wave </a:t>
            </a:r>
            <a:endParaRPr lang="en-US" u="sng" dirty="0"/>
          </a:p>
          <a:p>
            <a:pPr marL="0" indent="0" algn="l">
              <a:buNone/>
            </a:pPr>
            <a:r>
              <a:rPr lang="en-US" dirty="0" smtClean="0"/>
              <a:t>Height   &lt; 3 </a:t>
            </a:r>
            <a:r>
              <a:rPr lang="en-US" dirty="0" err="1" smtClean="0"/>
              <a:t>ss</a:t>
            </a:r>
            <a:endParaRPr lang="en-US" dirty="0" smtClean="0"/>
          </a:p>
          <a:p>
            <a:pPr marL="0" indent="0" algn="l">
              <a:buNone/>
            </a:pPr>
            <a:r>
              <a:rPr lang="en-US" dirty="0" smtClean="0"/>
              <a:t>Width    &lt; 2 </a:t>
            </a:r>
            <a:r>
              <a:rPr lang="en-US" dirty="0" err="1" smtClean="0"/>
              <a:t>ss</a:t>
            </a:r>
            <a:r>
              <a:rPr lang="en-US" dirty="0" smtClean="0"/>
              <a:t> ( 0.08 sec)</a:t>
            </a:r>
            <a:endParaRPr lang="en-US" dirty="0"/>
          </a:p>
          <a:p>
            <a:pPr marL="0" indent="0" algn="l">
              <a:buNone/>
            </a:pPr>
            <a:r>
              <a:rPr lang="en-US" u="sng" dirty="0"/>
              <a:t>PR interval </a:t>
            </a:r>
            <a:r>
              <a:rPr lang="en-US" dirty="0"/>
              <a:t>: The PR interval is measured between the</a:t>
            </a:r>
          </a:p>
          <a:p>
            <a:pPr marL="0" indent="0" algn="l">
              <a:buNone/>
            </a:pPr>
            <a:r>
              <a:rPr lang="en-US" dirty="0"/>
              <a:t>start of the P wave to the start of the </a:t>
            </a:r>
            <a:r>
              <a:rPr lang="en-US" dirty="0" smtClean="0"/>
              <a:t>QRS</a:t>
            </a:r>
          </a:p>
          <a:p>
            <a:pPr marL="0" indent="0" algn="l">
              <a:buNone/>
            </a:pPr>
            <a:r>
              <a:rPr lang="en-US" dirty="0"/>
              <a:t>The PR interval corresponds to the time</a:t>
            </a:r>
          </a:p>
          <a:p>
            <a:pPr marL="0" indent="0" algn="l">
              <a:buNone/>
            </a:pPr>
            <a:r>
              <a:rPr lang="en-US" dirty="0"/>
              <a:t>period between </a:t>
            </a:r>
            <a:r>
              <a:rPr lang="en-US" dirty="0" err="1"/>
              <a:t>depolarisation</a:t>
            </a:r>
            <a:r>
              <a:rPr lang="en-US" dirty="0"/>
              <a:t> of the atria</a:t>
            </a:r>
          </a:p>
          <a:p>
            <a:pPr marL="0" indent="0" algn="l">
              <a:buNone/>
            </a:pPr>
            <a:r>
              <a:rPr lang="en-US" dirty="0"/>
              <a:t>and ventricular </a:t>
            </a:r>
            <a:r>
              <a:rPr lang="en-US" dirty="0" err="1"/>
              <a:t>depolarisation</a:t>
            </a:r>
            <a:r>
              <a:rPr lang="en-US" dirty="0"/>
              <a:t>. </a:t>
            </a:r>
            <a:endParaRPr lang="en-US" dirty="0" smtClean="0"/>
          </a:p>
          <a:p>
            <a:pPr marL="0" indent="0" algn="l">
              <a:buNone/>
            </a:pPr>
            <a:r>
              <a:rPr lang="en-US" dirty="0" smtClean="0"/>
              <a:t>Normally its 3-5 </a:t>
            </a:r>
            <a:r>
              <a:rPr lang="en-US" dirty="0" err="1" smtClean="0"/>
              <a:t>ss</a:t>
            </a:r>
            <a:r>
              <a:rPr lang="en-US" dirty="0" smtClean="0"/>
              <a:t> (0.12-0.2 sec)</a:t>
            </a:r>
          </a:p>
          <a:p>
            <a:pPr marL="0" indent="0" algn="l">
              <a:buNone/>
            </a:pPr>
            <a:endParaRPr lang="en-US" dirty="0" smtClean="0"/>
          </a:p>
          <a:p>
            <a:pPr marL="0" indent="0" algn="l">
              <a:buNone/>
            </a:pPr>
            <a:r>
              <a:rPr lang="en-US" dirty="0" smtClean="0"/>
              <a:t>Prolonged PR occurs in case of heart block </a:t>
            </a:r>
          </a:p>
        </p:txBody>
      </p:sp>
    </p:spTree>
    <p:extLst>
      <p:ext uri="{BB962C8B-B14F-4D97-AF65-F5344CB8AC3E}">
        <p14:creationId xmlns:p14="http://schemas.microsoft.com/office/powerpoint/2010/main" val="3382150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lstStyle/>
          <a:p>
            <a:pPr marL="0" indent="0" algn="l">
              <a:buNone/>
            </a:pPr>
            <a:r>
              <a:rPr lang="en-US" dirty="0" smtClean="0"/>
              <a:t>Short PR interval occur in WPW syndrome(Wolf Parkinson White syndrome)</a:t>
            </a:r>
          </a:p>
          <a:p>
            <a:pPr marL="0" indent="0" algn="l">
              <a:buNone/>
            </a:pPr>
            <a:r>
              <a:rPr lang="en-US" dirty="0" smtClean="0"/>
              <a:t>  </a:t>
            </a:r>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6800"/>
            <a:ext cx="7924799" cy="56387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493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dirty="0"/>
          </a:p>
        </p:txBody>
      </p:sp>
      <p:sp>
        <p:nvSpPr>
          <p:cNvPr id="3" name="Content Placeholder 2"/>
          <p:cNvSpPr>
            <a:spLocks noGrp="1"/>
          </p:cNvSpPr>
          <p:nvPr>
            <p:ph sz="half" idx="1"/>
          </p:nvPr>
        </p:nvSpPr>
        <p:spPr/>
        <p:txBody>
          <a:bodyPr/>
          <a:lstStyle/>
          <a:p>
            <a:pPr marL="0" indent="0" algn="l">
              <a:buNone/>
            </a:pPr>
            <a:r>
              <a:rPr lang="en-US" b="1" dirty="0" smtClean="0"/>
              <a:t>Short PR </a:t>
            </a:r>
          </a:p>
          <a:p>
            <a:pPr marL="0" indent="0" algn="l">
              <a:buNone/>
            </a:pPr>
            <a:endParaRPr lang="ar-IQ"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88392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59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sz="half" idx="1"/>
          </p:nvPr>
        </p:nvSpPr>
        <p:spPr>
          <a:xfrm>
            <a:off x="228600" y="1600200"/>
            <a:ext cx="8763000" cy="4525963"/>
          </a:xfrm>
        </p:spPr>
        <p:txBody>
          <a:bodyPr/>
          <a:lstStyle/>
          <a:p>
            <a:pPr marL="0" indent="0" algn="l">
              <a:buNone/>
            </a:pPr>
            <a:r>
              <a:rPr lang="en-US" dirty="0" smtClean="0"/>
              <a:t>Prolonged PR </a:t>
            </a:r>
          </a:p>
          <a:p>
            <a:pPr marL="0" indent="0" algn="l">
              <a:buNone/>
            </a:pPr>
            <a:endParaRPr lang="ar-IQ"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84450"/>
            <a:ext cx="8458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51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74638"/>
            <a:ext cx="8229600" cy="639762"/>
          </a:xfrm>
        </p:spPr>
        <p:txBody>
          <a:bodyPr>
            <a:normAutofit fontScale="90000"/>
          </a:bodyPr>
          <a:lstStyle/>
          <a:p>
            <a:r>
              <a:rPr lang="en-US" dirty="0" smtClean="0"/>
              <a:t>Q wave </a:t>
            </a:r>
            <a:endParaRPr lang="ar-IQ" dirty="0"/>
          </a:p>
        </p:txBody>
      </p:sp>
      <p:sp>
        <p:nvSpPr>
          <p:cNvPr id="3" name="Content Placeholder 2"/>
          <p:cNvSpPr>
            <a:spLocks noGrp="1"/>
          </p:cNvSpPr>
          <p:nvPr>
            <p:ph sz="half" idx="1"/>
          </p:nvPr>
        </p:nvSpPr>
        <p:spPr>
          <a:xfrm>
            <a:off x="228600" y="1066800"/>
            <a:ext cx="4267200" cy="5562600"/>
          </a:xfrm>
        </p:spPr>
        <p:txBody>
          <a:bodyPr>
            <a:normAutofit fontScale="92500" lnSpcReduction="10000"/>
          </a:bodyPr>
          <a:lstStyle/>
          <a:p>
            <a:pPr marL="0" indent="0" algn="l">
              <a:buNone/>
            </a:pPr>
            <a:r>
              <a:rPr lang="en-US" b="1" i="1" dirty="0" smtClean="0"/>
              <a:t>How you recognize Q wave?</a:t>
            </a:r>
          </a:p>
          <a:p>
            <a:pPr marL="0" indent="0" algn="l">
              <a:buNone/>
            </a:pPr>
            <a:r>
              <a:rPr lang="en-US" b="1" i="1" dirty="0" smtClean="0"/>
              <a:t>Are </a:t>
            </a:r>
            <a:r>
              <a:rPr lang="en-US" b="1" i="1" dirty="0"/>
              <a:t>there any pathological Q waves</a:t>
            </a:r>
            <a:r>
              <a:rPr lang="en-US" b="1" i="1" dirty="0" smtClean="0"/>
              <a:t>?</a:t>
            </a:r>
          </a:p>
          <a:p>
            <a:pPr marL="0" indent="0" algn="l">
              <a:buNone/>
            </a:pPr>
            <a:r>
              <a:rPr lang="en-US" dirty="0" smtClean="0"/>
              <a:t>A </a:t>
            </a:r>
            <a:r>
              <a:rPr lang="en-US" dirty="0"/>
              <a:t>Q wave can be pathological if it is: </a:t>
            </a:r>
            <a:endParaRPr lang="en-US" dirty="0" smtClean="0"/>
          </a:p>
          <a:p>
            <a:pPr marL="0" indent="0" algn="l">
              <a:buNone/>
            </a:pPr>
            <a:r>
              <a:rPr lang="en-US" dirty="0" smtClean="0"/>
              <a:t> </a:t>
            </a:r>
            <a:r>
              <a:rPr lang="en-US" dirty="0">
                <a:solidFill>
                  <a:srgbClr val="FFFF00"/>
                </a:solidFill>
              </a:rPr>
              <a:t>Deeper than 2 small squares (0.2mV)</a:t>
            </a:r>
            <a:r>
              <a:rPr lang="en-US" dirty="0"/>
              <a:t> </a:t>
            </a:r>
            <a:r>
              <a:rPr lang="en-US" dirty="0" smtClean="0"/>
              <a:t>and/or</a:t>
            </a:r>
          </a:p>
          <a:p>
            <a:pPr marL="0" indent="0" algn="l">
              <a:buNone/>
            </a:pPr>
            <a:r>
              <a:rPr lang="en-US" dirty="0" smtClean="0"/>
              <a:t> </a:t>
            </a:r>
          </a:p>
          <a:p>
            <a:pPr marL="0" indent="0" algn="l">
              <a:buNone/>
            </a:pPr>
            <a:r>
              <a:rPr lang="en-US" dirty="0" smtClean="0"/>
              <a:t> </a:t>
            </a:r>
            <a:r>
              <a:rPr lang="en-US" dirty="0">
                <a:solidFill>
                  <a:srgbClr val="FFFF00"/>
                </a:solidFill>
              </a:rPr>
              <a:t>Wider than 1 small square (0.04s) </a:t>
            </a:r>
            <a:endParaRPr lang="en-US" dirty="0" smtClean="0">
              <a:solidFill>
                <a:srgbClr val="FFFF00"/>
              </a:solidFill>
            </a:endParaRPr>
          </a:p>
          <a:p>
            <a:pPr marL="0" indent="0" algn="l">
              <a:buNone/>
            </a:pPr>
            <a:r>
              <a:rPr lang="en-US" dirty="0" smtClean="0">
                <a:solidFill>
                  <a:srgbClr val="FFFF00"/>
                </a:solidFill>
              </a:rPr>
              <a:t>However its more pathological in the lateral leads </a:t>
            </a:r>
            <a:endParaRPr lang="en-US" dirty="0" smtClean="0"/>
          </a:p>
          <a:p>
            <a:pPr marL="0" indent="0" algn="l">
              <a:buNone/>
            </a:pPr>
            <a:r>
              <a:rPr lang="en-US" dirty="0" smtClean="0">
                <a:solidFill>
                  <a:srgbClr val="FFFF00"/>
                </a:solidFill>
              </a:rPr>
              <a:t> </a:t>
            </a:r>
            <a:endParaRPr lang="en-US" u="sng" dirty="0" smtClean="0">
              <a:solidFill>
                <a:srgbClr val="FFFF00"/>
              </a:solidFill>
            </a:endParaRPr>
          </a:p>
          <a:p>
            <a:pPr marL="0" indent="0" algn="l">
              <a:buNone/>
            </a:pPr>
            <a:endParaRPr lang="ar-IQ" u="sng"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4191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921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QRS complex</a:t>
            </a:r>
            <a:endParaRPr lang="ar-IQ" dirty="0"/>
          </a:p>
        </p:txBody>
      </p:sp>
      <p:sp>
        <p:nvSpPr>
          <p:cNvPr id="3" name="Content Placeholder 2"/>
          <p:cNvSpPr>
            <a:spLocks noGrp="1"/>
          </p:cNvSpPr>
          <p:nvPr>
            <p:ph idx="1"/>
          </p:nvPr>
        </p:nvSpPr>
        <p:spPr/>
        <p:txBody>
          <a:bodyPr/>
          <a:lstStyle/>
          <a:p>
            <a:pPr marL="0" indent="0" algn="l">
              <a:buNone/>
            </a:pPr>
            <a:r>
              <a:rPr lang="en-US" dirty="0"/>
              <a:t>The width of the QRS complex should be less than 0.12 seconds (3 small squares) </a:t>
            </a:r>
            <a:endParaRPr lang="en-US" dirty="0" smtClean="0"/>
          </a:p>
          <a:p>
            <a:pPr marL="0" indent="0" algn="l">
              <a:buNone/>
            </a:pPr>
            <a:endParaRPr lang="en-US" dirty="0"/>
          </a:p>
          <a:p>
            <a:pPr marL="0" indent="0" algn="l">
              <a:buNone/>
            </a:pPr>
            <a:r>
              <a:rPr lang="en-US" dirty="0" smtClean="0"/>
              <a:t>Wide QRS MAY CAUSED BY</a:t>
            </a:r>
          </a:p>
          <a:p>
            <a:pPr marL="0" indent="0" algn="l">
              <a:buNone/>
            </a:pPr>
            <a:r>
              <a:rPr lang="en-US" dirty="0" smtClean="0"/>
              <a:t>1- VENTRICULAR RHYTHM</a:t>
            </a:r>
          </a:p>
          <a:p>
            <a:pPr marL="0" indent="0" algn="l">
              <a:buNone/>
            </a:pPr>
            <a:endParaRPr lang="en-US"/>
          </a:p>
          <a:p>
            <a:pPr marL="0" indent="0" algn="l">
              <a:buNone/>
            </a:pPr>
            <a:r>
              <a:rPr lang="en-US" smtClean="0"/>
              <a:t> </a:t>
            </a:r>
            <a:endParaRPr lang="en-US" dirty="0" smtClean="0"/>
          </a:p>
          <a:p>
            <a:pPr marL="0" indent="0" algn="l">
              <a:buNone/>
            </a:pPr>
            <a:r>
              <a:rPr lang="en-US" dirty="0" smtClean="0"/>
              <a:t>2- VOLTAGE CRITERIA </a:t>
            </a:r>
          </a:p>
          <a:p>
            <a:pPr marL="0" indent="0" algn="l">
              <a:buNone/>
            </a:pPr>
            <a:endParaRPr lang="ar-IQ" dirty="0"/>
          </a:p>
        </p:txBody>
      </p:sp>
    </p:spTree>
    <p:extLst>
      <p:ext uri="{BB962C8B-B14F-4D97-AF65-F5344CB8AC3E}">
        <p14:creationId xmlns:p14="http://schemas.microsoft.com/office/powerpoint/2010/main" val="4118828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7986" y="304800"/>
            <a:ext cx="4343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33800"/>
            <a:ext cx="87630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9" descr="N ECG"/>
          <p:cNvPicPr>
            <a:picLocks noChangeAspect="1" noChangeArrowheads="1"/>
          </p:cNvPicPr>
          <p:nvPr/>
        </p:nvPicPr>
        <p:blipFill>
          <a:blip r:embed="rId4">
            <a:extLst>
              <a:ext uri="{28A0092B-C50C-407E-A947-70E740481C1C}">
                <a14:useLocalDpi xmlns:a14="http://schemas.microsoft.com/office/drawing/2010/main" val="0"/>
              </a:ext>
            </a:extLst>
          </a:blip>
          <a:srcRect b="44307"/>
          <a:stretch>
            <a:fillRect/>
          </a:stretch>
        </p:blipFill>
        <p:spPr bwMode="auto">
          <a:xfrm>
            <a:off x="381000" y="304800"/>
            <a:ext cx="4114800" cy="32004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86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CONDUCTIVE SYSTEM</a:t>
            </a:r>
            <a:endParaRPr lang="ar-IQ"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496" y="1613562"/>
            <a:ext cx="7011008" cy="449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407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segment </a:t>
            </a:r>
            <a:endParaRPr lang="ar-IQ" dirty="0"/>
          </a:p>
        </p:txBody>
      </p:sp>
      <p:sp>
        <p:nvSpPr>
          <p:cNvPr id="3" name="Content Placeholder 2"/>
          <p:cNvSpPr>
            <a:spLocks noGrp="1"/>
          </p:cNvSpPr>
          <p:nvPr>
            <p:ph idx="1"/>
          </p:nvPr>
        </p:nvSpPr>
        <p:spPr/>
        <p:txBody>
          <a:bodyPr/>
          <a:lstStyle/>
          <a:p>
            <a:pPr marL="0" indent="0" algn="l">
              <a:buNone/>
            </a:pPr>
            <a:r>
              <a:rPr lang="en-US" dirty="0" smtClean="0"/>
              <a:t>1- elevation</a:t>
            </a:r>
          </a:p>
          <a:p>
            <a:pPr marL="0" indent="0" algn="l">
              <a:buNone/>
            </a:pPr>
            <a:r>
              <a:rPr lang="en-US" dirty="0" smtClean="0"/>
              <a:t> </a:t>
            </a:r>
          </a:p>
          <a:p>
            <a:pPr marL="0" indent="0" algn="l">
              <a:buNone/>
            </a:pPr>
            <a:r>
              <a:rPr lang="en-US" dirty="0" smtClean="0"/>
              <a:t>2- depression</a:t>
            </a:r>
          </a:p>
          <a:p>
            <a:pPr marL="0" indent="0" algn="l">
              <a:buNone/>
            </a:pPr>
            <a:endParaRPr lang="en-US" dirty="0" smtClean="0"/>
          </a:p>
          <a:p>
            <a:pPr marL="0" indent="0" algn="l">
              <a:buNone/>
            </a:pPr>
            <a:r>
              <a:rPr lang="en-US" dirty="0" smtClean="0"/>
              <a:t> </a:t>
            </a:r>
            <a:endParaRPr lang="ar-IQ"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4160837"/>
            <a:ext cx="3875314"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044950"/>
            <a:ext cx="4191000"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762000"/>
            <a:ext cx="5943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678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QT INTERVAL </a:t>
            </a:r>
            <a:endParaRPr lang="ar-IQ" dirty="0"/>
          </a:p>
        </p:txBody>
      </p:sp>
      <p:sp>
        <p:nvSpPr>
          <p:cNvPr id="3" name="Content Placeholder 2"/>
          <p:cNvSpPr>
            <a:spLocks noGrp="1"/>
          </p:cNvSpPr>
          <p:nvPr>
            <p:ph idx="1"/>
          </p:nvPr>
        </p:nvSpPr>
        <p:spPr/>
        <p:txBody>
          <a:bodyPr>
            <a:normAutofit/>
          </a:bodyPr>
          <a:lstStyle/>
          <a:p>
            <a:pPr marL="0" indent="0" algn="l">
              <a:buNone/>
            </a:pPr>
            <a:r>
              <a:rPr lang="en-US" dirty="0"/>
              <a:t>Time interval between beginning of      </a:t>
            </a:r>
          </a:p>
          <a:p>
            <a:pPr marL="0" indent="0" algn="l">
              <a:buNone/>
            </a:pPr>
            <a:r>
              <a:rPr lang="en-US" dirty="0"/>
              <a:t>                  QRS complex to the end of T wave</a:t>
            </a:r>
          </a:p>
          <a:p>
            <a:pPr marL="0" indent="0" algn="l">
              <a:buNone/>
            </a:pPr>
            <a:r>
              <a:rPr lang="en-US" dirty="0" smtClean="0"/>
              <a:t>The </a:t>
            </a:r>
            <a:r>
              <a:rPr lang="en-US" dirty="0"/>
              <a:t>QT interval varies with heart </a:t>
            </a:r>
            <a:r>
              <a:rPr lang="en-US" dirty="0" smtClean="0"/>
              <a:t>rate</a:t>
            </a:r>
          </a:p>
          <a:p>
            <a:pPr marL="0" indent="0" algn="l">
              <a:buNone/>
            </a:pPr>
            <a:endParaRPr lang="en-US" dirty="0"/>
          </a:p>
          <a:p>
            <a:pPr marL="0" indent="0" algn="l">
              <a:buNone/>
            </a:pPr>
            <a:r>
              <a:rPr lang="en-US" dirty="0" smtClean="0"/>
              <a:t>As </a:t>
            </a:r>
            <a:r>
              <a:rPr lang="en-US" dirty="0"/>
              <a:t>the heart rate gets faster, the QT interval </a:t>
            </a:r>
            <a:r>
              <a:rPr lang="en-US" dirty="0" smtClean="0"/>
              <a:t>gets shorter</a:t>
            </a:r>
          </a:p>
          <a:p>
            <a:pPr marL="0" indent="0" algn="l">
              <a:buNone/>
            </a:pPr>
            <a:r>
              <a:rPr lang="en-US" dirty="0"/>
              <a:t>Normally: At normal HR: QT ≤ </a:t>
            </a:r>
            <a:r>
              <a:rPr lang="en-US" dirty="0" smtClean="0"/>
              <a:t>11ss </a:t>
            </a:r>
            <a:r>
              <a:rPr lang="en-US" dirty="0"/>
              <a:t>(0.44 sec) </a:t>
            </a:r>
          </a:p>
          <a:p>
            <a:pPr marL="0" indent="0" algn="l">
              <a:buNone/>
            </a:pPr>
            <a:r>
              <a:rPr lang="en-US" dirty="0" smtClean="0"/>
              <a:t>Abnormalities</a:t>
            </a:r>
            <a:r>
              <a:rPr lang="en-US" dirty="0"/>
              <a:t>:</a:t>
            </a:r>
          </a:p>
          <a:p>
            <a:pPr marL="0" indent="0" algn="l">
              <a:buNone/>
            </a:pPr>
            <a:r>
              <a:rPr lang="en-US" b="1" dirty="0">
                <a:solidFill>
                  <a:srgbClr val="FF0000"/>
                </a:solidFill>
              </a:rPr>
              <a:t>Prolonged QT interval</a:t>
            </a:r>
            <a:r>
              <a:rPr lang="en-US" dirty="0" smtClean="0"/>
              <a:t>:  </a:t>
            </a:r>
            <a:r>
              <a:rPr lang="en-US" dirty="0"/>
              <a:t>hypocalcemia and congenital long QT syndrome.</a:t>
            </a:r>
          </a:p>
          <a:p>
            <a:pPr marL="0" indent="0" algn="l">
              <a:buNone/>
            </a:pPr>
            <a:r>
              <a:rPr lang="en-US" b="1" dirty="0">
                <a:solidFill>
                  <a:srgbClr val="FF0000"/>
                </a:solidFill>
              </a:rPr>
              <a:t>Short QT interval</a:t>
            </a:r>
            <a:r>
              <a:rPr lang="en-US" b="1" dirty="0"/>
              <a:t>: </a:t>
            </a:r>
            <a:r>
              <a:rPr lang="en-US" b="1" dirty="0" smtClean="0"/>
              <a:t> </a:t>
            </a:r>
            <a:r>
              <a:rPr lang="en-US" dirty="0" smtClean="0"/>
              <a:t>hypercalcemia</a:t>
            </a:r>
            <a:endParaRPr lang="ar-IQ" dirty="0"/>
          </a:p>
        </p:txBody>
      </p:sp>
    </p:spTree>
    <p:extLst>
      <p:ext uri="{BB962C8B-B14F-4D97-AF65-F5344CB8AC3E}">
        <p14:creationId xmlns:p14="http://schemas.microsoft.com/office/powerpoint/2010/main" val="3706975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T wave </a:t>
            </a:r>
            <a:endParaRPr lang="ar-IQ" dirty="0"/>
          </a:p>
        </p:txBody>
      </p:sp>
      <p:sp>
        <p:nvSpPr>
          <p:cNvPr id="3" name="Content Placeholder 2"/>
          <p:cNvSpPr>
            <a:spLocks noGrp="1"/>
          </p:cNvSpPr>
          <p:nvPr>
            <p:ph idx="1"/>
          </p:nvPr>
        </p:nvSpPr>
        <p:spPr>
          <a:xfrm>
            <a:off x="152400" y="1143000"/>
            <a:ext cx="8839200" cy="5486400"/>
          </a:xfrm>
        </p:spPr>
        <p:txBody>
          <a:bodyPr>
            <a:normAutofit/>
          </a:bodyPr>
          <a:lstStyle/>
          <a:p>
            <a:pPr marL="0" indent="0" algn="l">
              <a:buNone/>
            </a:pPr>
            <a:r>
              <a:rPr lang="en-US" dirty="0" smtClean="0"/>
              <a:t>Normally </a:t>
            </a:r>
          </a:p>
          <a:p>
            <a:pPr marL="0" indent="0" algn="l">
              <a:buNone/>
            </a:pPr>
            <a:r>
              <a:rPr lang="en-US" dirty="0" smtClean="0"/>
              <a:t>amplitude</a:t>
            </a:r>
            <a:r>
              <a:rPr lang="en-US" dirty="0"/>
              <a:t>: &lt; 10mm in the chest leads</a:t>
            </a:r>
            <a:r>
              <a:rPr lang="en-US" dirty="0" smtClean="0"/>
              <a:t>.</a:t>
            </a:r>
          </a:p>
          <a:p>
            <a:pPr marL="0" indent="0" algn="l">
              <a:buNone/>
            </a:pPr>
            <a:r>
              <a:rPr lang="en-US" dirty="0"/>
              <a:t>Abnormalities:</a:t>
            </a:r>
          </a:p>
          <a:p>
            <a:pPr marL="0" indent="0" algn="l">
              <a:buNone/>
            </a:pPr>
            <a:r>
              <a:rPr lang="en-US" dirty="0"/>
              <a:t>1. Peaked T-wave:</a:t>
            </a:r>
          </a:p>
          <a:p>
            <a:pPr marL="0" indent="0" algn="l">
              <a:buNone/>
            </a:pPr>
            <a:r>
              <a:rPr lang="en-US" dirty="0" smtClean="0"/>
              <a:t>Hyperkalemia. (called tented T) </a:t>
            </a:r>
          </a:p>
          <a:p>
            <a:pPr marL="0" indent="0" algn="l">
              <a:buNone/>
            </a:pPr>
            <a:r>
              <a:rPr lang="en-US" dirty="0" smtClean="0"/>
              <a:t>2. </a:t>
            </a:r>
            <a:r>
              <a:rPr lang="en-US" dirty="0"/>
              <a:t>T- inversion:</a:t>
            </a:r>
          </a:p>
          <a:p>
            <a:pPr marL="0" indent="0" algn="l">
              <a:buNone/>
            </a:pPr>
            <a:r>
              <a:rPr lang="en-US" dirty="0" smtClean="0"/>
              <a:t>Ischemia</a:t>
            </a:r>
          </a:p>
          <a:p>
            <a:pPr marL="0" indent="0" algn="l">
              <a:buNone/>
            </a:pPr>
            <a:r>
              <a:rPr lang="en-US" dirty="0"/>
              <a:t>V</a:t>
            </a:r>
            <a:r>
              <a:rPr lang="en-US" dirty="0" smtClean="0"/>
              <a:t>oltage and ventricle strain</a:t>
            </a:r>
            <a:endParaRPr lang="ar-IQ"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33600"/>
            <a:ext cx="44196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4648200"/>
            <a:ext cx="8610600" cy="19775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391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Rate </a:t>
            </a:r>
            <a:endParaRPr lang="ar-IQ" dirty="0"/>
          </a:p>
        </p:txBody>
      </p:sp>
      <p:sp>
        <p:nvSpPr>
          <p:cNvPr id="3" name="Content Placeholder 2"/>
          <p:cNvSpPr>
            <a:spLocks noGrp="1"/>
          </p:cNvSpPr>
          <p:nvPr>
            <p:ph idx="1"/>
          </p:nvPr>
        </p:nvSpPr>
        <p:spPr>
          <a:xfrm>
            <a:off x="152400" y="1219200"/>
            <a:ext cx="8839200" cy="5486400"/>
          </a:xfrm>
        </p:spPr>
        <p:txBody>
          <a:bodyPr/>
          <a:lstStyle/>
          <a:p>
            <a:pPr marL="0" indent="0" algn="l">
              <a:buNone/>
            </a:pPr>
            <a:r>
              <a:rPr lang="en-US" dirty="0">
                <a:solidFill>
                  <a:srgbClr val="FFFF00"/>
                </a:solidFill>
              </a:rPr>
              <a:t>If the heart rate is</a:t>
            </a:r>
          </a:p>
          <a:p>
            <a:pPr marL="0" indent="0" algn="l">
              <a:buNone/>
            </a:pPr>
            <a:r>
              <a:rPr lang="en-US" dirty="0">
                <a:solidFill>
                  <a:srgbClr val="FFFF00"/>
                </a:solidFill>
              </a:rPr>
              <a:t>regular</a:t>
            </a:r>
          </a:p>
          <a:p>
            <a:pPr marL="0" indent="0" algn="l">
              <a:buNone/>
            </a:pPr>
            <a:r>
              <a:rPr lang="en-US" dirty="0" smtClean="0"/>
              <a:t>Count </a:t>
            </a:r>
            <a:r>
              <a:rPr lang="en-US" dirty="0"/>
              <a:t>the number of large squares between</a:t>
            </a:r>
          </a:p>
          <a:p>
            <a:pPr marL="0" indent="0" algn="l">
              <a:buNone/>
            </a:pPr>
            <a:r>
              <a:rPr lang="en-US" dirty="0" smtClean="0"/>
              <a:t>R </a:t>
            </a:r>
            <a:r>
              <a:rPr lang="en-US" dirty="0"/>
              <a:t>waves</a:t>
            </a:r>
          </a:p>
          <a:p>
            <a:pPr marL="0" indent="0" algn="l">
              <a:buNone/>
            </a:pPr>
            <a:r>
              <a:rPr lang="en-US" dirty="0" smtClean="0"/>
              <a:t>i.e</a:t>
            </a:r>
            <a:r>
              <a:rPr lang="en-US" dirty="0"/>
              <a:t>. the RR interval in large </a:t>
            </a:r>
            <a:r>
              <a:rPr lang="en-US" dirty="0" smtClean="0"/>
              <a:t>squares</a:t>
            </a:r>
          </a:p>
          <a:p>
            <a:pPr marL="0" indent="0" algn="l">
              <a:buNone/>
            </a:pPr>
            <a:r>
              <a:rPr lang="en-US" dirty="0" smtClean="0"/>
              <a:t>RATE = 300\ RR </a:t>
            </a:r>
          </a:p>
          <a:p>
            <a:pPr marL="0" indent="0" algn="l">
              <a:buNone/>
            </a:pPr>
            <a:r>
              <a:rPr lang="en-US" dirty="0"/>
              <a:t>e.g. RR </a:t>
            </a:r>
            <a:r>
              <a:rPr lang="en-US" dirty="0" smtClean="0"/>
              <a:t>=4 LS</a:t>
            </a:r>
            <a:endParaRPr lang="en-US" dirty="0"/>
          </a:p>
          <a:p>
            <a:pPr marL="0" indent="0" algn="l">
              <a:buNone/>
            </a:pPr>
            <a:r>
              <a:rPr lang="en-US" dirty="0" smtClean="0"/>
              <a:t>300/4</a:t>
            </a:r>
            <a:endParaRPr lang="en-US" dirty="0"/>
          </a:p>
          <a:p>
            <a:pPr marL="0" indent="0" algn="l">
              <a:buNone/>
            </a:pPr>
            <a:r>
              <a:rPr lang="en-US" dirty="0" smtClean="0"/>
              <a:t>Rate  </a:t>
            </a:r>
            <a:r>
              <a:rPr lang="en-US" dirty="0"/>
              <a:t>= 75 beats per minute</a:t>
            </a:r>
            <a:endParaRPr lang="ar-IQ" dirty="0"/>
          </a:p>
        </p:txBody>
      </p:sp>
    </p:spTree>
    <p:extLst>
      <p:ext uri="{BB962C8B-B14F-4D97-AF65-F5344CB8AC3E}">
        <p14:creationId xmlns:p14="http://schemas.microsoft.com/office/powerpoint/2010/main" val="2835989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lstStyle/>
          <a:p>
            <a:pPr marL="0" indent="0" algn="l">
              <a:buNone/>
            </a:pPr>
            <a:r>
              <a:rPr lang="en-US" dirty="0">
                <a:solidFill>
                  <a:srgbClr val="FFFF00"/>
                </a:solidFill>
              </a:rPr>
              <a:t>If the rhythm </a:t>
            </a:r>
            <a:r>
              <a:rPr lang="en-US" dirty="0" smtClean="0">
                <a:solidFill>
                  <a:srgbClr val="FFFF00"/>
                </a:solidFill>
              </a:rPr>
              <a:t>is irregular ;</a:t>
            </a:r>
          </a:p>
          <a:p>
            <a:pPr marL="0" indent="0" algn="l">
              <a:buNone/>
            </a:pPr>
            <a:r>
              <a:rPr lang="en-US" dirty="0" smtClean="0"/>
              <a:t>it may </a:t>
            </a:r>
            <a:r>
              <a:rPr lang="en-US" dirty="0"/>
              <a:t>be better to estimate the rate using </a:t>
            </a:r>
            <a:r>
              <a:rPr lang="en-US" dirty="0" smtClean="0"/>
              <a:t>the</a:t>
            </a:r>
            <a:endParaRPr lang="en-US" dirty="0"/>
          </a:p>
          <a:p>
            <a:pPr marL="0" indent="0" algn="l">
              <a:buNone/>
            </a:pPr>
            <a:r>
              <a:rPr lang="en-US" dirty="0"/>
              <a:t>rhythm strip at the bottom of the ECG (</a:t>
            </a:r>
            <a:r>
              <a:rPr lang="en-US" dirty="0" smtClean="0"/>
              <a:t>usually lead II)</a:t>
            </a:r>
            <a:endParaRPr lang="en-US" dirty="0"/>
          </a:p>
          <a:p>
            <a:pPr marL="0" indent="0" algn="l">
              <a:buNone/>
            </a:pPr>
            <a:r>
              <a:rPr lang="en-US" dirty="0"/>
              <a:t>The rhythm strip is </a:t>
            </a:r>
            <a:r>
              <a:rPr lang="en-US" dirty="0" smtClean="0"/>
              <a:t>usually timed for 10 seconds.</a:t>
            </a:r>
          </a:p>
          <a:p>
            <a:pPr marL="0" indent="0" algn="l">
              <a:buNone/>
            </a:pPr>
            <a:r>
              <a:rPr lang="en-US" dirty="0" smtClean="0"/>
              <a:t>If you count the number of R waves on that strip</a:t>
            </a:r>
          </a:p>
          <a:p>
            <a:pPr marL="0" indent="0" algn="l">
              <a:buNone/>
            </a:pPr>
            <a:r>
              <a:rPr lang="en-US" dirty="0" smtClean="0"/>
              <a:t>and </a:t>
            </a:r>
            <a:r>
              <a:rPr lang="en-US" dirty="0"/>
              <a:t>multiple by 6 you will get the </a:t>
            </a:r>
            <a:r>
              <a:rPr lang="en-US" dirty="0" smtClean="0"/>
              <a:t>rate</a:t>
            </a:r>
          </a:p>
          <a:p>
            <a:pPr marL="0" indent="0" algn="l">
              <a:buNone/>
            </a:pPr>
            <a:r>
              <a:rPr lang="en-US" dirty="0" err="1" smtClean="0"/>
              <a:t>Eg</a:t>
            </a:r>
            <a:r>
              <a:rPr lang="en-US" dirty="0" smtClean="0"/>
              <a:t>; </a:t>
            </a:r>
            <a:r>
              <a:rPr lang="en-US" dirty="0" smtClean="0"/>
              <a:t>calculate </a:t>
            </a:r>
            <a:r>
              <a:rPr lang="en-US" dirty="0" smtClean="0"/>
              <a:t>the rate for this ECG strip </a:t>
            </a:r>
            <a:endParaRPr lang="ar-IQ"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0"/>
            <a:ext cx="8229600"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316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dirty="0" smtClean="0"/>
              <a:t>Rhythm </a:t>
            </a:r>
            <a:endParaRPr lang="ar-IQ" dirty="0"/>
          </a:p>
        </p:txBody>
      </p:sp>
      <p:sp>
        <p:nvSpPr>
          <p:cNvPr id="3" name="Content Placeholder 2"/>
          <p:cNvSpPr>
            <a:spLocks noGrp="1"/>
          </p:cNvSpPr>
          <p:nvPr>
            <p:ph idx="1"/>
          </p:nvPr>
        </p:nvSpPr>
        <p:spPr>
          <a:xfrm>
            <a:off x="228600" y="838200"/>
            <a:ext cx="8763000" cy="5867400"/>
          </a:xfrm>
        </p:spPr>
        <p:txBody>
          <a:bodyPr/>
          <a:lstStyle/>
          <a:p>
            <a:pPr marL="0" indent="0" algn="l">
              <a:buNone/>
            </a:pPr>
            <a:r>
              <a:rPr lang="en-US" dirty="0" smtClean="0"/>
              <a:t>Normal rhythm is called </a:t>
            </a:r>
            <a:r>
              <a:rPr lang="en-US" b="1" dirty="0" smtClean="0">
                <a:solidFill>
                  <a:srgbClr val="FF0000"/>
                </a:solidFill>
              </a:rPr>
              <a:t>sinus rhythm </a:t>
            </a:r>
            <a:r>
              <a:rPr lang="en-US" dirty="0" smtClean="0">
                <a:solidFill>
                  <a:schemeClr val="tx1"/>
                </a:solidFill>
              </a:rPr>
              <a:t>which is determined by equal RR interval in the entire ECG strip</a:t>
            </a:r>
          </a:p>
          <a:p>
            <a:pPr marL="0" indent="0" algn="l">
              <a:buNone/>
            </a:pPr>
            <a:r>
              <a:rPr lang="en-US" dirty="0" smtClean="0">
                <a:solidFill>
                  <a:schemeClr val="tx1"/>
                </a:solidFill>
              </a:rPr>
              <a:t> </a:t>
            </a:r>
            <a:r>
              <a:rPr lang="en-US" b="1" dirty="0" smtClean="0">
                <a:solidFill>
                  <a:srgbClr val="FF0000"/>
                </a:solidFill>
              </a:rPr>
              <a:t>  </a:t>
            </a:r>
            <a:endParaRPr lang="ar-IQ" b="1" dirty="0">
              <a:solidFill>
                <a:srgbClr val="FF0000"/>
              </a:solidFill>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382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617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53200"/>
          </a:xfrm>
        </p:spPr>
        <p:txBody>
          <a:bodyPr/>
          <a:lstStyle/>
          <a:p>
            <a:pPr marL="0" indent="0" algn="l">
              <a:buNone/>
            </a:pPr>
            <a:r>
              <a:rPr lang="en-US" dirty="0" smtClean="0">
                <a:solidFill>
                  <a:srgbClr val="FF0000"/>
                </a:solidFill>
              </a:rPr>
              <a:t>IRREGULAR RHYTHM  </a:t>
            </a:r>
            <a:r>
              <a:rPr lang="en-US" dirty="0" smtClean="0"/>
              <a:t>is encountered in case during which the cardiac impulses is not governed by the SA node </a:t>
            </a:r>
            <a:r>
              <a:rPr lang="en-US" dirty="0" err="1" smtClean="0"/>
              <a:t>eg</a:t>
            </a:r>
            <a:r>
              <a:rPr lang="en-US" dirty="0" smtClean="0"/>
              <a:t> atrial fibrillation AF </a:t>
            </a:r>
            <a:endParaRPr lang="ar-IQ"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86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656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Cardiac axis </a:t>
            </a:r>
            <a:endParaRPr lang="ar-IQ" dirty="0"/>
          </a:p>
        </p:txBody>
      </p:sp>
      <p:sp>
        <p:nvSpPr>
          <p:cNvPr id="3" name="Content Placeholder 2"/>
          <p:cNvSpPr>
            <a:spLocks noGrp="1"/>
          </p:cNvSpPr>
          <p:nvPr>
            <p:ph idx="1"/>
          </p:nvPr>
        </p:nvSpPr>
        <p:spPr>
          <a:xfrm>
            <a:off x="228600" y="1066800"/>
            <a:ext cx="8686800" cy="5562600"/>
          </a:xfrm>
        </p:spPr>
        <p:txBody>
          <a:bodyPr/>
          <a:lstStyle/>
          <a:p>
            <a:pPr marL="0" indent="0" algn="l">
              <a:buNone/>
            </a:pPr>
            <a:r>
              <a:rPr lang="en-US" b="1" dirty="0" smtClean="0"/>
              <a:t>The </a:t>
            </a:r>
            <a:r>
              <a:rPr lang="en-US" b="1" dirty="0"/>
              <a:t>mean frontal axis </a:t>
            </a:r>
            <a:r>
              <a:rPr lang="en-US" dirty="0"/>
              <a:t>is the sum of all the ventricular depolarization forces. </a:t>
            </a:r>
            <a:r>
              <a:rPr lang="en-US" i="1" dirty="0"/>
              <a:t>The average direction of the flow of current </a:t>
            </a:r>
            <a:r>
              <a:rPr lang="en-US" dirty="0"/>
              <a:t>is called </a:t>
            </a:r>
            <a:r>
              <a:rPr lang="en-US" b="1" dirty="0"/>
              <a:t>the </a:t>
            </a:r>
            <a:r>
              <a:rPr lang="en-US" b="1" u="sng" dirty="0">
                <a:solidFill>
                  <a:srgbClr val="FFFF00"/>
                </a:solidFill>
              </a:rPr>
              <a:t>electrical axis of the heart </a:t>
            </a:r>
            <a:r>
              <a:rPr lang="en-US" dirty="0"/>
              <a:t>(the mean QRS axis) lies between –30° and +</a:t>
            </a:r>
            <a:r>
              <a:rPr lang="en-US" dirty="0" smtClean="0"/>
              <a:t>100</a:t>
            </a:r>
            <a:r>
              <a:rPr lang="en-US" dirty="0"/>
              <a:t>°, </a:t>
            </a:r>
            <a:r>
              <a:rPr lang="en-US" dirty="0" smtClean="0"/>
              <a:t>This </a:t>
            </a:r>
            <a:r>
              <a:rPr lang="en-US" dirty="0"/>
              <a:t>is generally calculated from leads I and III. </a:t>
            </a:r>
          </a:p>
          <a:p>
            <a:pPr marL="0" indent="0" algn="l">
              <a:buNone/>
            </a:pPr>
            <a:r>
              <a:rPr lang="en-US" dirty="0"/>
              <a:t>There is right axis deviation when the QRS waves in these leads point towards each other, while left axis deviation is when they point in opposite direction. If QRS complex is primarily positive in these two leads, the axis is normal</a:t>
            </a:r>
            <a:r>
              <a:rPr lang="en-US" dirty="0" smtClean="0"/>
              <a:t>.</a:t>
            </a:r>
          </a:p>
          <a:p>
            <a:pPr marL="342900" lvl="0" indent="-342900" algn="l" rtl="0" fontAlgn="base">
              <a:spcAft>
                <a:spcPct val="0"/>
              </a:spcAft>
              <a:buClr>
                <a:srgbClr val="EBF25A"/>
              </a:buClr>
              <a:buSzPct val="80000"/>
              <a:buNone/>
              <a:defRPr/>
            </a:pPr>
            <a:r>
              <a:rPr lang="en-US" sz="2800" u="sng" kern="0" dirty="0">
                <a:solidFill>
                  <a:srgbClr val="FF3300"/>
                </a:solidFill>
                <a:effectLst>
                  <a:outerShdw blurRad="38100" dist="38100" dir="2700000" algn="tl">
                    <a:srgbClr val="000000"/>
                  </a:outerShdw>
                </a:effectLst>
                <a:latin typeface="Tahoma"/>
                <a:cs typeface="Arial"/>
              </a:rPr>
              <a:t>LAD</a:t>
            </a:r>
            <a:r>
              <a:rPr lang="en-US" sz="2800" kern="0" dirty="0">
                <a:solidFill>
                  <a:srgbClr val="FF3300"/>
                </a:solidFill>
                <a:effectLst>
                  <a:outerShdw blurRad="38100" dist="38100" dir="2700000" algn="tl">
                    <a:srgbClr val="000000"/>
                  </a:outerShdw>
                </a:effectLst>
                <a:latin typeface="Tahoma"/>
                <a:cs typeface="Arial"/>
              </a:rPr>
              <a:t>: </a:t>
            </a:r>
            <a:r>
              <a:rPr lang="en-US" sz="2800" kern="0" dirty="0">
                <a:solidFill>
                  <a:srgbClr val="FF3300"/>
                </a:solidFill>
                <a:latin typeface="Tahoma"/>
                <a:cs typeface="Arial"/>
              </a:rPr>
              <a:t>LVH, </a:t>
            </a:r>
            <a:r>
              <a:rPr lang="en-US" sz="2800" kern="0" dirty="0" smtClean="0">
                <a:solidFill>
                  <a:srgbClr val="FF3300"/>
                </a:solidFill>
                <a:latin typeface="Tahoma"/>
                <a:cs typeface="Arial"/>
              </a:rPr>
              <a:t>LBBB, MI </a:t>
            </a:r>
          </a:p>
          <a:p>
            <a:pPr marL="342900" lvl="0" indent="-342900" algn="l" rtl="0" fontAlgn="base">
              <a:spcAft>
                <a:spcPct val="0"/>
              </a:spcAft>
              <a:buClr>
                <a:srgbClr val="EBF25A"/>
              </a:buClr>
              <a:buSzPct val="80000"/>
              <a:buNone/>
              <a:defRPr/>
            </a:pPr>
            <a:r>
              <a:rPr lang="en-US" sz="2800" u="sng" kern="0" dirty="0" smtClean="0">
                <a:solidFill>
                  <a:srgbClr val="5BF17F"/>
                </a:solidFill>
                <a:latin typeface="Tahoma"/>
                <a:cs typeface="Arial"/>
              </a:rPr>
              <a:t>RAD</a:t>
            </a:r>
            <a:r>
              <a:rPr lang="en-US" sz="2800" kern="0" dirty="0">
                <a:solidFill>
                  <a:srgbClr val="5BF17F"/>
                </a:solidFill>
                <a:latin typeface="Tahoma"/>
                <a:cs typeface="Arial"/>
              </a:rPr>
              <a:t>: Normal, RVH</a:t>
            </a:r>
            <a:r>
              <a:rPr lang="en-US" sz="2800" kern="0" dirty="0" smtClean="0">
                <a:solidFill>
                  <a:srgbClr val="5BF17F"/>
                </a:solidFill>
                <a:latin typeface="Tahoma"/>
                <a:cs typeface="Arial"/>
              </a:rPr>
              <a:t>, </a:t>
            </a:r>
            <a:r>
              <a:rPr lang="en-US" sz="2800" kern="0" dirty="0" err="1" smtClean="0">
                <a:solidFill>
                  <a:srgbClr val="5BF17F"/>
                </a:solidFill>
                <a:latin typeface="Tahoma"/>
                <a:cs typeface="Arial"/>
              </a:rPr>
              <a:t>Dextrocardia</a:t>
            </a:r>
            <a:r>
              <a:rPr lang="en-US" sz="2800" kern="0" dirty="0" smtClean="0">
                <a:solidFill>
                  <a:srgbClr val="5BF17F"/>
                </a:solidFill>
                <a:latin typeface="Tahoma"/>
                <a:cs typeface="Arial"/>
              </a:rPr>
              <a:t> </a:t>
            </a:r>
            <a:endParaRPr lang="ar-IQ" dirty="0"/>
          </a:p>
        </p:txBody>
      </p:sp>
    </p:spTree>
    <p:extLst>
      <p:ext uri="{BB962C8B-B14F-4D97-AF65-F5344CB8AC3E}">
        <p14:creationId xmlns:p14="http://schemas.microsoft.com/office/powerpoint/2010/main" val="1533014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686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323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86868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59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pPr marL="0" indent="0" algn="l">
              <a:buNone/>
            </a:pPr>
            <a:endParaRPr lang="ar-IQ" dirty="0"/>
          </a:p>
        </p:txBody>
      </p:sp>
      <p:pic>
        <p:nvPicPr>
          <p:cNvPr id="4" name="Picture 6" descr="3-coductive syste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00200"/>
            <a:ext cx="4724400" cy="45529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83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839200"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28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t>Electrode placement in 12 lead ECG</a:t>
            </a:r>
            <a:r>
              <a:rPr lang="en-US" dirty="0"/>
              <a:t/>
            </a:r>
            <a:br>
              <a:rPr lang="en-US" dirty="0"/>
            </a:br>
            <a:endParaRPr lang="ar-IQ" dirty="0"/>
          </a:p>
        </p:txBody>
      </p:sp>
      <p:sp>
        <p:nvSpPr>
          <p:cNvPr id="3" name="Content Placeholder 2"/>
          <p:cNvSpPr>
            <a:spLocks noGrp="1"/>
          </p:cNvSpPr>
          <p:nvPr>
            <p:ph idx="1"/>
          </p:nvPr>
        </p:nvSpPr>
        <p:spPr>
          <a:xfrm>
            <a:off x="152400" y="1143000"/>
            <a:ext cx="8915400" cy="5562600"/>
          </a:xfrm>
        </p:spPr>
        <p:txBody>
          <a:bodyPr>
            <a:normAutofit/>
          </a:bodyPr>
          <a:lstStyle/>
          <a:p>
            <a:pPr marL="0" indent="0" algn="l">
              <a:buNone/>
            </a:pPr>
            <a:r>
              <a:rPr lang="en-US" sz="2800" kern="0" dirty="0">
                <a:solidFill>
                  <a:srgbClr val="FFFFFF"/>
                </a:solidFill>
                <a:effectLst>
                  <a:outerShdw blurRad="38100" dist="38100" dir="2700000" algn="tl">
                    <a:srgbClr val="000000"/>
                  </a:outerShdw>
                </a:effectLst>
                <a:latin typeface="Tahoma"/>
                <a:ea typeface="+mj-ea"/>
                <a:cs typeface="Arial"/>
              </a:rPr>
              <a:t>Limb </a:t>
            </a:r>
            <a:r>
              <a:rPr lang="en-US" sz="2800" kern="0" dirty="0" smtClean="0">
                <a:solidFill>
                  <a:srgbClr val="FFFFFF"/>
                </a:solidFill>
                <a:effectLst>
                  <a:outerShdw blurRad="38100" dist="38100" dir="2700000" algn="tl">
                    <a:srgbClr val="000000"/>
                  </a:outerShdw>
                </a:effectLst>
                <a:latin typeface="Tahoma"/>
                <a:ea typeface="+mj-ea"/>
                <a:cs typeface="Arial"/>
              </a:rPr>
              <a:t>leads (coronal leads):</a:t>
            </a:r>
            <a:r>
              <a:rPr lang="en-US" sz="2800" kern="0" dirty="0" smtClean="0">
                <a:solidFill>
                  <a:srgbClr val="FFFFCC"/>
                </a:solidFill>
                <a:effectLst>
                  <a:outerShdw blurRad="38100" dist="38100" dir="2700000" algn="tl">
                    <a:srgbClr val="000000"/>
                  </a:outerShdw>
                </a:effectLst>
                <a:latin typeface="Tahoma"/>
                <a:ea typeface="+mj-ea"/>
                <a:cs typeface="Arial"/>
              </a:rPr>
              <a:t> </a:t>
            </a:r>
            <a:r>
              <a:rPr lang="en-US" sz="2800" kern="0" dirty="0">
                <a:solidFill>
                  <a:srgbClr val="EBF25A"/>
                </a:solidFill>
                <a:effectLst>
                  <a:outerShdw blurRad="38100" dist="38100" dir="2700000" algn="tl">
                    <a:srgbClr val="000000"/>
                  </a:outerShdw>
                </a:effectLst>
                <a:latin typeface="Tahoma"/>
                <a:ea typeface="+mj-ea"/>
                <a:cs typeface="Arial"/>
              </a:rPr>
              <a:t>I, II, III, </a:t>
            </a:r>
            <a:r>
              <a:rPr lang="en-US" sz="2800" kern="0" dirty="0" err="1">
                <a:solidFill>
                  <a:srgbClr val="EBF25A"/>
                </a:solidFill>
                <a:effectLst>
                  <a:outerShdw blurRad="38100" dist="38100" dir="2700000" algn="tl">
                    <a:srgbClr val="000000"/>
                  </a:outerShdw>
                </a:effectLst>
                <a:latin typeface="Tahoma"/>
                <a:ea typeface="+mj-ea"/>
                <a:cs typeface="Arial"/>
              </a:rPr>
              <a:t>aVR</a:t>
            </a:r>
            <a:r>
              <a:rPr lang="en-US" sz="2800" kern="0" dirty="0">
                <a:solidFill>
                  <a:srgbClr val="EBF25A"/>
                </a:solidFill>
                <a:effectLst>
                  <a:outerShdw blurRad="38100" dist="38100" dir="2700000" algn="tl">
                    <a:srgbClr val="000000"/>
                  </a:outerShdw>
                </a:effectLst>
                <a:latin typeface="Tahoma"/>
                <a:ea typeface="+mj-ea"/>
                <a:cs typeface="Arial"/>
              </a:rPr>
              <a:t>, </a:t>
            </a:r>
            <a:r>
              <a:rPr lang="en-US" sz="2800" kern="0" dirty="0" err="1">
                <a:solidFill>
                  <a:srgbClr val="EBF25A"/>
                </a:solidFill>
                <a:effectLst>
                  <a:outerShdw blurRad="38100" dist="38100" dir="2700000" algn="tl">
                    <a:srgbClr val="000000"/>
                  </a:outerShdw>
                </a:effectLst>
                <a:latin typeface="Tahoma"/>
                <a:ea typeface="+mj-ea"/>
                <a:cs typeface="Arial"/>
              </a:rPr>
              <a:t>aVL</a:t>
            </a:r>
            <a:r>
              <a:rPr lang="en-US" sz="2800" kern="0" dirty="0">
                <a:solidFill>
                  <a:srgbClr val="EBF25A"/>
                </a:solidFill>
                <a:effectLst>
                  <a:outerShdw blurRad="38100" dist="38100" dir="2700000" algn="tl">
                    <a:srgbClr val="000000"/>
                  </a:outerShdw>
                </a:effectLst>
                <a:latin typeface="Tahoma"/>
                <a:ea typeface="+mj-ea"/>
                <a:cs typeface="Arial"/>
              </a:rPr>
              <a:t>, </a:t>
            </a:r>
            <a:r>
              <a:rPr lang="en-US" sz="2800" kern="0" dirty="0" err="1">
                <a:solidFill>
                  <a:srgbClr val="EBF25A"/>
                </a:solidFill>
                <a:effectLst>
                  <a:outerShdw blurRad="38100" dist="38100" dir="2700000" algn="tl">
                    <a:srgbClr val="000000"/>
                  </a:outerShdw>
                </a:effectLst>
                <a:latin typeface="Tahoma"/>
                <a:ea typeface="+mj-ea"/>
                <a:cs typeface="Arial"/>
              </a:rPr>
              <a:t>aVF</a:t>
            </a:r>
            <a:r>
              <a:rPr lang="en-US" sz="2800" kern="0" dirty="0">
                <a:solidFill>
                  <a:srgbClr val="EBF25A"/>
                </a:solidFill>
                <a:effectLst>
                  <a:outerShdw blurRad="38100" dist="38100" dir="2700000" algn="tl">
                    <a:srgbClr val="000000"/>
                  </a:outerShdw>
                </a:effectLst>
                <a:latin typeface="Tahoma"/>
                <a:ea typeface="+mj-ea"/>
                <a:cs typeface="Arial"/>
              </a:rPr>
              <a:t>, </a:t>
            </a:r>
            <a:br>
              <a:rPr lang="en-US" sz="2800" kern="0" dirty="0">
                <a:solidFill>
                  <a:srgbClr val="EBF25A"/>
                </a:solidFill>
                <a:effectLst>
                  <a:outerShdw blurRad="38100" dist="38100" dir="2700000" algn="tl">
                    <a:srgbClr val="000000"/>
                  </a:outerShdw>
                </a:effectLst>
                <a:latin typeface="Tahoma"/>
                <a:ea typeface="+mj-ea"/>
                <a:cs typeface="Arial"/>
              </a:rPr>
            </a:br>
            <a:r>
              <a:rPr lang="en-US" sz="2800" kern="0" dirty="0" smtClean="0">
                <a:solidFill>
                  <a:srgbClr val="FFFFFF"/>
                </a:solidFill>
                <a:effectLst>
                  <a:outerShdw blurRad="38100" dist="38100" dir="2700000" algn="tl">
                    <a:srgbClr val="000000"/>
                  </a:outerShdw>
                </a:effectLst>
                <a:latin typeface="Tahoma"/>
                <a:ea typeface="+mj-ea"/>
                <a:cs typeface="Arial"/>
              </a:rPr>
              <a:t>Chest </a:t>
            </a:r>
            <a:r>
              <a:rPr lang="en-US" sz="2800" kern="0" dirty="0">
                <a:solidFill>
                  <a:srgbClr val="FFFFFF"/>
                </a:solidFill>
                <a:effectLst>
                  <a:outerShdw blurRad="38100" dist="38100" dir="2700000" algn="tl">
                    <a:srgbClr val="000000"/>
                  </a:outerShdw>
                </a:effectLst>
                <a:latin typeface="Tahoma"/>
                <a:ea typeface="+mj-ea"/>
                <a:cs typeface="Arial"/>
              </a:rPr>
              <a:t>leads: </a:t>
            </a:r>
            <a:r>
              <a:rPr lang="en-US" sz="2800" kern="0" dirty="0" smtClean="0">
                <a:solidFill>
                  <a:srgbClr val="EBF25A"/>
                </a:solidFill>
                <a:effectLst>
                  <a:outerShdw blurRad="38100" dist="38100" dir="2700000" algn="tl">
                    <a:srgbClr val="000000"/>
                  </a:outerShdw>
                </a:effectLst>
                <a:latin typeface="Tahoma"/>
                <a:ea typeface="+mj-ea"/>
                <a:cs typeface="Arial"/>
              </a:rPr>
              <a:t>V1-V6</a:t>
            </a:r>
          </a:p>
          <a:p>
            <a:pPr marL="0" indent="0" algn="l">
              <a:buNone/>
            </a:pPr>
            <a:endParaRPr lang="en-US" sz="2800" kern="0" dirty="0">
              <a:solidFill>
                <a:srgbClr val="EBF25A"/>
              </a:solidFill>
              <a:effectLst>
                <a:outerShdw blurRad="38100" dist="38100" dir="2700000" algn="tl">
                  <a:srgbClr val="000000"/>
                </a:outerShdw>
              </a:effectLst>
              <a:latin typeface="Tahoma"/>
              <a:ea typeface="+mj-ea"/>
              <a:cs typeface="Arial"/>
            </a:endParaRPr>
          </a:p>
          <a:p>
            <a:pPr marL="0" indent="0" algn="l">
              <a:buNone/>
            </a:pPr>
            <a:endParaRPr lang="ar-IQ"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40386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8361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0"/>
            <a:ext cx="8229600" cy="914400"/>
          </a:xfrm>
        </p:spPr>
        <p:txBody>
          <a:bodyPr>
            <a:normAutofit/>
          </a:bodyPr>
          <a:lstStyle/>
          <a:p>
            <a:r>
              <a:rPr lang="en-US" dirty="0" smtClean="0"/>
              <a:t>Electrodes around the heart </a:t>
            </a:r>
            <a:endParaRPr lang="ar-IQ"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882" y="381000"/>
            <a:ext cx="894397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138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Electrodes placement around the heart</a:t>
            </a:r>
            <a:endParaRPr lang="ar-IQ" dirty="0"/>
          </a:p>
        </p:txBody>
      </p:sp>
      <p:sp>
        <p:nvSpPr>
          <p:cNvPr id="3" name="Content Placeholder 2"/>
          <p:cNvSpPr>
            <a:spLocks noGrp="1"/>
          </p:cNvSpPr>
          <p:nvPr>
            <p:ph idx="1"/>
          </p:nvPr>
        </p:nvSpPr>
        <p:spPr/>
        <p:txBody>
          <a:bodyPr>
            <a:normAutofit/>
          </a:bodyPr>
          <a:lstStyle/>
          <a:p>
            <a:pPr marL="0" indent="0" algn="l">
              <a:buNone/>
            </a:pPr>
            <a:r>
              <a:rPr lang="en-US" sz="2800" dirty="0"/>
              <a:t>Anterior surface: V1-4.</a:t>
            </a:r>
          </a:p>
          <a:p>
            <a:pPr marL="0" indent="0" algn="l">
              <a:buNone/>
            </a:pPr>
            <a:r>
              <a:rPr lang="en-US" sz="2800" dirty="0"/>
              <a:t>Inferior surface:  II, III and </a:t>
            </a:r>
            <a:r>
              <a:rPr lang="en-US" sz="2800" dirty="0" err="1"/>
              <a:t>aVF</a:t>
            </a:r>
            <a:r>
              <a:rPr lang="en-US" sz="2800" dirty="0"/>
              <a:t>.</a:t>
            </a:r>
          </a:p>
          <a:p>
            <a:pPr marL="0" indent="0" algn="l">
              <a:buNone/>
            </a:pPr>
            <a:r>
              <a:rPr lang="en-US" sz="2800" dirty="0"/>
              <a:t>Lateral surface:   I, </a:t>
            </a:r>
            <a:r>
              <a:rPr lang="en-US" sz="2800" dirty="0" err="1"/>
              <a:t>aVL</a:t>
            </a:r>
            <a:r>
              <a:rPr lang="en-US" sz="2800" dirty="0"/>
              <a:t> and </a:t>
            </a:r>
            <a:r>
              <a:rPr lang="en-US" sz="2800" dirty="0" smtClean="0"/>
              <a:t>V5-6</a:t>
            </a:r>
          </a:p>
          <a:p>
            <a:pPr marL="0" indent="0" algn="l">
              <a:buNone/>
            </a:pPr>
            <a:endParaRPr lang="en-US" sz="2800" dirty="0"/>
          </a:p>
          <a:p>
            <a:pPr marL="0" indent="0" algn="l">
              <a:buNone/>
            </a:pPr>
            <a:r>
              <a:rPr lang="en-US" sz="2800" dirty="0" smtClean="0"/>
              <a:t>Electrode:  point of connection between the body and the lead </a:t>
            </a:r>
            <a:endParaRPr lang="ar-IQ" sz="2800" dirty="0"/>
          </a:p>
        </p:txBody>
      </p:sp>
    </p:spTree>
    <p:extLst>
      <p:ext uri="{BB962C8B-B14F-4D97-AF65-F5344CB8AC3E}">
        <p14:creationId xmlns:p14="http://schemas.microsoft.com/office/powerpoint/2010/main" val="281360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782762"/>
          </a:xfrm>
        </p:spPr>
        <p:txBody>
          <a:bodyPr>
            <a:normAutofit fontScale="90000"/>
          </a:bodyPr>
          <a:lstStyle/>
          <a:p>
            <a:r>
              <a:rPr lang="en-US" dirty="0"/>
              <a:t>Leads look at the heart from</a:t>
            </a:r>
            <a:br>
              <a:rPr lang="en-US" dirty="0"/>
            </a:br>
            <a:r>
              <a:rPr lang="en-US" dirty="0"/>
              <a:t>different </a:t>
            </a:r>
            <a:r>
              <a:rPr lang="en-US" dirty="0" smtClean="0"/>
              <a:t>directions: each lead represent the cardiac beat in a specific shape of the wave according to its location. </a:t>
            </a:r>
            <a:endParaRPr lang="ar-IQ"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80772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076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t>
            </a:r>
            <a:r>
              <a:rPr lang="en-US" dirty="0" smtClean="0"/>
              <a:t>ECG wave </a:t>
            </a:r>
            <a:endParaRPr lang="ar-IQ"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71600"/>
            <a:ext cx="8153400" cy="5334000"/>
          </a:xfrm>
        </p:spPr>
      </p:pic>
    </p:spTree>
    <p:extLst>
      <p:ext uri="{BB962C8B-B14F-4D97-AF65-F5344CB8AC3E}">
        <p14:creationId xmlns:p14="http://schemas.microsoft.com/office/powerpoint/2010/main" val="3110715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ECG paper </a:t>
            </a:r>
            <a:endParaRPr lang="ar-IQ"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10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344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1490</TotalTime>
  <Words>673</Words>
  <Application>Microsoft Office PowerPoint</Application>
  <PresentationFormat>On-screen Show (4:3)</PresentationFormat>
  <Paragraphs>113</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Thatch</vt:lpstr>
      <vt:lpstr>Electro Cardio Graphy (ECG)</vt:lpstr>
      <vt:lpstr>CONDUCTIVE SYSTEM</vt:lpstr>
      <vt:lpstr>PowerPoint Presentation</vt:lpstr>
      <vt:lpstr>Electrode placement in 12 lead ECG </vt:lpstr>
      <vt:lpstr>Electrodes around the heart </vt:lpstr>
      <vt:lpstr>Electrodes placement around the heart</vt:lpstr>
      <vt:lpstr>Leads look at the heart from different directions: each lead represent the cardiac beat in a specific shape of the wave according to its location. </vt:lpstr>
      <vt:lpstr>Elements of ECG wave </vt:lpstr>
      <vt:lpstr>ECG paper </vt:lpstr>
      <vt:lpstr>What do the elements represent</vt:lpstr>
      <vt:lpstr>Our objectives are :</vt:lpstr>
      <vt:lpstr>PowerPoint Presentation</vt:lpstr>
      <vt:lpstr>      I       Interpretation of waves(wave dimensions) </vt:lpstr>
      <vt:lpstr>PowerPoint Presentation</vt:lpstr>
      <vt:lpstr>PowerPoint Presentation</vt:lpstr>
      <vt:lpstr>PowerPoint Presentation</vt:lpstr>
      <vt:lpstr>Q wave </vt:lpstr>
      <vt:lpstr>QRS complex</vt:lpstr>
      <vt:lpstr>PowerPoint Presentation</vt:lpstr>
      <vt:lpstr>ST segment </vt:lpstr>
      <vt:lpstr>QT INTERVAL </vt:lpstr>
      <vt:lpstr>T wave </vt:lpstr>
      <vt:lpstr>Rate </vt:lpstr>
      <vt:lpstr>PowerPoint Presentation</vt:lpstr>
      <vt:lpstr>Rhythm </vt:lpstr>
      <vt:lpstr>PowerPoint Presentation</vt:lpstr>
      <vt:lpstr>Cardiac axis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 Cardio Graphy (ECG)</dc:title>
  <dc:creator>i_tech for computer</dc:creator>
  <cp:lastModifiedBy>i_tech for computer</cp:lastModifiedBy>
  <cp:revision>42</cp:revision>
  <dcterms:created xsi:type="dcterms:W3CDTF">2006-08-16T00:00:00Z</dcterms:created>
  <dcterms:modified xsi:type="dcterms:W3CDTF">2017-03-14T06:38:03Z</dcterms:modified>
</cp:coreProperties>
</file>