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16/06/1438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0149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i="1" dirty="0" smtClean="0"/>
              <a:t>Order: Pseudomonadales</a:t>
            </a:r>
            <a:endParaRPr lang="ar-IQ" i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1500174"/>
            <a:ext cx="7786742" cy="47149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cs-CZ" dirty="0" smtClean="0"/>
              <a:t>F: </a:t>
            </a:r>
            <a:r>
              <a:rPr lang="cs-CZ" i="1" dirty="0" smtClean="0"/>
              <a:t>Pseudomonadaceae</a:t>
            </a:r>
          </a:p>
          <a:p>
            <a:pPr algn="l" rtl="0"/>
            <a:endParaRPr lang="cs-CZ" i="1" dirty="0" smtClean="0"/>
          </a:p>
          <a:p>
            <a:pPr algn="l" rtl="0"/>
            <a:r>
              <a:rPr lang="cs-CZ" i="1" dirty="0" smtClean="0"/>
              <a:t>G: Pseudomonas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rtl="0"/>
            <a:r>
              <a:rPr lang="en-US" dirty="0" smtClean="0"/>
              <a:t>Pathogenesis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1-P.aeruginosa is pathogenic only when introduced areas devoid of normal defenses.</a:t>
            </a:r>
          </a:p>
          <a:p>
            <a:pPr algn="l" rtl="0"/>
            <a:r>
              <a:rPr lang="en-US" dirty="0" smtClean="0"/>
              <a:t>2-the bacterium attaches to and colonizes the </a:t>
            </a:r>
            <a:r>
              <a:rPr lang="en-US" dirty="0" err="1" smtClean="0"/>
              <a:t>m.m</a:t>
            </a:r>
            <a:r>
              <a:rPr lang="en-US" dirty="0" smtClean="0"/>
              <a:t>. or skin, invade locally, and produces systemic diseases like shock, septicemia and multiple organ dysfunction.</a:t>
            </a:r>
          </a:p>
          <a:p>
            <a:pPr algn="l" rtl="0"/>
            <a:r>
              <a:rPr lang="en-US" dirty="0" smtClean="0"/>
              <a:t>3- these processes are promoted by </a:t>
            </a:r>
            <a:r>
              <a:rPr lang="en-US" dirty="0" err="1" smtClean="0"/>
              <a:t>pili</a:t>
            </a:r>
            <a:r>
              <a:rPr lang="en-US" dirty="0" smtClean="0"/>
              <a:t>, enzymes and toxins.</a:t>
            </a:r>
          </a:p>
          <a:p>
            <a:pPr algn="l" rtl="0"/>
            <a:r>
              <a:rPr lang="en-US" dirty="0" smtClean="0"/>
              <a:t>4- these bacteria are considered as multi-drugs resistant.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Clinical signs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1- </a:t>
            </a:r>
            <a:r>
              <a:rPr lang="en-US" dirty="0" err="1" smtClean="0"/>
              <a:t>P.aeruginosa</a:t>
            </a:r>
            <a:r>
              <a:rPr lang="en-US" dirty="0" smtClean="0"/>
              <a:t> produces infection of wounds and giving rise to blue-green pus.</a:t>
            </a:r>
          </a:p>
          <a:p>
            <a:pPr algn="l" rtl="0"/>
            <a:r>
              <a:rPr lang="en-US" dirty="0" smtClean="0"/>
              <a:t>2- meningitis when introduced by lumbar puncture. Also causes UTI when introduced by urinary catheters, respiratory infection, mild </a:t>
            </a:r>
            <a:r>
              <a:rPr lang="en-US" dirty="0" err="1" smtClean="0"/>
              <a:t>otitis</a:t>
            </a:r>
            <a:r>
              <a:rPr lang="en-US" dirty="0" smtClean="0"/>
              <a:t>, infection the eye.</a:t>
            </a:r>
          </a:p>
          <a:p>
            <a:pPr algn="l" rtl="0"/>
            <a:r>
              <a:rPr lang="en-US" dirty="0" smtClean="0"/>
              <a:t>3- bacteria may invade the bloodstream and causes </a:t>
            </a:r>
            <a:r>
              <a:rPr lang="en-US" dirty="0" smtClean="0">
                <a:solidFill>
                  <a:srgbClr val="FF0000"/>
                </a:solidFill>
              </a:rPr>
              <a:t>fatal sepsis</a:t>
            </a:r>
            <a:r>
              <a:rPr lang="en-US" dirty="0" smtClean="0"/>
              <a:t>, this condition occurs in patients with abnormal immune state (lymphoma, leukemia and patient with severe burn. 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Burn case contaminated by </a:t>
            </a:r>
            <a:r>
              <a:rPr lang="en-US" i="1" dirty="0" err="1" smtClean="0"/>
              <a:t>P.aeruginosa</a:t>
            </a:r>
            <a:endParaRPr lang="ar-IQ" i="1" dirty="0"/>
          </a:p>
        </p:txBody>
      </p:sp>
      <p:pic>
        <p:nvPicPr>
          <p:cNvPr id="4" name="عنصر نائب للمحتوى 3" descr="Pseudomonas_Aeruginosa_in_burn_1_0605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2401"/>
          <a:stretch>
            <a:fillRect/>
          </a:stretch>
        </p:blipFill>
        <p:spPr>
          <a:xfrm>
            <a:off x="1643042" y="2157553"/>
            <a:ext cx="5500726" cy="3968610"/>
          </a:xfrm>
        </p:spPr>
      </p:pic>
      <p:cxnSp>
        <p:nvCxnSpPr>
          <p:cNvPr id="6" name="رابط كسهم مستقيم 5"/>
          <p:cNvCxnSpPr/>
          <p:nvPr/>
        </p:nvCxnSpPr>
        <p:spPr>
          <a:xfrm flipV="1">
            <a:off x="4643438" y="2000240"/>
            <a:ext cx="2428892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ربع نص 6"/>
          <p:cNvSpPr txBox="1"/>
          <p:nvPr/>
        </p:nvSpPr>
        <p:spPr>
          <a:xfrm>
            <a:off x="7072330" y="1500174"/>
            <a:ext cx="17859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Green pus        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Diagnosis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1- specimens from skin, pus, blood, spinal fluid, sputum are cultured on blood agar, differential media like </a:t>
            </a:r>
            <a:r>
              <a:rPr lang="en-US" dirty="0" err="1" smtClean="0"/>
              <a:t>macConkey</a:t>
            </a:r>
            <a:r>
              <a:rPr lang="en-US" dirty="0" smtClean="0"/>
              <a:t> agar.</a:t>
            </a:r>
          </a:p>
          <a:p>
            <a:pPr algn="l" rtl="0"/>
            <a:r>
              <a:rPr lang="en-US" dirty="0" smtClean="0"/>
              <a:t>2- production of specific odor and pigment on culturing media.</a:t>
            </a:r>
          </a:p>
          <a:p>
            <a:pPr algn="l" rtl="0"/>
            <a:r>
              <a:rPr lang="en-US" dirty="0" smtClean="0"/>
              <a:t>3- gram stain</a:t>
            </a:r>
          </a:p>
          <a:p>
            <a:pPr algn="l" rtl="0"/>
            <a:r>
              <a:rPr lang="en-US" dirty="0" smtClean="0"/>
              <a:t>4- biochemical reactions like culturing on TSI (alkaline/alkaline), IMVC (-,-,-,+), </a:t>
            </a:r>
            <a:r>
              <a:rPr lang="en-US" dirty="0" err="1" smtClean="0"/>
              <a:t>Oxidase</a:t>
            </a:r>
            <a:r>
              <a:rPr lang="en-US" dirty="0" smtClean="0"/>
              <a:t> test +</a:t>
            </a:r>
          </a:p>
          <a:p>
            <a:pPr algn="l" rtl="0"/>
            <a:r>
              <a:rPr lang="en-US" dirty="0" smtClean="0"/>
              <a:t>5- identification by API NE System.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Treatment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14366" y="150017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dirty="0" smtClean="0"/>
              <a:t>1- Treatment of P. </a:t>
            </a:r>
            <a:r>
              <a:rPr lang="en-US" dirty="0" err="1" smtClean="0"/>
              <a:t>aeruginosa</a:t>
            </a:r>
            <a:r>
              <a:rPr lang="en-US" dirty="0" smtClean="0"/>
              <a:t> should be not </a:t>
            </a:r>
            <a:r>
              <a:rPr lang="en-US" dirty="0" err="1" smtClean="0"/>
              <a:t>occure</a:t>
            </a:r>
            <a:r>
              <a:rPr lang="en-US" dirty="0" smtClean="0"/>
              <a:t> by one antimicrobial agent due to the high rate of resistant pattern, </a:t>
            </a:r>
            <a:r>
              <a:rPr lang="en-US" dirty="0" err="1" smtClean="0"/>
              <a:t>therefor</a:t>
            </a:r>
            <a:r>
              <a:rPr lang="en-US" dirty="0" smtClean="0"/>
              <a:t> beta </a:t>
            </a:r>
            <a:r>
              <a:rPr lang="en-US" dirty="0" err="1" smtClean="0"/>
              <a:t>lactam</a:t>
            </a:r>
            <a:r>
              <a:rPr lang="en-US" dirty="0" smtClean="0"/>
              <a:t> drugs plus </a:t>
            </a:r>
            <a:r>
              <a:rPr lang="en-US" dirty="0" err="1" smtClean="0"/>
              <a:t>aminoglycoside</a:t>
            </a:r>
            <a:r>
              <a:rPr lang="en-US" dirty="0" smtClean="0"/>
              <a:t> usually useful in the treatment.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Pseudomonaceae</a:t>
            </a:r>
            <a:r>
              <a:rPr lang="en-US" i="1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It’s a family widely distributed in nature contains several genera like </a:t>
            </a:r>
            <a:r>
              <a:rPr lang="en-US" i="1" dirty="0" err="1" smtClean="0"/>
              <a:t>Pseudomonace</a:t>
            </a:r>
            <a:r>
              <a:rPr lang="en-US" i="1" dirty="0" smtClean="0"/>
              <a:t> </a:t>
            </a:r>
            <a:r>
              <a:rPr lang="en-US" dirty="0" smtClean="0"/>
              <a:t>and the important medical species is </a:t>
            </a:r>
            <a:r>
              <a:rPr lang="en-US" i="1" dirty="0" err="1" smtClean="0"/>
              <a:t>P.aeruginosa</a:t>
            </a:r>
            <a:r>
              <a:rPr lang="en-US" dirty="0" smtClean="0"/>
              <a:t> which present in soil, water and sometime colonizes human and is considered as a major human pathogen.</a:t>
            </a:r>
            <a:endParaRPr lang="ar-IQ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/>
              <a:t>Pseudomonas </a:t>
            </a:r>
            <a:r>
              <a:rPr lang="en-US" i="1" dirty="0" err="1" smtClean="0"/>
              <a:t>aeruginosa</a:t>
            </a:r>
            <a:endParaRPr lang="ar-IQ" i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l" rtl="0"/>
            <a:r>
              <a:rPr lang="en-US" dirty="0" smtClean="0"/>
              <a:t>It is motile bacterium rod shape, Gram-negative, measuring about 0.6 × 2 µm and occurs as single bacteria, in pairs and occasionally in short chain.</a:t>
            </a:r>
          </a:p>
          <a:p>
            <a:pPr algn="l" rtl="0"/>
            <a:r>
              <a:rPr lang="en-US" b="1" u="sng" dirty="0" smtClean="0"/>
              <a:t>Growth and culturing characteristics:</a:t>
            </a:r>
          </a:p>
          <a:p>
            <a:pPr algn="l" rtl="0"/>
            <a:r>
              <a:rPr lang="en-US" dirty="0" smtClean="0"/>
              <a:t>1- P. </a:t>
            </a:r>
            <a:r>
              <a:rPr lang="en-US" dirty="0" err="1" smtClean="0"/>
              <a:t>aeruginosa</a:t>
            </a:r>
            <a:r>
              <a:rPr lang="en-US" dirty="0" smtClean="0"/>
              <a:t> is an obligate aerobe that grows easily on many types of culturing media</a:t>
            </a:r>
          </a:p>
          <a:p>
            <a:pPr algn="l" rtl="0"/>
            <a:r>
              <a:rPr lang="en-US" dirty="0" smtClean="0"/>
              <a:t>2- producing specific odor like sweet or </a:t>
            </a:r>
            <a:r>
              <a:rPr lang="en-US" dirty="0" err="1" smtClean="0"/>
              <a:t>grap</a:t>
            </a:r>
            <a:r>
              <a:rPr lang="en-US" dirty="0" smtClean="0"/>
              <a:t>-like odor.</a:t>
            </a:r>
          </a:p>
          <a:p>
            <a:pPr algn="l" rtl="0"/>
            <a:r>
              <a:rPr lang="en-US" dirty="0" smtClean="0"/>
              <a:t>3- its form smooth, round colonies with fluorescent greenish color or non fluorescent bluish color (</a:t>
            </a:r>
            <a:r>
              <a:rPr lang="en-US" dirty="0" err="1" smtClean="0"/>
              <a:t>pyocyanine</a:t>
            </a:r>
            <a:r>
              <a:rPr lang="en-US" dirty="0" smtClean="0"/>
              <a:t>) which diffuse into the agar (characteristic feature). Other species produce dark red color pigment (</a:t>
            </a:r>
            <a:r>
              <a:rPr lang="en-US" dirty="0" err="1" smtClean="0"/>
              <a:t>pyorubin</a:t>
            </a:r>
            <a:r>
              <a:rPr lang="en-US" dirty="0" smtClean="0"/>
              <a:t> or black pigment which is </a:t>
            </a:r>
            <a:r>
              <a:rPr lang="en-US" dirty="0" err="1" smtClean="0"/>
              <a:t>pyomelanin</a:t>
            </a:r>
            <a:r>
              <a:rPr lang="en-US" dirty="0" smtClean="0"/>
              <a:t>.  </a:t>
            </a:r>
          </a:p>
          <a:p>
            <a:pPr algn="l" rtl="0"/>
            <a:r>
              <a:rPr lang="en-US" dirty="0" smtClean="0"/>
              <a:t>4- some strains produce </a:t>
            </a:r>
            <a:r>
              <a:rPr lang="en-US" dirty="0" err="1" smtClean="0"/>
              <a:t>hemolysis</a:t>
            </a:r>
            <a:r>
              <a:rPr lang="en-US" dirty="0" smtClean="0"/>
              <a:t> on blood agar.</a:t>
            </a:r>
          </a:p>
          <a:p>
            <a:pPr algn="l" rtl="0"/>
            <a:r>
              <a:rPr lang="en-US" dirty="0" smtClean="0"/>
              <a:t>5- cultures from patients with cystic fibrosis produce </a:t>
            </a:r>
            <a:r>
              <a:rPr lang="en-US" dirty="0" err="1" smtClean="0"/>
              <a:t>P.aeruginosa</a:t>
            </a:r>
            <a:r>
              <a:rPr lang="en-US" dirty="0" smtClean="0"/>
              <a:t> with </a:t>
            </a:r>
            <a:r>
              <a:rPr lang="en-US" dirty="0" err="1" smtClean="0"/>
              <a:t>mucoid</a:t>
            </a:r>
            <a:r>
              <a:rPr lang="en-US" dirty="0" smtClean="0"/>
              <a:t> colonies as a results of </a:t>
            </a:r>
            <a:r>
              <a:rPr lang="en-US" dirty="0" smtClean="0"/>
              <a:t>over production </a:t>
            </a:r>
            <a:r>
              <a:rPr lang="en-US" dirty="0" smtClean="0"/>
              <a:t>of alginate (an </a:t>
            </a:r>
            <a:r>
              <a:rPr lang="en-US" dirty="0" err="1" smtClean="0"/>
              <a:t>exopolysaccharide</a:t>
            </a:r>
            <a:r>
              <a:rPr lang="en-US" dirty="0" smtClean="0"/>
              <a:t>) </a:t>
            </a:r>
          </a:p>
          <a:p>
            <a:pPr algn="l" rtl="0"/>
            <a:r>
              <a:rPr lang="en-US" dirty="0" smtClean="0"/>
              <a:t>6- its grows well at 37-40 C°, </a:t>
            </a:r>
            <a:r>
              <a:rPr lang="en-US" dirty="0" err="1" smtClean="0"/>
              <a:t>oxidase</a:t>
            </a:r>
            <a:r>
              <a:rPr lang="en-US" dirty="0" smtClean="0"/>
              <a:t> test positive, it does not ferment CHO, but many strains oxidize glucose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Gram-negative </a:t>
            </a:r>
            <a:r>
              <a:rPr lang="en-US" i="1" dirty="0" err="1" smtClean="0"/>
              <a:t>P.aeruginosa</a:t>
            </a:r>
            <a:endParaRPr lang="ar-IQ" i="1" dirty="0"/>
          </a:p>
        </p:txBody>
      </p:sp>
      <p:pic>
        <p:nvPicPr>
          <p:cNvPr id="4" name="عنصر نائب للمحتوى 3" descr="P_aerugenosa_photomicrograp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428736"/>
            <a:ext cx="8072494" cy="5429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Greenish pigment of </a:t>
            </a:r>
            <a:r>
              <a:rPr lang="en-US" i="1" dirty="0" err="1" smtClean="0"/>
              <a:t>P.aeruginosa</a:t>
            </a:r>
            <a:endParaRPr lang="ar-IQ" i="1" dirty="0"/>
          </a:p>
        </p:txBody>
      </p:sp>
      <p:pic>
        <p:nvPicPr>
          <p:cNvPr id="4" name="عنصر نائب للمحتوى 3" descr="Pseudomonas_ER0307_Fig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428736"/>
            <a:ext cx="8215370" cy="5429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Flourescent</a:t>
            </a:r>
            <a:r>
              <a:rPr lang="en-US" dirty="0" smtClean="0"/>
              <a:t> isolates of </a:t>
            </a:r>
            <a:r>
              <a:rPr lang="en-US" i="1" dirty="0" err="1" smtClean="0"/>
              <a:t>P.aeruginosa</a:t>
            </a:r>
            <a:endParaRPr lang="ar-IQ" i="1" dirty="0"/>
          </a:p>
        </p:txBody>
      </p:sp>
      <p:pic>
        <p:nvPicPr>
          <p:cNvPr id="4" name="عنصر نائب للمحتوى 3" descr="pa_fluoresen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1871132"/>
            <a:ext cx="4714908" cy="39840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Classification of medically important </a:t>
            </a:r>
            <a:r>
              <a:rPr lang="en-US" dirty="0" err="1" smtClean="0"/>
              <a:t>Pseudomonads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l" rtl="0">
              <a:buNone/>
            </a:pPr>
            <a:r>
              <a:rPr lang="en-US" u="sng" dirty="0" err="1" smtClean="0"/>
              <a:t>rRNA</a:t>
            </a:r>
            <a:r>
              <a:rPr lang="en-US" u="sng" dirty="0" smtClean="0"/>
              <a:t>\DNA group                       Genus and species </a:t>
            </a:r>
          </a:p>
          <a:p>
            <a:pPr algn="l" rtl="0"/>
            <a:r>
              <a:rPr lang="en-US" dirty="0" smtClean="0"/>
              <a:t>Fluorescent group         </a:t>
            </a:r>
            <a:r>
              <a:rPr lang="en-US" i="1" dirty="0" smtClean="0"/>
              <a:t> </a:t>
            </a:r>
            <a:r>
              <a:rPr lang="en-US" i="1" dirty="0" err="1" smtClean="0"/>
              <a:t>P.aeruginosa</a:t>
            </a:r>
            <a:endParaRPr lang="en-US" i="1" dirty="0" smtClean="0"/>
          </a:p>
          <a:p>
            <a:pPr algn="l" rtl="0"/>
            <a:r>
              <a:rPr lang="en-US" i="1" dirty="0" smtClean="0"/>
              <a:t>                                          P. </a:t>
            </a:r>
            <a:r>
              <a:rPr lang="en-US" i="1" dirty="0" err="1" smtClean="0"/>
              <a:t>flurescens</a:t>
            </a:r>
            <a:endParaRPr lang="en-US" i="1" dirty="0" smtClean="0"/>
          </a:p>
          <a:p>
            <a:pPr algn="l" rtl="0"/>
            <a:r>
              <a:rPr lang="en-US" i="1" dirty="0" smtClean="0"/>
              <a:t>                                          P. </a:t>
            </a:r>
            <a:r>
              <a:rPr lang="en-US" i="1" dirty="0" err="1" smtClean="0"/>
              <a:t>putida</a:t>
            </a:r>
            <a:endParaRPr lang="en-US" i="1" dirty="0" smtClean="0"/>
          </a:p>
          <a:p>
            <a:pPr algn="l" rtl="0"/>
            <a:r>
              <a:rPr lang="en-US" dirty="0" smtClean="0"/>
              <a:t>Non fluorescent gr.       </a:t>
            </a:r>
            <a:r>
              <a:rPr lang="en-US" i="1" dirty="0" smtClean="0"/>
              <a:t>P. </a:t>
            </a:r>
            <a:r>
              <a:rPr lang="en-US" i="1" dirty="0" err="1" smtClean="0"/>
              <a:t>stutzeri</a:t>
            </a:r>
            <a:endParaRPr lang="en-US" i="1" dirty="0" smtClean="0"/>
          </a:p>
          <a:p>
            <a:pPr algn="l" rtl="0"/>
            <a:r>
              <a:rPr lang="en-US" dirty="0" smtClean="0"/>
              <a:t>                                         </a:t>
            </a:r>
            <a:r>
              <a:rPr lang="en-US" i="1" dirty="0" smtClean="0"/>
              <a:t>P. </a:t>
            </a:r>
            <a:r>
              <a:rPr lang="en-US" i="1" dirty="0" err="1" smtClean="0"/>
              <a:t>mendocine</a:t>
            </a:r>
            <a:endParaRPr lang="ar-IQ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Antigenic structures and toxins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1- </a:t>
            </a:r>
            <a:r>
              <a:rPr lang="en-US" dirty="0" err="1" smtClean="0"/>
              <a:t>pili</a:t>
            </a:r>
            <a:r>
              <a:rPr lang="en-US" dirty="0" smtClean="0"/>
              <a:t> promote attachment to host epithelial cells</a:t>
            </a:r>
          </a:p>
          <a:p>
            <a:pPr algn="l"/>
            <a:r>
              <a:rPr lang="en-US" dirty="0" smtClean="0"/>
              <a:t>2- </a:t>
            </a:r>
            <a:r>
              <a:rPr lang="en-US" dirty="0" err="1" smtClean="0"/>
              <a:t>exopolysaccharide</a:t>
            </a:r>
            <a:r>
              <a:rPr lang="en-US" dirty="0" smtClean="0"/>
              <a:t> (alginate)responsible for </a:t>
            </a:r>
            <a:r>
              <a:rPr lang="en-US" dirty="0" err="1" smtClean="0"/>
              <a:t>mucoid</a:t>
            </a:r>
            <a:r>
              <a:rPr lang="en-US" dirty="0" smtClean="0"/>
              <a:t> colonies and </a:t>
            </a:r>
            <a:r>
              <a:rPr lang="en-US" dirty="0" err="1" smtClean="0"/>
              <a:t>antiphagocytic</a:t>
            </a:r>
            <a:r>
              <a:rPr lang="en-US" dirty="0" smtClean="0"/>
              <a:t> factor.</a:t>
            </a:r>
          </a:p>
          <a:p>
            <a:pPr algn="l"/>
            <a:r>
              <a:rPr lang="en-US" dirty="0" smtClean="0"/>
              <a:t>3- </a:t>
            </a:r>
            <a:r>
              <a:rPr lang="en-US" dirty="0" err="1" smtClean="0"/>
              <a:t>lipopolysaccharide</a:t>
            </a:r>
            <a:r>
              <a:rPr lang="en-US" dirty="0" smtClean="0"/>
              <a:t> (</a:t>
            </a:r>
            <a:r>
              <a:rPr lang="en-US" dirty="0" err="1" smtClean="0"/>
              <a:t>endotoxines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4- extracellular enzymes like </a:t>
            </a:r>
            <a:r>
              <a:rPr lang="en-US" dirty="0" err="1" smtClean="0"/>
              <a:t>elastase</a:t>
            </a:r>
            <a:r>
              <a:rPr lang="en-US" dirty="0" smtClean="0"/>
              <a:t>, protease, and two </a:t>
            </a:r>
            <a:r>
              <a:rPr lang="en-US" dirty="0" err="1" smtClean="0"/>
              <a:t>hemolysins</a:t>
            </a:r>
            <a:r>
              <a:rPr lang="en-US" dirty="0" smtClean="0"/>
              <a:t> (heat- labile </a:t>
            </a:r>
            <a:r>
              <a:rPr lang="en-US" dirty="0" err="1" smtClean="0"/>
              <a:t>phospholipase</a:t>
            </a:r>
            <a:r>
              <a:rPr lang="en-US" dirty="0" smtClean="0"/>
              <a:t> C and a heat- stable </a:t>
            </a:r>
            <a:r>
              <a:rPr lang="en-US" dirty="0" err="1" smtClean="0"/>
              <a:t>glycolipid</a:t>
            </a:r>
            <a:endParaRPr lang="en-US" dirty="0" smtClean="0"/>
          </a:p>
          <a:p>
            <a:pPr algn="l"/>
            <a:r>
              <a:rPr lang="en-US" dirty="0" smtClean="0"/>
              <a:t>5- </a:t>
            </a:r>
            <a:r>
              <a:rPr lang="en-US" dirty="0" err="1" smtClean="0"/>
              <a:t>exotoxin</a:t>
            </a:r>
            <a:r>
              <a:rPr lang="en-US" dirty="0" smtClean="0"/>
              <a:t> A: which causes tissues necrosis and is lethal for animals when injected in purified form.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" name="عنصر نائب للمحتوى 5" descr="F2.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784445"/>
            <a:ext cx="6529414" cy="415747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560</Words>
  <Application>Microsoft Office PowerPoint</Application>
  <PresentationFormat>عرض على الشاشة (3:4)‏</PresentationFormat>
  <Paragraphs>50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Order: Pseudomonadales</vt:lpstr>
      <vt:lpstr>Pseudomonaceae </vt:lpstr>
      <vt:lpstr>Pseudomonas aeruginosa</vt:lpstr>
      <vt:lpstr>Gram-negative P.aeruginosa</vt:lpstr>
      <vt:lpstr>Greenish pigment of P.aeruginosa</vt:lpstr>
      <vt:lpstr>Flourescent isolates of P.aeruginosa</vt:lpstr>
      <vt:lpstr>Classification of medically important Pseudomonads </vt:lpstr>
      <vt:lpstr>Antigenic structures and toxins</vt:lpstr>
      <vt:lpstr>الشريحة 9</vt:lpstr>
      <vt:lpstr>Pathogenesis</vt:lpstr>
      <vt:lpstr>Clinical signs</vt:lpstr>
      <vt:lpstr>Burn case contaminated by P.aeruginosa</vt:lpstr>
      <vt:lpstr>Diagnosis</vt:lpstr>
      <vt:lpstr>Treatment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dr.Haider</dc:creator>
  <cp:lastModifiedBy>ALI SAHIUNY</cp:lastModifiedBy>
  <cp:revision>40</cp:revision>
  <dcterms:created xsi:type="dcterms:W3CDTF">2012-03-24T07:59:04Z</dcterms:created>
  <dcterms:modified xsi:type="dcterms:W3CDTF">2017-03-14T18:55:22Z</dcterms:modified>
</cp:coreProperties>
</file>