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2" d="100"/>
          <a:sy n="62" d="100"/>
        </p:scale>
        <p:origin x="-79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28/06/1438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28/06/1438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28/06/1438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57181C-3532-454C-88FE-4B300B031F18}" type="datetimeFigureOut">
              <a:rPr lang="en-US" smtClean="0">
                <a:solidFill>
                  <a:srgbClr val="000000"/>
                </a:solidFill>
              </a:rPr>
              <a:pPr/>
              <a:t>3/26/2017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B81AA1-49E1-D747-B5AB-A81B277C4F2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865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57181C-3532-454C-88FE-4B300B031F18}" type="datetimeFigureOut">
              <a:rPr lang="en-US" smtClean="0">
                <a:solidFill>
                  <a:srgbClr val="000000"/>
                </a:solidFill>
              </a:rPr>
              <a:pPr/>
              <a:t>3/26/2017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B81AA1-49E1-D747-B5AB-A81B277C4F2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050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57181C-3532-454C-88FE-4B300B031F18}" type="datetimeFigureOut">
              <a:rPr lang="en-US" smtClean="0">
                <a:solidFill>
                  <a:srgbClr val="000000"/>
                </a:solidFill>
              </a:rPr>
              <a:pPr/>
              <a:t>3/26/2017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B81AA1-49E1-D747-B5AB-A81B277C4F2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57181C-3532-454C-88FE-4B300B031F18}" type="datetimeFigureOut">
              <a:rPr lang="en-US" smtClean="0">
                <a:solidFill>
                  <a:srgbClr val="000000"/>
                </a:solidFill>
              </a:rPr>
              <a:pPr/>
              <a:t>3/26/2017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B81AA1-49E1-D747-B5AB-A81B277C4F2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464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57181C-3532-454C-88FE-4B300B031F18}" type="datetimeFigureOut">
              <a:rPr lang="en-US" smtClean="0">
                <a:solidFill>
                  <a:srgbClr val="000000"/>
                </a:solidFill>
              </a:rPr>
              <a:pPr/>
              <a:t>3/26/2017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B81AA1-49E1-D747-B5AB-A81B277C4F2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531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57181C-3532-454C-88FE-4B300B031F18}" type="datetimeFigureOut">
              <a:rPr lang="en-US" smtClean="0">
                <a:solidFill>
                  <a:srgbClr val="000000"/>
                </a:solidFill>
              </a:rPr>
              <a:pPr/>
              <a:t>3/26/2017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B81AA1-49E1-D747-B5AB-A81B277C4F2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0108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57181C-3532-454C-88FE-4B300B031F18}" type="datetimeFigureOut">
              <a:rPr lang="en-US" smtClean="0">
                <a:solidFill>
                  <a:srgbClr val="000000"/>
                </a:solidFill>
              </a:rPr>
              <a:pPr/>
              <a:t>3/26/2017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B81AA1-49E1-D747-B5AB-A81B277C4F2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0549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57181C-3532-454C-88FE-4B300B031F18}" type="datetimeFigureOut">
              <a:rPr lang="en-US" smtClean="0">
                <a:solidFill>
                  <a:srgbClr val="000000"/>
                </a:solidFill>
              </a:rPr>
              <a:pPr/>
              <a:t>3/26/2017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B81AA1-49E1-D747-B5AB-A81B277C4F2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583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28/06/1438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57181C-3532-454C-88FE-4B300B031F18}" type="datetimeFigureOut">
              <a:rPr lang="en-US" smtClean="0">
                <a:solidFill>
                  <a:srgbClr val="000000"/>
                </a:solidFill>
              </a:rPr>
              <a:pPr/>
              <a:t>3/26/2017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B81AA1-49E1-D747-B5AB-A81B277C4F2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474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57181C-3532-454C-88FE-4B300B031F18}" type="datetimeFigureOut">
              <a:rPr lang="en-US" smtClean="0">
                <a:solidFill>
                  <a:srgbClr val="000000"/>
                </a:solidFill>
              </a:rPr>
              <a:pPr/>
              <a:t>3/26/2017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B81AA1-49E1-D747-B5AB-A81B277C4F2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000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57181C-3532-454C-88FE-4B300B031F18}" type="datetimeFigureOut">
              <a:rPr lang="en-US" smtClean="0">
                <a:solidFill>
                  <a:srgbClr val="000000"/>
                </a:solidFill>
              </a:rPr>
              <a:pPr/>
              <a:t>3/26/2017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B81AA1-49E1-D747-B5AB-A81B277C4F2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765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28/06/1438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28/06/1438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28/06/1438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28/06/1438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28/06/1438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28/06/1438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28/06/1438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28/06/1438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cs typeface="Arial" charset="0"/>
              </a:defRPr>
            </a:lvl1pPr>
          </a:lstStyle>
          <a:p>
            <a:pPr algn="l" defTabSz="457200" rtl="0"/>
            <a:fld id="{1057181C-3532-454C-88FE-4B300B031F18}" type="datetimeFigureOut">
              <a:rPr lang="en-US">
                <a:solidFill>
                  <a:srgbClr val="000000"/>
                </a:solidFill>
              </a:rPr>
              <a:pPr algn="l" defTabSz="457200" rtl="0"/>
              <a:t>3/26/2017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cs typeface="Arial" charset="0"/>
              </a:defRPr>
            </a:lvl1pPr>
          </a:lstStyle>
          <a:p>
            <a:pPr defTabSz="457200" rtl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cs typeface="Arial" charset="0"/>
              </a:defRPr>
            </a:lvl1pPr>
          </a:lstStyle>
          <a:p>
            <a:pPr defTabSz="457200" rtl="0"/>
            <a:fld id="{BDB81AA1-49E1-D747-B5AB-A81B277C4F2D}" type="slidenum">
              <a:rPr lang="en-US">
                <a:solidFill>
                  <a:srgbClr val="000000"/>
                </a:solidFill>
              </a:rPr>
              <a:pPr defTabSz="457200" rtl="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199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622"/>
            <a:ext cx="8229600" cy="490066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 Diameter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712"/>
            <a:ext cx="8435280" cy="5832648"/>
          </a:xfrm>
        </p:spPr>
        <p:txBody>
          <a:bodyPr>
            <a:normAutofit/>
          </a:bodyPr>
          <a:lstStyle/>
          <a:p>
            <a:r>
              <a:rPr lang="en-US" dirty="0"/>
              <a:t>The diameter of the post is dictated </a:t>
            </a:r>
            <a:r>
              <a:rPr lang="en-US" dirty="0" smtClean="0"/>
              <a:t>by the </a:t>
            </a:r>
            <a:r>
              <a:rPr lang="en-US" dirty="0"/>
              <a:t>root canal anatomy. </a:t>
            </a:r>
          </a:p>
          <a:p>
            <a:r>
              <a:rPr lang="en-US" dirty="0"/>
              <a:t>A minimal dentin thickness of 1 mm around the post should be provided.</a:t>
            </a:r>
          </a:p>
          <a:p>
            <a:r>
              <a:rPr lang="en-US" dirty="0" smtClean="0"/>
              <a:t>The </a:t>
            </a:r>
            <a:r>
              <a:rPr lang="en-US" dirty="0"/>
              <a:t>width of the post should not be greater than one third of </a:t>
            </a:r>
            <a:r>
              <a:rPr lang="en-US" dirty="0" smtClean="0"/>
              <a:t>the width </a:t>
            </a:r>
            <a:r>
              <a:rPr lang="en-US" dirty="0"/>
              <a:t>of the root at any point along the dowel. </a:t>
            </a:r>
            <a:r>
              <a:rPr lang="en-US" dirty="0" smtClean="0"/>
              <a:t> </a:t>
            </a:r>
          </a:p>
          <a:p>
            <a:r>
              <a:rPr lang="en-US" dirty="0" smtClean="0"/>
              <a:t>Smaller </a:t>
            </a:r>
            <a:r>
              <a:rPr lang="en-US" dirty="0"/>
              <a:t>posts not only </a:t>
            </a:r>
            <a:r>
              <a:rPr lang="en-US" dirty="0" smtClean="0"/>
              <a:t>conserve </a:t>
            </a:r>
            <a:r>
              <a:rPr lang="en-US" dirty="0"/>
              <a:t>tooth structure, but also provide increased </a:t>
            </a:r>
            <a:r>
              <a:rPr lang="en-US" dirty="0" smtClean="0"/>
              <a:t>resistance </a:t>
            </a:r>
            <a:r>
              <a:rPr lang="en-US" dirty="0"/>
              <a:t>to fracture compared with larger posts. </a:t>
            </a:r>
          </a:p>
        </p:txBody>
      </p:sp>
    </p:spTree>
    <p:extLst>
      <p:ext uri="{BB962C8B-B14F-4D97-AF65-F5344CB8AC3E}">
        <p14:creationId xmlns:p14="http://schemas.microsoft.com/office/powerpoint/2010/main" val="394058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778098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Cast post </a:t>
            </a:r>
            <a:b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 waxing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 descr="Screen Shot 2015-02-15 at 8.54.13 PM.p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2" r="914"/>
          <a:stretch/>
        </p:blipFill>
        <p:spPr>
          <a:xfrm>
            <a:off x="0" y="1548032"/>
            <a:ext cx="2987824" cy="5265344"/>
          </a:xfrm>
        </p:spPr>
      </p:pic>
      <p:pic>
        <p:nvPicPr>
          <p:cNvPr id="6" name="Picture 5" descr="Screen Shot 2015-02-15 at 8.54.2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340768"/>
            <a:ext cx="3024336" cy="3055076"/>
          </a:xfrm>
          <a:prstGeom prst="rect">
            <a:avLst/>
          </a:prstGeom>
        </p:spPr>
      </p:pic>
      <p:pic>
        <p:nvPicPr>
          <p:cNvPr id="7" name="Picture 6" descr="Screen Shot 2015-02-15 at 8.54.3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688728"/>
            <a:ext cx="5680027" cy="216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57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3788" y="0"/>
            <a:ext cx="4500212" cy="3140968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Indirect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impression technique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Screen Shot 2015-02-15 at 8.52.08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75" b="14"/>
          <a:stretch/>
        </p:blipFill>
        <p:spPr>
          <a:xfrm>
            <a:off x="-9168" y="3143441"/>
            <a:ext cx="9144000" cy="3711503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3789" cy="31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183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62074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Cast Posts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3" y="764704"/>
            <a:ext cx="8361636" cy="6093296"/>
          </a:xfrm>
        </p:spPr>
        <p:txBody>
          <a:bodyPr/>
          <a:lstStyle/>
          <a:p>
            <a:pPr marL="0" indent="0">
              <a:buNone/>
            </a:pPr>
            <a:r>
              <a:rPr lang="en-US" sz="2400" b="1" i="1" dirty="0" smtClean="0">
                <a:solidFill>
                  <a:srgbClr val="FF0000"/>
                </a:solidFill>
              </a:rPr>
              <a:t>Advantages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Preservation </a:t>
            </a:r>
            <a:r>
              <a:rPr lang="en-US" sz="2400" dirty="0"/>
              <a:t>of maximum tooth structure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Provision of anti-rotational properties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Core retention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Less chances of vertical fractures during preparation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High </a:t>
            </a:r>
            <a:r>
              <a:rPr lang="en-US" sz="2400" dirty="0" smtClean="0"/>
              <a:t>strength</a:t>
            </a:r>
          </a:p>
          <a:p>
            <a:pPr marL="0" indent="0">
              <a:buNone/>
            </a:pPr>
            <a:r>
              <a:rPr lang="en-US" sz="2400" b="1" i="1" dirty="0" smtClean="0">
                <a:solidFill>
                  <a:srgbClr val="FF0000"/>
                </a:solidFill>
              </a:rPr>
              <a:t>Disadvantage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Time </a:t>
            </a:r>
            <a:r>
              <a:rPr lang="en-US" sz="2400" dirty="0" smtClean="0"/>
              <a:t>consuming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complex procedure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b="1" i="1" dirty="0" smtClean="0">
                <a:solidFill>
                  <a:srgbClr val="FF0000"/>
                </a:solidFill>
              </a:rPr>
              <a:t>Indications: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PH" sz="2400" dirty="0"/>
              <a:t>Elliptical canals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PH" sz="2400" dirty="0"/>
              <a:t>Flared </a:t>
            </a:r>
            <a:r>
              <a:rPr lang="en-PH" sz="2400" dirty="0" smtClean="0"/>
              <a:t>canals</a:t>
            </a:r>
            <a:endParaRPr lang="en-PH" sz="2400" b="1" dirty="0"/>
          </a:p>
        </p:txBody>
      </p:sp>
    </p:spTree>
    <p:extLst>
      <p:ext uri="{BB962C8B-B14F-4D97-AF65-F5344CB8AC3E}">
        <p14:creationId xmlns:p14="http://schemas.microsoft.com/office/powerpoint/2010/main" val="355653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78098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Prefabricated </a:t>
            </a:r>
            <a:r>
              <a:rPr lang="en-US" sz="4000" b="1" dirty="0">
                <a:solidFill>
                  <a:schemeClr val="tx1"/>
                </a:solidFill>
              </a:rPr>
              <a:t>T</a:t>
            </a:r>
            <a:r>
              <a:rPr lang="en-US" sz="4000" b="1" dirty="0" smtClean="0">
                <a:solidFill>
                  <a:schemeClr val="tx1"/>
                </a:solidFill>
              </a:rPr>
              <a:t>apered Posts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" y="929640"/>
            <a:ext cx="8351520" cy="5928360"/>
          </a:xfrm>
        </p:spPr>
        <p:txBody>
          <a:bodyPr/>
          <a:lstStyle/>
          <a:p>
            <a:pPr marL="0" indent="0">
              <a:buNone/>
            </a:pPr>
            <a:r>
              <a:rPr lang="en-US" sz="2800" b="1" i="1" dirty="0" smtClean="0">
                <a:solidFill>
                  <a:srgbClr val="FF0000"/>
                </a:solidFill>
              </a:rPr>
              <a:t>Advantages: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Conserves tooth structure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High strength and </a:t>
            </a:r>
            <a:r>
              <a:rPr lang="en-US" sz="2800" dirty="0" smtClean="0"/>
              <a:t>stiffness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b="1" i="1" dirty="0" smtClean="0">
                <a:solidFill>
                  <a:srgbClr val="FF0000"/>
                </a:solidFill>
              </a:rPr>
              <a:t>Disadvantages: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Low retention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Longitudinal splitting of remaining </a:t>
            </a:r>
            <a:r>
              <a:rPr lang="en-US" sz="2800" dirty="0" smtClean="0"/>
              <a:t>root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b="1" i="1" dirty="0" smtClean="0">
                <a:solidFill>
                  <a:srgbClr val="FF0000"/>
                </a:solidFill>
              </a:rPr>
              <a:t>Indications:</a:t>
            </a:r>
            <a:endParaRPr lang="en-PH" sz="2800" b="1" i="1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PH" sz="2800" dirty="0"/>
              <a:t>Small circular canals </a:t>
            </a:r>
            <a:endParaRPr lang="en-PH" sz="2800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PH" sz="2800" dirty="0" smtClean="0"/>
              <a:t>Very </a:t>
            </a:r>
            <a:r>
              <a:rPr lang="en-PH" sz="2800" dirty="0"/>
              <a:t>tapered canals</a:t>
            </a:r>
            <a:endParaRPr lang="en-PH" sz="2800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30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-99392"/>
            <a:ext cx="8579295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Prefabricated </a:t>
            </a:r>
            <a:r>
              <a:rPr lang="en-US" b="1" dirty="0">
                <a:solidFill>
                  <a:schemeClr val="tx1"/>
                </a:solidFill>
              </a:rPr>
              <a:t>Threaded Posts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507288" cy="5877272"/>
          </a:xfrm>
        </p:spPr>
        <p:txBody>
          <a:bodyPr/>
          <a:lstStyle/>
          <a:p>
            <a:pPr marL="0" indent="0">
              <a:buNone/>
            </a:pPr>
            <a:r>
              <a:rPr lang="en-US" sz="2800" b="1" i="1" dirty="0" smtClean="0">
                <a:solidFill>
                  <a:srgbClr val="FF0000"/>
                </a:solidFill>
              </a:rPr>
              <a:t>Advantage</a:t>
            </a:r>
          </a:p>
          <a:p>
            <a:r>
              <a:rPr lang="en-US" sz="2800" dirty="0"/>
              <a:t>High </a:t>
            </a:r>
            <a:r>
              <a:rPr lang="en-US" sz="2800" dirty="0" smtClean="0"/>
              <a:t>retention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b="1" i="1" dirty="0" smtClean="0">
                <a:solidFill>
                  <a:srgbClr val="FF0000"/>
                </a:solidFill>
              </a:rPr>
              <a:t>Disadvantages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Stresses </a:t>
            </a:r>
            <a:r>
              <a:rPr lang="en-US" sz="2800" dirty="0"/>
              <a:t>generated in canal may lead to fracture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Does not conserve coronal and radicular tooth </a:t>
            </a:r>
            <a:r>
              <a:rPr lang="en-US" sz="2800" dirty="0" smtClean="0"/>
              <a:t>structure</a:t>
            </a:r>
          </a:p>
          <a:p>
            <a:endParaRPr lang="en-US" sz="2800" dirty="0" smtClean="0"/>
          </a:p>
          <a:p>
            <a:pPr marL="0" indent="0">
              <a:buNone/>
            </a:pPr>
            <a:r>
              <a:rPr lang="en-US" sz="2800" b="1" i="1" dirty="0" smtClean="0">
                <a:solidFill>
                  <a:srgbClr val="FF0000"/>
                </a:solidFill>
              </a:rPr>
              <a:t>Indication</a:t>
            </a:r>
          </a:p>
          <a:p>
            <a:pPr marL="0" indent="0">
              <a:buNone/>
            </a:pPr>
            <a:r>
              <a:rPr lang="en-US" sz="2800" dirty="0"/>
              <a:t>Only when maximum retention is </a:t>
            </a:r>
            <a:r>
              <a:rPr lang="en-US" sz="2800" dirty="0" smtClean="0"/>
              <a:t>essential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9877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850106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Fiber Reinforced Post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363272" cy="5616624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Advantage</a:t>
            </a:r>
          </a:p>
          <a:p>
            <a:r>
              <a:rPr lang="en-US" dirty="0" smtClean="0"/>
              <a:t>Esthetic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Disadvantage</a:t>
            </a:r>
          </a:p>
          <a:p>
            <a:r>
              <a:rPr lang="en-US" dirty="0"/>
              <a:t>l</a:t>
            </a:r>
            <a:r>
              <a:rPr lang="en-US" dirty="0" smtClean="0"/>
              <a:t>ow strength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Indication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when there is sufficient tooth structure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when there is no high occlusal loads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14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Fiber Post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628800"/>
            <a:ext cx="9078058" cy="4562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696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2088232"/>
          </a:xfrm>
        </p:spPr>
        <p:txBody>
          <a:bodyPr/>
          <a:lstStyle/>
          <a:p>
            <a:pPr marL="0" indent="0" algn="ctr">
              <a:buNone/>
            </a:pPr>
            <a:r>
              <a:rPr lang="en-US" sz="11500" dirty="0" smtClean="0"/>
              <a:t>CORE part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120433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8256"/>
            <a:ext cx="91440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Materials Used For Core Build Up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51917"/>
            <a:ext cx="8435280" cy="5001419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Direct Placement: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Amalgam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Composite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Glass </a:t>
            </a:r>
            <a:r>
              <a:rPr lang="en-US" dirty="0" err="1" smtClean="0"/>
              <a:t>ionomer</a:t>
            </a:r>
            <a:r>
              <a:rPr lang="en-US" dirty="0" smtClean="0"/>
              <a:t> type II</a:t>
            </a:r>
          </a:p>
          <a:p>
            <a:pPr marL="0" indent="0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Indirect Placement</a:t>
            </a:r>
          </a:p>
          <a:p>
            <a:r>
              <a:rPr lang="en-US" dirty="0" smtClean="0"/>
              <a:t>Casting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85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Composite Core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623311" cy="32402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i="1" dirty="0" smtClean="0">
                <a:solidFill>
                  <a:srgbClr val="FF0000"/>
                </a:solidFill>
              </a:rPr>
              <a:t>Advantages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Good </a:t>
            </a:r>
            <a:r>
              <a:rPr lang="en-US" sz="2800" dirty="0"/>
              <a:t>compressive strength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Easy to manipulate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Rapid polymerization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Dentin bonding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933249" y="1600200"/>
            <a:ext cx="421075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rtl="0"/>
            <a:r>
              <a:rPr lang="en-US" sz="2800" b="1" i="1" dirty="0" smtClean="0">
                <a:solidFill>
                  <a:srgbClr val="FF0000"/>
                </a:solidFill>
              </a:rPr>
              <a:t>Disadvantages</a:t>
            </a:r>
          </a:p>
          <a:p>
            <a:pPr marL="514350" indent="-514350" algn="l" defTabSz="457200" rtl="0">
              <a:buFont typeface="+mj-lt"/>
              <a:buAutoNum type="arabicPeriod"/>
            </a:pPr>
            <a:r>
              <a:rPr lang="en-US" sz="2800" dirty="0" smtClean="0"/>
              <a:t>Polymerization </a:t>
            </a:r>
            <a:r>
              <a:rPr lang="en-US" sz="2800" dirty="0"/>
              <a:t>shrinkage</a:t>
            </a:r>
          </a:p>
          <a:p>
            <a:pPr marL="514350" indent="-514350" algn="l" defTabSz="457200" rtl="0">
              <a:buFont typeface="+mj-lt"/>
              <a:buAutoNum type="arabicPeriod"/>
            </a:pPr>
            <a:r>
              <a:rPr lang="en-US" sz="2800" dirty="0"/>
              <a:t>Poor dimensional </a:t>
            </a:r>
            <a:r>
              <a:rPr lang="en-US" sz="2800" dirty="0" smtClean="0"/>
              <a:t>stability</a:t>
            </a:r>
          </a:p>
          <a:p>
            <a:pPr marL="514350" indent="-514350" algn="l" defTabSz="457200" rtl="0">
              <a:buFont typeface="+mj-lt"/>
              <a:buAutoNum type="arabicPeriod"/>
            </a:pPr>
            <a:r>
              <a:rPr lang="en-US" sz="2800" dirty="0" smtClean="0"/>
              <a:t>Water sorption</a:t>
            </a:r>
          </a:p>
          <a:p>
            <a:pPr marL="514350" indent="-514350" algn="l" defTabSz="457200" rtl="0">
              <a:buFont typeface="+mj-lt"/>
              <a:buAutoNum type="arabicPeriod"/>
            </a:pPr>
            <a:r>
              <a:rPr lang="en-US" sz="2800" dirty="0" smtClean="0"/>
              <a:t>Technique sensitive </a:t>
            </a:r>
          </a:p>
          <a:p>
            <a:pPr marL="514350" indent="-514350" algn="l" defTabSz="457200" rtl="0">
              <a:buFont typeface="+mj-lt"/>
              <a:buAutoNum type="arabicPeriod"/>
            </a:pPr>
            <a:r>
              <a:rPr lang="en-US" sz="2800" dirty="0" smtClean="0"/>
              <a:t>Air bubbles and spaces 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1" y="5285526"/>
            <a:ext cx="80278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rtl="0"/>
            <a:r>
              <a:rPr lang="en-US" sz="2800" b="1" i="1" dirty="0" smtClean="0">
                <a:solidFill>
                  <a:srgbClr val="FF0000"/>
                </a:solidFill>
              </a:rPr>
              <a:t>Indication</a:t>
            </a:r>
          </a:p>
          <a:p>
            <a:pPr algn="l" defTabSz="457200" rtl="0"/>
            <a:r>
              <a:rPr lang="en-US" sz="2800" dirty="0"/>
              <a:t>Excellent build-up material for posterior and anterior teeth if isolation assured</a:t>
            </a:r>
          </a:p>
          <a:p>
            <a:pPr algn="l" defTabSz="457200" rtl="0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6064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4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6" b="9776"/>
          <a:stretch>
            <a:fillRect/>
          </a:stretch>
        </p:blipFill>
        <p:spPr>
          <a:xfrm>
            <a:off x="251520" y="1100155"/>
            <a:ext cx="8686275" cy="47771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23528" y="5399505"/>
            <a:ext cx="88204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defTabSz="457200" rtl="0" eaLnBrk="1" hangingPunct="1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 too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narrow              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(B)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optimum size post          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(C) too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سهم إلى اليسار واليمين 2"/>
          <p:cNvSpPr/>
          <p:nvPr/>
        </p:nvSpPr>
        <p:spPr>
          <a:xfrm>
            <a:off x="4067944" y="3140968"/>
            <a:ext cx="1440160" cy="288032"/>
          </a:xfrm>
          <a:prstGeom prst="leftRight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cxnSp>
        <p:nvCxnSpPr>
          <p:cNvPr id="7" name="رابط كسهم مستقيم 6"/>
          <p:cNvCxnSpPr/>
          <p:nvPr/>
        </p:nvCxnSpPr>
        <p:spPr>
          <a:xfrm>
            <a:off x="5004048" y="2687216"/>
            <a:ext cx="457200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>
            <a:off x="4618856" y="2903240"/>
            <a:ext cx="457200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/>
          <p:nvPr/>
        </p:nvCxnSpPr>
        <p:spPr>
          <a:xfrm>
            <a:off x="4211960" y="2636912"/>
            <a:ext cx="406896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18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Amalgam core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4365604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b="1" i="1" dirty="0" smtClean="0">
                <a:solidFill>
                  <a:srgbClr val="FF0000"/>
                </a:solidFill>
              </a:rPr>
              <a:t>Advantages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Reduced </a:t>
            </a:r>
            <a:r>
              <a:rPr lang="en-US" sz="2800" dirty="0"/>
              <a:t>marginal leakage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Better dimensional stability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Better compressive strength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Better modulus of elasticity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92489" y="1600200"/>
            <a:ext cx="45719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rtl="0"/>
            <a:r>
              <a:rPr lang="en-US" sz="2800" b="1" i="1" dirty="0" smtClean="0">
                <a:solidFill>
                  <a:srgbClr val="FF0000"/>
                </a:solidFill>
              </a:rPr>
              <a:t>Disadvantages</a:t>
            </a:r>
            <a:endParaRPr lang="en-US" sz="2800" dirty="0" smtClean="0"/>
          </a:p>
          <a:p>
            <a:pPr marL="514350" indent="-514350" algn="l" defTabSz="457200" rtl="0">
              <a:buFont typeface="+mj-lt"/>
              <a:buAutoNum type="arabicPeriod"/>
            </a:pPr>
            <a:r>
              <a:rPr lang="en-US" sz="2800" dirty="0" smtClean="0"/>
              <a:t>Mercury </a:t>
            </a:r>
            <a:r>
              <a:rPr lang="en-US" sz="2800" dirty="0"/>
              <a:t>sensitivity</a:t>
            </a:r>
          </a:p>
          <a:p>
            <a:pPr marL="514350" indent="-514350" algn="l" defTabSz="457200" rtl="0">
              <a:buFont typeface="+mj-lt"/>
              <a:buAutoNum type="arabicPeriod"/>
            </a:pPr>
            <a:r>
              <a:rPr lang="en-US" sz="2800" dirty="0"/>
              <a:t>Low tensile strength</a:t>
            </a:r>
          </a:p>
          <a:p>
            <a:pPr marL="514350" indent="-514350" algn="l" defTabSz="457200" rtl="0">
              <a:buFont typeface="+mj-lt"/>
              <a:buAutoNum type="arabicPeriod"/>
            </a:pPr>
            <a:r>
              <a:rPr lang="en-US" sz="2800" dirty="0"/>
              <a:t>Corrosion with base </a:t>
            </a:r>
            <a:r>
              <a:rPr lang="en-US" sz="2800" dirty="0" smtClean="0"/>
              <a:t>metal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355976" y="4005064"/>
            <a:ext cx="511256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rtl="0"/>
            <a:r>
              <a:rPr lang="en-US" sz="2800" b="1" i="1" dirty="0" smtClean="0">
                <a:solidFill>
                  <a:srgbClr val="FF0000"/>
                </a:solidFill>
              </a:rPr>
              <a:t>Indication</a:t>
            </a:r>
          </a:p>
          <a:p>
            <a:pPr algn="l" defTabSz="457200" rtl="0"/>
            <a:r>
              <a:rPr lang="en-US" sz="2800" dirty="0"/>
              <a:t>Molars with adequate coronal </a:t>
            </a:r>
            <a:r>
              <a:rPr lang="en-US" sz="2800" dirty="0" smtClean="0"/>
              <a:t>tooth structure</a:t>
            </a:r>
            <a:endParaRPr lang="en-US" sz="2800" dirty="0"/>
          </a:p>
          <a:p>
            <a:pPr algn="l" defTabSz="457200" rtl="0"/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57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Glass </a:t>
            </a:r>
            <a:r>
              <a:rPr lang="en-US" b="1" dirty="0" err="1" smtClean="0">
                <a:solidFill>
                  <a:schemeClr val="tx1"/>
                </a:solidFill>
              </a:rPr>
              <a:t>Ionomer</a:t>
            </a:r>
            <a:r>
              <a:rPr lang="en-US" b="1" dirty="0" smtClean="0">
                <a:solidFill>
                  <a:schemeClr val="tx1"/>
                </a:solidFill>
              </a:rPr>
              <a:t> Core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99935" cy="2669658"/>
          </a:xfrm>
        </p:spPr>
        <p:txBody>
          <a:bodyPr/>
          <a:lstStyle/>
          <a:p>
            <a:pPr marL="0" indent="0">
              <a:buNone/>
            </a:pPr>
            <a:r>
              <a:rPr lang="en-US" sz="2800" b="1" i="1" dirty="0" smtClean="0">
                <a:solidFill>
                  <a:srgbClr val="FF0000"/>
                </a:solidFill>
              </a:rPr>
              <a:t>Advantages</a:t>
            </a:r>
            <a:endParaRPr lang="en-US" sz="2800" b="1" i="1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/>
              <a:t>Anticariogenic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Adhesive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Easy to manipulate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11960" y="1600199"/>
            <a:ext cx="547260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rtl="0"/>
            <a:r>
              <a:rPr lang="en-US" sz="2800" b="1" i="1" dirty="0" smtClean="0">
                <a:solidFill>
                  <a:srgbClr val="FF0000"/>
                </a:solidFill>
              </a:rPr>
              <a:t>Disadvantages</a:t>
            </a:r>
          </a:p>
          <a:p>
            <a:pPr marL="514350" indent="-514350" algn="l" defTabSz="457200" rtl="0">
              <a:buFont typeface="+mj-lt"/>
              <a:buAutoNum type="arabicPeriod"/>
            </a:pPr>
            <a:r>
              <a:rPr lang="en-US" sz="2800" dirty="0"/>
              <a:t>Low resistance to </a:t>
            </a:r>
            <a:r>
              <a:rPr lang="en-US" sz="2800" dirty="0" smtClean="0"/>
              <a:t>fracture</a:t>
            </a:r>
            <a:endParaRPr lang="en-US" sz="2800" dirty="0"/>
          </a:p>
          <a:p>
            <a:pPr marL="514350" indent="-514350" algn="l" defTabSz="457200" rtl="0">
              <a:buFont typeface="+mj-lt"/>
              <a:buAutoNum type="arabicPeriod"/>
            </a:pPr>
            <a:r>
              <a:rPr lang="en-US" sz="2800" dirty="0"/>
              <a:t>Low retention to preformed post</a:t>
            </a:r>
          </a:p>
          <a:p>
            <a:pPr marL="514350" indent="-514350" algn="l" defTabSz="457200" rtl="0">
              <a:buFont typeface="+mj-lt"/>
              <a:buAutoNum type="arabicPeriod"/>
            </a:pPr>
            <a:r>
              <a:rPr lang="en-US" sz="2800" dirty="0"/>
              <a:t>Sensitive to moisture</a:t>
            </a:r>
          </a:p>
          <a:p>
            <a:pPr algn="l" defTabSz="457200" rtl="0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659284"/>
            <a:ext cx="70692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rtl="0"/>
            <a:r>
              <a:rPr lang="en-US" sz="2800" b="1" i="1" dirty="0" smtClean="0">
                <a:solidFill>
                  <a:srgbClr val="FF0000"/>
                </a:solidFill>
              </a:rPr>
              <a:t>Indication</a:t>
            </a:r>
            <a:endParaRPr lang="en-US" sz="2800" b="1" i="1" dirty="0" smtClean="0"/>
          </a:p>
          <a:p>
            <a:pPr algn="l" defTabSz="457200" rtl="0"/>
            <a:r>
              <a:rPr lang="en-US" sz="2800" dirty="0"/>
              <a:t>T</a:t>
            </a:r>
            <a:r>
              <a:rPr lang="en-US" sz="2800" dirty="0" smtClean="0"/>
              <a:t>eeth with minimum tooth structure missing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6772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46646"/>
            <a:ext cx="8229600" cy="70609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Gingival management</a:t>
            </a:r>
            <a:br>
              <a:rPr lang="en-US" b="1" dirty="0">
                <a:solidFill>
                  <a:schemeClr val="tx1"/>
                </a:solidFill>
              </a:rPr>
            </a:br>
            <a:endParaRPr lang="ar-IQ" b="1" dirty="0">
              <a:solidFill>
                <a:schemeClr val="tx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980728"/>
            <a:ext cx="8291264" cy="514543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Retraction cord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Gingivectomy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Laser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Electro-cautery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Rubber dam</a:t>
            </a:r>
          </a:p>
          <a:p>
            <a:pPr marL="0" indent="0">
              <a:buNone/>
            </a:pPr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580" y="836711"/>
            <a:ext cx="2756683" cy="2021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376" y="836712"/>
            <a:ext cx="2008624" cy="2021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7" y="2844230"/>
            <a:ext cx="3347864" cy="1884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41491"/>
            <a:ext cx="313481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047" y="4782269"/>
            <a:ext cx="2314501" cy="1816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794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922114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Post Design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235893"/>
            <a:ext cx="4841849" cy="5145435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IN" b="1" dirty="0" smtClean="0"/>
              <a:t>Posts </a:t>
            </a:r>
            <a:r>
              <a:rPr lang="en-IN" b="1" dirty="0"/>
              <a:t>can be </a:t>
            </a:r>
            <a:r>
              <a:rPr lang="en-IN" b="1" dirty="0">
                <a:solidFill>
                  <a:srgbClr val="FF0000"/>
                </a:solidFill>
              </a:rPr>
              <a:t>serrated</a:t>
            </a:r>
            <a:r>
              <a:rPr lang="en-IN" b="1" dirty="0"/>
              <a:t>, </a:t>
            </a:r>
            <a:r>
              <a:rPr lang="en-IN" b="1" dirty="0">
                <a:solidFill>
                  <a:srgbClr val="FFFF00"/>
                </a:solidFill>
              </a:rPr>
              <a:t>smooth</a:t>
            </a:r>
            <a:r>
              <a:rPr lang="en-IN" b="1" dirty="0"/>
              <a:t>, </a:t>
            </a:r>
            <a:r>
              <a:rPr lang="en-IN" b="1" dirty="0">
                <a:solidFill>
                  <a:srgbClr val="00B050"/>
                </a:solidFill>
              </a:rPr>
              <a:t>roughened</a:t>
            </a:r>
            <a:r>
              <a:rPr lang="en-IN" b="1" dirty="0"/>
              <a:t> or </a:t>
            </a:r>
            <a:r>
              <a:rPr lang="en-IN" b="1" dirty="0">
                <a:solidFill>
                  <a:srgbClr val="00B0F0"/>
                </a:solidFill>
              </a:rPr>
              <a:t>threaded</a:t>
            </a:r>
            <a:r>
              <a:rPr lang="en-IN" dirty="0"/>
              <a:t>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IN" dirty="0"/>
              <a:t> Parallel, serrated posts are cemented into the canal passively. They are retentive and produce less stress in the root  </a:t>
            </a:r>
            <a:r>
              <a:rPr lang="en-IN" dirty="0" smtClean="0"/>
              <a:t>dentin </a:t>
            </a:r>
            <a:r>
              <a:rPr lang="en-IN" dirty="0"/>
              <a:t>than threaded systems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IN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8461" y="1412776"/>
            <a:ext cx="4295540" cy="429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37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908" y="1515926"/>
            <a:ext cx="5001932" cy="349725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7" descr="http://www.cda-adc.ca/JCDA/vol-64/issue-11/782/mac-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232" y="692696"/>
            <a:ext cx="4292151" cy="5543171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58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The Ferrule Effect 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5904656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b="1" dirty="0">
                <a:solidFill>
                  <a:srgbClr val="FFFF00"/>
                </a:solidFill>
              </a:rPr>
              <a:t>ferrule</a:t>
            </a:r>
            <a:r>
              <a:rPr lang="en-US" dirty="0"/>
              <a:t> is the circumferential ring of sound tooth structure that is enveloped by the cervical portion of the crown restoration</a:t>
            </a:r>
            <a:r>
              <a:rPr lang="en-US" dirty="0" smtClean="0"/>
              <a:t>. </a:t>
            </a:r>
          </a:p>
          <a:p>
            <a:r>
              <a:rPr lang="en-US" dirty="0" smtClean="0"/>
              <a:t>A </a:t>
            </a:r>
            <a:r>
              <a:rPr lang="en-US" dirty="0"/>
              <a:t>minimum sound dentine height of </a:t>
            </a:r>
            <a:r>
              <a:rPr lang="en-US" dirty="0">
                <a:solidFill>
                  <a:srgbClr val="FFFF00"/>
                </a:solidFill>
              </a:rPr>
              <a:t>1.5-2 mm </a:t>
            </a:r>
            <a:r>
              <a:rPr lang="en-US" dirty="0"/>
              <a:t>is required between the core and crown margins</a:t>
            </a:r>
            <a:r>
              <a:rPr lang="en-US" dirty="0" smtClean="0"/>
              <a:t>.</a:t>
            </a:r>
          </a:p>
          <a:p>
            <a:r>
              <a:rPr lang="en-US" dirty="0"/>
              <a:t>T</a:t>
            </a:r>
            <a:r>
              <a:rPr lang="en-US" dirty="0" smtClean="0"/>
              <a:t>his should </a:t>
            </a:r>
            <a:r>
              <a:rPr lang="en-US" dirty="0"/>
              <a:t>provide adequate resistance to the lateral forces imparted on the restored </a:t>
            </a:r>
            <a:r>
              <a:rPr lang="en-US" dirty="0" smtClean="0"/>
              <a:t>tooth.</a:t>
            </a:r>
          </a:p>
          <a:p>
            <a:r>
              <a:rPr lang="en-US" dirty="0" smtClean="0"/>
              <a:t>Ideally</a:t>
            </a:r>
            <a:r>
              <a:rPr lang="en-US" dirty="0"/>
              <a:t>, this ferrule should be </a:t>
            </a:r>
            <a:r>
              <a:rPr lang="en-US" dirty="0" smtClean="0"/>
              <a:t>continuous </a:t>
            </a:r>
            <a:r>
              <a:rPr lang="en-US" dirty="0"/>
              <a:t>around the entire circumference of the tooth.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59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The Ferrule Effect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PH" dirty="0"/>
              <a:t>The ferrule provides bracing or casing action to protect the integrity of the root.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1600200"/>
            <a:ext cx="7772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endParaRPr lang="en-PH" dirty="0">
              <a:solidFill>
                <a:srgbClr val="0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158" y="2420888"/>
            <a:ext cx="5131106" cy="4392488"/>
          </a:xfrm>
          <a:prstGeom prst="rect">
            <a:avLst/>
          </a:prstGeom>
          <a:noFill/>
          <a:ln w="88900" cap="sq" cmpd="thickTh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797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2536" y="130622"/>
            <a:ext cx="9144000" cy="634082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    Requirements of An Ideal Post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47861"/>
            <a:ext cx="8712968" cy="564949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Minimum preparation.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Resistance to fatigue.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Elastic modulus similar to dentin.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Non corrosive.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Retentive (post &amp; Head).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Easy to adjust and fit.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Radiopaque.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Adequate material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Easy </a:t>
            </a:r>
            <a:r>
              <a:rPr lang="en-US" dirty="0" smtClean="0"/>
              <a:t>Removal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39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T</a:t>
            </a:r>
            <a:r>
              <a:rPr lang="en-US" b="1" dirty="0" smtClean="0">
                <a:solidFill>
                  <a:schemeClr val="tx1"/>
                </a:solidFill>
              </a:rPr>
              <a:t>ypes of Posts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5688632"/>
          </a:xfrm>
        </p:spPr>
        <p:txBody>
          <a:bodyPr/>
          <a:lstStyle/>
          <a:p>
            <a:r>
              <a:rPr lang="en-US" dirty="0" smtClean="0"/>
              <a:t>Prefabricated Post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Cast Post</a:t>
            </a:r>
          </a:p>
          <a:p>
            <a:pPr marL="0" indent="0">
              <a:buNone/>
            </a:pPr>
            <a:r>
              <a:rPr lang="en-US" dirty="0" smtClean="0"/>
              <a:t>(wax pattern needed)</a:t>
            </a:r>
            <a:endParaRPr lang="en-US" dirty="0"/>
          </a:p>
        </p:txBody>
      </p:sp>
      <p:pic>
        <p:nvPicPr>
          <p:cNvPr id="4" name="Picture 4" descr="C:\Users\amrita\Desktop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74699"/>
            <a:ext cx="4824536" cy="39705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836712"/>
            <a:ext cx="3456384" cy="55380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025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0609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Prefabricated Post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" name="Content Placeholder 4" descr="Screen Shot 2015-02-15 at 8.57.52 PM.p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547664" y="961078"/>
            <a:ext cx="6052944" cy="5780290"/>
          </a:xfrm>
        </p:spPr>
      </p:pic>
    </p:spTree>
    <p:extLst>
      <p:ext uri="{BB962C8B-B14F-4D97-AF65-F5344CB8AC3E}">
        <p14:creationId xmlns:p14="http://schemas.microsoft.com/office/powerpoint/2010/main" val="137352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ventive dentistry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525</Words>
  <Application>Microsoft Office PowerPoint</Application>
  <PresentationFormat>عرض على الشاشة (3:4)‏</PresentationFormat>
  <Paragraphs>138</Paragraphs>
  <Slides>22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2</vt:i4>
      </vt:variant>
      <vt:variant>
        <vt:lpstr>عناوين الشرائح</vt:lpstr>
      </vt:variant>
      <vt:variant>
        <vt:i4>22</vt:i4>
      </vt:variant>
    </vt:vector>
  </HeadingPairs>
  <TitlesOfParts>
    <vt:vector size="24" baseType="lpstr">
      <vt:lpstr>سمة Office</vt:lpstr>
      <vt:lpstr>preventive dentistry</vt:lpstr>
      <vt:lpstr>Post Diameter</vt:lpstr>
      <vt:lpstr>عرض تقديمي في PowerPoint</vt:lpstr>
      <vt:lpstr>Post Design</vt:lpstr>
      <vt:lpstr>عرض تقديمي في PowerPoint</vt:lpstr>
      <vt:lpstr>The Ferrule Effect </vt:lpstr>
      <vt:lpstr>The Ferrule Effect </vt:lpstr>
      <vt:lpstr>    Requirements of An Ideal Post</vt:lpstr>
      <vt:lpstr>Types of Posts</vt:lpstr>
      <vt:lpstr>Prefabricated Post</vt:lpstr>
      <vt:lpstr>Cast post  direct waxing</vt:lpstr>
      <vt:lpstr>Indirect impression technique </vt:lpstr>
      <vt:lpstr>Cast Posts</vt:lpstr>
      <vt:lpstr>Prefabricated Tapered Posts</vt:lpstr>
      <vt:lpstr>Prefabricated Threaded Posts</vt:lpstr>
      <vt:lpstr>Fiber Reinforced Post</vt:lpstr>
      <vt:lpstr>Fiber Post </vt:lpstr>
      <vt:lpstr>عرض تقديمي في PowerPoint</vt:lpstr>
      <vt:lpstr>Materials Used For Core Build Up</vt:lpstr>
      <vt:lpstr>Composite Core</vt:lpstr>
      <vt:lpstr>Amalgam core</vt:lpstr>
      <vt:lpstr>Glass Ionomer Core</vt:lpstr>
      <vt:lpstr>Gingival management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 Diameter</dc:title>
  <dc:creator>Nawfal Zakarea</dc:creator>
  <cp:lastModifiedBy>hp</cp:lastModifiedBy>
  <cp:revision>22</cp:revision>
  <dcterms:created xsi:type="dcterms:W3CDTF">2017-03-24T11:23:11Z</dcterms:created>
  <dcterms:modified xsi:type="dcterms:W3CDTF">2017-03-26T08:45:09Z</dcterms:modified>
</cp:coreProperties>
</file>