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80" r:id="rId5"/>
    <p:sldId id="259" r:id="rId6"/>
    <p:sldId id="297" r:id="rId7"/>
    <p:sldId id="283" r:id="rId8"/>
    <p:sldId id="270" r:id="rId9"/>
    <p:sldId id="260" r:id="rId10"/>
    <p:sldId id="284" r:id="rId11"/>
    <p:sldId id="261" r:id="rId12"/>
    <p:sldId id="285" r:id="rId13"/>
    <p:sldId id="264" r:id="rId14"/>
    <p:sldId id="271" r:id="rId15"/>
    <p:sldId id="282" r:id="rId16"/>
    <p:sldId id="272" r:id="rId17"/>
    <p:sldId id="286" r:id="rId18"/>
    <p:sldId id="298" r:id="rId19"/>
    <p:sldId id="273" r:id="rId20"/>
    <p:sldId id="287" r:id="rId21"/>
    <p:sldId id="288" r:id="rId22"/>
    <p:sldId id="290" r:id="rId23"/>
    <p:sldId id="276" r:id="rId24"/>
    <p:sldId id="278" r:id="rId25"/>
    <p:sldId id="279" r:id="rId26"/>
    <p:sldId id="274" r:id="rId27"/>
    <p:sldId id="294" r:id="rId28"/>
    <p:sldId id="293" r:id="rId29"/>
    <p:sldId id="296" r:id="rId30"/>
    <p:sldId id="269" r:id="rId31"/>
    <p:sldId id="299" r:id="rId32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57EA-B956-46DB-8D95-B0700B2A86C0}" type="datetimeFigureOut">
              <a:rPr lang="ar-IQ" smtClean="0"/>
              <a:t>22/02/1437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E3D9-EDD2-4DD8-8E9F-92242ACE83E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57EA-B956-46DB-8D95-B0700B2A86C0}" type="datetimeFigureOut">
              <a:rPr lang="ar-IQ" smtClean="0"/>
              <a:t>22/02/1437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E3D9-EDD2-4DD8-8E9F-92242ACE83E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57EA-B956-46DB-8D95-B0700B2A86C0}" type="datetimeFigureOut">
              <a:rPr lang="ar-IQ" smtClean="0"/>
              <a:t>22/02/1437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E3D9-EDD2-4DD8-8E9F-92242ACE83E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57EA-B956-46DB-8D95-B0700B2A86C0}" type="datetimeFigureOut">
              <a:rPr lang="ar-IQ" smtClean="0"/>
              <a:t>22/02/1437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E3D9-EDD2-4DD8-8E9F-92242ACE83E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57EA-B956-46DB-8D95-B0700B2A86C0}" type="datetimeFigureOut">
              <a:rPr lang="ar-IQ" smtClean="0"/>
              <a:t>22/02/1437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E3D9-EDD2-4DD8-8E9F-92242ACE83E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57EA-B956-46DB-8D95-B0700B2A86C0}" type="datetimeFigureOut">
              <a:rPr lang="ar-IQ" smtClean="0"/>
              <a:t>22/02/1437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E3D9-EDD2-4DD8-8E9F-92242ACE83E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57EA-B956-46DB-8D95-B0700B2A86C0}" type="datetimeFigureOut">
              <a:rPr lang="ar-IQ" smtClean="0"/>
              <a:t>22/02/1437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E3D9-EDD2-4DD8-8E9F-92242ACE83E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57EA-B956-46DB-8D95-B0700B2A86C0}" type="datetimeFigureOut">
              <a:rPr lang="ar-IQ" smtClean="0"/>
              <a:t>22/02/1437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E3D9-EDD2-4DD8-8E9F-92242ACE83E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57EA-B956-46DB-8D95-B0700B2A86C0}" type="datetimeFigureOut">
              <a:rPr lang="ar-IQ" smtClean="0"/>
              <a:t>22/02/1437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E3D9-EDD2-4DD8-8E9F-92242ACE83E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57EA-B956-46DB-8D95-B0700B2A86C0}" type="datetimeFigureOut">
              <a:rPr lang="ar-IQ" smtClean="0"/>
              <a:t>22/02/1437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E3D9-EDD2-4DD8-8E9F-92242ACE83E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57EA-B956-46DB-8D95-B0700B2A86C0}" type="datetimeFigureOut">
              <a:rPr lang="ar-IQ" smtClean="0"/>
              <a:t>22/02/1437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CF5E3D9-EDD2-4DD8-8E9F-92242ACE83E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F3657EA-B956-46DB-8D95-B0700B2A86C0}" type="datetimeFigureOut">
              <a:rPr lang="ar-IQ" smtClean="0"/>
              <a:t>22/02/1437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CF5E3D9-EDD2-4DD8-8E9F-92242ACE83E2}" type="slidenum">
              <a:rPr lang="ar-IQ" smtClean="0"/>
              <a:t>‹#›</a:t>
            </a:fld>
            <a:endParaRPr lang="ar-IQ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r" rtl="1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r" rtl="1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r" rtl="1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r" rtl="1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r" rtl="1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r" rtl="1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10535" y="1472364"/>
            <a:ext cx="761984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Class II Malocclusion</a:t>
            </a:r>
            <a:endParaRPr lang="ar-IQ" sz="66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798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43" y="332656"/>
            <a:ext cx="28575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HP\Pictures\c00001_f001-010ab-97814557508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2657"/>
            <a:ext cx="549302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P\Desktop\Cap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40" y="3851328"/>
            <a:ext cx="4969806" cy="24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رابط مستقيم 2"/>
          <p:cNvCxnSpPr/>
          <p:nvPr/>
        </p:nvCxnSpPr>
        <p:spPr>
          <a:xfrm flipH="1">
            <a:off x="2245459" y="1628800"/>
            <a:ext cx="888598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13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043608" y="980728"/>
            <a:ext cx="7560840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 smtClean="0"/>
              <a:t>     Intraoral features:</a:t>
            </a:r>
          </a:p>
          <a:p>
            <a:pPr algn="l"/>
            <a:r>
              <a:rPr lang="en-US" sz="2400" b="1" dirty="0" smtClean="0"/>
              <a:t>1- Class II molar relationship</a:t>
            </a:r>
          </a:p>
          <a:p>
            <a:pPr algn="l"/>
            <a:r>
              <a:rPr lang="en-US" sz="2400" b="1" dirty="0" smtClean="0"/>
              <a:t>2- Class II incisor and canine relationship</a:t>
            </a:r>
          </a:p>
          <a:p>
            <a:pPr algn="l"/>
            <a:r>
              <a:rPr lang="en-US" sz="2400" b="1" dirty="0" smtClean="0"/>
              <a:t>3- Increased </a:t>
            </a:r>
            <a:r>
              <a:rPr lang="en-US" sz="2400" b="1" dirty="0" err="1" smtClean="0"/>
              <a:t>overjet</a:t>
            </a:r>
            <a:endParaRPr lang="en-US" sz="2400" b="1" dirty="0" smtClean="0"/>
          </a:p>
          <a:p>
            <a:pPr algn="l"/>
            <a:r>
              <a:rPr lang="en-US" sz="2400" b="1" dirty="0" smtClean="0"/>
              <a:t>4- Narrow V shaped upper arch</a:t>
            </a:r>
          </a:p>
          <a:p>
            <a:pPr algn="l"/>
            <a:r>
              <a:rPr lang="en-US" sz="2400" b="1" dirty="0" smtClean="0"/>
              <a:t>5- Deep palate</a:t>
            </a:r>
          </a:p>
          <a:p>
            <a:pPr algn="l"/>
            <a:r>
              <a:rPr lang="en-US" sz="2400" b="1" dirty="0" smtClean="0"/>
              <a:t>6- Over eruption of lower incisor</a:t>
            </a:r>
          </a:p>
          <a:p>
            <a:pPr algn="l"/>
            <a:r>
              <a:rPr lang="en-US" sz="2400" b="1" dirty="0" smtClean="0"/>
              <a:t>7- Deep bite may be traumatic</a:t>
            </a:r>
          </a:p>
          <a:p>
            <a:pPr algn="l"/>
            <a:r>
              <a:rPr lang="en-US" sz="2400" b="1" dirty="0" smtClean="0"/>
              <a:t>8- Exaggerated curve of </a:t>
            </a:r>
            <a:r>
              <a:rPr lang="en-US" sz="2400" b="1" dirty="0" err="1" smtClean="0"/>
              <a:t>spee</a:t>
            </a:r>
            <a:endParaRPr lang="en-US" sz="2400" b="1" dirty="0" smtClean="0"/>
          </a:p>
          <a:p>
            <a:pPr algn="l"/>
            <a:r>
              <a:rPr lang="en-US" sz="2400" b="1" dirty="0" smtClean="0"/>
              <a:t>9- Other features may be seen like posterior cross bites         or open bites </a:t>
            </a:r>
            <a:endParaRPr lang="ar-IQ" sz="2400" b="1" dirty="0"/>
          </a:p>
        </p:txBody>
      </p:sp>
    </p:spTree>
    <p:extLst>
      <p:ext uri="{BB962C8B-B14F-4D97-AF65-F5344CB8AC3E}">
        <p14:creationId xmlns:p14="http://schemas.microsoft.com/office/powerpoint/2010/main" val="109782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267329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HP\Pictures\0SK1MCABYO8VOCAAADXTZCAA2Z403CA0IPRYWCAVJHC8WCA4AO30VCASVY2XSCAIEPOZGCA260TG5CAZVUGTACACIPLFVCA6DFHPACAZONWG2CA8ILE5ZCAHVXZPICAKCVNSACASSID68CA96CMXZCA64WDS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856" y="1556792"/>
            <a:ext cx="207984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HP\Pictures\hjhjh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98731"/>
            <a:ext cx="2857500" cy="17811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cxnSp>
        <p:nvCxnSpPr>
          <p:cNvPr id="3" name="رابط مستقيم 2"/>
          <p:cNvCxnSpPr/>
          <p:nvPr/>
        </p:nvCxnSpPr>
        <p:spPr>
          <a:xfrm>
            <a:off x="6681777" y="1196752"/>
            <a:ext cx="1922671" cy="2160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flipH="1">
            <a:off x="5004048" y="1196752"/>
            <a:ext cx="1677729" cy="2160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19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259632" y="836712"/>
            <a:ext cx="6327694" cy="304698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en-US" sz="2400" b="1" dirty="0" smtClean="0"/>
              <a:t>Management of class II division 1 malocclusion</a:t>
            </a:r>
          </a:p>
          <a:p>
            <a:pPr algn="l"/>
            <a:endParaRPr lang="en-US" sz="2400" b="1" dirty="0"/>
          </a:p>
          <a:p>
            <a:pPr algn="l"/>
            <a:endParaRPr lang="en-US" sz="2400" b="1" dirty="0" smtClean="0"/>
          </a:p>
          <a:p>
            <a:pPr algn="l"/>
            <a:r>
              <a:rPr lang="en-US" sz="2400" b="1" dirty="0" smtClean="0"/>
              <a:t>Treatment  is depend on:</a:t>
            </a:r>
          </a:p>
          <a:p>
            <a:pPr algn="l"/>
            <a:r>
              <a:rPr lang="en-US" sz="2400" b="1" dirty="0" smtClean="0"/>
              <a:t>1- patient age.</a:t>
            </a:r>
          </a:p>
          <a:p>
            <a:pPr algn="l"/>
            <a:r>
              <a:rPr lang="en-US" sz="2400" b="1" dirty="0" smtClean="0"/>
              <a:t>2- severity of malocclusion.</a:t>
            </a:r>
          </a:p>
          <a:p>
            <a:pPr algn="l"/>
            <a:r>
              <a:rPr lang="en-US" sz="2400" b="1" dirty="0" smtClean="0"/>
              <a:t>3- patient facial profile.</a:t>
            </a:r>
          </a:p>
          <a:p>
            <a:pPr algn="l"/>
            <a:r>
              <a:rPr lang="en-US" sz="2400" b="1" dirty="0" smtClean="0"/>
              <a:t>4- etiology of malocclusion.</a:t>
            </a:r>
            <a:endParaRPr lang="ar-IQ" sz="2400" b="1" dirty="0"/>
          </a:p>
        </p:txBody>
      </p:sp>
    </p:spTree>
    <p:extLst>
      <p:ext uri="{BB962C8B-B14F-4D97-AF65-F5344CB8AC3E}">
        <p14:creationId xmlns:p14="http://schemas.microsoft.com/office/powerpoint/2010/main" val="15527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899592" y="1412776"/>
            <a:ext cx="7560840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There are three approach for the treatment of class II   malocclusion: </a:t>
            </a:r>
          </a:p>
          <a:p>
            <a:pPr algn="ctr"/>
            <a:endParaRPr lang="en-US" sz="2400" b="1" dirty="0" smtClean="0"/>
          </a:p>
          <a:p>
            <a:pPr algn="l"/>
            <a:r>
              <a:rPr lang="en-US" sz="2400" b="1" dirty="0" smtClean="0"/>
              <a:t>1- Prevent malocclusion from occurrence.</a:t>
            </a:r>
          </a:p>
          <a:p>
            <a:pPr algn="l"/>
            <a:endParaRPr lang="en-US" sz="2400" b="1" dirty="0" smtClean="0"/>
          </a:p>
          <a:p>
            <a:pPr algn="l"/>
            <a:r>
              <a:rPr lang="en-US" sz="2400" b="1" dirty="0" smtClean="0"/>
              <a:t>2- Intercept the developing malocclusion.</a:t>
            </a:r>
          </a:p>
          <a:p>
            <a:pPr algn="l"/>
            <a:endParaRPr lang="en-US" sz="2400" b="1" dirty="0" smtClean="0"/>
          </a:p>
          <a:p>
            <a:pPr algn="l"/>
            <a:r>
              <a:rPr lang="en-US" sz="2400" b="1" dirty="0" smtClean="0"/>
              <a:t>3- Correct an already existing malocclusion.</a:t>
            </a:r>
            <a:endParaRPr lang="ar-IQ" sz="2400" b="1" dirty="0"/>
          </a:p>
        </p:txBody>
      </p:sp>
    </p:spTree>
    <p:extLst>
      <p:ext uri="{BB962C8B-B14F-4D97-AF65-F5344CB8AC3E}">
        <p14:creationId xmlns:p14="http://schemas.microsoft.com/office/powerpoint/2010/main" val="359387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755575" y="1196752"/>
            <a:ext cx="7704857" cy="41549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 smtClean="0"/>
              <a:t>Timing of the treatment is an important factor in the amount of changes that can be produced. </a:t>
            </a:r>
          </a:p>
          <a:p>
            <a:pPr algn="l"/>
            <a:endParaRPr lang="en-US" sz="2400" b="1" dirty="0" smtClean="0"/>
          </a:p>
          <a:p>
            <a:pPr algn="l"/>
            <a:r>
              <a:rPr lang="en-US" sz="2400" b="1" dirty="0" smtClean="0"/>
              <a:t>Optimum time for growth modification is </a:t>
            </a:r>
            <a:r>
              <a:rPr lang="en-US" sz="2400" b="1" dirty="0" err="1" smtClean="0"/>
              <a:t>prepubertal</a:t>
            </a:r>
            <a:r>
              <a:rPr lang="en-US" sz="2400" b="1" dirty="0" smtClean="0"/>
              <a:t> growth spurt.</a:t>
            </a:r>
          </a:p>
          <a:p>
            <a:pPr algn="l"/>
            <a:endParaRPr lang="en-US" sz="2400" b="1" dirty="0" smtClean="0"/>
          </a:p>
          <a:p>
            <a:pPr algn="l"/>
            <a:r>
              <a:rPr lang="en-US" sz="2400" b="1" dirty="0" smtClean="0"/>
              <a:t>Therefore proper diagnosis of the patient at early age and the use of correct functional appliances will cause the patient to avoid surgery.</a:t>
            </a:r>
          </a:p>
          <a:p>
            <a:pPr algn="l"/>
            <a:endParaRPr lang="en-US" sz="2400" b="1" dirty="0" smtClean="0"/>
          </a:p>
          <a:p>
            <a:pPr algn="l"/>
            <a:endParaRPr lang="ar-IQ" sz="2400" b="1" dirty="0"/>
          </a:p>
        </p:txBody>
      </p:sp>
    </p:spTree>
    <p:extLst>
      <p:ext uri="{BB962C8B-B14F-4D97-AF65-F5344CB8AC3E}">
        <p14:creationId xmlns:p14="http://schemas.microsoft.com/office/powerpoint/2010/main" val="52449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79512" y="1444625"/>
            <a:ext cx="8964488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 smtClean="0"/>
              <a:t>Management of functional disturbances:</a:t>
            </a:r>
          </a:p>
          <a:p>
            <a:pPr algn="l"/>
            <a:endParaRPr lang="en-US" sz="2400" b="1" dirty="0" smtClean="0"/>
          </a:p>
          <a:p>
            <a:pPr algn="l"/>
            <a:r>
              <a:rPr lang="en-US" sz="2400" b="1" dirty="0" smtClean="0"/>
              <a:t>Mouth breathing – </a:t>
            </a:r>
            <a:r>
              <a:rPr lang="en-US" sz="2400" b="1" dirty="0" smtClean="0">
                <a:solidFill>
                  <a:srgbClr val="FF0000"/>
                </a:solidFill>
              </a:rPr>
              <a:t>habit breaking appliances</a:t>
            </a:r>
          </a:p>
          <a:p>
            <a:pPr algn="l"/>
            <a:endParaRPr lang="en-US" sz="2400" b="1" dirty="0" smtClean="0"/>
          </a:p>
          <a:p>
            <a:pPr algn="l"/>
            <a:r>
              <a:rPr lang="en-US" sz="2400" b="1" dirty="0" smtClean="0"/>
              <a:t>Abnormal tongue position and swallowing patterns – </a:t>
            </a:r>
            <a:r>
              <a:rPr lang="en-US" sz="2400" b="1" dirty="0" smtClean="0">
                <a:solidFill>
                  <a:srgbClr val="FF0000"/>
                </a:solidFill>
              </a:rPr>
              <a:t>fixed or removable </a:t>
            </a:r>
            <a:r>
              <a:rPr lang="en-US" sz="2400" b="1" dirty="0">
                <a:solidFill>
                  <a:srgbClr val="FF0000"/>
                </a:solidFill>
              </a:rPr>
              <a:t>habit breaking </a:t>
            </a:r>
            <a:r>
              <a:rPr lang="en-US" sz="2400" b="1" dirty="0" smtClean="0">
                <a:solidFill>
                  <a:srgbClr val="FF0000"/>
                </a:solidFill>
              </a:rPr>
              <a:t>appliances</a:t>
            </a:r>
          </a:p>
          <a:p>
            <a:pPr algn="l"/>
            <a:endParaRPr lang="en-US" sz="2400" b="1" dirty="0"/>
          </a:p>
          <a:p>
            <a:pPr algn="l"/>
            <a:r>
              <a:rPr lang="en-US" sz="2400" b="1" dirty="0" smtClean="0"/>
              <a:t>Lip posture and activity – </a:t>
            </a:r>
            <a:r>
              <a:rPr lang="en-US" sz="2400" b="1" dirty="0" smtClean="0">
                <a:solidFill>
                  <a:srgbClr val="FF0000"/>
                </a:solidFill>
              </a:rPr>
              <a:t>lip exerciser</a:t>
            </a:r>
          </a:p>
          <a:p>
            <a:pPr algn="l"/>
            <a:endParaRPr lang="en-US" sz="2400" b="1" dirty="0" smtClean="0"/>
          </a:p>
          <a:p>
            <a:pPr algn="l"/>
            <a:r>
              <a:rPr lang="en-US" sz="2400" b="1" dirty="0" smtClean="0"/>
              <a:t>Finger sucking habit -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fixed or </a:t>
            </a:r>
            <a:r>
              <a:rPr lang="en-US" sz="2400" b="1" dirty="0" smtClean="0">
                <a:solidFill>
                  <a:srgbClr val="FF0000"/>
                </a:solidFill>
              </a:rPr>
              <a:t>removable </a:t>
            </a:r>
            <a:r>
              <a:rPr lang="en-US" sz="2400" b="1" dirty="0">
                <a:solidFill>
                  <a:srgbClr val="FF0000"/>
                </a:solidFill>
              </a:rPr>
              <a:t>habit breaking appliances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endParaRPr lang="ar-IQ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50183"/>
            <a:ext cx="5608637" cy="6397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8655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Pictures\T4K-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4664"/>
            <a:ext cx="4860032" cy="258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P\Pictures\11_fixed_habit_break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638" y="3140965"/>
            <a:ext cx="4646291" cy="371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01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760376" y="1777323"/>
            <a:ext cx="7992888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endParaRPr lang="en-US" sz="2400" b="1" dirty="0" smtClean="0">
              <a:solidFill>
                <a:prstClr val="white"/>
              </a:solidFill>
            </a:endParaRPr>
          </a:p>
          <a:p>
            <a:pPr algn="l"/>
            <a:r>
              <a:rPr lang="en-US" sz="2400" b="1" dirty="0" smtClean="0">
                <a:solidFill>
                  <a:srgbClr val="FFFF00"/>
                </a:solidFill>
              </a:rPr>
              <a:t>functional appliances is indicated for growth modification in growing patients.</a:t>
            </a:r>
          </a:p>
          <a:p>
            <a:pPr algn="l"/>
            <a:endParaRPr lang="en-US" sz="2400" b="1" dirty="0" smtClean="0">
              <a:solidFill>
                <a:prstClr val="white"/>
              </a:solidFill>
            </a:endParaRPr>
          </a:p>
          <a:p>
            <a:pPr algn="l"/>
            <a:r>
              <a:rPr lang="en-US" sz="2400" b="1" dirty="0" smtClean="0">
                <a:solidFill>
                  <a:prstClr val="white"/>
                </a:solidFill>
              </a:rPr>
              <a:t>Mild to moderate class II division 1</a:t>
            </a:r>
          </a:p>
          <a:p>
            <a:pPr algn="l"/>
            <a:r>
              <a:rPr lang="en-US" sz="2400" b="1" dirty="0" err="1" smtClean="0">
                <a:solidFill>
                  <a:prstClr val="white"/>
                </a:solidFill>
              </a:rPr>
              <a:t>Proclined</a:t>
            </a:r>
            <a:r>
              <a:rPr lang="en-US" sz="2400" b="1" dirty="0" smtClean="0">
                <a:solidFill>
                  <a:prstClr val="white"/>
                </a:solidFill>
              </a:rPr>
              <a:t> upper incisors</a:t>
            </a:r>
          </a:p>
          <a:p>
            <a:pPr algn="l"/>
            <a:r>
              <a:rPr lang="en-US" sz="2400" b="1" dirty="0" smtClean="0">
                <a:solidFill>
                  <a:prstClr val="white"/>
                </a:solidFill>
              </a:rPr>
              <a:t>No lower and upper arch crowding</a:t>
            </a:r>
          </a:p>
          <a:p>
            <a:pPr algn="l"/>
            <a:r>
              <a:rPr lang="en-US" sz="2400" b="1" dirty="0" smtClean="0">
                <a:solidFill>
                  <a:prstClr val="white"/>
                </a:solidFill>
              </a:rPr>
              <a:t>Deep overbite</a:t>
            </a:r>
          </a:p>
          <a:p>
            <a:pPr algn="l"/>
            <a:r>
              <a:rPr lang="en-US" sz="2400" b="1" dirty="0" smtClean="0">
                <a:solidFill>
                  <a:prstClr val="white"/>
                </a:solidFill>
              </a:rPr>
              <a:t>Average or reduced lower facial height</a:t>
            </a:r>
          </a:p>
          <a:p>
            <a:pPr algn="l"/>
            <a:endParaRPr lang="en-US" sz="2400" b="1" dirty="0" smtClean="0">
              <a:solidFill>
                <a:prstClr val="white"/>
              </a:solidFill>
            </a:endParaRPr>
          </a:p>
          <a:p>
            <a:pPr algn="l"/>
            <a:endParaRPr lang="ar-IQ" sz="2400" b="1" dirty="0">
              <a:solidFill>
                <a:prstClr val="white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386" y="306821"/>
            <a:ext cx="5591175" cy="6397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</p:pic>
      <p:sp>
        <p:nvSpPr>
          <p:cNvPr id="5" name="مربع نص 4"/>
          <p:cNvSpPr txBox="1"/>
          <p:nvPr/>
        </p:nvSpPr>
        <p:spPr>
          <a:xfrm>
            <a:off x="1115616" y="1245749"/>
            <a:ext cx="4823308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1">
            <a:spAutoFit/>
          </a:bodyPr>
          <a:lstStyle/>
          <a:p>
            <a:pPr algn="l"/>
            <a:r>
              <a:rPr lang="en-US" sz="2400" b="1" dirty="0">
                <a:solidFill>
                  <a:prstClr val="white"/>
                </a:solidFill>
              </a:rPr>
              <a:t>Skeletal Class II In growing patient:</a:t>
            </a:r>
          </a:p>
        </p:txBody>
      </p:sp>
    </p:spTree>
    <p:extLst>
      <p:ext uri="{BB962C8B-B14F-4D97-AF65-F5344CB8AC3E}">
        <p14:creationId xmlns:p14="http://schemas.microsoft.com/office/powerpoint/2010/main" val="227469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467545" y="1684120"/>
            <a:ext cx="849694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 smtClean="0"/>
              <a:t>Mixed dentition period (modifying growth)</a:t>
            </a:r>
          </a:p>
          <a:p>
            <a:pPr algn="l"/>
            <a:endParaRPr lang="en-US" sz="2400" b="1" dirty="0"/>
          </a:p>
          <a:p>
            <a:pPr algn="l"/>
            <a:r>
              <a:rPr lang="en-US" sz="2400" b="1" dirty="0" err="1" smtClean="0"/>
              <a:t>Prognathic</a:t>
            </a:r>
            <a:r>
              <a:rPr lang="en-US" sz="2400" b="1" dirty="0" smtClean="0"/>
              <a:t> maxilla – headgears</a:t>
            </a:r>
          </a:p>
          <a:p>
            <a:pPr algn="l"/>
            <a:endParaRPr lang="en-US" sz="2400" b="1" dirty="0"/>
          </a:p>
          <a:p>
            <a:pPr algn="l"/>
            <a:r>
              <a:rPr lang="en-US" sz="2400" b="1" dirty="0" err="1" smtClean="0"/>
              <a:t>Retrognathic</a:t>
            </a:r>
            <a:r>
              <a:rPr lang="en-US" sz="2400" b="1" dirty="0" smtClean="0"/>
              <a:t> mandible – activator, </a:t>
            </a:r>
            <a:r>
              <a:rPr lang="en-US" sz="2400" b="1" dirty="0" err="1" smtClean="0"/>
              <a:t>frankle</a:t>
            </a:r>
            <a:r>
              <a:rPr lang="en-US" sz="2400" b="1" dirty="0" smtClean="0"/>
              <a:t> and other bite jumping devices</a:t>
            </a:r>
            <a:endParaRPr lang="ar-IQ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859" y="626702"/>
            <a:ext cx="5591175" cy="6397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77057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768964" y="470474"/>
            <a:ext cx="787972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 smtClean="0">
                <a:cs typeface="+mj-cs"/>
              </a:rPr>
              <a:t>In sagittal plane this malocclusion is called as </a:t>
            </a:r>
            <a:r>
              <a:rPr lang="en-US" sz="2400" b="1" dirty="0" err="1" smtClean="0">
                <a:cs typeface="+mj-cs"/>
              </a:rPr>
              <a:t>postnormal</a:t>
            </a:r>
            <a:r>
              <a:rPr lang="en-US" sz="2400" b="1" dirty="0" smtClean="0">
                <a:cs typeface="+mj-cs"/>
              </a:rPr>
              <a:t> occlusion or </a:t>
            </a:r>
            <a:r>
              <a:rPr lang="en-US" sz="2400" b="1" dirty="0" err="1" smtClean="0">
                <a:cs typeface="+mj-cs"/>
              </a:rPr>
              <a:t>distoclusion</a:t>
            </a:r>
            <a:r>
              <a:rPr lang="en-US" sz="2400" b="1" dirty="0" smtClean="0">
                <a:cs typeface="+mj-cs"/>
              </a:rPr>
              <a:t>.</a:t>
            </a:r>
            <a:endParaRPr lang="ar-IQ" sz="2400" b="1" dirty="0">
              <a:cs typeface="+mj-cs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768964" y="1484784"/>
            <a:ext cx="787972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 smtClean="0"/>
              <a:t>According to Angles classification indicates that mandibular arch is in a distal relation to that of the maxilla.</a:t>
            </a:r>
            <a:endParaRPr lang="ar-IQ" sz="2400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768964" y="2444695"/>
            <a:ext cx="756084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 smtClean="0"/>
              <a:t>The </a:t>
            </a:r>
            <a:r>
              <a:rPr lang="en-US" sz="2400" b="1" dirty="0" err="1" smtClean="0"/>
              <a:t>mesiobuccal</a:t>
            </a:r>
            <a:r>
              <a:rPr lang="en-US" sz="2400" b="1" dirty="0" smtClean="0"/>
              <a:t> cusp of the maxillary first molar occlude more than one half cusp width anterior to </a:t>
            </a:r>
            <a:r>
              <a:rPr lang="en-US" sz="2400" b="1" dirty="0" err="1" smtClean="0"/>
              <a:t>mesiobuccal</a:t>
            </a:r>
            <a:r>
              <a:rPr lang="en-US" sz="2400" b="1" dirty="0" smtClean="0"/>
              <a:t> groove of the mandibular first molar.</a:t>
            </a:r>
            <a:endParaRPr lang="ar-IQ" sz="2400" b="1" dirty="0"/>
          </a:p>
        </p:txBody>
      </p:sp>
      <p:pic>
        <p:nvPicPr>
          <p:cNvPr id="1026" name="Picture 2" descr="C:\Users\HP\Pictures\cii-div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45023"/>
            <a:ext cx="342900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62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Pictures\Headge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2196729" cy="274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P\Pictures\Headgear72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94522"/>
            <a:ext cx="2376264" cy="303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HP\Pictures\highpu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2656"/>
            <a:ext cx="2322048" cy="238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49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Pictures\frankel-appli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3528392" cy="442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HP\Pictures\DSCN44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7306"/>
            <a:ext cx="5063867" cy="322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HP\Pictures\DSCN29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61134"/>
            <a:ext cx="5148064" cy="327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08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HP\Pictures\a_j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40496"/>
            <a:ext cx="2421906" cy="166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HP\Pictures\a_jj_ins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159" y="1040496"/>
            <a:ext cx="3061328" cy="166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Users\HP\Pictures\CB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01008"/>
            <a:ext cx="259723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94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530" y="476672"/>
            <a:ext cx="5730875" cy="6397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</p:pic>
      <p:sp>
        <p:nvSpPr>
          <p:cNvPr id="3" name="مربع نص 2"/>
          <p:cNvSpPr txBox="1"/>
          <p:nvPr/>
        </p:nvSpPr>
        <p:spPr>
          <a:xfrm>
            <a:off x="907909" y="2636912"/>
            <a:ext cx="5334987" cy="193899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en-US" sz="2400" b="1" dirty="0" err="1" smtClean="0"/>
              <a:t>Dentoalveolar</a:t>
            </a:r>
            <a:r>
              <a:rPr lang="en-US" sz="2400" b="1" dirty="0" smtClean="0"/>
              <a:t> class II is treated with:</a:t>
            </a:r>
          </a:p>
          <a:p>
            <a:pPr algn="l"/>
            <a:endParaRPr lang="en-US" sz="2400" b="1" dirty="0" smtClean="0"/>
          </a:p>
          <a:p>
            <a:pPr algn="l"/>
            <a:r>
              <a:rPr lang="en-US" sz="2400" b="1" dirty="0" smtClean="0"/>
              <a:t>Removable appliances – </a:t>
            </a:r>
            <a:r>
              <a:rPr lang="en-US" sz="2400" b="1" dirty="0" err="1" smtClean="0"/>
              <a:t>robert</a:t>
            </a:r>
            <a:r>
              <a:rPr lang="en-US" sz="2400" b="1" dirty="0" smtClean="0"/>
              <a:t> retractor</a:t>
            </a:r>
          </a:p>
          <a:p>
            <a:pPr algn="l"/>
            <a:endParaRPr lang="en-US" sz="2400" b="1" dirty="0" smtClean="0"/>
          </a:p>
          <a:p>
            <a:pPr algn="l"/>
            <a:r>
              <a:rPr lang="en-US" sz="2400" b="1" dirty="0" smtClean="0"/>
              <a:t>Fixed appliances</a:t>
            </a:r>
            <a:endParaRPr lang="ar-IQ" sz="2400" b="1" dirty="0"/>
          </a:p>
        </p:txBody>
      </p:sp>
    </p:spTree>
    <p:extLst>
      <p:ext uri="{BB962C8B-B14F-4D97-AF65-F5344CB8AC3E}">
        <p14:creationId xmlns:p14="http://schemas.microsoft.com/office/powerpoint/2010/main" val="98509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03084" y="1852712"/>
            <a:ext cx="720620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b="1" dirty="0" smtClean="0"/>
              <a:t>Indication of removable appliances (Robert </a:t>
            </a:r>
            <a:r>
              <a:rPr lang="en-US" sz="2400" b="1" dirty="0" err="1" smtClean="0"/>
              <a:t>retrector</a:t>
            </a:r>
            <a:r>
              <a:rPr lang="en-US" sz="2400" b="1" dirty="0" smtClean="0"/>
              <a:t>)</a:t>
            </a:r>
          </a:p>
          <a:p>
            <a:pPr algn="l"/>
            <a:endParaRPr lang="en-US" sz="2400" b="1" dirty="0" smtClean="0"/>
          </a:p>
          <a:p>
            <a:pPr algn="l"/>
            <a:r>
              <a:rPr lang="en-US" sz="2400" b="1" dirty="0" smtClean="0"/>
              <a:t>1- </a:t>
            </a:r>
            <a:r>
              <a:rPr lang="en-US" sz="2400" b="1" dirty="0" err="1" smtClean="0"/>
              <a:t>Proclined</a:t>
            </a:r>
            <a:r>
              <a:rPr lang="en-US" sz="2400" b="1" dirty="0" smtClean="0"/>
              <a:t> upper incisors</a:t>
            </a:r>
          </a:p>
          <a:p>
            <a:pPr algn="l"/>
            <a:r>
              <a:rPr lang="en-US" sz="2400" b="1" dirty="0" smtClean="0"/>
              <a:t>2- Spaced upper incisors</a:t>
            </a:r>
          </a:p>
          <a:p>
            <a:pPr algn="l"/>
            <a:r>
              <a:rPr lang="en-US" sz="2400" b="1" dirty="0" smtClean="0"/>
              <a:t>3- Normal or reduced overbite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530" y="476672"/>
            <a:ext cx="5730875" cy="6397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</p:pic>
      <p:pic>
        <p:nvPicPr>
          <p:cNvPr id="4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05064"/>
            <a:ext cx="336345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45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1772816"/>
            <a:ext cx="5040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/>
              <a:t>3- fixed appliances</a:t>
            </a:r>
          </a:p>
          <a:p>
            <a:pPr algn="l"/>
            <a:r>
              <a:rPr lang="en-US" sz="2400" b="1" dirty="0" smtClean="0"/>
              <a:t>Indicated for most complicated tooth movements which involve bodily tooth movement, intrusion, extrusion</a:t>
            </a:r>
          </a:p>
          <a:p>
            <a:pPr algn="l"/>
            <a:endParaRPr lang="en-US" sz="2400" b="1" dirty="0"/>
          </a:p>
          <a:p>
            <a:pPr algn="l"/>
            <a:r>
              <a:rPr lang="en-US" sz="2400" b="1" dirty="0" smtClean="0"/>
              <a:t>Use class II elastics 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530" y="476672"/>
            <a:ext cx="5730875" cy="6397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</p:pic>
      <p:pic>
        <p:nvPicPr>
          <p:cNvPr id="4" name="Picture 2" descr="C:\Users\HP\Pictures\3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12976"/>
            <a:ext cx="4860033" cy="324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971600" y="2204864"/>
            <a:ext cx="6480720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endParaRPr lang="en-US" sz="2400" b="1" dirty="0"/>
          </a:p>
          <a:p>
            <a:pPr algn="l"/>
            <a:r>
              <a:rPr lang="en-US" sz="2400" b="1" dirty="0" smtClean="0"/>
              <a:t>Skeletal class II</a:t>
            </a:r>
          </a:p>
          <a:p>
            <a:pPr algn="l"/>
            <a:endParaRPr lang="en-US" sz="2400" b="1" dirty="0" smtClean="0"/>
          </a:p>
          <a:p>
            <a:pPr algn="l"/>
            <a:endParaRPr lang="en-US" sz="2400" b="1" dirty="0" smtClean="0"/>
          </a:p>
          <a:p>
            <a:pPr algn="l"/>
            <a:r>
              <a:rPr lang="en-US" sz="2400" b="1" dirty="0" err="1" smtClean="0"/>
              <a:t>Dentoskeletal</a:t>
            </a:r>
            <a:r>
              <a:rPr lang="en-US" sz="2400" b="1" dirty="0" smtClean="0"/>
              <a:t> compensation for the skeletal defect through reduction of tooth material is the treatment of choice ( camouflaging).</a:t>
            </a:r>
          </a:p>
          <a:p>
            <a:pPr algn="l"/>
            <a:endParaRPr lang="en-US" sz="2400" b="1" dirty="0"/>
          </a:p>
          <a:p>
            <a:pPr algn="l"/>
            <a:r>
              <a:rPr lang="en-US" sz="2400" b="1" dirty="0" smtClean="0"/>
              <a:t>Generally maxillary first premolars are extracted.</a:t>
            </a:r>
            <a:endParaRPr lang="ar-IQ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530" y="476672"/>
            <a:ext cx="5730875" cy="6397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77070"/>
            <a:ext cx="1457325" cy="6397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05817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043608" y="968359"/>
            <a:ext cx="684076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 smtClean="0">
                <a:solidFill>
                  <a:prstClr val="white"/>
                </a:solidFill>
              </a:rPr>
              <a:t>Indicated in adults with no growth potential</a:t>
            </a:r>
          </a:p>
          <a:p>
            <a:pPr algn="l"/>
            <a:endParaRPr lang="en-US" sz="2400" b="1" dirty="0" smtClean="0">
              <a:solidFill>
                <a:prstClr val="white"/>
              </a:solidFill>
            </a:endParaRPr>
          </a:p>
          <a:p>
            <a:pPr algn="l"/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mandibular advancement </a:t>
            </a:r>
          </a:p>
          <a:p>
            <a:pPr algn="l"/>
            <a:r>
              <a:rPr lang="en-US" sz="2400" b="1" dirty="0" smtClean="0">
                <a:solidFill>
                  <a:srgbClr val="FFFF00"/>
                </a:solidFill>
              </a:rPr>
              <a:t>Indication </a:t>
            </a:r>
            <a:r>
              <a:rPr lang="en-US" sz="2400" b="1" dirty="0" smtClean="0">
                <a:solidFill>
                  <a:prstClr val="white"/>
                </a:solidFill>
              </a:rPr>
              <a:t>: skeletal class II </a:t>
            </a:r>
            <a:r>
              <a:rPr lang="en-US" sz="2400" b="1" dirty="0" err="1" smtClean="0">
                <a:solidFill>
                  <a:prstClr val="white"/>
                </a:solidFill>
              </a:rPr>
              <a:t>caces</a:t>
            </a:r>
            <a:r>
              <a:rPr lang="en-US" sz="2400" b="1" dirty="0" smtClean="0">
                <a:solidFill>
                  <a:prstClr val="white"/>
                </a:solidFill>
              </a:rPr>
              <a:t> with mandibular deficiency</a:t>
            </a:r>
          </a:p>
          <a:p>
            <a:pPr algn="l"/>
            <a:endParaRPr lang="en-US" sz="2400" b="1" dirty="0" smtClean="0">
              <a:solidFill>
                <a:prstClr val="white"/>
              </a:solidFill>
            </a:endParaRPr>
          </a:p>
          <a:p>
            <a:pPr algn="l"/>
            <a:r>
              <a:rPr lang="en-US" sz="2400" b="1" dirty="0" smtClean="0">
                <a:solidFill>
                  <a:prstClr val="white"/>
                </a:solidFill>
              </a:rPr>
              <a:t>The intraoral sagittal split ramus osteotomy is the popular technique for surgical mandibular advancement.</a:t>
            </a:r>
            <a:endParaRPr lang="ar-IQ" sz="2400" b="1" dirty="0">
              <a:solidFill>
                <a:prstClr val="white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756629" y="289067"/>
            <a:ext cx="3414717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1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</a:rPr>
              <a:t>Orthognathic</a:t>
            </a:r>
            <a:r>
              <a:rPr lang="en-US" sz="2400" b="1" dirty="0">
                <a:solidFill>
                  <a:prstClr val="black"/>
                </a:solidFill>
              </a:rPr>
              <a:t> surgery </a:t>
            </a:r>
            <a:endParaRPr lang="ar-IQ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HP\Pictures\emm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417" y="4415397"/>
            <a:ext cx="2671139" cy="237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49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11560" y="980728"/>
            <a:ext cx="7699844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Maxillary impaction (Le Fort 1 maxillary osteotomy)</a:t>
            </a:r>
          </a:p>
          <a:p>
            <a:pPr algn="l"/>
            <a:r>
              <a:rPr lang="en-US" sz="2400" b="1" dirty="0" smtClean="0">
                <a:solidFill>
                  <a:srgbClr val="FFFF00"/>
                </a:solidFill>
              </a:rPr>
              <a:t>Indication</a:t>
            </a:r>
            <a:r>
              <a:rPr lang="en-US" sz="2400" b="1" dirty="0" smtClean="0"/>
              <a:t> : Vertical maxillary excess</a:t>
            </a:r>
          </a:p>
          <a:p>
            <a:pPr algn="l"/>
            <a:endParaRPr lang="en-US" sz="2400" b="1" dirty="0" smtClean="0"/>
          </a:p>
          <a:p>
            <a:pPr algn="l"/>
            <a:endParaRPr lang="en-US" sz="2400" b="1" dirty="0"/>
          </a:p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Anterior maxillary sub-apical set back</a:t>
            </a:r>
            <a:endParaRPr lang="en-US" sz="2400" b="1" dirty="0"/>
          </a:p>
          <a:p>
            <a:pPr algn="l"/>
            <a:r>
              <a:rPr lang="en-US" sz="2400" b="1" dirty="0" smtClean="0">
                <a:solidFill>
                  <a:srgbClr val="FFFF00"/>
                </a:solidFill>
              </a:rPr>
              <a:t>Indication </a:t>
            </a:r>
            <a:r>
              <a:rPr lang="en-US" sz="2400" b="1" dirty="0" smtClean="0"/>
              <a:t>: maxillary excess in </a:t>
            </a:r>
            <a:r>
              <a:rPr lang="en-US" sz="2400" b="1" dirty="0" err="1" smtClean="0"/>
              <a:t>antero</a:t>
            </a:r>
            <a:r>
              <a:rPr lang="en-US" sz="2400" b="1" dirty="0" smtClean="0"/>
              <a:t>-posterior </a:t>
            </a:r>
            <a:r>
              <a:rPr lang="en-US" sz="2400" b="1" dirty="0" err="1" smtClean="0"/>
              <a:t>dimentional</a:t>
            </a:r>
            <a:r>
              <a:rPr lang="en-US" sz="2400" b="1" dirty="0" smtClean="0"/>
              <a:t> mid-face protrusion ( no vertical excess)</a:t>
            </a:r>
          </a:p>
          <a:p>
            <a:pPr algn="l"/>
            <a:endParaRPr lang="en-US" sz="2400" b="1" dirty="0"/>
          </a:p>
          <a:p>
            <a:pPr algn="l"/>
            <a:endParaRPr lang="en-US" sz="2400" b="1" dirty="0" smtClean="0"/>
          </a:p>
        </p:txBody>
      </p:sp>
      <p:sp>
        <p:nvSpPr>
          <p:cNvPr id="3" name="مربع نص 2"/>
          <p:cNvSpPr txBox="1"/>
          <p:nvPr/>
        </p:nvSpPr>
        <p:spPr>
          <a:xfrm>
            <a:off x="2756629" y="289067"/>
            <a:ext cx="3414717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1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Orthognathic</a:t>
            </a:r>
            <a:r>
              <a:rPr lang="en-US" sz="2400" b="1" dirty="0">
                <a:solidFill>
                  <a:schemeClr val="bg1"/>
                </a:solidFill>
              </a:rPr>
              <a:t> surgery </a:t>
            </a:r>
            <a:endParaRPr lang="ar-IQ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HP\Pictures\emm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33056"/>
            <a:ext cx="324036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10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9512" y="2735275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2400" b="1" dirty="0">
                <a:solidFill>
                  <a:srgbClr val="FF0000"/>
                </a:solidFill>
              </a:rPr>
              <a:t>Combined surgical approaches : maxillary and </a:t>
            </a:r>
            <a:r>
              <a:rPr lang="en-US" sz="2400" b="1" dirty="0" smtClean="0">
                <a:solidFill>
                  <a:srgbClr val="FF0000"/>
                </a:solidFill>
              </a:rPr>
              <a:t>mandibular  </a:t>
            </a:r>
            <a:endParaRPr lang="en-US" sz="2400" b="1" dirty="0">
              <a:solidFill>
                <a:prstClr val="white"/>
              </a:solidFill>
            </a:endParaRPr>
          </a:p>
          <a:p>
            <a:pPr lvl="0" algn="l"/>
            <a:r>
              <a:rPr lang="en-US" sz="2400" b="1" dirty="0">
                <a:solidFill>
                  <a:srgbClr val="FFFF00"/>
                </a:solidFill>
              </a:rPr>
              <a:t>Indication</a:t>
            </a:r>
            <a:r>
              <a:rPr lang="en-US" sz="2400" b="1" dirty="0">
                <a:solidFill>
                  <a:prstClr val="white"/>
                </a:solidFill>
              </a:rPr>
              <a:t> : maxillary excess and mandibular deficiency </a:t>
            </a:r>
            <a:endParaRPr lang="ar-IQ" sz="2400" b="1" dirty="0">
              <a:solidFill>
                <a:prstClr val="white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756629" y="289067"/>
            <a:ext cx="3414717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1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Orthognathic</a:t>
            </a:r>
            <a:r>
              <a:rPr lang="en-US" sz="2400" b="1" dirty="0">
                <a:solidFill>
                  <a:schemeClr val="bg1"/>
                </a:solidFill>
              </a:rPr>
              <a:t> surgery </a:t>
            </a:r>
            <a:endParaRPr lang="ar-IQ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0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11561" y="980728"/>
            <a:ext cx="809522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 smtClean="0"/>
              <a:t>Class II division 1 : The molar relationship in class II with the upper anterior teeth </a:t>
            </a:r>
            <a:r>
              <a:rPr lang="en-US" sz="2400" b="1" dirty="0" err="1" smtClean="0"/>
              <a:t>proclined</a:t>
            </a:r>
            <a:r>
              <a:rPr lang="en-US" sz="2400" b="1" dirty="0" smtClean="0"/>
              <a:t>.</a:t>
            </a:r>
            <a:endParaRPr lang="ar-IQ" sz="2400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2367517" y="293726"/>
            <a:ext cx="494667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en-US" sz="2400" b="1" dirty="0" smtClean="0"/>
              <a:t>Subdivisions of Class II Malocclusion</a:t>
            </a:r>
            <a:endParaRPr lang="ar-IQ" sz="2400" b="1" dirty="0"/>
          </a:p>
        </p:txBody>
      </p:sp>
      <p:pic>
        <p:nvPicPr>
          <p:cNvPr id="1026" name="Picture 2" descr="C:\Users\HP\Pictures\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752" y="2276872"/>
            <a:ext cx="4730496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70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868299" y="1120676"/>
            <a:ext cx="7008734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 smtClean="0"/>
              <a:t>For </a:t>
            </a:r>
            <a:r>
              <a:rPr lang="en-US" sz="2400" b="1" dirty="0" err="1" smtClean="0"/>
              <a:t>overjet</a:t>
            </a:r>
            <a:r>
              <a:rPr lang="en-US" sz="2400" b="1" dirty="0" smtClean="0"/>
              <a:t> reduction to be stable , anterior lip seal must be achieved, lower lip contact the upper incisor </a:t>
            </a:r>
          </a:p>
          <a:p>
            <a:pPr algn="l"/>
            <a:endParaRPr lang="en-US" sz="2400" b="1" dirty="0"/>
          </a:p>
          <a:p>
            <a:pPr algn="l"/>
            <a:r>
              <a:rPr lang="en-US" sz="2400" b="1" dirty="0" smtClean="0"/>
              <a:t>Appliances used for retention </a:t>
            </a:r>
          </a:p>
          <a:p>
            <a:pPr algn="l"/>
            <a:r>
              <a:rPr lang="en-US" sz="2400" b="1" dirty="0" smtClean="0"/>
              <a:t>1- lingual fixed retainer</a:t>
            </a:r>
          </a:p>
          <a:p>
            <a:pPr algn="l"/>
            <a:r>
              <a:rPr lang="en-US" sz="2400" b="1" dirty="0" smtClean="0"/>
              <a:t>2- </a:t>
            </a:r>
            <a:r>
              <a:rPr lang="en-US" sz="2400" b="1" dirty="0" err="1" smtClean="0"/>
              <a:t>Howly</a:t>
            </a:r>
            <a:r>
              <a:rPr lang="en-US" sz="2400" b="1" dirty="0" smtClean="0"/>
              <a:t> labial arch</a:t>
            </a:r>
            <a:endParaRPr lang="ar-IQ" sz="2400" b="1" dirty="0"/>
          </a:p>
        </p:txBody>
      </p:sp>
      <p:sp>
        <p:nvSpPr>
          <p:cNvPr id="3" name="مستطيل 2"/>
          <p:cNvSpPr/>
          <p:nvPr/>
        </p:nvSpPr>
        <p:spPr>
          <a:xfrm>
            <a:off x="2555776" y="519063"/>
            <a:ext cx="3224344" cy="461665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l"/>
            <a:r>
              <a:rPr lang="en-US" sz="2400" b="1" dirty="0"/>
              <a:t>Retention and stability</a:t>
            </a:r>
          </a:p>
        </p:txBody>
      </p:sp>
      <p:pic>
        <p:nvPicPr>
          <p:cNvPr id="7170" name="Picture 2" descr="C:\Users\HP\Pictures\to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77072"/>
            <a:ext cx="2540000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www.accutechortho.com/sites/default/files/styles/product_slider_image/public/P%20front.JPG?itok=JbdTp-Z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3521980"/>
            <a:ext cx="4320480" cy="274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17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صور الكاميرا\DSC031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896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34661" y="1124744"/>
            <a:ext cx="7920879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 smtClean="0"/>
              <a:t>Class II division 2: The molar relationship in class II with the upper central incisor are </a:t>
            </a:r>
            <a:r>
              <a:rPr lang="en-US" sz="2400" b="1" dirty="0" err="1" smtClean="0"/>
              <a:t>retroclined</a:t>
            </a:r>
            <a:r>
              <a:rPr lang="en-US" sz="2400" b="1" dirty="0" smtClean="0"/>
              <a:t> and overlapped by the lateral incisors. </a:t>
            </a:r>
          </a:p>
          <a:p>
            <a:pPr algn="l"/>
            <a:r>
              <a:rPr lang="en-US" sz="2400" b="1" dirty="0" smtClean="0"/>
              <a:t>In more sever cases both upper central and lateral incisors are </a:t>
            </a:r>
            <a:r>
              <a:rPr lang="en-US" sz="2400" b="1" dirty="0" err="1" smtClean="0"/>
              <a:t>retroclined</a:t>
            </a:r>
            <a:r>
              <a:rPr lang="en-US" sz="2400" b="1" dirty="0" smtClean="0"/>
              <a:t> and overlapped by canines.</a:t>
            </a:r>
            <a:endParaRPr lang="ar-IQ" sz="2400" b="1" dirty="0"/>
          </a:p>
        </p:txBody>
      </p:sp>
      <p:sp>
        <p:nvSpPr>
          <p:cNvPr id="3" name="مربع نص 2"/>
          <p:cNvSpPr txBox="1"/>
          <p:nvPr/>
        </p:nvSpPr>
        <p:spPr>
          <a:xfrm>
            <a:off x="2367517" y="293726"/>
            <a:ext cx="494667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en-US" sz="2400" b="1" dirty="0" smtClean="0"/>
              <a:t>Subdivisions of Class II malocclusion</a:t>
            </a:r>
            <a:endParaRPr lang="ar-IQ" sz="2400" b="1" dirty="0"/>
          </a:p>
        </p:txBody>
      </p:sp>
      <p:pic>
        <p:nvPicPr>
          <p:cNvPr id="2050" name="Picture 2" descr="C:\Users\HP\Pictures\Befor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63" y="3284984"/>
            <a:ext cx="4270507" cy="302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P\Pictures\Before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301" y="3284984"/>
            <a:ext cx="4270507" cy="302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86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83567" y="3645024"/>
            <a:ext cx="4209101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en-US" sz="2400" b="1" dirty="0" smtClean="0"/>
              <a:t>2- skeletal class II malocclusion:</a:t>
            </a:r>
          </a:p>
          <a:p>
            <a:pPr algn="l"/>
            <a:r>
              <a:rPr lang="en-US" sz="2400" b="1" dirty="0" smtClean="0"/>
              <a:t>1- maxillary protrusion.</a:t>
            </a:r>
          </a:p>
          <a:p>
            <a:pPr algn="l"/>
            <a:r>
              <a:rPr lang="en-US" sz="2400" b="1" dirty="0" smtClean="0"/>
              <a:t>2- mandibular </a:t>
            </a:r>
            <a:r>
              <a:rPr lang="en-US" sz="2400" b="1" dirty="0" err="1" smtClean="0"/>
              <a:t>retrusion</a:t>
            </a:r>
            <a:r>
              <a:rPr lang="en-US" sz="2400" b="1" dirty="0" smtClean="0"/>
              <a:t>.</a:t>
            </a:r>
          </a:p>
          <a:p>
            <a:pPr algn="l"/>
            <a:r>
              <a:rPr lang="en-US" sz="2400" b="1" dirty="0" smtClean="0"/>
              <a:t>3- combination of above.</a:t>
            </a:r>
            <a:endParaRPr lang="ar-IQ" sz="2400" b="1" dirty="0"/>
          </a:p>
        </p:txBody>
      </p:sp>
      <p:sp>
        <p:nvSpPr>
          <p:cNvPr id="3" name="مربع نص 2"/>
          <p:cNvSpPr txBox="1"/>
          <p:nvPr/>
        </p:nvSpPr>
        <p:spPr>
          <a:xfrm>
            <a:off x="1706366" y="332656"/>
            <a:ext cx="503484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/>
              <a:t>Classification of Class II malocclusion</a:t>
            </a:r>
            <a:endParaRPr lang="ar-IQ" sz="2400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683568" y="1340768"/>
            <a:ext cx="738503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 smtClean="0"/>
              <a:t>1- </a:t>
            </a:r>
            <a:r>
              <a:rPr lang="en-US" sz="2400" b="1" dirty="0" err="1" smtClean="0"/>
              <a:t>Dentoalveolar</a:t>
            </a:r>
            <a:r>
              <a:rPr lang="en-US" sz="2400" b="1" dirty="0" smtClean="0"/>
              <a:t>  Class II malocclusion: </a:t>
            </a:r>
          </a:p>
          <a:p>
            <a:pPr algn="l"/>
            <a:r>
              <a:rPr lang="en-US" sz="2400" b="1" dirty="0" smtClean="0"/>
              <a:t>Normal </a:t>
            </a:r>
            <a:r>
              <a:rPr lang="en-US" sz="2400" b="1" dirty="0" err="1" smtClean="0"/>
              <a:t>maxillo</a:t>
            </a:r>
            <a:r>
              <a:rPr lang="en-US" sz="2400" b="1" dirty="0" smtClean="0"/>
              <a:t>-mandibular skeletal relation but the defect in alveolar bone or dentition</a:t>
            </a:r>
            <a:endParaRPr lang="ar-IQ" sz="2400" b="1" dirty="0"/>
          </a:p>
        </p:txBody>
      </p:sp>
    </p:spTree>
    <p:extLst>
      <p:ext uri="{BB962C8B-B14F-4D97-AF65-F5344CB8AC3E}">
        <p14:creationId xmlns:p14="http://schemas.microsoft.com/office/powerpoint/2010/main" val="296564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Pictures\95_D300_i110_54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3" y="27675"/>
            <a:ext cx="4448567" cy="329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Pictures\95_D300_i210_54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342" y="3482464"/>
            <a:ext cx="4448567" cy="329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Pictures\95_D300_i200_54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294" y="26729"/>
            <a:ext cx="4477618" cy="331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71663" y="2974151"/>
            <a:ext cx="2922916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Mandibular </a:t>
            </a:r>
            <a:r>
              <a:rPr lang="en-US" b="1" dirty="0" err="1" smtClean="0">
                <a:solidFill>
                  <a:schemeClr val="bg1"/>
                </a:solidFill>
              </a:rPr>
              <a:t>Retrognathisim</a:t>
            </a:r>
            <a:endParaRPr lang="ar-IQ" b="1" dirty="0">
              <a:solidFill>
                <a:schemeClr val="bg1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4688649" y="2929592"/>
            <a:ext cx="2489785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Maxillary </a:t>
            </a:r>
            <a:r>
              <a:rPr lang="en-US" b="1" dirty="0" err="1" smtClean="0">
                <a:solidFill>
                  <a:schemeClr val="bg1"/>
                </a:solidFill>
              </a:rPr>
              <a:t>prognathisim</a:t>
            </a:r>
            <a:endParaRPr lang="ar-IQ" b="1" dirty="0">
              <a:solidFill>
                <a:schemeClr val="bg1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459576" y="6408367"/>
            <a:ext cx="3703258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Maxillary </a:t>
            </a:r>
            <a:r>
              <a:rPr lang="en-US" b="1" dirty="0" err="1" smtClean="0">
                <a:solidFill>
                  <a:schemeClr val="bg1"/>
                </a:solidFill>
              </a:rPr>
              <a:t>dento</a:t>
            </a:r>
            <a:r>
              <a:rPr lang="en-US" b="1" dirty="0" smtClean="0">
                <a:solidFill>
                  <a:schemeClr val="bg1"/>
                </a:solidFill>
              </a:rPr>
              <a:t>-alveolar protrusion</a:t>
            </a:r>
            <a:endParaRPr lang="ar-IQ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2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-89872" y="2505670"/>
            <a:ext cx="9281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rgbClr val="CC4757">
                          <a:shade val="25000"/>
                          <a:satMod val="190000"/>
                        </a:srgbClr>
                      </a:gs>
                      <a:gs pos="80000">
                        <a:srgbClr val="CC4757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Class II Division 1 malocclusion</a:t>
            </a:r>
            <a:endParaRPr lang="ar-IQ" sz="5400" b="1" dirty="0">
              <a:ln w="31550" cmpd="sng">
                <a:gradFill>
                  <a:gsLst>
                    <a:gs pos="25000">
                      <a:srgbClr val="CC4757">
                        <a:shade val="25000"/>
                        <a:satMod val="190000"/>
                      </a:srgbClr>
                    </a:gs>
                    <a:gs pos="80000">
                      <a:srgbClr val="CC4757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384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755576" y="476672"/>
            <a:ext cx="7488832" cy="60631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Etiology</a:t>
            </a:r>
          </a:p>
          <a:p>
            <a:pPr algn="ctr"/>
            <a:endParaRPr lang="en-US" sz="2400" b="1" dirty="0" smtClean="0"/>
          </a:p>
          <a:p>
            <a:pPr algn="l"/>
            <a:r>
              <a:rPr lang="en-US" sz="2400" b="1" dirty="0"/>
              <a:t>1</a:t>
            </a:r>
            <a:r>
              <a:rPr lang="en-US" sz="2400" b="1" dirty="0" smtClean="0"/>
              <a:t>- skeletal genetic component</a:t>
            </a:r>
          </a:p>
          <a:p>
            <a:pPr algn="l"/>
            <a:r>
              <a:rPr lang="en-US" sz="2400" b="1" dirty="0" err="1" smtClean="0"/>
              <a:t>Prognathic</a:t>
            </a:r>
            <a:r>
              <a:rPr lang="en-US" sz="2400" b="1" dirty="0" smtClean="0"/>
              <a:t> maxilla</a:t>
            </a:r>
          </a:p>
          <a:p>
            <a:pPr algn="l"/>
            <a:r>
              <a:rPr lang="en-US" sz="2400" b="1" dirty="0" err="1" smtClean="0"/>
              <a:t>Retrognathic</a:t>
            </a:r>
            <a:r>
              <a:rPr lang="en-US" sz="2400" b="1" dirty="0" smtClean="0"/>
              <a:t> mandible</a:t>
            </a:r>
          </a:p>
          <a:p>
            <a:pPr algn="l"/>
            <a:r>
              <a:rPr lang="en-US" sz="2400" b="1" dirty="0" smtClean="0"/>
              <a:t>Combination of above</a:t>
            </a:r>
          </a:p>
          <a:p>
            <a:pPr algn="l"/>
            <a:endParaRPr lang="en-US" sz="2400" b="1" dirty="0" smtClean="0"/>
          </a:p>
          <a:p>
            <a:pPr algn="l"/>
            <a:r>
              <a:rPr lang="en-US" sz="2400" b="1" dirty="0" smtClean="0"/>
              <a:t>2- soft </a:t>
            </a:r>
            <a:r>
              <a:rPr lang="en-US" sz="2400" b="1" dirty="0" smtClean="0"/>
              <a:t>tissue factor</a:t>
            </a:r>
            <a:endParaRPr lang="en-US" sz="2400" b="1" dirty="0" smtClean="0"/>
          </a:p>
          <a:p>
            <a:pPr algn="l"/>
            <a:r>
              <a:rPr lang="en-US" sz="2400" b="1" dirty="0" smtClean="0"/>
              <a:t>Incompetent lips (</a:t>
            </a:r>
            <a:r>
              <a:rPr lang="en-US" sz="2400" b="1" dirty="0" err="1" smtClean="0"/>
              <a:t>proclined</a:t>
            </a:r>
            <a:r>
              <a:rPr lang="en-US" sz="2400" b="1" dirty="0" smtClean="0"/>
              <a:t> upper incisors)</a:t>
            </a:r>
          </a:p>
          <a:p>
            <a:pPr algn="l"/>
            <a:r>
              <a:rPr lang="en-US" sz="2400" b="1" dirty="0" smtClean="0"/>
              <a:t>Lower lip trap behind upper incisors</a:t>
            </a:r>
          </a:p>
          <a:p>
            <a:pPr algn="l"/>
            <a:r>
              <a:rPr lang="en-US" sz="2400" b="1" dirty="0" smtClean="0"/>
              <a:t>Tongue thrust</a:t>
            </a:r>
          </a:p>
          <a:p>
            <a:pPr algn="l"/>
            <a:endParaRPr lang="en-US" sz="2400" b="1" dirty="0" smtClean="0"/>
          </a:p>
          <a:p>
            <a:pPr algn="l"/>
            <a:r>
              <a:rPr lang="en-US" sz="2400" b="1" dirty="0" smtClean="0"/>
              <a:t>3- habits</a:t>
            </a:r>
          </a:p>
          <a:p>
            <a:pPr algn="l"/>
            <a:r>
              <a:rPr lang="en-US" sz="2400" b="1" dirty="0" smtClean="0"/>
              <a:t>Digit sucking habit (</a:t>
            </a:r>
            <a:r>
              <a:rPr lang="en-US" sz="2400" b="1" dirty="0" err="1" smtClean="0"/>
              <a:t>proclination</a:t>
            </a:r>
            <a:r>
              <a:rPr lang="en-US" sz="2400" b="1" dirty="0" smtClean="0"/>
              <a:t> of upper incisor, </a:t>
            </a:r>
            <a:r>
              <a:rPr lang="en-US" sz="2400" b="1" dirty="0" err="1" smtClean="0"/>
              <a:t>retroclination</a:t>
            </a:r>
            <a:r>
              <a:rPr lang="en-US" sz="2400" b="1" dirty="0" smtClean="0"/>
              <a:t> of lower incisor, anterior open bite)</a:t>
            </a:r>
          </a:p>
          <a:p>
            <a:pPr algn="l"/>
            <a:r>
              <a:rPr lang="en-US" sz="2400" b="1" dirty="0" smtClean="0"/>
              <a:t>Mouth breathing habit</a:t>
            </a:r>
            <a:endParaRPr lang="ar-IQ" sz="2400" b="1" dirty="0"/>
          </a:p>
        </p:txBody>
      </p:sp>
    </p:spTree>
    <p:extLst>
      <p:ext uri="{BB962C8B-B14F-4D97-AF65-F5344CB8AC3E}">
        <p14:creationId xmlns:p14="http://schemas.microsoft.com/office/powerpoint/2010/main" val="163395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83568" y="194515"/>
            <a:ext cx="654076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 smtClean="0"/>
              <a:t>Features of class II division 1 malocclusion:</a:t>
            </a:r>
            <a:endParaRPr lang="ar-IQ" sz="2800" b="1" dirty="0"/>
          </a:p>
        </p:txBody>
      </p:sp>
      <p:sp>
        <p:nvSpPr>
          <p:cNvPr id="3" name="مربع نص 2"/>
          <p:cNvSpPr txBox="1"/>
          <p:nvPr/>
        </p:nvSpPr>
        <p:spPr>
          <a:xfrm>
            <a:off x="395537" y="1268760"/>
            <a:ext cx="8352928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 err="1" smtClean="0"/>
              <a:t>Extraoral</a:t>
            </a:r>
            <a:r>
              <a:rPr lang="en-US" sz="2400" b="1" dirty="0" smtClean="0"/>
              <a:t> features</a:t>
            </a:r>
          </a:p>
          <a:p>
            <a:pPr algn="l"/>
            <a:r>
              <a:rPr lang="en-US" sz="2400" b="1" dirty="0" smtClean="0"/>
              <a:t>1- Convex profile.</a:t>
            </a:r>
          </a:p>
          <a:p>
            <a:pPr algn="l"/>
            <a:r>
              <a:rPr lang="en-US" sz="2400" b="1" dirty="0" smtClean="0"/>
              <a:t>2- Posteriorly </a:t>
            </a:r>
            <a:r>
              <a:rPr lang="en-US" sz="2400" b="1" dirty="0" err="1" smtClean="0"/>
              <a:t>divegent</a:t>
            </a:r>
            <a:r>
              <a:rPr lang="en-US" sz="2400" b="1" dirty="0" smtClean="0"/>
              <a:t> face</a:t>
            </a:r>
          </a:p>
          <a:p>
            <a:pPr algn="l"/>
            <a:r>
              <a:rPr lang="en-US" sz="2400" b="1" dirty="0" smtClean="0"/>
              <a:t>3- Deep </a:t>
            </a:r>
            <a:r>
              <a:rPr lang="en-US" sz="2400" b="1" dirty="0" err="1" smtClean="0"/>
              <a:t>mentolabial</a:t>
            </a:r>
            <a:r>
              <a:rPr lang="en-US" sz="2400" b="1" dirty="0" smtClean="0"/>
              <a:t> sulcus</a:t>
            </a:r>
          </a:p>
          <a:p>
            <a:pPr algn="l"/>
            <a:r>
              <a:rPr lang="en-US" sz="2400" b="1" dirty="0" smtClean="0"/>
              <a:t>4- Oval shaped face (</a:t>
            </a:r>
            <a:r>
              <a:rPr lang="en-US" sz="2400" b="1" dirty="0" err="1" smtClean="0"/>
              <a:t>mesocephalic</a:t>
            </a:r>
            <a:r>
              <a:rPr lang="en-US" sz="2400" b="1" dirty="0" smtClean="0"/>
              <a:t> to dolichocephalic in                    frontal view.</a:t>
            </a:r>
          </a:p>
          <a:p>
            <a:pPr algn="l"/>
            <a:r>
              <a:rPr lang="en-US" sz="2400" b="1" dirty="0" smtClean="0"/>
              <a:t>5- </a:t>
            </a:r>
            <a:r>
              <a:rPr lang="en-US" sz="2400" b="1" dirty="0" err="1" smtClean="0"/>
              <a:t>Incompitant</a:t>
            </a:r>
            <a:r>
              <a:rPr lang="en-US" sz="2400" b="1" dirty="0" smtClean="0"/>
              <a:t> lips.</a:t>
            </a:r>
          </a:p>
          <a:p>
            <a:pPr algn="l"/>
            <a:r>
              <a:rPr lang="en-US" sz="2400" b="1" dirty="0" smtClean="0"/>
              <a:t>6- Short hypotonic upper lip.</a:t>
            </a:r>
          </a:p>
          <a:p>
            <a:pPr algn="l"/>
            <a:r>
              <a:rPr lang="en-US" sz="2400" b="1" dirty="0" smtClean="0"/>
              <a:t>7- </a:t>
            </a:r>
            <a:r>
              <a:rPr lang="en-US" sz="2400" b="1" dirty="0" err="1" smtClean="0"/>
              <a:t>Everted</a:t>
            </a:r>
            <a:r>
              <a:rPr lang="en-US" sz="2400" b="1" dirty="0" smtClean="0"/>
              <a:t>  lower lip.</a:t>
            </a:r>
          </a:p>
          <a:p>
            <a:pPr algn="l"/>
            <a:r>
              <a:rPr lang="en-US" sz="2400" b="1" dirty="0" smtClean="0"/>
              <a:t>8- Hyperactive </a:t>
            </a:r>
            <a:r>
              <a:rPr lang="en-US" sz="2400" b="1" dirty="0" err="1" smtClean="0"/>
              <a:t>mentalis</a:t>
            </a:r>
            <a:r>
              <a:rPr lang="en-US" sz="2400" b="1" dirty="0" smtClean="0"/>
              <a:t> muscle.</a:t>
            </a:r>
          </a:p>
          <a:p>
            <a:pPr algn="l"/>
            <a:r>
              <a:rPr lang="en-US" sz="2400" b="1" dirty="0" smtClean="0"/>
              <a:t>9- Abnormal perioral musculature.</a:t>
            </a:r>
          </a:p>
          <a:p>
            <a:pPr algn="l"/>
            <a:r>
              <a:rPr lang="en-US" sz="2400" b="1" dirty="0" smtClean="0"/>
              <a:t>10- Deficient lower facial height.</a:t>
            </a:r>
          </a:p>
          <a:p>
            <a:pPr algn="l"/>
            <a:r>
              <a:rPr lang="en-US" sz="2400" b="1" dirty="0" smtClean="0"/>
              <a:t>11- Lip trap (sometimes).</a:t>
            </a:r>
            <a:endParaRPr lang="ar-IQ" sz="2400" b="1" dirty="0"/>
          </a:p>
        </p:txBody>
      </p:sp>
    </p:spTree>
    <p:extLst>
      <p:ext uri="{BB962C8B-B14F-4D97-AF65-F5344CB8AC3E}">
        <p14:creationId xmlns:p14="http://schemas.microsoft.com/office/powerpoint/2010/main" val="33291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السمة الفاخرة</Template>
  <TotalTime>724</TotalTime>
  <Words>794</Words>
  <Application>Microsoft Office PowerPoint</Application>
  <PresentationFormat>عرض على الشاشة (3:4)‏</PresentationFormat>
  <Paragraphs>145</Paragraphs>
  <Slides>31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2" baseType="lpstr">
      <vt:lpstr>Deluxe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II malocclusion</dc:title>
  <dc:creator>HP</dc:creator>
  <cp:lastModifiedBy>HP</cp:lastModifiedBy>
  <cp:revision>63</cp:revision>
  <dcterms:created xsi:type="dcterms:W3CDTF">2015-11-14T19:46:59Z</dcterms:created>
  <dcterms:modified xsi:type="dcterms:W3CDTF">2015-12-04T19:15:05Z</dcterms:modified>
</cp:coreProperties>
</file>