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3"/>
  </p:notesMasterIdLst>
  <p:sldIdLst>
    <p:sldId id="303" r:id="rId2"/>
    <p:sldId id="256" r:id="rId3"/>
    <p:sldId id="257" r:id="rId4"/>
    <p:sldId id="258" r:id="rId5"/>
    <p:sldId id="259" r:id="rId6"/>
    <p:sldId id="260" r:id="rId7"/>
    <p:sldId id="261" r:id="rId8"/>
    <p:sldId id="262" r:id="rId9"/>
    <p:sldId id="263" r:id="rId10"/>
    <p:sldId id="312" r:id="rId11"/>
    <p:sldId id="313" r:id="rId12"/>
    <p:sldId id="314" r:id="rId13"/>
    <p:sldId id="315" r:id="rId14"/>
    <p:sldId id="317" r:id="rId15"/>
    <p:sldId id="319" r:id="rId16"/>
    <p:sldId id="321" r:id="rId17"/>
    <p:sldId id="322" r:id="rId18"/>
    <p:sldId id="264" r:id="rId19"/>
    <p:sldId id="405" r:id="rId20"/>
    <p:sldId id="323" r:id="rId21"/>
    <p:sldId id="325" r:id="rId22"/>
    <p:sldId id="266" r:id="rId23"/>
    <p:sldId id="267" r:id="rId24"/>
    <p:sldId id="311" r:id="rId25"/>
    <p:sldId id="268" r:id="rId26"/>
    <p:sldId id="270" r:id="rId27"/>
    <p:sldId id="282" r:id="rId28"/>
    <p:sldId id="328" r:id="rId29"/>
    <p:sldId id="310" r:id="rId30"/>
    <p:sldId id="283" r:id="rId31"/>
    <p:sldId id="292" r:id="rId32"/>
    <p:sldId id="329" r:id="rId33"/>
    <p:sldId id="297" r:id="rId34"/>
    <p:sldId id="298" r:id="rId35"/>
    <p:sldId id="332" r:id="rId36"/>
    <p:sldId id="299" r:id="rId37"/>
    <p:sldId id="301" r:id="rId38"/>
    <p:sldId id="302" r:id="rId39"/>
    <p:sldId id="304" r:id="rId40"/>
    <p:sldId id="305" r:id="rId41"/>
    <p:sldId id="330" r:id="rId42"/>
    <p:sldId id="306" r:id="rId43"/>
    <p:sldId id="333" r:id="rId44"/>
    <p:sldId id="334" r:id="rId45"/>
    <p:sldId id="335" r:id="rId46"/>
    <p:sldId id="336" r:id="rId47"/>
    <p:sldId id="337" r:id="rId48"/>
    <p:sldId id="338" r:id="rId49"/>
    <p:sldId id="339" r:id="rId50"/>
    <p:sldId id="340" r:id="rId51"/>
    <p:sldId id="351" r:id="rId52"/>
    <p:sldId id="354" r:id="rId53"/>
    <p:sldId id="417" r:id="rId54"/>
    <p:sldId id="418" r:id="rId55"/>
    <p:sldId id="419" r:id="rId56"/>
    <p:sldId id="420" r:id="rId57"/>
    <p:sldId id="421" r:id="rId58"/>
    <p:sldId id="355" r:id="rId59"/>
    <p:sldId id="356" r:id="rId60"/>
    <p:sldId id="357" r:id="rId61"/>
    <p:sldId id="358" r:id="rId62"/>
    <p:sldId id="360" r:id="rId63"/>
    <p:sldId id="361" r:id="rId64"/>
    <p:sldId id="362" r:id="rId65"/>
    <p:sldId id="363" r:id="rId66"/>
    <p:sldId id="364" r:id="rId67"/>
    <p:sldId id="365" r:id="rId68"/>
    <p:sldId id="366" r:id="rId69"/>
    <p:sldId id="367" r:id="rId70"/>
    <p:sldId id="383" r:id="rId71"/>
    <p:sldId id="385" r:id="rId72"/>
    <p:sldId id="416" r:id="rId73"/>
    <p:sldId id="386" r:id="rId74"/>
    <p:sldId id="387" r:id="rId75"/>
    <p:sldId id="388" r:id="rId76"/>
    <p:sldId id="389" r:id="rId77"/>
    <p:sldId id="390" r:id="rId78"/>
    <p:sldId id="391" r:id="rId79"/>
    <p:sldId id="396" r:id="rId80"/>
    <p:sldId id="397" r:id="rId81"/>
    <p:sldId id="398" r:id="rId82"/>
    <p:sldId id="399" r:id="rId83"/>
    <p:sldId id="406" r:id="rId84"/>
    <p:sldId id="407" r:id="rId85"/>
    <p:sldId id="408" r:id="rId86"/>
    <p:sldId id="410" r:id="rId87"/>
    <p:sldId id="411" r:id="rId88"/>
    <p:sldId id="412" r:id="rId89"/>
    <p:sldId id="413" r:id="rId90"/>
    <p:sldId id="415" r:id="rId91"/>
    <p:sldId id="307" r:id="rId92"/>
  </p:sldIdLst>
  <p:sldSz cx="9144000" cy="6858000" type="screen4x3"/>
  <p:notesSz cx="6858000" cy="9144000"/>
  <p:defaultTextStyle>
    <a:defPPr>
      <a:defRPr lang="ar-SA"/>
    </a:defPPr>
    <a:lvl1pPr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1"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CC00"/>
    <a:srgbClr val="92A89F"/>
    <a:srgbClr val="53FFB9"/>
    <a:srgbClr val="00FF99"/>
    <a:srgbClr val="FFCC66"/>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5" autoAdjust="0"/>
    <p:restoredTop sz="94856" autoAdjust="0"/>
  </p:normalViewPr>
  <p:slideViewPr>
    <p:cSldViewPr>
      <p:cViewPr>
        <p:scale>
          <a:sx n="69" d="100"/>
          <a:sy n="69" d="100"/>
        </p:scale>
        <p:origin x="-492" y="-78"/>
      </p:cViewPr>
      <p:guideLst>
        <p:guide orient="horz" pos="2160"/>
        <p:guide pos="2880"/>
      </p:guideLst>
    </p:cSldViewPr>
  </p:slideViewPr>
  <p:outlineViewPr>
    <p:cViewPr>
      <p:scale>
        <a:sx n="33" d="100"/>
        <a:sy n="33" d="100"/>
      </p:scale>
      <p:origin x="0" y="3927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slide" Target="slides/slide88.xml" /><Relationship Id="rId97" Type="http://schemas.openxmlformats.org/officeDocument/2006/relationships/tableStyles" Target="tableStyles.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viewProps" Target="viewProps.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notesMaster" Target="notesMasters/notesMaster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B02EC-7A60-483E-8A20-5DFBFB3D1042}" type="doc">
      <dgm:prSet loTypeId="urn:microsoft.com/office/officeart/2005/8/layout/orgChart1" loCatId="hierarchy" qsTypeId="urn:microsoft.com/office/officeart/2005/8/quickstyle/simple1" qsCatId="simple" csTypeId="urn:microsoft.com/office/officeart/2005/8/colors/accent1_2" csCatId="accent1" phldr="1"/>
      <dgm:spPr/>
    </dgm:pt>
    <dgm:pt modelId="{F07CAC55-36D9-4D65-BB0A-C3449896376E}">
      <dgm:prSet custT="1"/>
      <dgm:spPr>
        <a:solidFill>
          <a:schemeClr val="accent1">
            <a:lumMod val="75000"/>
          </a:schemeClr>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sz="1600"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1-autogenous</a:t>
          </a:r>
        </a:p>
      </dgm:t>
    </dgm:pt>
    <dgm:pt modelId="{A31F162F-1DE9-4B54-883E-0A529CF2567A}" type="parTrans" cxnId="{5575F301-84A0-4DFF-805E-5322391B2146}">
      <dgm:prSet/>
      <dgm:spPr/>
      <dgm:t>
        <a:bodyPr/>
        <a:lstStyle/>
        <a:p>
          <a:pPr rtl="1"/>
          <a:endParaRPr lang="ar-IQ"/>
        </a:p>
      </dgm:t>
    </dgm:pt>
    <dgm:pt modelId="{998785B4-4E42-40FD-98E4-A5ABFFD28759}" type="sibTrans" cxnId="{5575F301-84A0-4DFF-805E-5322391B2146}">
      <dgm:prSet/>
      <dgm:spPr/>
      <dgm:t>
        <a:bodyPr/>
        <a:lstStyle/>
        <a:p>
          <a:pPr rtl="1"/>
          <a:endParaRPr lang="ar-IQ"/>
        </a:p>
      </dgm:t>
    </dgm:pt>
    <dgm:pt modelId="{3E13F38F-49CE-46DD-837B-38845E42C303}">
      <dgm:prSet custT="1"/>
      <dgm:spPr>
        <a:solidFill>
          <a:schemeClr val="accent1">
            <a:lumMod val="75000"/>
          </a:schemeClr>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sz="1400" b="0" i="0" u="none" strike="noStrike" cap="none" normalizeH="0" baseline="0" dirty="0" err="1">
              <a:ln>
                <a:noFill/>
              </a:ln>
              <a:solidFill>
                <a:schemeClr val="tx1"/>
              </a:solidFill>
              <a:effectLst>
                <a:outerShdw blurRad="38100" dist="38100" dir="2700000" algn="tl">
                  <a:srgbClr val="000000">
                    <a:alpha val="43137"/>
                  </a:srgbClr>
                </a:outerShdw>
              </a:effectLst>
              <a:latin typeface="Tahoma" pitchFamily="34" charset="0"/>
              <a:cs typeface="Arial" pitchFamily="34" charset="0"/>
            </a:rPr>
            <a:t>Vascularized</a:t>
          </a:r>
          <a:endParaRPr kumimoji="0" lang="en-GB" sz="1400" b="0" i="0" u="none" strike="noStrike" cap="none" normalizeH="0" baseline="0" dirty="0">
            <a:ln>
              <a:noFill/>
            </a:ln>
            <a:solidFill>
              <a:schemeClr val="tx1"/>
            </a:solidFill>
            <a:effectLst>
              <a:outerShdw blurRad="38100" dist="38100" dir="2700000" algn="tl">
                <a:srgbClr val="000000">
                  <a:alpha val="43137"/>
                </a:srgbClr>
              </a:outerShdw>
            </a:effectLst>
            <a:latin typeface="Tahoma" pitchFamily="34" charset="0"/>
            <a:cs typeface="Arial" pitchFamily="34" charset="0"/>
          </a:endParaRPr>
        </a:p>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sz="1400" b="0" i="0" u="none" strike="noStrike" cap="none" normalizeH="0" baseline="0" dirty="0" err="1">
              <a:ln>
                <a:noFill/>
              </a:ln>
              <a:solidFill>
                <a:schemeClr val="tx1"/>
              </a:solidFill>
              <a:effectLst>
                <a:outerShdw blurRad="38100" dist="38100" dir="2700000" algn="tl">
                  <a:srgbClr val="000000">
                    <a:alpha val="43137"/>
                  </a:srgbClr>
                </a:outerShdw>
              </a:effectLst>
              <a:latin typeface="Tahoma" pitchFamily="34" charset="0"/>
              <a:cs typeface="Arial" pitchFamily="34" charset="0"/>
            </a:rPr>
            <a:t>Nonvascularized</a:t>
          </a:r>
          <a:endParaRPr kumimoji="0" lang="en-GB" sz="1400" b="0" i="0" u="none" strike="noStrike" cap="none" normalizeH="0" baseline="0" dirty="0">
            <a:ln>
              <a:noFill/>
            </a:ln>
            <a:solidFill>
              <a:schemeClr val="tx1"/>
            </a:solidFill>
            <a:effectLst>
              <a:outerShdw blurRad="38100" dist="38100" dir="2700000" algn="tl">
                <a:srgbClr val="000000">
                  <a:alpha val="43137"/>
                </a:srgbClr>
              </a:outerShdw>
            </a:effectLst>
            <a:latin typeface="Tahoma" pitchFamily="34" charset="0"/>
            <a:cs typeface="Arial" pitchFamily="34" charset="0"/>
          </a:endParaRPr>
        </a:p>
      </dgm:t>
    </dgm:pt>
    <dgm:pt modelId="{06EC5BC1-6ADC-4818-8E00-E972E691813A}" type="parTrans" cxnId="{314D82E8-DB75-4008-B0CF-CF2E5DF329B1}">
      <dgm:prSet/>
      <dgm:spPr>
        <a:ln>
          <a:solidFill>
            <a:srgbClr val="92D050"/>
          </a:solidFill>
        </a:ln>
      </dgm:spPr>
      <dgm:t>
        <a:bodyPr/>
        <a:lstStyle/>
        <a:p>
          <a:pPr rtl="1"/>
          <a:endParaRPr lang="ar-IQ"/>
        </a:p>
      </dgm:t>
    </dgm:pt>
    <dgm:pt modelId="{0BDC8A46-077E-4DA8-9E4A-4F92201DAA6D}" type="sibTrans" cxnId="{314D82E8-DB75-4008-B0CF-CF2E5DF329B1}">
      <dgm:prSet/>
      <dgm:spPr/>
      <dgm:t>
        <a:bodyPr/>
        <a:lstStyle/>
        <a:p>
          <a:pPr rtl="1"/>
          <a:endParaRPr lang="ar-IQ"/>
        </a:p>
      </dgm:t>
    </dgm:pt>
    <dgm:pt modelId="{A2833B9B-DACC-4999-BCA4-9B5EAD33BC6C}">
      <dgm:prSet custT="1"/>
      <dgm:spPr>
        <a:solidFill>
          <a:schemeClr val="accent1">
            <a:lumMod val="75000"/>
          </a:schemeClr>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sz="1400"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Cortical</a:t>
          </a:r>
        </a:p>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sz="1400" b="0" i="0" u="none" strike="noStrike" cap="none" normalizeH="0" baseline="0" dirty="0" err="1">
              <a:ln>
                <a:noFill/>
              </a:ln>
              <a:solidFill>
                <a:schemeClr val="tx1"/>
              </a:solidFill>
              <a:effectLst>
                <a:outerShdw blurRad="38100" dist="38100" dir="2700000" algn="tl">
                  <a:srgbClr val="000000"/>
                </a:outerShdw>
              </a:effectLst>
              <a:latin typeface="Tahoma" pitchFamily="34" charset="0"/>
              <a:cs typeface="Arial" pitchFamily="34" charset="0"/>
            </a:rPr>
            <a:t>Cortico-cancellous</a:t>
          </a:r>
          <a:endParaRPr kumimoji="0" lang="en-GB" sz="1400"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sz="1400" b="0" i="0" u="none" strike="noStrike" cap="none" normalizeH="0" baseline="0" dirty="0" err="1">
              <a:ln>
                <a:noFill/>
              </a:ln>
              <a:solidFill>
                <a:schemeClr val="tx1"/>
              </a:solidFill>
              <a:effectLst>
                <a:outerShdw blurRad="38100" dist="38100" dir="2700000" algn="tl">
                  <a:srgbClr val="000000"/>
                </a:outerShdw>
              </a:effectLst>
              <a:latin typeface="Tahoma" pitchFamily="34" charset="0"/>
              <a:cs typeface="Arial" pitchFamily="34" charset="0"/>
            </a:rPr>
            <a:t>Cancellous</a:t>
          </a:r>
          <a:endParaRPr kumimoji="0" lang="en-GB" sz="1400"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2EAD301C-F7D7-4568-8DE4-6A3E54A79D09}" type="parTrans" cxnId="{C563FEDE-75E9-4193-9496-57561668DE20}">
      <dgm:prSet/>
      <dgm:spPr>
        <a:ln>
          <a:solidFill>
            <a:srgbClr val="92D050"/>
          </a:solidFill>
        </a:ln>
      </dgm:spPr>
      <dgm:t>
        <a:bodyPr/>
        <a:lstStyle/>
        <a:p>
          <a:pPr rtl="1"/>
          <a:endParaRPr lang="ar-IQ"/>
        </a:p>
      </dgm:t>
    </dgm:pt>
    <dgm:pt modelId="{27792652-C465-4E85-84E2-0214F1920071}" type="sibTrans" cxnId="{C563FEDE-75E9-4193-9496-57561668DE20}">
      <dgm:prSet/>
      <dgm:spPr/>
      <dgm:t>
        <a:bodyPr/>
        <a:lstStyle/>
        <a:p>
          <a:pPr rtl="1"/>
          <a:endParaRPr lang="ar-IQ"/>
        </a:p>
      </dgm:t>
    </dgm:pt>
    <dgm:pt modelId="{543D06B7-3F8C-4032-B4B9-BCE339267F7C}">
      <dgm:prSet/>
      <dgm:spPr>
        <a:solidFill>
          <a:schemeClr val="accent1">
            <a:lumMod val="75000"/>
          </a:schemeClr>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Particulate</a:t>
          </a:r>
        </a:p>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GB"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Block</a:t>
          </a:r>
        </a:p>
      </dgm:t>
    </dgm:pt>
    <dgm:pt modelId="{FE05D35F-EAC9-4FF5-B905-66E67B92A907}" type="parTrans" cxnId="{F7C45A00-2159-4007-9DCB-F17E9BDCF47C}">
      <dgm:prSet/>
      <dgm:spPr>
        <a:ln>
          <a:solidFill>
            <a:srgbClr val="92D050"/>
          </a:solidFill>
        </a:ln>
      </dgm:spPr>
      <dgm:t>
        <a:bodyPr/>
        <a:lstStyle/>
        <a:p>
          <a:pPr rtl="1"/>
          <a:endParaRPr lang="ar-IQ"/>
        </a:p>
      </dgm:t>
    </dgm:pt>
    <dgm:pt modelId="{DBDCD8E2-EDED-49F8-883F-A150BB96C982}" type="sibTrans" cxnId="{F7C45A00-2159-4007-9DCB-F17E9BDCF47C}">
      <dgm:prSet/>
      <dgm:spPr/>
      <dgm:t>
        <a:bodyPr/>
        <a:lstStyle/>
        <a:p>
          <a:pPr rtl="1"/>
          <a:endParaRPr lang="ar-IQ"/>
        </a:p>
      </dgm:t>
    </dgm:pt>
    <dgm:pt modelId="{9C0E02D2-E04A-4FF9-8A83-0350D68B4D20}" type="pres">
      <dgm:prSet presAssocID="{9EFB02EC-7A60-483E-8A20-5DFBFB3D1042}" presName="hierChild1" presStyleCnt="0">
        <dgm:presLayoutVars>
          <dgm:orgChart val="1"/>
          <dgm:chPref val="1"/>
          <dgm:dir/>
          <dgm:animOne val="branch"/>
          <dgm:animLvl val="lvl"/>
          <dgm:resizeHandles/>
        </dgm:presLayoutVars>
      </dgm:prSet>
      <dgm:spPr/>
    </dgm:pt>
    <dgm:pt modelId="{76C623FA-F9AB-478D-80E7-597420A76A7D}" type="pres">
      <dgm:prSet presAssocID="{F07CAC55-36D9-4D65-BB0A-C3449896376E}" presName="hierRoot1" presStyleCnt="0">
        <dgm:presLayoutVars>
          <dgm:hierBranch/>
        </dgm:presLayoutVars>
      </dgm:prSet>
      <dgm:spPr/>
    </dgm:pt>
    <dgm:pt modelId="{07E23B6A-C03E-46F9-9B90-2168EC679AD1}" type="pres">
      <dgm:prSet presAssocID="{F07CAC55-36D9-4D65-BB0A-C3449896376E}" presName="rootComposite1" presStyleCnt="0"/>
      <dgm:spPr/>
    </dgm:pt>
    <dgm:pt modelId="{217A6790-5072-46FE-ACB1-4A1036F3422A}" type="pres">
      <dgm:prSet presAssocID="{F07CAC55-36D9-4D65-BB0A-C3449896376E}" presName="rootText1" presStyleLbl="node0" presStyleIdx="0" presStyleCnt="1" custScaleX="63342" custScaleY="51210">
        <dgm:presLayoutVars>
          <dgm:chPref val="3"/>
        </dgm:presLayoutVars>
      </dgm:prSet>
      <dgm:spPr/>
    </dgm:pt>
    <dgm:pt modelId="{5DC5FE2F-C429-45CD-AF5D-4B09A21F7633}" type="pres">
      <dgm:prSet presAssocID="{F07CAC55-36D9-4D65-BB0A-C3449896376E}" presName="rootConnector1" presStyleLbl="node1" presStyleIdx="0" presStyleCnt="0"/>
      <dgm:spPr/>
    </dgm:pt>
    <dgm:pt modelId="{7342E721-50D6-4BA7-B376-4712CDA4BCC5}" type="pres">
      <dgm:prSet presAssocID="{F07CAC55-36D9-4D65-BB0A-C3449896376E}" presName="hierChild2" presStyleCnt="0"/>
      <dgm:spPr/>
    </dgm:pt>
    <dgm:pt modelId="{6BD141F0-6368-48F8-BBFF-3E9663E0E891}" type="pres">
      <dgm:prSet presAssocID="{06EC5BC1-6ADC-4818-8E00-E972E691813A}" presName="Name35" presStyleLbl="parChTrans1D2" presStyleIdx="0" presStyleCnt="3"/>
      <dgm:spPr/>
    </dgm:pt>
    <dgm:pt modelId="{E7C0CFBF-F28A-42D8-86C3-54B828DBE477}" type="pres">
      <dgm:prSet presAssocID="{3E13F38F-49CE-46DD-837B-38845E42C303}" presName="hierRoot2" presStyleCnt="0">
        <dgm:presLayoutVars>
          <dgm:hierBranch/>
        </dgm:presLayoutVars>
      </dgm:prSet>
      <dgm:spPr/>
    </dgm:pt>
    <dgm:pt modelId="{9427E74C-11F2-4686-BA28-572FC29B775A}" type="pres">
      <dgm:prSet presAssocID="{3E13F38F-49CE-46DD-837B-38845E42C303}" presName="rootComposite" presStyleCnt="0"/>
      <dgm:spPr/>
    </dgm:pt>
    <dgm:pt modelId="{2555898C-FAA9-4D2D-AF3D-E1D4F0DB58F1}" type="pres">
      <dgm:prSet presAssocID="{3E13F38F-49CE-46DD-837B-38845E42C303}" presName="rootText" presStyleLbl="node2" presStyleIdx="0" presStyleCnt="3" custScaleX="66439" custScaleY="71291" custLinFactNeighborX="7608">
        <dgm:presLayoutVars>
          <dgm:chPref val="3"/>
        </dgm:presLayoutVars>
      </dgm:prSet>
      <dgm:spPr/>
    </dgm:pt>
    <dgm:pt modelId="{9C92CDE4-4291-4CFA-80B0-5FD790B154D5}" type="pres">
      <dgm:prSet presAssocID="{3E13F38F-49CE-46DD-837B-38845E42C303}" presName="rootConnector" presStyleLbl="node2" presStyleIdx="0" presStyleCnt="3"/>
      <dgm:spPr/>
    </dgm:pt>
    <dgm:pt modelId="{C1134FEE-4627-4601-9941-76BA97948A4E}" type="pres">
      <dgm:prSet presAssocID="{3E13F38F-49CE-46DD-837B-38845E42C303}" presName="hierChild4" presStyleCnt="0"/>
      <dgm:spPr/>
    </dgm:pt>
    <dgm:pt modelId="{D40EA853-F8D6-475C-94F5-9F30E1624573}" type="pres">
      <dgm:prSet presAssocID="{3E13F38F-49CE-46DD-837B-38845E42C303}" presName="hierChild5" presStyleCnt="0"/>
      <dgm:spPr/>
    </dgm:pt>
    <dgm:pt modelId="{483EA350-C0DF-40E3-AA0E-D06CBFF21C01}" type="pres">
      <dgm:prSet presAssocID="{2EAD301C-F7D7-4568-8DE4-6A3E54A79D09}" presName="Name35" presStyleLbl="parChTrans1D2" presStyleIdx="1" presStyleCnt="3"/>
      <dgm:spPr/>
    </dgm:pt>
    <dgm:pt modelId="{8E9EB9E4-90E9-4A05-874F-F0A2376B9F24}" type="pres">
      <dgm:prSet presAssocID="{A2833B9B-DACC-4999-BCA4-9B5EAD33BC6C}" presName="hierRoot2" presStyleCnt="0">
        <dgm:presLayoutVars>
          <dgm:hierBranch/>
        </dgm:presLayoutVars>
      </dgm:prSet>
      <dgm:spPr/>
    </dgm:pt>
    <dgm:pt modelId="{1234358B-E482-4B58-A699-EACF73A65CD8}" type="pres">
      <dgm:prSet presAssocID="{A2833B9B-DACC-4999-BCA4-9B5EAD33BC6C}" presName="rootComposite" presStyleCnt="0"/>
      <dgm:spPr/>
    </dgm:pt>
    <dgm:pt modelId="{647A0B30-47C7-42DE-B563-798048634A17}" type="pres">
      <dgm:prSet presAssocID="{A2833B9B-DACC-4999-BCA4-9B5EAD33BC6C}" presName="rootText" presStyleLbl="node2" presStyleIdx="1" presStyleCnt="3" custScaleX="73058" custScaleY="88764">
        <dgm:presLayoutVars>
          <dgm:chPref val="3"/>
        </dgm:presLayoutVars>
      </dgm:prSet>
      <dgm:spPr/>
    </dgm:pt>
    <dgm:pt modelId="{60EE1176-3AC4-4909-8558-98692DBC81B1}" type="pres">
      <dgm:prSet presAssocID="{A2833B9B-DACC-4999-BCA4-9B5EAD33BC6C}" presName="rootConnector" presStyleLbl="node2" presStyleIdx="1" presStyleCnt="3"/>
      <dgm:spPr/>
    </dgm:pt>
    <dgm:pt modelId="{AE1B4153-F615-40E7-9A36-29A7BF8CD468}" type="pres">
      <dgm:prSet presAssocID="{A2833B9B-DACC-4999-BCA4-9B5EAD33BC6C}" presName="hierChild4" presStyleCnt="0"/>
      <dgm:spPr/>
    </dgm:pt>
    <dgm:pt modelId="{C7B3AD32-A229-442E-BFFD-74D0CD59CE19}" type="pres">
      <dgm:prSet presAssocID="{A2833B9B-DACC-4999-BCA4-9B5EAD33BC6C}" presName="hierChild5" presStyleCnt="0"/>
      <dgm:spPr/>
    </dgm:pt>
    <dgm:pt modelId="{1048223A-6975-47E5-94ED-475F1E2487FE}" type="pres">
      <dgm:prSet presAssocID="{FE05D35F-EAC9-4FF5-B905-66E67B92A907}" presName="Name35" presStyleLbl="parChTrans1D2" presStyleIdx="2" presStyleCnt="3"/>
      <dgm:spPr/>
    </dgm:pt>
    <dgm:pt modelId="{87C0E42E-4E52-411B-81AF-30F01A3FEB4F}" type="pres">
      <dgm:prSet presAssocID="{543D06B7-3F8C-4032-B4B9-BCE339267F7C}" presName="hierRoot2" presStyleCnt="0">
        <dgm:presLayoutVars>
          <dgm:hierBranch/>
        </dgm:presLayoutVars>
      </dgm:prSet>
      <dgm:spPr/>
    </dgm:pt>
    <dgm:pt modelId="{70F42FC3-9B72-48DC-9F1B-B7878002A8EF}" type="pres">
      <dgm:prSet presAssocID="{543D06B7-3F8C-4032-B4B9-BCE339267F7C}" presName="rootComposite" presStyleCnt="0"/>
      <dgm:spPr/>
    </dgm:pt>
    <dgm:pt modelId="{1E020CC0-7FD5-4C9A-BFB0-7E3133F0A00C}" type="pres">
      <dgm:prSet presAssocID="{543D06B7-3F8C-4032-B4B9-BCE339267F7C}" presName="rootText" presStyleLbl="node2" presStyleIdx="2" presStyleCnt="3" custScaleX="48109" custScaleY="73939" custLinFactNeighborX="-7412">
        <dgm:presLayoutVars>
          <dgm:chPref val="3"/>
        </dgm:presLayoutVars>
      </dgm:prSet>
      <dgm:spPr/>
    </dgm:pt>
    <dgm:pt modelId="{A2B50657-6101-476D-ABE5-21B58DB888FD}" type="pres">
      <dgm:prSet presAssocID="{543D06B7-3F8C-4032-B4B9-BCE339267F7C}" presName="rootConnector" presStyleLbl="node2" presStyleIdx="2" presStyleCnt="3"/>
      <dgm:spPr/>
    </dgm:pt>
    <dgm:pt modelId="{4D229DE5-A030-4AB8-A29C-6B89EF608647}" type="pres">
      <dgm:prSet presAssocID="{543D06B7-3F8C-4032-B4B9-BCE339267F7C}" presName="hierChild4" presStyleCnt="0"/>
      <dgm:spPr/>
    </dgm:pt>
    <dgm:pt modelId="{FA53E616-6119-4CBD-832B-105487494DF5}" type="pres">
      <dgm:prSet presAssocID="{543D06B7-3F8C-4032-B4B9-BCE339267F7C}" presName="hierChild5" presStyleCnt="0"/>
      <dgm:spPr/>
    </dgm:pt>
    <dgm:pt modelId="{36733044-527A-4DA8-9CA0-CA07990827C9}" type="pres">
      <dgm:prSet presAssocID="{F07CAC55-36D9-4D65-BB0A-C3449896376E}" presName="hierChild3" presStyleCnt="0"/>
      <dgm:spPr/>
    </dgm:pt>
  </dgm:ptLst>
  <dgm:cxnLst>
    <dgm:cxn modelId="{F7C45A00-2159-4007-9DCB-F17E9BDCF47C}" srcId="{F07CAC55-36D9-4D65-BB0A-C3449896376E}" destId="{543D06B7-3F8C-4032-B4B9-BCE339267F7C}" srcOrd="2" destOrd="0" parTransId="{FE05D35F-EAC9-4FF5-B905-66E67B92A907}" sibTransId="{DBDCD8E2-EDED-49F8-883F-A150BB96C982}"/>
    <dgm:cxn modelId="{5575F301-84A0-4DFF-805E-5322391B2146}" srcId="{9EFB02EC-7A60-483E-8A20-5DFBFB3D1042}" destId="{F07CAC55-36D9-4D65-BB0A-C3449896376E}" srcOrd="0" destOrd="0" parTransId="{A31F162F-1DE9-4B54-883E-0A529CF2567A}" sibTransId="{998785B4-4E42-40FD-98E4-A5ABFFD28759}"/>
    <dgm:cxn modelId="{5BDB4D0C-2D12-4173-B06C-4339625C2CE3}" type="presOf" srcId="{2EAD301C-F7D7-4568-8DE4-6A3E54A79D09}" destId="{483EA350-C0DF-40E3-AA0E-D06CBFF21C01}" srcOrd="0" destOrd="0" presId="urn:microsoft.com/office/officeart/2005/8/layout/orgChart1"/>
    <dgm:cxn modelId="{BED37314-9C50-4C2D-9A0F-2EDB54874A65}" type="presOf" srcId="{FE05D35F-EAC9-4FF5-B905-66E67B92A907}" destId="{1048223A-6975-47E5-94ED-475F1E2487FE}" srcOrd="0" destOrd="0" presId="urn:microsoft.com/office/officeart/2005/8/layout/orgChart1"/>
    <dgm:cxn modelId="{8559111C-E4D7-4721-8C03-459BD9274878}" type="presOf" srcId="{06EC5BC1-6ADC-4818-8E00-E972E691813A}" destId="{6BD141F0-6368-48F8-BBFF-3E9663E0E891}" srcOrd="0" destOrd="0" presId="urn:microsoft.com/office/officeart/2005/8/layout/orgChart1"/>
    <dgm:cxn modelId="{CC086A24-2363-499D-B6DC-5661F046F943}" type="presOf" srcId="{A2833B9B-DACC-4999-BCA4-9B5EAD33BC6C}" destId="{647A0B30-47C7-42DE-B563-798048634A17}" srcOrd="0" destOrd="0" presId="urn:microsoft.com/office/officeart/2005/8/layout/orgChart1"/>
    <dgm:cxn modelId="{0A9EC024-B230-443D-BD05-77F40177BF81}" type="presOf" srcId="{3E13F38F-49CE-46DD-837B-38845E42C303}" destId="{2555898C-FAA9-4D2D-AF3D-E1D4F0DB58F1}" srcOrd="0" destOrd="0" presId="urn:microsoft.com/office/officeart/2005/8/layout/orgChart1"/>
    <dgm:cxn modelId="{D5D1DE70-6726-4C31-B9CF-4D39D32937D6}" type="presOf" srcId="{543D06B7-3F8C-4032-B4B9-BCE339267F7C}" destId="{1E020CC0-7FD5-4C9A-BFB0-7E3133F0A00C}" srcOrd="0" destOrd="0" presId="urn:microsoft.com/office/officeart/2005/8/layout/orgChart1"/>
    <dgm:cxn modelId="{A9F64582-8593-49AD-A0C4-CB6CECFF0929}" type="presOf" srcId="{3E13F38F-49CE-46DD-837B-38845E42C303}" destId="{9C92CDE4-4291-4CFA-80B0-5FD790B154D5}" srcOrd="1" destOrd="0" presId="urn:microsoft.com/office/officeart/2005/8/layout/orgChart1"/>
    <dgm:cxn modelId="{D517868C-DCC3-4BB3-8F2E-6FFA8F47CE19}" type="presOf" srcId="{F07CAC55-36D9-4D65-BB0A-C3449896376E}" destId="{217A6790-5072-46FE-ACB1-4A1036F3422A}" srcOrd="0" destOrd="0" presId="urn:microsoft.com/office/officeart/2005/8/layout/orgChart1"/>
    <dgm:cxn modelId="{70A15195-384C-4109-875D-9D87C7E100A1}" type="presOf" srcId="{A2833B9B-DACC-4999-BCA4-9B5EAD33BC6C}" destId="{60EE1176-3AC4-4909-8558-98692DBC81B1}" srcOrd="1" destOrd="0" presId="urn:microsoft.com/office/officeart/2005/8/layout/orgChart1"/>
    <dgm:cxn modelId="{5CBA1EB3-1349-4020-93F5-9E50D992DD34}" type="presOf" srcId="{F07CAC55-36D9-4D65-BB0A-C3449896376E}" destId="{5DC5FE2F-C429-45CD-AF5D-4B09A21F7633}" srcOrd="1" destOrd="0" presId="urn:microsoft.com/office/officeart/2005/8/layout/orgChart1"/>
    <dgm:cxn modelId="{94632DD4-7E7B-4EF4-BB0E-244F294C37EB}" type="presOf" srcId="{543D06B7-3F8C-4032-B4B9-BCE339267F7C}" destId="{A2B50657-6101-476D-ABE5-21B58DB888FD}" srcOrd="1" destOrd="0" presId="urn:microsoft.com/office/officeart/2005/8/layout/orgChart1"/>
    <dgm:cxn modelId="{C563FEDE-75E9-4193-9496-57561668DE20}" srcId="{F07CAC55-36D9-4D65-BB0A-C3449896376E}" destId="{A2833B9B-DACC-4999-BCA4-9B5EAD33BC6C}" srcOrd="1" destOrd="0" parTransId="{2EAD301C-F7D7-4568-8DE4-6A3E54A79D09}" sibTransId="{27792652-C465-4E85-84E2-0214F1920071}"/>
    <dgm:cxn modelId="{314D82E8-DB75-4008-B0CF-CF2E5DF329B1}" srcId="{F07CAC55-36D9-4D65-BB0A-C3449896376E}" destId="{3E13F38F-49CE-46DD-837B-38845E42C303}" srcOrd="0" destOrd="0" parTransId="{06EC5BC1-6ADC-4818-8E00-E972E691813A}" sibTransId="{0BDC8A46-077E-4DA8-9E4A-4F92201DAA6D}"/>
    <dgm:cxn modelId="{CDC7F9F0-7F97-493D-AD8C-A963341EEE00}" type="presOf" srcId="{9EFB02EC-7A60-483E-8A20-5DFBFB3D1042}" destId="{9C0E02D2-E04A-4FF9-8A83-0350D68B4D20}" srcOrd="0" destOrd="0" presId="urn:microsoft.com/office/officeart/2005/8/layout/orgChart1"/>
    <dgm:cxn modelId="{A7E73A95-2569-47E7-A311-D48A8A019DA2}" type="presParOf" srcId="{9C0E02D2-E04A-4FF9-8A83-0350D68B4D20}" destId="{76C623FA-F9AB-478D-80E7-597420A76A7D}" srcOrd="0" destOrd="0" presId="urn:microsoft.com/office/officeart/2005/8/layout/orgChart1"/>
    <dgm:cxn modelId="{898DE3DC-04B4-4915-9EE7-171BAB930FAD}" type="presParOf" srcId="{76C623FA-F9AB-478D-80E7-597420A76A7D}" destId="{07E23B6A-C03E-46F9-9B90-2168EC679AD1}" srcOrd="0" destOrd="0" presId="urn:microsoft.com/office/officeart/2005/8/layout/orgChart1"/>
    <dgm:cxn modelId="{29A5F376-2E79-4C87-B0C0-4A92BED6C27E}" type="presParOf" srcId="{07E23B6A-C03E-46F9-9B90-2168EC679AD1}" destId="{217A6790-5072-46FE-ACB1-4A1036F3422A}" srcOrd="0" destOrd="0" presId="urn:microsoft.com/office/officeart/2005/8/layout/orgChart1"/>
    <dgm:cxn modelId="{37CF6017-5607-44F5-A9CB-AE60CABBF988}" type="presParOf" srcId="{07E23B6A-C03E-46F9-9B90-2168EC679AD1}" destId="{5DC5FE2F-C429-45CD-AF5D-4B09A21F7633}" srcOrd="1" destOrd="0" presId="urn:microsoft.com/office/officeart/2005/8/layout/orgChart1"/>
    <dgm:cxn modelId="{035915D5-8EA7-4B4A-A05E-2133AD3F35CC}" type="presParOf" srcId="{76C623FA-F9AB-478D-80E7-597420A76A7D}" destId="{7342E721-50D6-4BA7-B376-4712CDA4BCC5}" srcOrd="1" destOrd="0" presId="urn:microsoft.com/office/officeart/2005/8/layout/orgChart1"/>
    <dgm:cxn modelId="{4742D7DB-7637-4482-AE9A-FA374112C0F3}" type="presParOf" srcId="{7342E721-50D6-4BA7-B376-4712CDA4BCC5}" destId="{6BD141F0-6368-48F8-BBFF-3E9663E0E891}" srcOrd="0" destOrd="0" presId="urn:microsoft.com/office/officeart/2005/8/layout/orgChart1"/>
    <dgm:cxn modelId="{8055CE22-CBC9-464D-AF3D-AF01B6FB0F78}" type="presParOf" srcId="{7342E721-50D6-4BA7-B376-4712CDA4BCC5}" destId="{E7C0CFBF-F28A-42D8-86C3-54B828DBE477}" srcOrd="1" destOrd="0" presId="urn:microsoft.com/office/officeart/2005/8/layout/orgChart1"/>
    <dgm:cxn modelId="{7B39AAD1-80F9-4DC3-BBDE-DF168DFA6622}" type="presParOf" srcId="{E7C0CFBF-F28A-42D8-86C3-54B828DBE477}" destId="{9427E74C-11F2-4686-BA28-572FC29B775A}" srcOrd="0" destOrd="0" presId="urn:microsoft.com/office/officeart/2005/8/layout/orgChart1"/>
    <dgm:cxn modelId="{341ADD60-717D-4BC9-B8EF-C25AD5501B58}" type="presParOf" srcId="{9427E74C-11F2-4686-BA28-572FC29B775A}" destId="{2555898C-FAA9-4D2D-AF3D-E1D4F0DB58F1}" srcOrd="0" destOrd="0" presId="urn:microsoft.com/office/officeart/2005/8/layout/orgChart1"/>
    <dgm:cxn modelId="{BA3882E6-5DBB-4BAB-8583-4AFB673EC2F9}" type="presParOf" srcId="{9427E74C-11F2-4686-BA28-572FC29B775A}" destId="{9C92CDE4-4291-4CFA-80B0-5FD790B154D5}" srcOrd="1" destOrd="0" presId="urn:microsoft.com/office/officeart/2005/8/layout/orgChart1"/>
    <dgm:cxn modelId="{953D4749-F6DB-48EF-A3B5-70A79FFF3B94}" type="presParOf" srcId="{E7C0CFBF-F28A-42D8-86C3-54B828DBE477}" destId="{C1134FEE-4627-4601-9941-76BA97948A4E}" srcOrd="1" destOrd="0" presId="urn:microsoft.com/office/officeart/2005/8/layout/orgChart1"/>
    <dgm:cxn modelId="{12EB08D4-C023-46AD-AF96-95678EE2CAC1}" type="presParOf" srcId="{E7C0CFBF-F28A-42D8-86C3-54B828DBE477}" destId="{D40EA853-F8D6-475C-94F5-9F30E1624573}" srcOrd="2" destOrd="0" presId="urn:microsoft.com/office/officeart/2005/8/layout/orgChart1"/>
    <dgm:cxn modelId="{A9E0B9DF-9306-4124-B5C9-E1482D2CBBC9}" type="presParOf" srcId="{7342E721-50D6-4BA7-B376-4712CDA4BCC5}" destId="{483EA350-C0DF-40E3-AA0E-D06CBFF21C01}" srcOrd="2" destOrd="0" presId="urn:microsoft.com/office/officeart/2005/8/layout/orgChart1"/>
    <dgm:cxn modelId="{520C5434-3B72-4BC2-8D36-8E6E8E5D2ABF}" type="presParOf" srcId="{7342E721-50D6-4BA7-B376-4712CDA4BCC5}" destId="{8E9EB9E4-90E9-4A05-874F-F0A2376B9F24}" srcOrd="3" destOrd="0" presId="urn:microsoft.com/office/officeart/2005/8/layout/orgChart1"/>
    <dgm:cxn modelId="{7C2024F3-5CB6-45CC-805C-2FE5DD62E9FD}" type="presParOf" srcId="{8E9EB9E4-90E9-4A05-874F-F0A2376B9F24}" destId="{1234358B-E482-4B58-A699-EACF73A65CD8}" srcOrd="0" destOrd="0" presId="urn:microsoft.com/office/officeart/2005/8/layout/orgChart1"/>
    <dgm:cxn modelId="{33741AA0-AF69-4E73-984A-6E5E11F96B80}" type="presParOf" srcId="{1234358B-E482-4B58-A699-EACF73A65CD8}" destId="{647A0B30-47C7-42DE-B563-798048634A17}" srcOrd="0" destOrd="0" presId="urn:microsoft.com/office/officeart/2005/8/layout/orgChart1"/>
    <dgm:cxn modelId="{B6ACD681-E2E8-487D-A56C-16FEA01F7711}" type="presParOf" srcId="{1234358B-E482-4B58-A699-EACF73A65CD8}" destId="{60EE1176-3AC4-4909-8558-98692DBC81B1}" srcOrd="1" destOrd="0" presId="urn:microsoft.com/office/officeart/2005/8/layout/orgChart1"/>
    <dgm:cxn modelId="{45FBD215-DB67-4C7E-B540-D326E2F42CFD}" type="presParOf" srcId="{8E9EB9E4-90E9-4A05-874F-F0A2376B9F24}" destId="{AE1B4153-F615-40E7-9A36-29A7BF8CD468}" srcOrd="1" destOrd="0" presId="urn:microsoft.com/office/officeart/2005/8/layout/orgChart1"/>
    <dgm:cxn modelId="{D5FD043D-F2BB-4298-B75F-8B8900DF79F4}" type="presParOf" srcId="{8E9EB9E4-90E9-4A05-874F-F0A2376B9F24}" destId="{C7B3AD32-A229-442E-BFFD-74D0CD59CE19}" srcOrd="2" destOrd="0" presId="urn:microsoft.com/office/officeart/2005/8/layout/orgChart1"/>
    <dgm:cxn modelId="{3304426D-53A3-430A-B018-A2D9506DBA62}" type="presParOf" srcId="{7342E721-50D6-4BA7-B376-4712CDA4BCC5}" destId="{1048223A-6975-47E5-94ED-475F1E2487FE}" srcOrd="4" destOrd="0" presId="urn:microsoft.com/office/officeart/2005/8/layout/orgChart1"/>
    <dgm:cxn modelId="{09982F26-55EB-4C1E-8F01-5BD446B14A2D}" type="presParOf" srcId="{7342E721-50D6-4BA7-B376-4712CDA4BCC5}" destId="{87C0E42E-4E52-411B-81AF-30F01A3FEB4F}" srcOrd="5" destOrd="0" presId="urn:microsoft.com/office/officeart/2005/8/layout/orgChart1"/>
    <dgm:cxn modelId="{FA3DD8C3-0BEC-417E-BF33-8657CAB18A93}" type="presParOf" srcId="{87C0E42E-4E52-411B-81AF-30F01A3FEB4F}" destId="{70F42FC3-9B72-48DC-9F1B-B7878002A8EF}" srcOrd="0" destOrd="0" presId="urn:microsoft.com/office/officeart/2005/8/layout/orgChart1"/>
    <dgm:cxn modelId="{BCF214A6-0123-419E-BC11-9DEC12E7BAB8}" type="presParOf" srcId="{70F42FC3-9B72-48DC-9F1B-B7878002A8EF}" destId="{1E020CC0-7FD5-4C9A-BFB0-7E3133F0A00C}" srcOrd="0" destOrd="0" presId="urn:microsoft.com/office/officeart/2005/8/layout/orgChart1"/>
    <dgm:cxn modelId="{EC9E6F32-4B42-4368-B913-B990D2C0A62E}" type="presParOf" srcId="{70F42FC3-9B72-48DC-9F1B-B7878002A8EF}" destId="{A2B50657-6101-476D-ABE5-21B58DB888FD}" srcOrd="1" destOrd="0" presId="urn:microsoft.com/office/officeart/2005/8/layout/orgChart1"/>
    <dgm:cxn modelId="{52B4CD53-F1BC-444C-ABA3-0AFF35A7BB28}" type="presParOf" srcId="{87C0E42E-4E52-411B-81AF-30F01A3FEB4F}" destId="{4D229DE5-A030-4AB8-A29C-6B89EF608647}" srcOrd="1" destOrd="0" presId="urn:microsoft.com/office/officeart/2005/8/layout/orgChart1"/>
    <dgm:cxn modelId="{7332017A-1335-4640-B55F-0BB9EE4799E7}" type="presParOf" srcId="{87C0E42E-4E52-411B-81AF-30F01A3FEB4F}" destId="{FA53E616-6119-4CBD-832B-105487494DF5}" srcOrd="2" destOrd="0" presId="urn:microsoft.com/office/officeart/2005/8/layout/orgChart1"/>
    <dgm:cxn modelId="{BAD94B74-1EBE-484B-9397-E7AA6FEE8427}" type="presParOf" srcId="{76C623FA-F9AB-478D-80E7-597420A76A7D}" destId="{36733044-527A-4DA8-9CA0-CA07990827C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FB02EC-7A60-483E-8A20-5DFBFB3D1042}" type="doc">
      <dgm:prSet loTypeId="urn:microsoft.com/office/officeart/2005/8/layout/orgChart1" loCatId="hierarchy" qsTypeId="urn:microsoft.com/office/officeart/2005/8/quickstyle/simple1" qsCatId="simple" csTypeId="urn:microsoft.com/office/officeart/2005/8/colors/accent1_2" csCatId="accent1" phldr="1"/>
      <dgm:spPr/>
    </dgm:pt>
    <dgm:pt modelId="{3E13F38F-49CE-46DD-837B-38845E42C303}">
      <dgm:prSet custT="1"/>
      <dgm:spPr>
        <a:solidFill>
          <a:srgbClr val="7030A0"/>
        </a:solidFill>
      </dgm:spPr>
      <dgm:t>
        <a:bodyPr/>
        <a:lstStyle/>
        <a:p>
          <a:pPr marL="342900" marR="0" lvl="0" indent="-342900" algn="l" defTabSz="914400" rtl="0" eaLnBrk="1" fontAlgn="base" latinLnBrk="0" hangingPunct="1">
            <a:lnSpc>
              <a:spcPct val="100000"/>
            </a:lnSpc>
            <a:spcBef>
              <a:spcPct val="20000"/>
            </a:spcBef>
            <a:spcAft>
              <a:spcPct val="0"/>
            </a:spcAft>
            <a:buClr>
              <a:schemeClr val="hlink"/>
            </a:buClr>
            <a:buSzPct val="120000"/>
            <a:buFontTx/>
            <a:buNone/>
            <a:tabLst/>
          </a:pPr>
          <a:r>
            <a:rPr lang="en-GB" sz="1600" dirty="0"/>
            <a:t>Freeze-dried bone</a:t>
          </a:r>
          <a:endParaRPr kumimoji="0" lang="en-GB" sz="1600"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F07CAC55-36D9-4D65-BB0A-C3449896376E}">
      <dgm:prSet/>
      <dgm:spPr>
        <a:solidFill>
          <a:srgbClr val="7030A0"/>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lang="en-GB" dirty="0"/>
            <a:t>2-allogenic</a:t>
          </a:r>
          <a:endParaRPr kumimoji="0" lang="en-GB"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998785B4-4E42-40FD-98E4-A5ABFFD28759}" type="sibTrans" cxnId="{5575F301-84A0-4DFF-805E-5322391B2146}">
      <dgm:prSet/>
      <dgm:spPr/>
      <dgm:t>
        <a:bodyPr/>
        <a:lstStyle/>
        <a:p>
          <a:pPr rtl="1"/>
          <a:endParaRPr lang="ar-IQ"/>
        </a:p>
      </dgm:t>
    </dgm:pt>
    <dgm:pt modelId="{A31F162F-1DE9-4B54-883E-0A529CF2567A}" type="parTrans" cxnId="{5575F301-84A0-4DFF-805E-5322391B2146}">
      <dgm:prSet/>
      <dgm:spPr/>
      <dgm:t>
        <a:bodyPr/>
        <a:lstStyle/>
        <a:p>
          <a:pPr rtl="1"/>
          <a:endParaRPr lang="ar-IQ"/>
        </a:p>
      </dgm:t>
    </dgm:pt>
    <dgm:pt modelId="{0BDC8A46-077E-4DA8-9E4A-4F92201DAA6D}" type="sibTrans" cxnId="{314D82E8-DB75-4008-B0CF-CF2E5DF329B1}">
      <dgm:prSet/>
      <dgm:spPr/>
      <dgm:t>
        <a:bodyPr/>
        <a:lstStyle/>
        <a:p>
          <a:pPr rtl="1"/>
          <a:endParaRPr lang="ar-IQ"/>
        </a:p>
      </dgm:t>
    </dgm:pt>
    <dgm:pt modelId="{06EC5BC1-6ADC-4818-8E00-E972E691813A}" type="parTrans" cxnId="{314D82E8-DB75-4008-B0CF-CF2E5DF329B1}">
      <dgm:prSet/>
      <dgm:spPr>
        <a:solidFill>
          <a:srgbClr val="7030A0"/>
        </a:solidFill>
        <a:ln>
          <a:solidFill>
            <a:srgbClr val="7030A0"/>
          </a:solidFill>
        </a:ln>
      </dgm:spPr>
      <dgm:t>
        <a:bodyPr/>
        <a:lstStyle/>
        <a:p>
          <a:pPr rtl="1"/>
          <a:endParaRPr lang="ar-IQ">
            <a:solidFill>
              <a:srgbClr val="7030A0"/>
            </a:solidFill>
          </a:endParaRPr>
        </a:p>
      </dgm:t>
    </dgm:pt>
    <dgm:pt modelId="{E42E7F08-BB41-433E-84A1-A930C22EB87A}">
      <dgm:prSet custT="1"/>
      <dgm:spPr>
        <a:solidFill>
          <a:srgbClr val="7030A0"/>
        </a:solidFill>
      </dgm:spPr>
      <dgm:t>
        <a:bodyPr/>
        <a:lstStyle/>
        <a:p>
          <a:pPr rtl="0">
            <a:lnSpc>
              <a:spcPct val="100000"/>
            </a:lnSpc>
            <a:spcAft>
              <a:spcPts val="0"/>
            </a:spcAft>
          </a:pPr>
          <a:r>
            <a:rPr lang="en-GB" sz="1600" dirty="0"/>
            <a:t>Demineralised freeze dried bone</a:t>
          </a:r>
          <a:endParaRPr lang="ar-IQ" sz="1600" dirty="0"/>
        </a:p>
      </dgm:t>
    </dgm:pt>
    <dgm:pt modelId="{3373C60D-5FE3-436E-A13C-1B850742922F}" type="parTrans" cxnId="{1FA53851-C76A-4130-BFAE-B2CCD5E2F79F}">
      <dgm:prSet/>
      <dgm:spPr/>
      <dgm:t>
        <a:bodyPr/>
        <a:lstStyle/>
        <a:p>
          <a:pPr rtl="1"/>
          <a:endParaRPr lang="ar-IQ"/>
        </a:p>
      </dgm:t>
    </dgm:pt>
    <dgm:pt modelId="{3BA1767F-14FE-48DA-8D53-7AAB040507A7}" type="sibTrans" cxnId="{1FA53851-C76A-4130-BFAE-B2CCD5E2F79F}">
      <dgm:prSet/>
      <dgm:spPr/>
      <dgm:t>
        <a:bodyPr/>
        <a:lstStyle/>
        <a:p>
          <a:pPr rtl="1"/>
          <a:endParaRPr lang="ar-IQ"/>
        </a:p>
      </dgm:t>
    </dgm:pt>
    <dgm:pt modelId="{E505E828-0E26-4F48-82A9-59F6AD828C60}">
      <dgm:prSet custT="1"/>
      <dgm:spPr>
        <a:solidFill>
          <a:srgbClr val="7030A0"/>
        </a:solidFill>
      </dgm:spPr>
      <dgm:t>
        <a:bodyPr/>
        <a:lstStyle/>
        <a:p>
          <a:pPr rtl="0">
            <a:lnSpc>
              <a:spcPct val="100000"/>
            </a:lnSpc>
            <a:spcAft>
              <a:spcPts val="0"/>
            </a:spcAft>
          </a:pPr>
          <a:r>
            <a:rPr lang="en-GB" sz="1600" dirty="0"/>
            <a:t>Irradiated </a:t>
          </a:r>
          <a:r>
            <a:rPr lang="en-GB" sz="1600" dirty="0" err="1"/>
            <a:t>cancellous</a:t>
          </a:r>
          <a:r>
            <a:rPr lang="en-GB" sz="1600" dirty="0"/>
            <a:t> bone</a:t>
          </a:r>
        </a:p>
      </dgm:t>
    </dgm:pt>
    <dgm:pt modelId="{431308AF-11F3-45D3-8912-F6AF37F19338}" type="parTrans" cxnId="{7C65E097-0452-4637-BF81-12DD23E6B516}">
      <dgm:prSet/>
      <dgm:spPr>
        <a:ln>
          <a:solidFill>
            <a:srgbClr val="7030A0"/>
          </a:solidFill>
        </a:ln>
      </dgm:spPr>
      <dgm:t>
        <a:bodyPr/>
        <a:lstStyle/>
        <a:p>
          <a:pPr rtl="1"/>
          <a:endParaRPr lang="ar-IQ">
            <a:solidFill>
              <a:srgbClr val="7030A0"/>
            </a:solidFill>
          </a:endParaRPr>
        </a:p>
      </dgm:t>
    </dgm:pt>
    <dgm:pt modelId="{AF3DAC3F-89DA-4ADF-A72A-B9E26721E600}" type="sibTrans" cxnId="{7C65E097-0452-4637-BF81-12DD23E6B516}">
      <dgm:prSet/>
      <dgm:spPr/>
      <dgm:t>
        <a:bodyPr/>
        <a:lstStyle/>
        <a:p>
          <a:pPr rtl="1"/>
          <a:endParaRPr lang="ar-IQ"/>
        </a:p>
      </dgm:t>
    </dgm:pt>
    <dgm:pt modelId="{9C0E02D2-E04A-4FF9-8A83-0350D68B4D20}" type="pres">
      <dgm:prSet presAssocID="{9EFB02EC-7A60-483E-8A20-5DFBFB3D1042}" presName="hierChild1" presStyleCnt="0">
        <dgm:presLayoutVars>
          <dgm:orgChart val="1"/>
          <dgm:chPref val="1"/>
          <dgm:dir/>
          <dgm:animOne val="branch"/>
          <dgm:animLvl val="lvl"/>
          <dgm:resizeHandles/>
        </dgm:presLayoutVars>
      </dgm:prSet>
      <dgm:spPr/>
    </dgm:pt>
    <dgm:pt modelId="{76C623FA-F9AB-478D-80E7-597420A76A7D}" type="pres">
      <dgm:prSet presAssocID="{F07CAC55-36D9-4D65-BB0A-C3449896376E}" presName="hierRoot1" presStyleCnt="0">
        <dgm:presLayoutVars>
          <dgm:hierBranch/>
        </dgm:presLayoutVars>
      </dgm:prSet>
      <dgm:spPr/>
    </dgm:pt>
    <dgm:pt modelId="{07E23B6A-C03E-46F9-9B90-2168EC679AD1}" type="pres">
      <dgm:prSet presAssocID="{F07CAC55-36D9-4D65-BB0A-C3449896376E}" presName="rootComposite1" presStyleCnt="0"/>
      <dgm:spPr/>
    </dgm:pt>
    <dgm:pt modelId="{217A6790-5072-46FE-ACB1-4A1036F3422A}" type="pres">
      <dgm:prSet presAssocID="{F07CAC55-36D9-4D65-BB0A-C3449896376E}" presName="rootText1" presStyleLbl="node0" presStyleIdx="0" presStyleCnt="1" custScaleX="63342" custScaleY="51210">
        <dgm:presLayoutVars>
          <dgm:chPref val="3"/>
        </dgm:presLayoutVars>
      </dgm:prSet>
      <dgm:spPr/>
    </dgm:pt>
    <dgm:pt modelId="{5DC5FE2F-C429-45CD-AF5D-4B09A21F7633}" type="pres">
      <dgm:prSet presAssocID="{F07CAC55-36D9-4D65-BB0A-C3449896376E}" presName="rootConnector1" presStyleLbl="node1" presStyleIdx="0" presStyleCnt="0"/>
      <dgm:spPr/>
    </dgm:pt>
    <dgm:pt modelId="{7342E721-50D6-4BA7-B376-4712CDA4BCC5}" type="pres">
      <dgm:prSet presAssocID="{F07CAC55-36D9-4D65-BB0A-C3449896376E}" presName="hierChild2" presStyleCnt="0"/>
      <dgm:spPr/>
    </dgm:pt>
    <dgm:pt modelId="{6BD141F0-6368-48F8-BBFF-3E9663E0E891}" type="pres">
      <dgm:prSet presAssocID="{06EC5BC1-6ADC-4818-8E00-E972E691813A}" presName="Name35" presStyleLbl="parChTrans1D2" presStyleIdx="0" presStyleCnt="3"/>
      <dgm:spPr/>
    </dgm:pt>
    <dgm:pt modelId="{E7C0CFBF-F28A-42D8-86C3-54B828DBE477}" type="pres">
      <dgm:prSet presAssocID="{3E13F38F-49CE-46DD-837B-38845E42C303}" presName="hierRoot2" presStyleCnt="0">
        <dgm:presLayoutVars>
          <dgm:hierBranch/>
        </dgm:presLayoutVars>
      </dgm:prSet>
      <dgm:spPr/>
    </dgm:pt>
    <dgm:pt modelId="{9427E74C-11F2-4686-BA28-572FC29B775A}" type="pres">
      <dgm:prSet presAssocID="{3E13F38F-49CE-46DD-837B-38845E42C303}" presName="rootComposite" presStyleCnt="0"/>
      <dgm:spPr/>
    </dgm:pt>
    <dgm:pt modelId="{2555898C-FAA9-4D2D-AF3D-E1D4F0DB58F1}" type="pres">
      <dgm:prSet presAssocID="{3E13F38F-49CE-46DD-837B-38845E42C303}" presName="rootText" presStyleLbl="node2" presStyleIdx="0" presStyleCnt="3" custScaleX="71661" custScaleY="95896" custLinFactNeighborX="7007" custLinFactNeighborY="8814">
        <dgm:presLayoutVars>
          <dgm:chPref val="3"/>
        </dgm:presLayoutVars>
      </dgm:prSet>
      <dgm:spPr/>
    </dgm:pt>
    <dgm:pt modelId="{9C92CDE4-4291-4CFA-80B0-5FD790B154D5}" type="pres">
      <dgm:prSet presAssocID="{3E13F38F-49CE-46DD-837B-38845E42C303}" presName="rootConnector" presStyleLbl="node2" presStyleIdx="0" presStyleCnt="3"/>
      <dgm:spPr/>
    </dgm:pt>
    <dgm:pt modelId="{C1134FEE-4627-4601-9941-76BA97948A4E}" type="pres">
      <dgm:prSet presAssocID="{3E13F38F-49CE-46DD-837B-38845E42C303}" presName="hierChild4" presStyleCnt="0"/>
      <dgm:spPr/>
    </dgm:pt>
    <dgm:pt modelId="{D40EA853-F8D6-475C-94F5-9F30E1624573}" type="pres">
      <dgm:prSet presAssocID="{3E13F38F-49CE-46DD-837B-38845E42C303}" presName="hierChild5" presStyleCnt="0"/>
      <dgm:spPr/>
    </dgm:pt>
    <dgm:pt modelId="{E1C3B524-9618-4F07-9435-45E452F8927C}" type="pres">
      <dgm:prSet presAssocID="{3373C60D-5FE3-436E-A13C-1B850742922F}" presName="Name35" presStyleLbl="parChTrans1D2" presStyleIdx="1" presStyleCnt="3"/>
      <dgm:spPr/>
    </dgm:pt>
    <dgm:pt modelId="{B8EB0208-BF4B-4BAB-8E58-FF8CEF8DB730}" type="pres">
      <dgm:prSet presAssocID="{E42E7F08-BB41-433E-84A1-A930C22EB87A}" presName="hierRoot2" presStyleCnt="0">
        <dgm:presLayoutVars>
          <dgm:hierBranch val="init"/>
        </dgm:presLayoutVars>
      </dgm:prSet>
      <dgm:spPr/>
    </dgm:pt>
    <dgm:pt modelId="{50C0444F-416D-4C17-A9D5-9DAB452555F7}" type="pres">
      <dgm:prSet presAssocID="{E42E7F08-BB41-433E-84A1-A930C22EB87A}" presName="rootComposite" presStyleCnt="0"/>
      <dgm:spPr/>
    </dgm:pt>
    <dgm:pt modelId="{07D66064-D859-4663-AB0A-7EC5E365F1FE}" type="pres">
      <dgm:prSet presAssocID="{E42E7F08-BB41-433E-84A1-A930C22EB87A}" presName="rootText" presStyleLbl="node2" presStyleIdx="1" presStyleCnt="3" custScaleX="83672" custScaleY="90666" custLinFactNeighborX="3694" custLinFactNeighborY="12892">
        <dgm:presLayoutVars>
          <dgm:chPref val="3"/>
        </dgm:presLayoutVars>
      </dgm:prSet>
      <dgm:spPr/>
    </dgm:pt>
    <dgm:pt modelId="{80C83A09-20AE-41CD-A6DF-DDA452E47100}" type="pres">
      <dgm:prSet presAssocID="{E42E7F08-BB41-433E-84A1-A930C22EB87A}" presName="rootConnector" presStyleLbl="node2" presStyleIdx="1" presStyleCnt="3"/>
      <dgm:spPr/>
    </dgm:pt>
    <dgm:pt modelId="{4A246A6B-2A5D-4280-9461-525FD93F2449}" type="pres">
      <dgm:prSet presAssocID="{E42E7F08-BB41-433E-84A1-A930C22EB87A}" presName="hierChild4" presStyleCnt="0"/>
      <dgm:spPr/>
    </dgm:pt>
    <dgm:pt modelId="{EFC36FC4-DFCA-4496-9433-8FD5B62C3403}" type="pres">
      <dgm:prSet presAssocID="{E42E7F08-BB41-433E-84A1-A930C22EB87A}" presName="hierChild5" presStyleCnt="0"/>
      <dgm:spPr/>
    </dgm:pt>
    <dgm:pt modelId="{EE29BA32-33FA-4413-A0C9-70577AA4F227}" type="pres">
      <dgm:prSet presAssocID="{431308AF-11F3-45D3-8912-F6AF37F19338}" presName="Name35" presStyleLbl="parChTrans1D2" presStyleIdx="2" presStyleCnt="3"/>
      <dgm:spPr/>
    </dgm:pt>
    <dgm:pt modelId="{94F96B72-DB0A-425E-9AA0-14895EA8F834}" type="pres">
      <dgm:prSet presAssocID="{E505E828-0E26-4F48-82A9-59F6AD828C60}" presName="hierRoot2" presStyleCnt="0">
        <dgm:presLayoutVars>
          <dgm:hierBranch val="init"/>
        </dgm:presLayoutVars>
      </dgm:prSet>
      <dgm:spPr/>
    </dgm:pt>
    <dgm:pt modelId="{D0990EDD-E4E2-45C6-B2C2-5A0E9077A916}" type="pres">
      <dgm:prSet presAssocID="{E505E828-0E26-4F48-82A9-59F6AD828C60}" presName="rootComposite" presStyleCnt="0"/>
      <dgm:spPr/>
    </dgm:pt>
    <dgm:pt modelId="{84CAE33F-0594-44DC-A9FC-B51CAA5E3B78}" type="pres">
      <dgm:prSet presAssocID="{E505E828-0E26-4F48-82A9-59F6AD828C60}" presName="rootText" presStyleLbl="node2" presStyleIdx="2" presStyleCnt="3" custScaleX="70763" custScaleY="93281" custLinFactNeighborX="-4338" custLinFactNeighborY="8814">
        <dgm:presLayoutVars>
          <dgm:chPref val="3"/>
        </dgm:presLayoutVars>
      </dgm:prSet>
      <dgm:spPr/>
    </dgm:pt>
    <dgm:pt modelId="{3DEE7DB5-713C-43B7-8E9C-54E2768BFC75}" type="pres">
      <dgm:prSet presAssocID="{E505E828-0E26-4F48-82A9-59F6AD828C60}" presName="rootConnector" presStyleLbl="node2" presStyleIdx="2" presStyleCnt="3"/>
      <dgm:spPr/>
    </dgm:pt>
    <dgm:pt modelId="{C3442B5B-0F15-4DC3-9FE0-53D51AFD7F60}" type="pres">
      <dgm:prSet presAssocID="{E505E828-0E26-4F48-82A9-59F6AD828C60}" presName="hierChild4" presStyleCnt="0"/>
      <dgm:spPr/>
    </dgm:pt>
    <dgm:pt modelId="{A8CF61BC-6C2A-4CE9-B88A-D2F91EF049F3}" type="pres">
      <dgm:prSet presAssocID="{E505E828-0E26-4F48-82A9-59F6AD828C60}" presName="hierChild5" presStyleCnt="0"/>
      <dgm:spPr/>
    </dgm:pt>
    <dgm:pt modelId="{36733044-527A-4DA8-9CA0-CA07990827C9}" type="pres">
      <dgm:prSet presAssocID="{F07CAC55-36D9-4D65-BB0A-C3449896376E}" presName="hierChild3" presStyleCnt="0"/>
      <dgm:spPr/>
    </dgm:pt>
  </dgm:ptLst>
  <dgm:cxnLst>
    <dgm:cxn modelId="{5575F301-84A0-4DFF-805E-5322391B2146}" srcId="{9EFB02EC-7A60-483E-8A20-5DFBFB3D1042}" destId="{F07CAC55-36D9-4D65-BB0A-C3449896376E}" srcOrd="0" destOrd="0" parTransId="{A31F162F-1DE9-4B54-883E-0A529CF2567A}" sibTransId="{998785B4-4E42-40FD-98E4-A5ABFFD28759}"/>
    <dgm:cxn modelId="{2B58DE06-EBF4-4450-AA4C-53C4EFE7D0D7}" type="presOf" srcId="{06EC5BC1-6ADC-4818-8E00-E972E691813A}" destId="{6BD141F0-6368-48F8-BBFF-3E9663E0E891}" srcOrd="0" destOrd="0" presId="urn:microsoft.com/office/officeart/2005/8/layout/orgChart1"/>
    <dgm:cxn modelId="{779B1B10-8208-4319-BAB1-98BED1893F87}" type="presOf" srcId="{3373C60D-5FE3-436E-A13C-1B850742922F}" destId="{E1C3B524-9618-4F07-9435-45E452F8927C}" srcOrd="0" destOrd="0" presId="urn:microsoft.com/office/officeart/2005/8/layout/orgChart1"/>
    <dgm:cxn modelId="{5AD57E29-AD4B-4570-BA0B-B8F60A57E482}" type="presOf" srcId="{E505E828-0E26-4F48-82A9-59F6AD828C60}" destId="{84CAE33F-0594-44DC-A9FC-B51CAA5E3B78}" srcOrd="0" destOrd="0" presId="urn:microsoft.com/office/officeart/2005/8/layout/orgChart1"/>
    <dgm:cxn modelId="{19DEDF5D-F3BC-4F22-95B0-C92B1A5AC8AA}" type="presOf" srcId="{E505E828-0E26-4F48-82A9-59F6AD828C60}" destId="{3DEE7DB5-713C-43B7-8E9C-54E2768BFC75}" srcOrd="1" destOrd="0" presId="urn:microsoft.com/office/officeart/2005/8/layout/orgChart1"/>
    <dgm:cxn modelId="{1FA53851-C76A-4130-BFAE-B2CCD5E2F79F}" srcId="{F07CAC55-36D9-4D65-BB0A-C3449896376E}" destId="{E42E7F08-BB41-433E-84A1-A930C22EB87A}" srcOrd="1" destOrd="0" parTransId="{3373C60D-5FE3-436E-A13C-1B850742922F}" sibTransId="{3BA1767F-14FE-48DA-8D53-7AAB040507A7}"/>
    <dgm:cxn modelId="{DC141A59-AE61-42C1-9735-6576F04E43DF}" type="presOf" srcId="{F07CAC55-36D9-4D65-BB0A-C3449896376E}" destId="{217A6790-5072-46FE-ACB1-4A1036F3422A}" srcOrd="0" destOrd="0" presId="urn:microsoft.com/office/officeart/2005/8/layout/orgChart1"/>
    <dgm:cxn modelId="{1C014397-AF14-41CD-9587-AE3F331A00F8}" type="presOf" srcId="{E42E7F08-BB41-433E-84A1-A930C22EB87A}" destId="{80C83A09-20AE-41CD-A6DF-DDA452E47100}" srcOrd="1" destOrd="0" presId="urn:microsoft.com/office/officeart/2005/8/layout/orgChart1"/>
    <dgm:cxn modelId="{7C65E097-0452-4637-BF81-12DD23E6B516}" srcId="{F07CAC55-36D9-4D65-BB0A-C3449896376E}" destId="{E505E828-0E26-4F48-82A9-59F6AD828C60}" srcOrd="2" destOrd="0" parTransId="{431308AF-11F3-45D3-8912-F6AF37F19338}" sibTransId="{AF3DAC3F-89DA-4ADF-A72A-B9E26721E600}"/>
    <dgm:cxn modelId="{AAFA77AF-D1E5-40BC-B1EC-DC32DCAA12E9}" type="presOf" srcId="{9EFB02EC-7A60-483E-8A20-5DFBFB3D1042}" destId="{9C0E02D2-E04A-4FF9-8A83-0350D68B4D20}" srcOrd="0" destOrd="0" presId="urn:microsoft.com/office/officeart/2005/8/layout/orgChart1"/>
    <dgm:cxn modelId="{4F316AB2-972C-43B3-8067-3A6E7D6873DC}" type="presOf" srcId="{E42E7F08-BB41-433E-84A1-A930C22EB87A}" destId="{07D66064-D859-4663-AB0A-7EC5E365F1FE}" srcOrd="0" destOrd="0" presId="urn:microsoft.com/office/officeart/2005/8/layout/orgChart1"/>
    <dgm:cxn modelId="{D3C007B6-99FE-4CA3-BA60-9AC2EDCD381C}" type="presOf" srcId="{3E13F38F-49CE-46DD-837B-38845E42C303}" destId="{9C92CDE4-4291-4CFA-80B0-5FD790B154D5}" srcOrd="1" destOrd="0" presId="urn:microsoft.com/office/officeart/2005/8/layout/orgChart1"/>
    <dgm:cxn modelId="{4C0EA5C0-AFC9-437F-A966-36F090215F22}" type="presOf" srcId="{431308AF-11F3-45D3-8912-F6AF37F19338}" destId="{EE29BA32-33FA-4413-A0C9-70577AA4F227}" srcOrd="0" destOrd="0" presId="urn:microsoft.com/office/officeart/2005/8/layout/orgChart1"/>
    <dgm:cxn modelId="{27D7ECC2-69D6-47C3-B247-74674ECF396E}" type="presOf" srcId="{3E13F38F-49CE-46DD-837B-38845E42C303}" destId="{2555898C-FAA9-4D2D-AF3D-E1D4F0DB58F1}" srcOrd="0" destOrd="0" presId="urn:microsoft.com/office/officeart/2005/8/layout/orgChart1"/>
    <dgm:cxn modelId="{946B19E1-FB11-43F5-8F92-F5F3A6C0CB2E}" type="presOf" srcId="{F07CAC55-36D9-4D65-BB0A-C3449896376E}" destId="{5DC5FE2F-C429-45CD-AF5D-4B09A21F7633}" srcOrd="1" destOrd="0" presId="urn:microsoft.com/office/officeart/2005/8/layout/orgChart1"/>
    <dgm:cxn modelId="{314D82E8-DB75-4008-B0CF-CF2E5DF329B1}" srcId="{F07CAC55-36D9-4D65-BB0A-C3449896376E}" destId="{3E13F38F-49CE-46DD-837B-38845E42C303}" srcOrd="0" destOrd="0" parTransId="{06EC5BC1-6ADC-4818-8E00-E972E691813A}" sibTransId="{0BDC8A46-077E-4DA8-9E4A-4F92201DAA6D}"/>
    <dgm:cxn modelId="{393B3F86-6DFC-4247-AC50-B815C01E7F81}" type="presParOf" srcId="{9C0E02D2-E04A-4FF9-8A83-0350D68B4D20}" destId="{76C623FA-F9AB-478D-80E7-597420A76A7D}" srcOrd="0" destOrd="0" presId="urn:microsoft.com/office/officeart/2005/8/layout/orgChart1"/>
    <dgm:cxn modelId="{10865C81-685B-4AEC-BD47-5A6B8A26FBEB}" type="presParOf" srcId="{76C623FA-F9AB-478D-80E7-597420A76A7D}" destId="{07E23B6A-C03E-46F9-9B90-2168EC679AD1}" srcOrd="0" destOrd="0" presId="urn:microsoft.com/office/officeart/2005/8/layout/orgChart1"/>
    <dgm:cxn modelId="{FB9130C5-5B61-42CC-8A3E-E16963BA63C2}" type="presParOf" srcId="{07E23B6A-C03E-46F9-9B90-2168EC679AD1}" destId="{217A6790-5072-46FE-ACB1-4A1036F3422A}" srcOrd="0" destOrd="0" presId="urn:microsoft.com/office/officeart/2005/8/layout/orgChart1"/>
    <dgm:cxn modelId="{9B7256D0-149F-4694-BDD2-9A617635597F}" type="presParOf" srcId="{07E23B6A-C03E-46F9-9B90-2168EC679AD1}" destId="{5DC5FE2F-C429-45CD-AF5D-4B09A21F7633}" srcOrd="1" destOrd="0" presId="urn:microsoft.com/office/officeart/2005/8/layout/orgChart1"/>
    <dgm:cxn modelId="{92E6FE42-B484-46D6-8BC5-5E2249F0F2EB}" type="presParOf" srcId="{76C623FA-F9AB-478D-80E7-597420A76A7D}" destId="{7342E721-50D6-4BA7-B376-4712CDA4BCC5}" srcOrd="1" destOrd="0" presId="urn:microsoft.com/office/officeart/2005/8/layout/orgChart1"/>
    <dgm:cxn modelId="{8E1A717E-3DFA-4F77-8B93-E644DC89B451}" type="presParOf" srcId="{7342E721-50D6-4BA7-B376-4712CDA4BCC5}" destId="{6BD141F0-6368-48F8-BBFF-3E9663E0E891}" srcOrd="0" destOrd="0" presId="urn:microsoft.com/office/officeart/2005/8/layout/orgChart1"/>
    <dgm:cxn modelId="{0792E6A7-D575-4099-85B9-99FF9A4D86A6}" type="presParOf" srcId="{7342E721-50D6-4BA7-B376-4712CDA4BCC5}" destId="{E7C0CFBF-F28A-42D8-86C3-54B828DBE477}" srcOrd="1" destOrd="0" presId="urn:microsoft.com/office/officeart/2005/8/layout/orgChart1"/>
    <dgm:cxn modelId="{76957ACB-7DFF-4F63-A7CE-31C1E8C20A08}" type="presParOf" srcId="{E7C0CFBF-F28A-42D8-86C3-54B828DBE477}" destId="{9427E74C-11F2-4686-BA28-572FC29B775A}" srcOrd="0" destOrd="0" presId="urn:microsoft.com/office/officeart/2005/8/layout/orgChart1"/>
    <dgm:cxn modelId="{27702FC4-97B6-4D51-ACE2-2032D5E8172A}" type="presParOf" srcId="{9427E74C-11F2-4686-BA28-572FC29B775A}" destId="{2555898C-FAA9-4D2D-AF3D-E1D4F0DB58F1}" srcOrd="0" destOrd="0" presId="urn:microsoft.com/office/officeart/2005/8/layout/orgChart1"/>
    <dgm:cxn modelId="{1D075C7D-B944-4A15-9EA4-8D6D221DAF97}" type="presParOf" srcId="{9427E74C-11F2-4686-BA28-572FC29B775A}" destId="{9C92CDE4-4291-4CFA-80B0-5FD790B154D5}" srcOrd="1" destOrd="0" presId="urn:microsoft.com/office/officeart/2005/8/layout/orgChart1"/>
    <dgm:cxn modelId="{DF4A75F2-E059-4758-A977-E9DD0F04B92E}" type="presParOf" srcId="{E7C0CFBF-F28A-42D8-86C3-54B828DBE477}" destId="{C1134FEE-4627-4601-9941-76BA97948A4E}" srcOrd="1" destOrd="0" presId="urn:microsoft.com/office/officeart/2005/8/layout/orgChart1"/>
    <dgm:cxn modelId="{A9467CFD-4087-432C-BCFF-02615D7A548E}" type="presParOf" srcId="{E7C0CFBF-F28A-42D8-86C3-54B828DBE477}" destId="{D40EA853-F8D6-475C-94F5-9F30E1624573}" srcOrd="2" destOrd="0" presId="urn:microsoft.com/office/officeart/2005/8/layout/orgChart1"/>
    <dgm:cxn modelId="{7C56FE96-A6D0-4914-B377-C8D839DBE8DB}" type="presParOf" srcId="{7342E721-50D6-4BA7-B376-4712CDA4BCC5}" destId="{E1C3B524-9618-4F07-9435-45E452F8927C}" srcOrd="2" destOrd="0" presId="urn:microsoft.com/office/officeart/2005/8/layout/orgChart1"/>
    <dgm:cxn modelId="{16F1F7E5-9255-441A-977B-9F9F5228748C}" type="presParOf" srcId="{7342E721-50D6-4BA7-B376-4712CDA4BCC5}" destId="{B8EB0208-BF4B-4BAB-8E58-FF8CEF8DB730}" srcOrd="3" destOrd="0" presId="urn:microsoft.com/office/officeart/2005/8/layout/orgChart1"/>
    <dgm:cxn modelId="{3B085B2B-ED67-4DA9-B3BD-C544AE4B037D}" type="presParOf" srcId="{B8EB0208-BF4B-4BAB-8E58-FF8CEF8DB730}" destId="{50C0444F-416D-4C17-A9D5-9DAB452555F7}" srcOrd="0" destOrd="0" presId="urn:microsoft.com/office/officeart/2005/8/layout/orgChart1"/>
    <dgm:cxn modelId="{05962115-1CAB-4EAA-9D82-99FEB5ADDD95}" type="presParOf" srcId="{50C0444F-416D-4C17-A9D5-9DAB452555F7}" destId="{07D66064-D859-4663-AB0A-7EC5E365F1FE}" srcOrd="0" destOrd="0" presId="urn:microsoft.com/office/officeart/2005/8/layout/orgChart1"/>
    <dgm:cxn modelId="{803C266F-95E5-45EA-BA76-643CCCAB3C3C}" type="presParOf" srcId="{50C0444F-416D-4C17-A9D5-9DAB452555F7}" destId="{80C83A09-20AE-41CD-A6DF-DDA452E47100}" srcOrd="1" destOrd="0" presId="urn:microsoft.com/office/officeart/2005/8/layout/orgChart1"/>
    <dgm:cxn modelId="{B4A879BB-D652-4649-B9AE-1738271F7CE8}" type="presParOf" srcId="{B8EB0208-BF4B-4BAB-8E58-FF8CEF8DB730}" destId="{4A246A6B-2A5D-4280-9461-525FD93F2449}" srcOrd="1" destOrd="0" presId="urn:microsoft.com/office/officeart/2005/8/layout/orgChart1"/>
    <dgm:cxn modelId="{B4A40F79-27BD-4C95-8E15-BF9E5AF3CD09}" type="presParOf" srcId="{B8EB0208-BF4B-4BAB-8E58-FF8CEF8DB730}" destId="{EFC36FC4-DFCA-4496-9433-8FD5B62C3403}" srcOrd="2" destOrd="0" presId="urn:microsoft.com/office/officeart/2005/8/layout/orgChart1"/>
    <dgm:cxn modelId="{7E0213D7-DBE0-4DE1-9E42-C02C1BE2D826}" type="presParOf" srcId="{7342E721-50D6-4BA7-B376-4712CDA4BCC5}" destId="{EE29BA32-33FA-4413-A0C9-70577AA4F227}" srcOrd="4" destOrd="0" presId="urn:microsoft.com/office/officeart/2005/8/layout/orgChart1"/>
    <dgm:cxn modelId="{7CB667A3-ECDC-44E9-885B-C4E4CB52400B}" type="presParOf" srcId="{7342E721-50D6-4BA7-B376-4712CDA4BCC5}" destId="{94F96B72-DB0A-425E-9AA0-14895EA8F834}" srcOrd="5" destOrd="0" presId="urn:microsoft.com/office/officeart/2005/8/layout/orgChart1"/>
    <dgm:cxn modelId="{6AA06E50-AED0-46B5-8D65-54A0D6E5D586}" type="presParOf" srcId="{94F96B72-DB0A-425E-9AA0-14895EA8F834}" destId="{D0990EDD-E4E2-45C6-B2C2-5A0E9077A916}" srcOrd="0" destOrd="0" presId="urn:microsoft.com/office/officeart/2005/8/layout/orgChart1"/>
    <dgm:cxn modelId="{84503016-A1F5-46DF-A25F-E47A7B831449}" type="presParOf" srcId="{D0990EDD-E4E2-45C6-B2C2-5A0E9077A916}" destId="{84CAE33F-0594-44DC-A9FC-B51CAA5E3B78}" srcOrd="0" destOrd="0" presId="urn:microsoft.com/office/officeart/2005/8/layout/orgChart1"/>
    <dgm:cxn modelId="{6475C69D-6EFD-45C9-B723-11AB17653B66}" type="presParOf" srcId="{D0990EDD-E4E2-45C6-B2C2-5A0E9077A916}" destId="{3DEE7DB5-713C-43B7-8E9C-54E2768BFC75}" srcOrd="1" destOrd="0" presId="urn:microsoft.com/office/officeart/2005/8/layout/orgChart1"/>
    <dgm:cxn modelId="{7E0E297A-2551-4B9A-BFB8-4200B15B517B}" type="presParOf" srcId="{94F96B72-DB0A-425E-9AA0-14895EA8F834}" destId="{C3442B5B-0F15-4DC3-9FE0-53D51AFD7F60}" srcOrd="1" destOrd="0" presId="urn:microsoft.com/office/officeart/2005/8/layout/orgChart1"/>
    <dgm:cxn modelId="{4B341572-20D0-44E9-A66C-EFD3E1CDECF8}" type="presParOf" srcId="{94F96B72-DB0A-425E-9AA0-14895EA8F834}" destId="{A8CF61BC-6C2A-4CE9-B88A-D2F91EF049F3}" srcOrd="2" destOrd="0" presId="urn:microsoft.com/office/officeart/2005/8/layout/orgChart1"/>
    <dgm:cxn modelId="{72879E4E-FBCC-4117-9655-4B5F56D26065}" type="presParOf" srcId="{76C623FA-F9AB-478D-80E7-597420A76A7D}" destId="{36733044-527A-4DA8-9CA0-CA07990827C9}"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FB02EC-7A60-483E-8A20-5DFBFB3D1042}" type="doc">
      <dgm:prSet loTypeId="urn:microsoft.com/office/officeart/2005/8/layout/orgChart1" loCatId="hierarchy" qsTypeId="urn:microsoft.com/office/officeart/2005/8/quickstyle/simple1" qsCatId="simple" csTypeId="urn:microsoft.com/office/officeart/2005/8/colors/accent1_2" csCatId="accent1" phldr="1"/>
      <dgm:spPr/>
    </dgm:pt>
    <dgm:pt modelId="{3E13F38F-49CE-46DD-837B-38845E42C303}">
      <dgm:prSet/>
      <dgm:spPr>
        <a:solidFill>
          <a:schemeClr val="bg2">
            <a:lumMod val="50000"/>
          </a:schemeClr>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lang="en-GB" dirty="0"/>
            <a:t>Bovine</a:t>
          </a:r>
          <a:endParaRPr kumimoji="0" lang="en-GB"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F07CAC55-36D9-4D65-BB0A-C3449896376E}">
      <dgm:prSet/>
      <dgm:spPr>
        <a:solidFill>
          <a:schemeClr val="bg2">
            <a:lumMod val="50000"/>
          </a:schemeClr>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lang="en-US" dirty="0"/>
            <a:t>3- X</a:t>
          </a:r>
          <a:r>
            <a:rPr lang="en-GB" dirty="0" err="1"/>
            <a:t>enogenic</a:t>
          </a:r>
          <a:r>
            <a:rPr lang="en-GB" dirty="0"/>
            <a:t> </a:t>
          </a:r>
          <a:endParaRPr kumimoji="0" lang="en-GB"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998785B4-4E42-40FD-98E4-A5ABFFD28759}" type="sibTrans" cxnId="{5575F301-84A0-4DFF-805E-5322391B2146}">
      <dgm:prSet/>
      <dgm:spPr/>
      <dgm:t>
        <a:bodyPr/>
        <a:lstStyle/>
        <a:p>
          <a:pPr rtl="1"/>
          <a:endParaRPr lang="ar-IQ"/>
        </a:p>
      </dgm:t>
    </dgm:pt>
    <dgm:pt modelId="{A31F162F-1DE9-4B54-883E-0A529CF2567A}" type="parTrans" cxnId="{5575F301-84A0-4DFF-805E-5322391B2146}">
      <dgm:prSet/>
      <dgm:spPr/>
      <dgm:t>
        <a:bodyPr/>
        <a:lstStyle/>
        <a:p>
          <a:pPr rtl="1"/>
          <a:endParaRPr lang="ar-IQ"/>
        </a:p>
      </dgm:t>
    </dgm:pt>
    <dgm:pt modelId="{0BDC8A46-077E-4DA8-9E4A-4F92201DAA6D}" type="sibTrans" cxnId="{314D82E8-DB75-4008-B0CF-CF2E5DF329B1}">
      <dgm:prSet/>
      <dgm:spPr/>
      <dgm:t>
        <a:bodyPr/>
        <a:lstStyle/>
        <a:p>
          <a:pPr rtl="1"/>
          <a:endParaRPr lang="ar-IQ"/>
        </a:p>
      </dgm:t>
    </dgm:pt>
    <dgm:pt modelId="{06EC5BC1-6ADC-4818-8E00-E972E691813A}" type="parTrans" cxnId="{314D82E8-DB75-4008-B0CF-CF2E5DF329B1}">
      <dgm:prSet/>
      <dgm:spPr>
        <a:solidFill>
          <a:srgbClr val="7030A0"/>
        </a:solidFill>
        <a:ln>
          <a:solidFill>
            <a:schemeClr val="bg1">
              <a:lumMod val="50000"/>
            </a:schemeClr>
          </a:solidFill>
        </a:ln>
      </dgm:spPr>
      <dgm:t>
        <a:bodyPr/>
        <a:lstStyle/>
        <a:p>
          <a:pPr rtl="1"/>
          <a:endParaRPr lang="ar-IQ">
            <a:solidFill>
              <a:srgbClr val="7030A0"/>
            </a:solidFill>
          </a:endParaRPr>
        </a:p>
      </dgm:t>
    </dgm:pt>
    <dgm:pt modelId="{E505E828-0E26-4F48-82A9-59F6AD828C60}">
      <dgm:prSet/>
      <dgm:spPr>
        <a:solidFill>
          <a:schemeClr val="bg2">
            <a:lumMod val="50000"/>
          </a:schemeClr>
        </a:solidFill>
      </dgm:spPr>
      <dgm:t>
        <a:bodyPr/>
        <a:lstStyle/>
        <a:p>
          <a:pPr rtl="1">
            <a:lnSpc>
              <a:spcPct val="100000"/>
            </a:lnSpc>
            <a:spcAft>
              <a:spcPts val="0"/>
            </a:spcAft>
          </a:pPr>
          <a:r>
            <a:rPr lang="en-GB" dirty="0" err="1"/>
            <a:t>Porkine</a:t>
          </a:r>
          <a:endParaRPr lang="en-GB" dirty="0"/>
        </a:p>
      </dgm:t>
    </dgm:pt>
    <dgm:pt modelId="{431308AF-11F3-45D3-8912-F6AF37F19338}" type="parTrans" cxnId="{7C65E097-0452-4637-BF81-12DD23E6B516}">
      <dgm:prSet/>
      <dgm:spPr>
        <a:ln>
          <a:solidFill>
            <a:schemeClr val="bg1">
              <a:lumMod val="50000"/>
            </a:schemeClr>
          </a:solidFill>
        </a:ln>
      </dgm:spPr>
      <dgm:t>
        <a:bodyPr/>
        <a:lstStyle/>
        <a:p>
          <a:pPr rtl="1"/>
          <a:endParaRPr lang="ar-IQ">
            <a:solidFill>
              <a:srgbClr val="7030A0"/>
            </a:solidFill>
          </a:endParaRPr>
        </a:p>
      </dgm:t>
    </dgm:pt>
    <dgm:pt modelId="{AF3DAC3F-89DA-4ADF-A72A-B9E26721E600}" type="sibTrans" cxnId="{7C65E097-0452-4637-BF81-12DD23E6B516}">
      <dgm:prSet/>
      <dgm:spPr/>
      <dgm:t>
        <a:bodyPr/>
        <a:lstStyle/>
        <a:p>
          <a:pPr rtl="1"/>
          <a:endParaRPr lang="ar-IQ"/>
        </a:p>
      </dgm:t>
    </dgm:pt>
    <dgm:pt modelId="{9C0E02D2-E04A-4FF9-8A83-0350D68B4D20}" type="pres">
      <dgm:prSet presAssocID="{9EFB02EC-7A60-483E-8A20-5DFBFB3D1042}" presName="hierChild1" presStyleCnt="0">
        <dgm:presLayoutVars>
          <dgm:orgChart val="1"/>
          <dgm:chPref val="1"/>
          <dgm:dir/>
          <dgm:animOne val="branch"/>
          <dgm:animLvl val="lvl"/>
          <dgm:resizeHandles/>
        </dgm:presLayoutVars>
      </dgm:prSet>
      <dgm:spPr/>
    </dgm:pt>
    <dgm:pt modelId="{76C623FA-F9AB-478D-80E7-597420A76A7D}" type="pres">
      <dgm:prSet presAssocID="{F07CAC55-36D9-4D65-BB0A-C3449896376E}" presName="hierRoot1" presStyleCnt="0">
        <dgm:presLayoutVars>
          <dgm:hierBranch/>
        </dgm:presLayoutVars>
      </dgm:prSet>
      <dgm:spPr/>
    </dgm:pt>
    <dgm:pt modelId="{07E23B6A-C03E-46F9-9B90-2168EC679AD1}" type="pres">
      <dgm:prSet presAssocID="{F07CAC55-36D9-4D65-BB0A-C3449896376E}" presName="rootComposite1" presStyleCnt="0"/>
      <dgm:spPr/>
    </dgm:pt>
    <dgm:pt modelId="{217A6790-5072-46FE-ACB1-4A1036F3422A}" type="pres">
      <dgm:prSet presAssocID="{F07CAC55-36D9-4D65-BB0A-C3449896376E}" presName="rootText1" presStyleLbl="node0" presStyleIdx="0" presStyleCnt="1" custScaleX="63342" custScaleY="42399" custLinFactNeighborX="-2144" custLinFactNeighborY="2260">
        <dgm:presLayoutVars>
          <dgm:chPref val="3"/>
        </dgm:presLayoutVars>
      </dgm:prSet>
      <dgm:spPr/>
    </dgm:pt>
    <dgm:pt modelId="{5DC5FE2F-C429-45CD-AF5D-4B09A21F7633}" type="pres">
      <dgm:prSet presAssocID="{F07CAC55-36D9-4D65-BB0A-C3449896376E}" presName="rootConnector1" presStyleLbl="node1" presStyleIdx="0" presStyleCnt="0"/>
      <dgm:spPr/>
    </dgm:pt>
    <dgm:pt modelId="{7342E721-50D6-4BA7-B376-4712CDA4BCC5}" type="pres">
      <dgm:prSet presAssocID="{F07CAC55-36D9-4D65-BB0A-C3449896376E}" presName="hierChild2" presStyleCnt="0"/>
      <dgm:spPr/>
    </dgm:pt>
    <dgm:pt modelId="{6BD141F0-6368-48F8-BBFF-3E9663E0E891}" type="pres">
      <dgm:prSet presAssocID="{06EC5BC1-6ADC-4818-8E00-E972E691813A}" presName="Name35" presStyleLbl="parChTrans1D2" presStyleIdx="0" presStyleCnt="2"/>
      <dgm:spPr/>
    </dgm:pt>
    <dgm:pt modelId="{E7C0CFBF-F28A-42D8-86C3-54B828DBE477}" type="pres">
      <dgm:prSet presAssocID="{3E13F38F-49CE-46DD-837B-38845E42C303}" presName="hierRoot2" presStyleCnt="0">
        <dgm:presLayoutVars>
          <dgm:hierBranch/>
        </dgm:presLayoutVars>
      </dgm:prSet>
      <dgm:spPr/>
    </dgm:pt>
    <dgm:pt modelId="{9427E74C-11F2-4686-BA28-572FC29B775A}" type="pres">
      <dgm:prSet presAssocID="{3E13F38F-49CE-46DD-837B-38845E42C303}" presName="rootComposite" presStyleCnt="0"/>
      <dgm:spPr/>
    </dgm:pt>
    <dgm:pt modelId="{2555898C-FAA9-4D2D-AF3D-E1D4F0DB58F1}" type="pres">
      <dgm:prSet presAssocID="{3E13F38F-49CE-46DD-837B-38845E42C303}" presName="rootText" presStyleLbl="node2" presStyleIdx="0" presStyleCnt="2" custScaleX="42589" custScaleY="30961" custLinFactNeighborX="7007" custLinFactNeighborY="8814">
        <dgm:presLayoutVars>
          <dgm:chPref val="3"/>
        </dgm:presLayoutVars>
      </dgm:prSet>
      <dgm:spPr/>
    </dgm:pt>
    <dgm:pt modelId="{9C92CDE4-4291-4CFA-80B0-5FD790B154D5}" type="pres">
      <dgm:prSet presAssocID="{3E13F38F-49CE-46DD-837B-38845E42C303}" presName="rootConnector" presStyleLbl="node2" presStyleIdx="0" presStyleCnt="2"/>
      <dgm:spPr/>
    </dgm:pt>
    <dgm:pt modelId="{C1134FEE-4627-4601-9941-76BA97948A4E}" type="pres">
      <dgm:prSet presAssocID="{3E13F38F-49CE-46DD-837B-38845E42C303}" presName="hierChild4" presStyleCnt="0"/>
      <dgm:spPr/>
    </dgm:pt>
    <dgm:pt modelId="{D40EA853-F8D6-475C-94F5-9F30E1624573}" type="pres">
      <dgm:prSet presAssocID="{3E13F38F-49CE-46DD-837B-38845E42C303}" presName="hierChild5" presStyleCnt="0"/>
      <dgm:spPr/>
    </dgm:pt>
    <dgm:pt modelId="{EE29BA32-33FA-4413-A0C9-70577AA4F227}" type="pres">
      <dgm:prSet presAssocID="{431308AF-11F3-45D3-8912-F6AF37F19338}" presName="Name35" presStyleLbl="parChTrans1D2" presStyleIdx="1" presStyleCnt="2"/>
      <dgm:spPr/>
    </dgm:pt>
    <dgm:pt modelId="{94F96B72-DB0A-425E-9AA0-14895EA8F834}" type="pres">
      <dgm:prSet presAssocID="{E505E828-0E26-4F48-82A9-59F6AD828C60}" presName="hierRoot2" presStyleCnt="0">
        <dgm:presLayoutVars>
          <dgm:hierBranch val="init"/>
        </dgm:presLayoutVars>
      </dgm:prSet>
      <dgm:spPr/>
    </dgm:pt>
    <dgm:pt modelId="{D0990EDD-E4E2-45C6-B2C2-5A0E9077A916}" type="pres">
      <dgm:prSet presAssocID="{E505E828-0E26-4F48-82A9-59F6AD828C60}" presName="rootComposite" presStyleCnt="0"/>
      <dgm:spPr/>
    </dgm:pt>
    <dgm:pt modelId="{84CAE33F-0594-44DC-A9FC-B51CAA5E3B78}" type="pres">
      <dgm:prSet presAssocID="{E505E828-0E26-4F48-82A9-59F6AD828C60}" presName="rootText" presStyleLbl="node2" presStyleIdx="1" presStyleCnt="2" custScaleX="54883" custScaleY="30961" custLinFactNeighborX="-4338" custLinFactNeighborY="8814">
        <dgm:presLayoutVars>
          <dgm:chPref val="3"/>
        </dgm:presLayoutVars>
      </dgm:prSet>
      <dgm:spPr/>
    </dgm:pt>
    <dgm:pt modelId="{3DEE7DB5-713C-43B7-8E9C-54E2768BFC75}" type="pres">
      <dgm:prSet presAssocID="{E505E828-0E26-4F48-82A9-59F6AD828C60}" presName="rootConnector" presStyleLbl="node2" presStyleIdx="1" presStyleCnt="2"/>
      <dgm:spPr/>
    </dgm:pt>
    <dgm:pt modelId="{C3442B5B-0F15-4DC3-9FE0-53D51AFD7F60}" type="pres">
      <dgm:prSet presAssocID="{E505E828-0E26-4F48-82A9-59F6AD828C60}" presName="hierChild4" presStyleCnt="0"/>
      <dgm:spPr/>
    </dgm:pt>
    <dgm:pt modelId="{A8CF61BC-6C2A-4CE9-B88A-D2F91EF049F3}" type="pres">
      <dgm:prSet presAssocID="{E505E828-0E26-4F48-82A9-59F6AD828C60}" presName="hierChild5" presStyleCnt="0"/>
      <dgm:spPr/>
    </dgm:pt>
    <dgm:pt modelId="{36733044-527A-4DA8-9CA0-CA07990827C9}" type="pres">
      <dgm:prSet presAssocID="{F07CAC55-36D9-4D65-BB0A-C3449896376E}" presName="hierChild3" presStyleCnt="0"/>
      <dgm:spPr/>
    </dgm:pt>
  </dgm:ptLst>
  <dgm:cxnLst>
    <dgm:cxn modelId="{5575F301-84A0-4DFF-805E-5322391B2146}" srcId="{9EFB02EC-7A60-483E-8A20-5DFBFB3D1042}" destId="{F07CAC55-36D9-4D65-BB0A-C3449896376E}" srcOrd="0" destOrd="0" parTransId="{A31F162F-1DE9-4B54-883E-0A529CF2567A}" sibTransId="{998785B4-4E42-40FD-98E4-A5ABFFD28759}"/>
    <dgm:cxn modelId="{A025472A-F216-41EF-B8E1-9BE7EF8ABDD4}" type="presOf" srcId="{3E13F38F-49CE-46DD-837B-38845E42C303}" destId="{2555898C-FAA9-4D2D-AF3D-E1D4F0DB58F1}" srcOrd="0" destOrd="0" presId="urn:microsoft.com/office/officeart/2005/8/layout/orgChart1"/>
    <dgm:cxn modelId="{F245C633-85A1-4A49-9EB8-BDB99855419E}" type="presOf" srcId="{3E13F38F-49CE-46DD-837B-38845E42C303}" destId="{9C92CDE4-4291-4CFA-80B0-5FD790B154D5}" srcOrd="1" destOrd="0" presId="urn:microsoft.com/office/officeart/2005/8/layout/orgChart1"/>
    <dgm:cxn modelId="{95D1F33B-0E57-40A5-B850-B2E2716B7B30}" type="presOf" srcId="{9EFB02EC-7A60-483E-8A20-5DFBFB3D1042}" destId="{9C0E02D2-E04A-4FF9-8A83-0350D68B4D20}" srcOrd="0" destOrd="0" presId="urn:microsoft.com/office/officeart/2005/8/layout/orgChart1"/>
    <dgm:cxn modelId="{5EA6903F-67C6-4476-BFBC-154B843BBB61}" type="presOf" srcId="{431308AF-11F3-45D3-8912-F6AF37F19338}" destId="{EE29BA32-33FA-4413-A0C9-70577AA4F227}" srcOrd="0" destOrd="0" presId="urn:microsoft.com/office/officeart/2005/8/layout/orgChart1"/>
    <dgm:cxn modelId="{5277AA76-64E2-4D75-B94F-0E4D93F8C983}" type="presOf" srcId="{F07CAC55-36D9-4D65-BB0A-C3449896376E}" destId="{217A6790-5072-46FE-ACB1-4A1036F3422A}" srcOrd="0" destOrd="0" presId="urn:microsoft.com/office/officeart/2005/8/layout/orgChart1"/>
    <dgm:cxn modelId="{655C8557-9BAF-4839-9D41-C2DB469FA44F}" type="presOf" srcId="{06EC5BC1-6ADC-4818-8E00-E972E691813A}" destId="{6BD141F0-6368-48F8-BBFF-3E9663E0E891}" srcOrd="0" destOrd="0" presId="urn:microsoft.com/office/officeart/2005/8/layout/orgChart1"/>
    <dgm:cxn modelId="{16F79193-2F9A-4E3A-AC52-10DD87D6AD4A}" type="presOf" srcId="{E505E828-0E26-4F48-82A9-59F6AD828C60}" destId="{84CAE33F-0594-44DC-A9FC-B51CAA5E3B78}" srcOrd="0" destOrd="0" presId="urn:microsoft.com/office/officeart/2005/8/layout/orgChart1"/>
    <dgm:cxn modelId="{7C65E097-0452-4637-BF81-12DD23E6B516}" srcId="{F07CAC55-36D9-4D65-BB0A-C3449896376E}" destId="{E505E828-0E26-4F48-82A9-59F6AD828C60}" srcOrd="1" destOrd="0" parTransId="{431308AF-11F3-45D3-8912-F6AF37F19338}" sibTransId="{AF3DAC3F-89DA-4ADF-A72A-B9E26721E600}"/>
    <dgm:cxn modelId="{F563F0D0-8339-4DEC-A12A-F27070D23084}" type="presOf" srcId="{F07CAC55-36D9-4D65-BB0A-C3449896376E}" destId="{5DC5FE2F-C429-45CD-AF5D-4B09A21F7633}" srcOrd="1" destOrd="0" presId="urn:microsoft.com/office/officeart/2005/8/layout/orgChart1"/>
    <dgm:cxn modelId="{C1FBF0D2-2CC8-4643-BC8B-9C630B6DD3FC}" type="presOf" srcId="{E505E828-0E26-4F48-82A9-59F6AD828C60}" destId="{3DEE7DB5-713C-43B7-8E9C-54E2768BFC75}" srcOrd="1" destOrd="0" presId="urn:microsoft.com/office/officeart/2005/8/layout/orgChart1"/>
    <dgm:cxn modelId="{314D82E8-DB75-4008-B0CF-CF2E5DF329B1}" srcId="{F07CAC55-36D9-4D65-BB0A-C3449896376E}" destId="{3E13F38F-49CE-46DD-837B-38845E42C303}" srcOrd="0" destOrd="0" parTransId="{06EC5BC1-6ADC-4818-8E00-E972E691813A}" sibTransId="{0BDC8A46-077E-4DA8-9E4A-4F92201DAA6D}"/>
    <dgm:cxn modelId="{6E14303C-CC49-46CC-A831-FBB76D10A95B}" type="presParOf" srcId="{9C0E02D2-E04A-4FF9-8A83-0350D68B4D20}" destId="{76C623FA-F9AB-478D-80E7-597420A76A7D}" srcOrd="0" destOrd="0" presId="urn:microsoft.com/office/officeart/2005/8/layout/orgChart1"/>
    <dgm:cxn modelId="{DADB89D0-D33C-49E2-90FD-232C2D621E42}" type="presParOf" srcId="{76C623FA-F9AB-478D-80E7-597420A76A7D}" destId="{07E23B6A-C03E-46F9-9B90-2168EC679AD1}" srcOrd="0" destOrd="0" presId="urn:microsoft.com/office/officeart/2005/8/layout/orgChart1"/>
    <dgm:cxn modelId="{36725CFF-84D5-44BE-9599-82C30D6708C2}" type="presParOf" srcId="{07E23B6A-C03E-46F9-9B90-2168EC679AD1}" destId="{217A6790-5072-46FE-ACB1-4A1036F3422A}" srcOrd="0" destOrd="0" presId="urn:microsoft.com/office/officeart/2005/8/layout/orgChart1"/>
    <dgm:cxn modelId="{17F91BBF-746F-4E27-AC4E-35D3EF171C10}" type="presParOf" srcId="{07E23B6A-C03E-46F9-9B90-2168EC679AD1}" destId="{5DC5FE2F-C429-45CD-AF5D-4B09A21F7633}" srcOrd="1" destOrd="0" presId="urn:microsoft.com/office/officeart/2005/8/layout/orgChart1"/>
    <dgm:cxn modelId="{E539651E-9B32-49A6-A01A-896E7F7B6DA4}" type="presParOf" srcId="{76C623FA-F9AB-478D-80E7-597420A76A7D}" destId="{7342E721-50D6-4BA7-B376-4712CDA4BCC5}" srcOrd="1" destOrd="0" presId="urn:microsoft.com/office/officeart/2005/8/layout/orgChart1"/>
    <dgm:cxn modelId="{C30EBCB4-D25E-453D-8807-679594007386}" type="presParOf" srcId="{7342E721-50D6-4BA7-B376-4712CDA4BCC5}" destId="{6BD141F0-6368-48F8-BBFF-3E9663E0E891}" srcOrd="0" destOrd="0" presId="urn:microsoft.com/office/officeart/2005/8/layout/orgChart1"/>
    <dgm:cxn modelId="{DC5C6745-EA54-481C-9B5B-371B6FF9408B}" type="presParOf" srcId="{7342E721-50D6-4BA7-B376-4712CDA4BCC5}" destId="{E7C0CFBF-F28A-42D8-86C3-54B828DBE477}" srcOrd="1" destOrd="0" presId="urn:microsoft.com/office/officeart/2005/8/layout/orgChart1"/>
    <dgm:cxn modelId="{2F21CE82-BF91-491F-94E2-528255FD7711}" type="presParOf" srcId="{E7C0CFBF-F28A-42D8-86C3-54B828DBE477}" destId="{9427E74C-11F2-4686-BA28-572FC29B775A}" srcOrd="0" destOrd="0" presId="urn:microsoft.com/office/officeart/2005/8/layout/orgChart1"/>
    <dgm:cxn modelId="{1F7B8956-8698-473D-BA9D-61CE08DE767F}" type="presParOf" srcId="{9427E74C-11F2-4686-BA28-572FC29B775A}" destId="{2555898C-FAA9-4D2D-AF3D-E1D4F0DB58F1}" srcOrd="0" destOrd="0" presId="urn:microsoft.com/office/officeart/2005/8/layout/orgChart1"/>
    <dgm:cxn modelId="{1B7B55A7-AAC9-42CA-ACC5-5EAB2F222F8B}" type="presParOf" srcId="{9427E74C-11F2-4686-BA28-572FC29B775A}" destId="{9C92CDE4-4291-4CFA-80B0-5FD790B154D5}" srcOrd="1" destOrd="0" presId="urn:microsoft.com/office/officeart/2005/8/layout/orgChart1"/>
    <dgm:cxn modelId="{B4021646-FCE8-4D6E-8B44-9E14A44DF0ED}" type="presParOf" srcId="{E7C0CFBF-F28A-42D8-86C3-54B828DBE477}" destId="{C1134FEE-4627-4601-9941-76BA97948A4E}" srcOrd="1" destOrd="0" presId="urn:microsoft.com/office/officeart/2005/8/layout/orgChart1"/>
    <dgm:cxn modelId="{1A0759A5-3D59-4BAD-A712-62B26267C086}" type="presParOf" srcId="{E7C0CFBF-F28A-42D8-86C3-54B828DBE477}" destId="{D40EA853-F8D6-475C-94F5-9F30E1624573}" srcOrd="2" destOrd="0" presId="urn:microsoft.com/office/officeart/2005/8/layout/orgChart1"/>
    <dgm:cxn modelId="{75A12A34-A5B0-4DFC-A6D5-17C3C92D619F}" type="presParOf" srcId="{7342E721-50D6-4BA7-B376-4712CDA4BCC5}" destId="{EE29BA32-33FA-4413-A0C9-70577AA4F227}" srcOrd="2" destOrd="0" presId="urn:microsoft.com/office/officeart/2005/8/layout/orgChart1"/>
    <dgm:cxn modelId="{71E78D76-4530-4B91-ABEE-6E38122D1F27}" type="presParOf" srcId="{7342E721-50D6-4BA7-B376-4712CDA4BCC5}" destId="{94F96B72-DB0A-425E-9AA0-14895EA8F834}" srcOrd="3" destOrd="0" presId="urn:microsoft.com/office/officeart/2005/8/layout/orgChart1"/>
    <dgm:cxn modelId="{E2051F41-2C63-40C4-8B9B-C59886BEB28A}" type="presParOf" srcId="{94F96B72-DB0A-425E-9AA0-14895EA8F834}" destId="{D0990EDD-E4E2-45C6-B2C2-5A0E9077A916}" srcOrd="0" destOrd="0" presId="urn:microsoft.com/office/officeart/2005/8/layout/orgChart1"/>
    <dgm:cxn modelId="{918E79DC-8668-434F-B451-F8C4F4CCD8B0}" type="presParOf" srcId="{D0990EDD-E4E2-45C6-B2C2-5A0E9077A916}" destId="{84CAE33F-0594-44DC-A9FC-B51CAA5E3B78}" srcOrd="0" destOrd="0" presId="urn:microsoft.com/office/officeart/2005/8/layout/orgChart1"/>
    <dgm:cxn modelId="{16D1756E-BAFB-4849-ABDC-BB69A3F4FA7D}" type="presParOf" srcId="{D0990EDD-E4E2-45C6-B2C2-5A0E9077A916}" destId="{3DEE7DB5-713C-43B7-8E9C-54E2768BFC75}" srcOrd="1" destOrd="0" presId="urn:microsoft.com/office/officeart/2005/8/layout/orgChart1"/>
    <dgm:cxn modelId="{0593C082-F9F3-4779-AB7A-0564FF50992A}" type="presParOf" srcId="{94F96B72-DB0A-425E-9AA0-14895EA8F834}" destId="{C3442B5B-0F15-4DC3-9FE0-53D51AFD7F60}" srcOrd="1" destOrd="0" presId="urn:microsoft.com/office/officeart/2005/8/layout/orgChart1"/>
    <dgm:cxn modelId="{B1720F3A-9113-4601-9950-E7276AF1AC02}" type="presParOf" srcId="{94F96B72-DB0A-425E-9AA0-14895EA8F834}" destId="{A8CF61BC-6C2A-4CE9-B88A-D2F91EF049F3}" srcOrd="2" destOrd="0" presId="urn:microsoft.com/office/officeart/2005/8/layout/orgChart1"/>
    <dgm:cxn modelId="{1FB82168-72B7-436B-A3BC-8D1361E42C37}" type="presParOf" srcId="{76C623FA-F9AB-478D-80E7-597420A76A7D}" destId="{36733044-527A-4DA8-9CA0-CA07990827C9}"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FB02EC-7A60-483E-8A20-5DFBFB3D1042}" type="doc">
      <dgm:prSet loTypeId="urn:microsoft.com/office/officeart/2005/8/layout/orgChart1" loCatId="hierarchy" qsTypeId="urn:microsoft.com/office/officeart/2005/8/quickstyle/simple1" qsCatId="simple" csTypeId="urn:microsoft.com/office/officeart/2005/8/colors/accent1_2" csCatId="accent1" phldr="1"/>
      <dgm:spPr/>
    </dgm:pt>
    <dgm:pt modelId="{3E13F38F-49CE-46DD-837B-38845E42C303}">
      <dgm:prSet custT="1"/>
      <dgm:spPr>
        <a:solidFill>
          <a:schemeClr val="accent4">
            <a:lumMod val="25000"/>
          </a:schemeClr>
        </a:solidFill>
      </dgm:spPr>
      <dgm:t>
        <a:bodyPr/>
        <a:lstStyle/>
        <a:p>
          <a:pPr marL="0" marR="0" lvl="0" indent="0" algn="ctr" defTabSz="914400" rtl="0" eaLnBrk="1" fontAlgn="base" latinLnBrk="0" hangingPunct="1">
            <a:lnSpc>
              <a:spcPct val="100000"/>
            </a:lnSpc>
            <a:spcBef>
              <a:spcPts val="0"/>
            </a:spcBef>
            <a:spcAft>
              <a:spcPct val="0"/>
            </a:spcAft>
            <a:buClr>
              <a:schemeClr val="hlink"/>
            </a:buClr>
            <a:buSzPct val="120000"/>
            <a:buFontTx/>
            <a:buNone/>
            <a:tabLst/>
          </a:pPr>
          <a:r>
            <a:rPr lang="en-GB" sz="1600" dirty="0" err="1"/>
            <a:t>Hydroxy</a:t>
          </a:r>
          <a:r>
            <a:rPr lang="en-GB" sz="1600" dirty="0"/>
            <a:t>-apatite</a:t>
          </a:r>
          <a:endParaRPr kumimoji="0" lang="en-GB" sz="1600"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F07CAC55-36D9-4D65-BB0A-C3449896376E}">
      <dgm:prSet custT="1"/>
      <dgm:spPr>
        <a:solidFill>
          <a:schemeClr val="accent4">
            <a:lumMod val="25000"/>
          </a:schemeClr>
        </a:solidFill>
      </dgm:spPr>
      <dgm:t>
        <a:bodyPr/>
        <a:lstStyle/>
        <a:p>
          <a:pPr marL="342900" marR="0" lvl="0" indent="-342900" algn="ctr" defTabSz="914400" rtl="0" eaLnBrk="1" fontAlgn="base" latinLnBrk="0" hangingPunct="1">
            <a:lnSpc>
              <a:spcPct val="100000"/>
            </a:lnSpc>
            <a:spcBef>
              <a:spcPct val="20000"/>
            </a:spcBef>
            <a:spcAft>
              <a:spcPct val="0"/>
            </a:spcAft>
            <a:buClr>
              <a:schemeClr val="hlink"/>
            </a:buClr>
            <a:buSzPct val="120000"/>
            <a:buFontTx/>
            <a:buNone/>
            <a:tabLst/>
          </a:pPr>
          <a:r>
            <a:rPr lang="en-GB" sz="2000" dirty="0"/>
            <a:t>4-synthetic</a:t>
          </a:r>
          <a:endParaRPr kumimoji="0" lang="en-GB" sz="2000"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998785B4-4E42-40FD-98E4-A5ABFFD28759}" type="sibTrans" cxnId="{5575F301-84A0-4DFF-805E-5322391B2146}">
      <dgm:prSet/>
      <dgm:spPr/>
      <dgm:t>
        <a:bodyPr/>
        <a:lstStyle/>
        <a:p>
          <a:pPr rtl="1"/>
          <a:endParaRPr lang="ar-IQ"/>
        </a:p>
      </dgm:t>
    </dgm:pt>
    <dgm:pt modelId="{A31F162F-1DE9-4B54-883E-0A529CF2567A}" type="parTrans" cxnId="{5575F301-84A0-4DFF-805E-5322391B2146}">
      <dgm:prSet/>
      <dgm:spPr/>
      <dgm:t>
        <a:bodyPr/>
        <a:lstStyle/>
        <a:p>
          <a:pPr rtl="1"/>
          <a:endParaRPr lang="ar-IQ"/>
        </a:p>
      </dgm:t>
    </dgm:pt>
    <dgm:pt modelId="{0BDC8A46-077E-4DA8-9E4A-4F92201DAA6D}" type="sibTrans" cxnId="{314D82E8-DB75-4008-B0CF-CF2E5DF329B1}">
      <dgm:prSet/>
      <dgm:spPr/>
      <dgm:t>
        <a:bodyPr/>
        <a:lstStyle/>
        <a:p>
          <a:pPr rtl="1"/>
          <a:endParaRPr lang="ar-IQ"/>
        </a:p>
      </dgm:t>
    </dgm:pt>
    <dgm:pt modelId="{06EC5BC1-6ADC-4818-8E00-E972E691813A}" type="parTrans" cxnId="{314D82E8-DB75-4008-B0CF-CF2E5DF329B1}">
      <dgm:prSet/>
      <dgm:spPr>
        <a:solidFill>
          <a:schemeClr val="accent4">
            <a:lumMod val="25000"/>
          </a:schemeClr>
        </a:solidFill>
        <a:ln>
          <a:solidFill>
            <a:schemeClr val="accent4">
              <a:lumMod val="10000"/>
            </a:schemeClr>
          </a:solidFill>
        </a:ln>
      </dgm:spPr>
      <dgm:t>
        <a:bodyPr/>
        <a:lstStyle/>
        <a:p>
          <a:pPr rtl="1"/>
          <a:endParaRPr lang="ar-IQ">
            <a:solidFill>
              <a:srgbClr val="7030A0"/>
            </a:solidFill>
          </a:endParaRPr>
        </a:p>
      </dgm:t>
    </dgm:pt>
    <dgm:pt modelId="{E42E7F08-BB41-433E-84A1-A930C22EB87A}">
      <dgm:prSet custT="1"/>
      <dgm:spPr>
        <a:solidFill>
          <a:schemeClr val="accent4">
            <a:lumMod val="25000"/>
          </a:schemeClr>
        </a:solidFill>
      </dgm:spPr>
      <dgm:t>
        <a:bodyPr/>
        <a:lstStyle/>
        <a:p>
          <a:pPr rtl="0">
            <a:lnSpc>
              <a:spcPct val="100000"/>
            </a:lnSpc>
            <a:spcAft>
              <a:spcPts val="0"/>
            </a:spcAft>
          </a:pPr>
          <a:r>
            <a:rPr lang="en-GB" sz="1800" dirty="0" err="1"/>
            <a:t>Bioglas</a:t>
          </a:r>
          <a:endParaRPr lang="ar-IQ" sz="1800" dirty="0"/>
        </a:p>
      </dgm:t>
    </dgm:pt>
    <dgm:pt modelId="{3373C60D-5FE3-436E-A13C-1B850742922F}" type="parTrans" cxnId="{1FA53851-C76A-4130-BFAE-B2CCD5E2F79F}">
      <dgm:prSet/>
      <dgm:spPr>
        <a:solidFill>
          <a:schemeClr val="accent4">
            <a:lumMod val="25000"/>
          </a:schemeClr>
        </a:solidFill>
        <a:ln>
          <a:solidFill>
            <a:schemeClr val="accent4">
              <a:lumMod val="10000"/>
            </a:schemeClr>
          </a:solidFill>
        </a:ln>
      </dgm:spPr>
      <dgm:t>
        <a:bodyPr/>
        <a:lstStyle/>
        <a:p>
          <a:pPr rtl="1"/>
          <a:endParaRPr lang="ar-IQ"/>
        </a:p>
      </dgm:t>
    </dgm:pt>
    <dgm:pt modelId="{3BA1767F-14FE-48DA-8D53-7AAB040507A7}" type="sibTrans" cxnId="{1FA53851-C76A-4130-BFAE-B2CCD5E2F79F}">
      <dgm:prSet/>
      <dgm:spPr/>
      <dgm:t>
        <a:bodyPr/>
        <a:lstStyle/>
        <a:p>
          <a:pPr rtl="1"/>
          <a:endParaRPr lang="ar-IQ"/>
        </a:p>
      </dgm:t>
    </dgm:pt>
    <dgm:pt modelId="{E505E828-0E26-4F48-82A9-59F6AD828C60}">
      <dgm:prSet custT="1"/>
      <dgm:spPr>
        <a:solidFill>
          <a:schemeClr val="accent4">
            <a:lumMod val="25000"/>
          </a:schemeClr>
        </a:solidFill>
      </dgm:spPr>
      <dgm:t>
        <a:bodyPr/>
        <a:lstStyle/>
        <a:p>
          <a:pPr rtl="0">
            <a:lnSpc>
              <a:spcPct val="100000"/>
            </a:lnSpc>
            <a:spcAft>
              <a:spcPts val="0"/>
            </a:spcAft>
          </a:pPr>
          <a:r>
            <a:rPr lang="en-US" sz="1800" dirty="0"/>
            <a:t>P</a:t>
          </a:r>
          <a:r>
            <a:rPr lang="en-GB" sz="1800" dirty="0" err="1"/>
            <a:t>olymer</a:t>
          </a:r>
          <a:endParaRPr lang="en-GB" sz="1800" dirty="0"/>
        </a:p>
      </dgm:t>
    </dgm:pt>
    <dgm:pt modelId="{431308AF-11F3-45D3-8912-F6AF37F19338}" type="parTrans" cxnId="{7C65E097-0452-4637-BF81-12DD23E6B516}">
      <dgm:prSet/>
      <dgm:spPr>
        <a:solidFill>
          <a:schemeClr val="accent4">
            <a:lumMod val="25000"/>
          </a:schemeClr>
        </a:solidFill>
        <a:ln>
          <a:solidFill>
            <a:schemeClr val="accent4">
              <a:lumMod val="10000"/>
            </a:schemeClr>
          </a:solidFill>
        </a:ln>
      </dgm:spPr>
      <dgm:t>
        <a:bodyPr/>
        <a:lstStyle/>
        <a:p>
          <a:pPr rtl="1"/>
          <a:endParaRPr lang="ar-IQ">
            <a:solidFill>
              <a:srgbClr val="7030A0"/>
            </a:solidFill>
          </a:endParaRPr>
        </a:p>
      </dgm:t>
    </dgm:pt>
    <dgm:pt modelId="{AF3DAC3F-89DA-4ADF-A72A-B9E26721E600}" type="sibTrans" cxnId="{7C65E097-0452-4637-BF81-12DD23E6B516}">
      <dgm:prSet/>
      <dgm:spPr/>
      <dgm:t>
        <a:bodyPr/>
        <a:lstStyle/>
        <a:p>
          <a:pPr rtl="1"/>
          <a:endParaRPr lang="ar-IQ"/>
        </a:p>
      </dgm:t>
    </dgm:pt>
    <dgm:pt modelId="{EA09AA3A-8A1D-40D5-879B-D05D7171F04B}">
      <dgm:prSet/>
      <dgm:spPr>
        <a:solidFill>
          <a:schemeClr val="accent4">
            <a:lumMod val="25000"/>
          </a:schemeClr>
        </a:solidFill>
      </dgm:spPr>
      <dgm:t>
        <a:bodyPr/>
        <a:lstStyle/>
        <a:p>
          <a:pPr marR="0" rtl="0" eaLnBrk="1" fontAlgn="base" latinLnBrk="0" hangingPunct="1">
            <a:buClr>
              <a:schemeClr val="hlink"/>
            </a:buClr>
            <a:buSzPct val="120000"/>
            <a:buFontTx/>
            <a:tabLst/>
          </a:pPr>
          <a:r>
            <a:rPr lang="en-GB" dirty="0" err="1"/>
            <a:t>Tricalcium</a:t>
          </a:r>
          <a:r>
            <a:rPr lang="en-GB" dirty="0"/>
            <a:t> phosphate</a:t>
          </a:r>
          <a:endParaRPr kumimoji="0" lang="en-GB" b="0" i="0" u="none" strike="noStrike"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gm:t>
    </dgm:pt>
    <dgm:pt modelId="{F2AA681E-31F9-474D-991F-821146A83AE6}" type="parTrans" cxnId="{E1733A8D-C337-45E6-9787-6E7859F22DAE}">
      <dgm:prSet/>
      <dgm:spPr>
        <a:solidFill>
          <a:schemeClr val="accent4">
            <a:lumMod val="25000"/>
          </a:schemeClr>
        </a:solidFill>
        <a:ln>
          <a:solidFill>
            <a:schemeClr val="accent4">
              <a:lumMod val="10000"/>
            </a:schemeClr>
          </a:solidFill>
        </a:ln>
      </dgm:spPr>
      <dgm:t>
        <a:bodyPr/>
        <a:lstStyle/>
        <a:p>
          <a:pPr rtl="1"/>
          <a:endParaRPr lang="ar-IQ"/>
        </a:p>
      </dgm:t>
    </dgm:pt>
    <dgm:pt modelId="{F3977CFB-22F8-4F7A-9FA8-D1A1EA2CDFD1}" type="sibTrans" cxnId="{E1733A8D-C337-45E6-9787-6E7859F22DAE}">
      <dgm:prSet/>
      <dgm:spPr/>
      <dgm:t>
        <a:bodyPr/>
        <a:lstStyle/>
        <a:p>
          <a:pPr rtl="1"/>
          <a:endParaRPr lang="ar-IQ"/>
        </a:p>
      </dgm:t>
    </dgm:pt>
    <dgm:pt modelId="{9C0E02D2-E04A-4FF9-8A83-0350D68B4D20}" type="pres">
      <dgm:prSet presAssocID="{9EFB02EC-7A60-483E-8A20-5DFBFB3D1042}" presName="hierChild1" presStyleCnt="0">
        <dgm:presLayoutVars>
          <dgm:orgChart val="1"/>
          <dgm:chPref val="1"/>
          <dgm:dir/>
          <dgm:animOne val="branch"/>
          <dgm:animLvl val="lvl"/>
          <dgm:resizeHandles/>
        </dgm:presLayoutVars>
      </dgm:prSet>
      <dgm:spPr/>
    </dgm:pt>
    <dgm:pt modelId="{76C623FA-F9AB-478D-80E7-597420A76A7D}" type="pres">
      <dgm:prSet presAssocID="{F07CAC55-36D9-4D65-BB0A-C3449896376E}" presName="hierRoot1" presStyleCnt="0">
        <dgm:presLayoutVars>
          <dgm:hierBranch/>
        </dgm:presLayoutVars>
      </dgm:prSet>
      <dgm:spPr/>
    </dgm:pt>
    <dgm:pt modelId="{07E23B6A-C03E-46F9-9B90-2168EC679AD1}" type="pres">
      <dgm:prSet presAssocID="{F07CAC55-36D9-4D65-BB0A-C3449896376E}" presName="rootComposite1" presStyleCnt="0"/>
      <dgm:spPr/>
    </dgm:pt>
    <dgm:pt modelId="{217A6790-5072-46FE-ACB1-4A1036F3422A}" type="pres">
      <dgm:prSet presAssocID="{F07CAC55-36D9-4D65-BB0A-C3449896376E}" presName="rootText1" presStyleLbl="node0" presStyleIdx="0" presStyleCnt="1" custScaleX="103815" custScaleY="85743" custLinFactNeighborX="4003">
        <dgm:presLayoutVars>
          <dgm:chPref val="3"/>
        </dgm:presLayoutVars>
      </dgm:prSet>
      <dgm:spPr/>
    </dgm:pt>
    <dgm:pt modelId="{5DC5FE2F-C429-45CD-AF5D-4B09A21F7633}" type="pres">
      <dgm:prSet presAssocID="{F07CAC55-36D9-4D65-BB0A-C3449896376E}" presName="rootConnector1" presStyleLbl="node1" presStyleIdx="0" presStyleCnt="0"/>
      <dgm:spPr/>
    </dgm:pt>
    <dgm:pt modelId="{7342E721-50D6-4BA7-B376-4712CDA4BCC5}" type="pres">
      <dgm:prSet presAssocID="{F07CAC55-36D9-4D65-BB0A-C3449896376E}" presName="hierChild2" presStyleCnt="0"/>
      <dgm:spPr/>
    </dgm:pt>
    <dgm:pt modelId="{6BD141F0-6368-48F8-BBFF-3E9663E0E891}" type="pres">
      <dgm:prSet presAssocID="{06EC5BC1-6ADC-4818-8E00-E972E691813A}" presName="Name35" presStyleLbl="parChTrans1D2" presStyleIdx="0" presStyleCnt="4"/>
      <dgm:spPr/>
    </dgm:pt>
    <dgm:pt modelId="{E7C0CFBF-F28A-42D8-86C3-54B828DBE477}" type="pres">
      <dgm:prSet presAssocID="{3E13F38F-49CE-46DD-837B-38845E42C303}" presName="hierRoot2" presStyleCnt="0">
        <dgm:presLayoutVars>
          <dgm:hierBranch/>
        </dgm:presLayoutVars>
      </dgm:prSet>
      <dgm:spPr/>
    </dgm:pt>
    <dgm:pt modelId="{9427E74C-11F2-4686-BA28-572FC29B775A}" type="pres">
      <dgm:prSet presAssocID="{3E13F38F-49CE-46DD-837B-38845E42C303}" presName="rootComposite" presStyleCnt="0"/>
      <dgm:spPr/>
    </dgm:pt>
    <dgm:pt modelId="{2555898C-FAA9-4D2D-AF3D-E1D4F0DB58F1}" type="pres">
      <dgm:prSet presAssocID="{3E13F38F-49CE-46DD-837B-38845E42C303}" presName="rootText" presStyleLbl="node2" presStyleIdx="0" presStyleCnt="4" custScaleX="87752" custScaleY="95896" custLinFactX="100000" custLinFactNeighborX="107538" custLinFactNeighborY="8055">
        <dgm:presLayoutVars>
          <dgm:chPref val="3"/>
        </dgm:presLayoutVars>
      </dgm:prSet>
      <dgm:spPr/>
    </dgm:pt>
    <dgm:pt modelId="{9C92CDE4-4291-4CFA-80B0-5FD790B154D5}" type="pres">
      <dgm:prSet presAssocID="{3E13F38F-49CE-46DD-837B-38845E42C303}" presName="rootConnector" presStyleLbl="node2" presStyleIdx="0" presStyleCnt="4"/>
      <dgm:spPr/>
    </dgm:pt>
    <dgm:pt modelId="{C1134FEE-4627-4601-9941-76BA97948A4E}" type="pres">
      <dgm:prSet presAssocID="{3E13F38F-49CE-46DD-837B-38845E42C303}" presName="hierChild4" presStyleCnt="0"/>
      <dgm:spPr/>
    </dgm:pt>
    <dgm:pt modelId="{D40EA853-F8D6-475C-94F5-9F30E1624573}" type="pres">
      <dgm:prSet presAssocID="{3E13F38F-49CE-46DD-837B-38845E42C303}" presName="hierChild5" presStyleCnt="0"/>
      <dgm:spPr/>
    </dgm:pt>
    <dgm:pt modelId="{27474A3B-A7AA-40F1-A90E-661E3617CA5C}" type="pres">
      <dgm:prSet presAssocID="{F2AA681E-31F9-474D-991F-821146A83AE6}" presName="Name35" presStyleLbl="parChTrans1D2" presStyleIdx="1" presStyleCnt="4"/>
      <dgm:spPr/>
    </dgm:pt>
    <dgm:pt modelId="{C0F77F84-AE33-4D06-9922-DC70C682B86C}" type="pres">
      <dgm:prSet presAssocID="{EA09AA3A-8A1D-40D5-879B-D05D7171F04B}" presName="hierRoot2" presStyleCnt="0">
        <dgm:presLayoutVars>
          <dgm:hierBranch val="init"/>
        </dgm:presLayoutVars>
      </dgm:prSet>
      <dgm:spPr/>
    </dgm:pt>
    <dgm:pt modelId="{4D247161-A006-410B-A592-185C85EDDC15}" type="pres">
      <dgm:prSet presAssocID="{EA09AA3A-8A1D-40D5-879B-D05D7171F04B}" presName="rootComposite" presStyleCnt="0"/>
      <dgm:spPr/>
    </dgm:pt>
    <dgm:pt modelId="{49A17427-9468-4050-96E8-7C64806CDE73}" type="pres">
      <dgm:prSet presAssocID="{EA09AA3A-8A1D-40D5-879B-D05D7171F04B}" presName="rootText" presStyleLbl="node2" presStyleIdx="1" presStyleCnt="4" custScaleX="83265" custScaleY="95896" custLinFactNeighborX="7007" custLinFactNeighborY="8814">
        <dgm:presLayoutVars>
          <dgm:chPref val="3"/>
        </dgm:presLayoutVars>
      </dgm:prSet>
      <dgm:spPr/>
    </dgm:pt>
    <dgm:pt modelId="{16DCAF96-873A-46AE-A708-9ED2CE907C08}" type="pres">
      <dgm:prSet presAssocID="{EA09AA3A-8A1D-40D5-879B-D05D7171F04B}" presName="rootConnector" presStyleLbl="node2" presStyleIdx="1" presStyleCnt="4"/>
      <dgm:spPr/>
    </dgm:pt>
    <dgm:pt modelId="{EC731637-5AFB-43AB-9DC6-B4C4339FE8AB}" type="pres">
      <dgm:prSet presAssocID="{EA09AA3A-8A1D-40D5-879B-D05D7171F04B}" presName="hierChild4" presStyleCnt="0"/>
      <dgm:spPr/>
    </dgm:pt>
    <dgm:pt modelId="{D0CA5727-87D9-429D-8A3C-77D7A4301028}" type="pres">
      <dgm:prSet presAssocID="{EA09AA3A-8A1D-40D5-879B-D05D7171F04B}" presName="hierChild5" presStyleCnt="0"/>
      <dgm:spPr/>
    </dgm:pt>
    <dgm:pt modelId="{E1C3B524-9618-4F07-9435-45E452F8927C}" type="pres">
      <dgm:prSet presAssocID="{3373C60D-5FE3-436E-A13C-1B850742922F}" presName="Name35" presStyleLbl="parChTrans1D2" presStyleIdx="2" presStyleCnt="4"/>
      <dgm:spPr/>
    </dgm:pt>
    <dgm:pt modelId="{B8EB0208-BF4B-4BAB-8E58-FF8CEF8DB730}" type="pres">
      <dgm:prSet presAssocID="{E42E7F08-BB41-433E-84A1-A930C22EB87A}" presName="hierRoot2" presStyleCnt="0">
        <dgm:presLayoutVars>
          <dgm:hierBranch val="init"/>
        </dgm:presLayoutVars>
      </dgm:prSet>
      <dgm:spPr/>
    </dgm:pt>
    <dgm:pt modelId="{50C0444F-416D-4C17-A9D5-9DAB452555F7}" type="pres">
      <dgm:prSet presAssocID="{E42E7F08-BB41-433E-84A1-A930C22EB87A}" presName="rootComposite" presStyleCnt="0"/>
      <dgm:spPr/>
    </dgm:pt>
    <dgm:pt modelId="{07D66064-D859-4663-AB0A-7EC5E365F1FE}" type="pres">
      <dgm:prSet presAssocID="{E42E7F08-BB41-433E-84A1-A930C22EB87A}" presName="rootText" presStyleLbl="node2" presStyleIdx="2" presStyleCnt="4" custScaleX="83672" custScaleY="90666" custLinFactNeighborX="91891" custLinFactNeighborY="8055">
        <dgm:presLayoutVars>
          <dgm:chPref val="3"/>
        </dgm:presLayoutVars>
      </dgm:prSet>
      <dgm:spPr/>
    </dgm:pt>
    <dgm:pt modelId="{80C83A09-20AE-41CD-A6DF-DDA452E47100}" type="pres">
      <dgm:prSet presAssocID="{E42E7F08-BB41-433E-84A1-A930C22EB87A}" presName="rootConnector" presStyleLbl="node2" presStyleIdx="2" presStyleCnt="4"/>
      <dgm:spPr/>
    </dgm:pt>
    <dgm:pt modelId="{4A246A6B-2A5D-4280-9461-525FD93F2449}" type="pres">
      <dgm:prSet presAssocID="{E42E7F08-BB41-433E-84A1-A930C22EB87A}" presName="hierChild4" presStyleCnt="0"/>
      <dgm:spPr/>
    </dgm:pt>
    <dgm:pt modelId="{EFC36FC4-DFCA-4496-9433-8FD5B62C3403}" type="pres">
      <dgm:prSet presAssocID="{E42E7F08-BB41-433E-84A1-A930C22EB87A}" presName="hierChild5" presStyleCnt="0"/>
      <dgm:spPr/>
    </dgm:pt>
    <dgm:pt modelId="{EE29BA32-33FA-4413-A0C9-70577AA4F227}" type="pres">
      <dgm:prSet presAssocID="{431308AF-11F3-45D3-8912-F6AF37F19338}" presName="Name35" presStyleLbl="parChTrans1D2" presStyleIdx="3" presStyleCnt="4"/>
      <dgm:spPr/>
    </dgm:pt>
    <dgm:pt modelId="{94F96B72-DB0A-425E-9AA0-14895EA8F834}" type="pres">
      <dgm:prSet presAssocID="{E505E828-0E26-4F48-82A9-59F6AD828C60}" presName="hierRoot2" presStyleCnt="0">
        <dgm:presLayoutVars>
          <dgm:hierBranch val="init"/>
        </dgm:presLayoutVars>
      </dgm:prSet>
      <dgm:spPr/>
    </dgm:pt>
    <dgm:pt modelId="{D0990EDD-E4E2-45C6-B2C2-5A0E9077A916}" type="pres">
      <dgm:prSet presAssocID="{E505E828-0E26-4F48-82A9-59F6AD828C60}" presName="rootComposite" presStyleCnt="0"/>
      <dgm:spPr/>
    </dgm:pt>
    <dgm:pt modelId="{84CAE33F-0594-44DC-A9FC-B51CAA5E3B78}" type="pres">
      <dgm:prSet presAssocID="{E505E828-0E26-4F48-82A9-59F6AD828C60}" presName="rootText" presStyleLbl="node2" presStyleIdx="3" presStyleCnt="4" custScaleX="70763" custScaleY="93281" custLinFactX="-100000" custLinFactNeighborX="-185868" custLinFactNeighborY="8055">
        <dgm:presLayoutVars>
          <dgm:chPref val="3"/>
        </dgm:presLayoutVars>
      </dgm:prSet>
      <dgm:spPr/>
    </dgm:pt>
    <dgm:pt modelId="{3DEE7DB5-713C-43B7-8E9C-54E2768BFC75}" type="pres">
      <dgm:prSet presAssocID="{E505E828-0E26-4F48-82A9-59F6AD828C60}" presName="rootConnector" presStyleLbl="node2" presStyleIdx="3" presStyleCnt="4"/>
      <dgm:spPr/>
    </dgm:pt>
    <dgm:pt modelId="{C3442B5B-0F15-4DC3-9FE0-53D51AFD7F60}" type="pres">
      <dgm:prSet presAssocID="{E505E828-0E26-4F48-82A9-59F6AD828C60}" presName="hierChild4" presStyleCnt="0"/>
      <dgm:spPr/>
    </dgm:pt>
    <dgm:pt modelId="{A8CF61BC-6C2A-4CE9-B88A-D2F91EF049F3}" type="pres">
      <dgm:prSet presAssocID="{E505E828-0E26-4F48-82A9-59F6AD828C60}" presName="hierChild5" presStyleCnt="0"/>
      <dgm:spPr/>
    </dgm:pt>
    <dgm:pt modelId="{36733044-527A-4DA8-9CA0-CA07990827C9}" type="pres">
      <dgm:prSet presAssocID="{F07CAC55-36D9-4D65-BB0A-C3449896376E}" presName="hierChild3" presStyleCnt="0"/>
      <dgm:spPr/>
    </dgm:pt>
  </dgm:ptLst>
  <dgm:cxnLst>
    <dgm:cxn modelId="{5575F301-84A0-4DFF-805E-5322391B2146}" srcId="{9EFB02EC-7A60-483E-8A20-5DFBFB3D1042}" destId="{F07CAC55-36D9-4D65-BB0A-C3449896376E}" srcOrd="0" destOrd="0" parTransId="{A31F162F-1DE9-4B54-883E-0A529CF2567A}" sibTransId="{998785B4-4E42-40FD-98E4-A5ABFFD28759}"/>
    <dgm:cxn modelId="{B568644A-5A0E-4FB1-9968-0B6F664E4534}" type="presOf" srcId="{F07CAC55-36D9-4D65-BB0A-C3449896376E}" destId="{217A6790-5072-46FE-ACB1-4A1036F3422A}" srcOrd="0" destOrd="0" presId="urn:microsoft.com/office/officeart/2005/8/layout/orgChart1"/>
    <dgm:cxn modelId="{ED94394C-A7A2-4B67-A7FC-C301D59FED09}" type="presOf" srcId="{F2AA681E-31F9-474D-991F-821146A83AE6}" destId="{27474A3B-A7AA-40F1-A90E-661E3617CA5C}" srcOrd="0" destOrd="0" presId="urn:microsoft.com/office/officeart/2005/8/layout/orgChart1"/>
    <dgm:cxn modelId="{6891786C-43E9-40E3-97F8-EE8F0572FEB9}" type="presOf" srcId="{EA09AA3A-8A1D-40D5-879B-D05D7171F04B}" destId="{49A17427-9468-4050-96E8-7C64806CDE73}" srcOrd="0" destOrd="0" presId="urn:microsoft.com/office/officeart/2005/8/layout/orgChart1"/>
    <dgm:cxn modelId="{1FA53851-C76A-4130-BFAE-B2CCD5E2F79F}" srcId="{F07CAC55-36D9-4D65-BB0A-C3449896376E}" destId="{E42E7F08-BB41-433E-84A1-A930C22EB87A}" srcOrd="2" destOrd="0" parTransId="{3373C60D-5FE3-436E-A13C-1B850742922F}" sibTransId="{3BA1767F-14FE-48DA-8D53-7AAB040507A7}"/>
    <dgm:cxn modelId="{F3873E54-4FC3-478F-9199-49C750A3BC22}" type="presOf" srcId="{3E13F38F-49CE-46DD-837B-38845E42C303}" destId="{2555898C-FAA9-4D2D-AF3D-E1D4F0DB58F1}" srcOrd="0" destOrd="0" presId="urn:microsoft.com/office/officeart/2005/8/layout/orgChart1"/>
    <dgm:cxn modelId="{6DAE2558-43A4-4349-9B62-A1B2C9A09C69}" type="presOf" srcId="{EA09AA3A-8A1D-40D5-879B-D05D7171F04B}" destId="{16DCAF96-873A-46AE-A708-9ED2CE907C08}" srcOrd="1" destOrd="0" presId="urn:microsoft.com/office/officeart/2005/8/layout/orgChart1"/>
    <dgm:cxn modelId="{7C3BF95A-40D2-4E75-AFC5-D550DA8601E6}" type="presOf" srcId="{E505E828-0E26-4F48-82A9-59F6AD828C60}" destId="{84CAE33F-0594-44DC-A9FC-B51CAA5E3B78}" srcOrd="0" destOrd="0" presId="urn:microsoft.com/office/officeart/2005/8/layout/orgChart1"/>
    <dgm:cxn modelId="{E1733A8D-C337-45E6-9787-6E7859F22DAE}" srcId="{F07CAC55-36D9-4D65-BB0A-C3449896376E}" destId="{EA09AA3A-8A1D-40D5-879B-D05D7171F04B}" srcOrd="1" destOrd="0" parTransId="{F2AA681E-31F9-474D-991F-821146A83AE6}" sibTransId="{F3977CFB-22F8-4F7A-9FA8-D1A1EA2CDFD1}"/>
    <dgm:cxn modelId="{7C65E097-0452-4637-BF81-12DD23E6B516}" srcId="{F07CAC55-36D9-4D65-BB0A-C3449896376E}" destId="{E505E828-0E26-4F48-82A9-59F6AD828C60}" srcOrd="3" destOrd="0" parTransId="{431308AF-11F3-45D3-8912-F6AF37F19338}" sibTransId="{AF3DAC3F-89DA-4ADF-A72A-B9E26721E600}"/>
    <dgm:cxn modelId="{BA5E97B3-364A-4B16-81C3-996DF83A4ECB}" type="presOf" srcId="{3E13F38F-49CE-46DD-837B-38845E42C303}" destId="{9C92CDE4-4291-4CFA-80B0-5FD790B154D5}" srcOrd="1" destOrd="0" presId="urn:microsoft.com/office/officeart/2005/8/layout/orgChart1"/>
    <dgm:cxn modelId="{756DCDBD-5C84-42EB-AB81-DAF86A48E88A}" type="presOf" srcId="{E42E7F08-BB41-433E-84A1-A930C22EB87A}" destId="{07D66064-D859-4663-AB0A-7EC5E365F1FE}" srcOrd="0" destOrd="0" presId="urn:microsoft.com/office/officeart/2005/8/layout/orgChart1"/>
    <dgm:cxn modelId="{843C8EC6-5681-4DA1-A149-74160CE240B5}" type="presOf" srcId="{E42E7F08-BB41-433E-84A1-A930C22EB87A}" destId="{80C83A09-20AE-41CD-A6DF-DDA452E47100}" srcOrd="1" destOrd="0" presId="urn:microsoft.com/office/officeart/2005/8/layout/orgChart1"/>
    <dgm:cxn modelId="{FCB60AE1-23AA-448A-8410-C655416A9C0D}" type="presOf" srcId="{9EFB02EC-7A60-483E-8A20-5DFBFB3D1042}" destId="{9C0E02D2-E04A-4FF9-8A83-0350D68B4D20}" srcOrd="0" destOrd="0" presId="urn:microsoft.com/office/officeart/2005/8/layout/orgChart1"/>
    <dgm:cxn modelId="{7884F8E4-F383-42A8-A4BE-269C73918DF0}" type="presOf" srcId="{F07CAC55-36D9-4D65-BB0A-C3449896376E}" destId="{5DC5FE2F-C429-45CD-AF5D-4B09A21F7633}" srcOrd="1" destOrd="0" presId="urn:microsoft.com/office/officeart/2005/8/layout/orgChart1"/>
    <dgm:cxn modelId="{314D82E8-DB75-4008-B0CF-CF2E5DF329B1}" srcId="{F07CAC55-36D9-4D65-BB0A-C3449896376E}" destId="{3E13F38F-49CE-46DD-837B-38845E42C303}" srcOrd="0" destOrd="0" parTransId="{06EC5BC1-6ADC-4818-8E00-E972E691813A}" sibTransId="{0BDC8A46-077E-4DA8-9E4A-4F92201DAA6D}"/>
    <dgm:cxn modelId="{CFF9BDF0-C9E1-4237-8748-81D38F15CB6A}" type="presOf" srcId="{E505E828-0E26-4F48-82A9-59F6AD828C60}" destId="{3DEE7DB5-713C-43B7-8E9C-54E2768BFC75}" srcOrd="1" destOrd="0" presId="urn:microsoft.com/office/officeart/2005/8/layout/orgChart1"/>
    <dgm:cxn modelId="{FF3B04F8-6129-4E2A-9602-E8FA5FB0A90C}" type="presOf" srcId="{3373C60D-5FE3-436E-A13C-1B850742922F}" destId="{E1C3B524-9618-4F07-9435-45E452F8927C}" srcOrd="0" destOrd="0" presId="urn:microsoft.com/office/officeart/2005/8/layout/orgChart1"/>
    <dgm:cxn modelId="{90B9FBFA-95D4-4318-A361-5339AB7A31A8}" type="presOf" srcId="{431308AF-11F3-45D3-8912-F6AF37F19338}" destId="{EE29BA32-33FA-4413-A0C9-70577AA4F227}" srcOrd="0" destOrd="0" presId="urn:microsoft.com/office/officeart/2005/8/layout/orgChart1"/>
    <dgm:cxn modelId="{F89C9CFB-F7D7-4916-A435-3229771D080C}" type="presOf" srcId="{06EC5BC1-6ADC-4818-8E00-E972E691813A}" destId="{6BD141F0-6368-48F8-BBFF-3E9663E0E891}" srcOrd="0" destOrd="0" presId="urn:microsoft.com/office/officeart/2005/8/layout/orgChart1"/>
    <dgm:cxn modelId="{90636A3A-FBDA-4B0B-B881-255DF604BEF6}" type="presParOf" srcId="{9C0E02D2-E04A-4FF9-8A83-0350D68B4D20}" destId="{76C623FA-F9AB-478D-80E7-597420A76A7D}" srcOrd="0" destOrd="0" presId="urn:microsoft.com/office/officeart/2005/8/layout/orgChart1"/>
    <dgm:cxn modelId="{0D1D7A60-45AB-4A7B-A92D-53CEDA64B844}" type="presParOf" srcId="{76C623FA-F9AB-478D-80E7-597420A76A7D}" destId="{07E23B6A-C03E-46F9-9B90-2168EC679AD1}" srcOrd="0" destOrd="0" presId="urn:microsoft.com/office/officeart/2005/8/layout/orgChart1"/>
    <dgm:cxn modelId="{AB7B7D01-0CCC-463D-9523-8AB23FE4A822}" type="presParOf" srcId="{07E23B6A-C03E-46F9-9B90-2168EC679AD1}" destId="{217A6790-5072-46FE-ACB1-4A1036F3422A}" srcOrd="0" destOrd="0" presId="urn:microsoft.com/office/officeart/2005/8/layout/orgChart1"/>
    <dgm:cxn modelId="{6BABA8BF-2815-40F2-9B19-35F34E7D562F}" type="presParOf" srcId="{07E23B6A-C03E-46F9-9B90-2168EC679AD1}" destId="{5DC5FE2F-C429-45CD-AF5D-4B09A21F7633}" srcOrd="1" destOrd="0" presId="urn:microsoft.com/office/officeart/2005/8/layout/orgChart1"/>
    <dgm:cxn modelId="{45C5DEE0-58A2-4EBB-B45F-5066B1099713}" type="presParOf" srcId="{76C623FA-F9AB-478D-80E7-597420A76A7D}" destId="{7342E721-50D6-4BA7-B376-4712CDA4BCC5}" srcOrd="1" destOrd="0" presId="urn:microsoft.com/office/officeart/2005/8/layout/orgChart1"/>
    <dgm:cxn modelId="{AFB557E9-2877-476C-A492-F2C1124983EB}" type="presParOf" srcId="{7342E721-50D6-4BA7-B376-4712CDA4BCC5}" destId="{6BD141F0-6368-48F8-BBFF-3E9663E0E891}" srcOrd="0" destOrd="0" presId="urn:microsoft.com/office/officeart/2005/8/layout/orgChart1"/>
    <dgm:cxn modelId="{AF571A86-1040-4311-91CB-71048A8B6BA7}" type="presParOf" srcId="{7342E721-50D6-4BA7-B376-4712CDA4BCC5}" destId="{E7C0CFBF-F28A-42D8-86C3-54B828DBE477}" srcOrd="1" destOrd="0" presId="urn:microsoft.com/office/officeart/2005/8/layout/orgChart1"/>
    <dgm:cxn modelId="{E9BEA3FD-7C6E-4457-8BA0-3796ADAE6153}" type="presParOf" srcId="{E7C0CFBF-F28A-42D8-86C3-54B828DBE477}" destId="{9427E74C-11F2-4686-BA28-572FC29B775A}" srcOrd="0" destOrd="0" presId="urn:microsoft.com/office/officeart/2005/8/layout/orgChart1"/>
    <dgm:cxn modelId="{C8D35D56-97A9-409C-AFF2-922832B86E23}" type="presParOf" srcId="{9427E74C-11F2-4686-BA28-572FC29B775A}" destId="{2555898C-FAA9-4D2D-AF3D-E1D4F0DB58F1}" srcOrd="0" destOrd="0" presId="urn:microsoft.com/office/officeart/2005/8/layout/orgChart1"/>
    <dgm:cxn modelId="{4F4DA4C8-F5B2-47FC-B20D-714D26C971FD}" type="presParOf" srcId="{9427E74C-11F2-4686-BA28-572FC29B775A}" destId="{9C92CDE4-4291-4CFA-80B0-5FD790B154D5}" srcOrd="1" destOrd="0" presId="urn:microsoft.com/office/officeart/2005/8/layout/orgChart1"/>
    <dgm:cxn modelId="{812FDC80-80FC-471A-B835-1E88C77DEDFD}" type="presParOf" srcId="{E7C0CFBF-F28A-42D8-86C3-54B828DBE477}" destId="{C1134FEE-4627-4601-9941-76BA97948A4E}" srcOrd="1" destOrd="0" presId="urn:microsoft.com/office/officeart/2005/8/layout/orgChart1"/>
    <dgm:cxn modelId="{555F8934-E9FA-48D3-BF26-18ADBC46F55C}" type="presParOf" srcId="{E7C0CFBF-F28A-42D8-86C3-54B828DBE477}" destId="{D40EA853-F8D6-475C-94F5-9F30E1624573}" srcOrd="2" destOrd="0" presId="urn:microsoft.com/office/officeart/2005/8/layout/orgChart1"/>
    <dgm:cxn modelId="{394E3073-B258-4BAC-ACEA-282CFDE48F08}" type="presParOf" srcId="{7342E721-50D6-4BA7-B376-4712CDA4BCC5}" destId="{27474A3B-A7AA-40F1-A90E-661E3617CA5C}" srcOrd="2" destOrd="0" presId="urn:microsoft.com/office/officeart/2005/8/layout/orgChart1"/>
    <dgm:cxn modelId="{ED661F74-6216-489A-8167-B82594AE4687}" type="presParOf" srcId="{7342E721-50D6-4BA7-B376-4712CDA4BCC5}" destId="{C0F77F84-AE33-4D06-9922-DC70C682B86C}" srcOrd="3" destOrd="0" presId="urn:microsoft.com/office/officeart/2005/8/layout/orgChart1"/>
    <dgm:cxn modelId="{28268C20-DAF9-4D4A-BB32-F453A8AE83AA}" type="presParOf" srcId="{C0F77F84-AE33-4D06-9922-DC70C682B86C}" destId="{4D247161-A006-410B-A592-185C85EDDC15}" srcOrd="0" destOrd="0" presId="urn:microsoft.com/office/officeart/2005/8/layout/orgChart1"/>
    <dgm:cxn modelId="{A48FC4BF-F40E-4C4A-B2AE-EA9E08B2C748}" type="presParOf" srcId="{4D247161-A006-410B-A592-185C85EDDC15}" destId="{49A17427-9468-4050-96E8-7C64806CDE73}" srcOrd="0" destOrd="0" presId="urn:microsoft.com/office/officeart/2005/8/layout/orgChart1"/>
    <dgm:cxn modelId="{355704DD-F554-4E0A-8710-530244364EB9}" type="presParOf" srcId="{4D247161-A006-410B-A592-185C85EDDC15}" destId="{16DCAF96-873A-46AE-A708-9ED2CE907C08}" srcOrd="1" destOrd="0" presId="urn:microsoft.com/office/officeart/2005/8/layout/orgChart1"/>
    <dgm:cxn modelId="{EFD4C648-2434-4CC6-8806-18B9DAB38A8E}" type="presParOf" srcId="{C0F77F84-AE33-4D06-9922-DC70C682B86C}" destId="{EC731637-5AFB-43AB-9DC6-B4C4339FE8AB}" srcOrd="1" destOrd="0" presId="urn:microsoft.com/office/officeart/2005/8/layout/orgChart1"/>
    <dgm:cxn modelId="{A03278ED-6DC7-404A-8525-0D07B5C2F1D3}" type="presParOf" srcId="{C0F77F84-AE33-4D06-9922-DC70C682B86C}" destId="{D0CA5727-87D9-429D-8A3C-77D7A4301028}" srcOrd="2" destOrd="0" presId="urn:microsoft.com/office/officeart/2005/8/layout/orgChart1"/>
    <dgm:cxn modelId="{91EE9D13-C75D-43B1-A1F6-57C9FC8B9DA9}" type="presParOf" srcId="{7342E721-50D6-4BA7-B376-4712CDA4BCC5}" destId="{E1C3B524-9618-4F07-9435-45E452F8927C}" srcOrd="4" destOrd="0" presId="urn:microsoft.com/office/officeart/2005/8/layout/orgChart1"/>
    <dgm:cxn modelId="{93D15E34-E3A7-4713-A428-F2505BC65F30}" type="presParOf" srcId="{7342E721-50D6-4BA7-B376-4712CDA4BCC5}" destId="{B8EB0208-BF4B-4BAB-8E58-FF8CEF8DB730}" srcOrd="5" destOrd="0" presId="urn:microsoft.com/office/officeart/2005/8/layout/orgChart1"/>
    <dgm:cxn modelId="{9DEDCDD3-16F6-4814-A8F5-F12AEF1245AA}" type="presParOf" srcId="{B8EB0208-BF4B-4BAB-8E58-FF8CEF8DB730}" destId="{50C0444F-416D-4C17-A9D5-9DAB452555F7}" srcOrd="0" destOrd="0" presId="urn:microsoft.com/office/officeart/2005/8/layout/orgChart1"/>
    <dgm:cxn modelId="{6A5CBD7A-2D33-4F1D-9734-2E0A54E47F66}" type="presParOf" srcId="{50C0444F-416D-4C17-A9D5-9DAB452555F7}" destId="{07D66064-D859-4663-AB0A-7EC5E365F1FE}" srcOrd="0" destOrd="0" presId="urn:microsoft.com/office/officeart/2005/8/layout/orgChart1"/>
    <dgm:cxn modelId="{BCA9975E-5CFA-4B6E-8414-1C654217B6CA}" type="presParOf" srcId="{50C0444F-416D-4C17-A9D5-9DAB452555F7}" destId="{80C83A09-20AE-41CD-A6DF-DDA452E47100}" srcOrd="1" destOrd="0" presId="urn:microsoft.com/office/officeart/2005/8/layout/orgChart1"/>
    <dgm:cxn modelId="{683562E4-C254-4D27-99FD-FBDECFE3418B}" type="presParOf" srcId="{B8EB0208-BF4B-4BAB-8E58-FF8CEF8DB730}" destId="{4A246A6B-2A5D-4280-9461-525FD93F2449}" srcOrd="1" destOrd="0" presId="urn:microsoft.com/office/officeart/2005/8/layout/orgChart1"/>
    <dgm:cxn modelId="{AA8B2608-0962-4D31-9BBF-6B6CDA7A0331}" type="presParOf" srcId="{B8EB0208-BF4B-4BAB-8E58-FF8CEF8DB730}" destId="{EFC36FC4-DFCA-4496-9433-8FD5B62C3403}" srcOrd="2" destOrd="0" presId="urn:microsoft.com/office/officeart/2005/8/layout/orgChart1"/>
    <dgm:cxn modelId="{7F477E28-A80B-413F-AAC8-0958EFAA8E04}" type="presParOf" srcId="{7342E721-50D6-4BA7-B376-4712CDA4BCC5}" destId="{EE29BA32-33FA-4413-A0C9-70577AA4F227}" srcOrd="6" destOrd="0" presId="urn:microsoft.com/office/officeart/2005/8/layout/orgChart1"/>
    <dgm:cxn modelId="{4B9FA519-E1B7-4DDF-9B60-7D3C7DF4B929}" type="presParOf" srcId="{7342E721-50D6-4BA7-B376-4712CDA4BCC5}" destId="{94F96B72-DB0A-425E-9AA0-14895EA8F834}" srcOrd="7" destOrd="0" presId="urn:microsoft.com/office/officeart/2005/8/layout/orgChart1"/>
    <dgm:cxn modelId="{8413AEE2-B06C-4BCF-830D-FC0FBC5F0191}" type="presParOf" srcId="{94F96B72-DB0A-425E-9AA0-14895EA8F834}" destId="{D0990EDD-E4E2-45C6-B2C2-5A0E9077A916}" srcOrd="0" destOrd="0" presId="urn:microsoft.com/office/officeart/2005/8/layout/orgChart1"/>
    <dgm:cxn modelId="{2A4CC468-D198-4030-B7F5-090D4EE3C4D4}" type="presParOf" srcId="{D0990EDD-E4E2-45C6-B2C2-5A0E9077A916}" destId="{84CAE33F-0594-44DC-A9FC-B51CAA5E3B78}" srcOrd="0" destOrd="0" presId="urn:microsoft.com/office/officeart/2005/8/layout/orgChart1"/>
    <dgm:cxn modelId="{001A7D9B-CA94-45E2-A91E-B3B859B02F7D}" type="presParOf" srcId="{D0990EDD-E4E2-45C6-B2C2-5A0E9077A916}" destId="{3DEE7DB5-713C-43B7-8E9C-54E2768BFC75}" srcOrd="1" destOrd="0" presId="urn:microsoft.com/office/officeart/2005/8/layout/orgChart1"/>
    <dgm:cxn modelId="{194763A8-51DD-49EC-9141-20EA63F8C4C9}" type="presParOf" srcId="{94F96B72-DB0A-425E-9AA0-14895EA8F834}" destId="{C3442B5B-0F15-4DC3-9FE0-53D51AFD7F60}" srcOrd="1" destOrd="0" presId="urn:microsoft.com/office/officeart/2005/8/layout/orgChart1"/>
    <dgm:cxn modelId="{94D22F0E-E693-4A1F-98C6-19424A1EB3FE}" type="presParOf" srcId="{94F96B72-DB0A-425E-9AA0-14895EA8F834}" destId="{A8CF61BC-6C2A-4CE9-B88A-D2F91EF049F3}" srcOrd="2" destOrd="0" presId="urn:microsoft.com/office/officeart/2005/8/layout/orgChart1"/>
    <dgm:cxn modelId="{DABE26E3-F0FC-4179-8D98-217B212DE019}" type="presParOf" srcId="{76C623FA-F9AB-478D-80E7-597420A76A7D}" destId="{36733044-527A-4DA8-9CA0-CA07990827C9}" srcOrd="2" destOrd="0" presId="urn:microsoft.com/office/officeart/2005/8/layout/orgChart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8223A-6975-47E5-94ED-475F1E2487FE}">
      <dsp:nvSpPr>
        <dsp:cNvPr id="0" name=""/>
        <dsp:cNvSpPr/>
      </dsp:nvSpPr>
      <dsp:spPr>
        <a:xfrm>
          <a:off x="2362199" y="734098"/>
          <a:ext cx="1713371" cy="431753"/>
        </a:xfrm>
        <a:custGeom>
          <a:avLst/>
          <a:gdLst/>
          <a:ahLst/>
          <a:cxnLst/>
          <a:rect l="0" t="0" r="0" b="0"/>
          <a:pathLst>
            <a:path>
              <a:moveTo>
                <a:pt x="0" y="0"/>
              </a:moveTo>
              <a:lnTo>
                <a:pt x="0" y="215876"/>
              </a:lnTo>
              <a:lnTo>
                <a:pt x="1713371" y="215876"/>
              </a:lnTo>
              <a:lnTo>
                <a:pt x="1713371" y="431753"/>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483EA350-C0DF-40E3-AA0E-D06CBFF21C01}">
      <dsp:nvSpPr>
        <dsp:cNvPr id="0" name=""/>
        <dsp:cNvSpPr/>
      </dsp:nvSpPr>
      <dsp:spPr>
        <a:xfrm>
          <a:off x="2362199" y="734098"/>
          <a:ext cx="188429" cy="431753"/>
        </a:xfrm>
        <a:custGeom>
          <a:avLst/>
          <a:gdLst/>
          <a:ahLst/>
          <a:cxnLst/>
          <a:rect l="0" t="0" r="0" b="0"/>
          <a:pathLst>
            <a:path>
              <a:moveTo>
                <a:pt x="0" y="0"/>
              </a:moveTo>
              <a:lnTo>
                <a:pt x="0" y="215876"/>
              </a:lnTo>
              <a:lnTo>
                <a:pt x="188429" y="215876"/>
              </a:lnTo>
              <a:lnTo>
                <a:pt x="188429" y="431753"/>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6BD141F0-6368-48F8-BBFF-3E9663E0E891}">
      <dsp:nvSpPr>
        <dsp:cNvPr id="0" name=""/>
        <dsp:cNvSpPr/>
      </dsp:nvSpPr>
      <dsp:spPr>
        <a:xfrm>
          <a:off x="841287" y="734098"/>
          <a:ext cx="1520912" cy="431753"/>
        </a:xfrm>
        <a:custGeom>
          <a:avLst/>
          <a:gdLst/>
          <a:ahLst/>
          <a:cxnLst/>
          <a:rect l="0" t="0" r="0" b="0"/>
          <a:pathLst>
            <a:path>
              <a:moveTo>
                <a:pt x="1520912" y="0"/>
              </a:moveTo>
              <a:lnTo>
                <a:pt x="1520912" y="215876"/>
              </a:lnTo>
              <a:lnTo>
                <a:pt x="0" y="215876"/>
              </a:lnTo>
              <a:lnTo>
                <a:pt x="0" y="431753"/>
              </a:lnTo>
            </a:path>
          </a:pathLst>
        </a:custGeom>
        <a:noFill/>
        <a:ln w="25400" cap="flat" cmpd="sng" algn="ctr">
          <a:solidFill>
            <a:srgbClr val="92D050"/>
          </a:solidFill>
          <a:prstDash val="solid"/>
        </a:ln>
        <a:effectLst/>
      </dsp:spPr>
      <dsp:style>
        <a:lnRef idx="2">
          <a:scrgbClr r="0" g="0" b="0"/>
        </a:lnRef>
        <a:fillRef idx="0">
          <a:scrgbClr r="0" g="0" b="0"/>
        </a:fillRef>
        <a:effectRef idx="0">
          <a:scrgbClr r="0" g="0" b="0"/>
        </a:effectRef>
        <a:fontRef idx="minor"/>
      </dsp:style>
    </dsp:sp>
    <dsp:sp modelId="{217A6790-5072-46FE-ACB1-4A1036F3422A}">
      <dsp:nvSpPr>
        <dsp:cNvPr id="0" name=""/>
        <dsp:cNvSpPr/>
      </dsp:nvSpPr>
      <dsp:spPr>
        <a:xfrm>
          <a:off x="1711054" y="207668"/>
          <a:ext cx="1302290" cy="52643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6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1-autogenous</a:t>
          </a:r>
        </a:p>
      </dsp:txBody>
      <dsp:txXfrm>
        <a:off x="1711054" y="207668"/>
        <a:ext cx="1302290" cy="526430"/>
      </dsp:txXfrm>
    </dsp:sp>
    <dsp:sp modelId="{2555898C-FAA9-4D2D-AF3D-E1D4F0DB58F1}">
      <dsp:nvSpPr>
        <dsp:cNvPr id="0" name=""/>
        <dsp:cNvSpPr/>
      </dsp:nvSpPr>
      <dsp:spPr>
        <a:xfrm>
          <a:off x="158305" y="1165852"/>
          <a:ext cx="1365964" cy="732859"/>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400" b="0" i="0" u="none" strike="noStrike" kern="1200" cap="none" normalizeH="0" baseline="0" dirty="0" err="1">
              <a:ln>
                <a:noFill/>
              </a:ln>
              <a:solidFill>
                <a:schemeClr val="tx1"/>
              </a:solidFill>
              <a:effectLst>
                <a:outerShdw blurRad="38100" dist="38100" dir="2700000" algn="tl">
                  <a:srgbClr val="000000">
                    <a:alpha val="43137"/>
                  </a:srgbClr>
                </a:outerShdw>
              </a:effectLst>
              <a:latin typeface="Tahoma" pitchFamily="34" charset="0"/>
              <a:cs typeface="Arial" pitchFamily="34" charset="0"/>
            </a:rPr>
            <a:t>Vascularized</a:t>
          </a:r>
          <a:endParaRPr kumimoji="0" lang="en-GB" sz="1400" b="0" i="0" u="none" strike="noStrike" kern="1200" cap="none" normalizeH="0" baseline="0" dirty="0">
            <a:ln>
              <a:noFill/>
            </a:ln>
            <a:solidFill>
              <a:schemeClr val="tx1"/>
            </a:solidFill>
            <a:effectLst>
              <a:outerShdw blurRad="38100" dist="38100" dir="2700000" algn="tl">
                <a:srgbClr val="000000">
                  <a:alpha val="43137"/>
                </a:srgbClr>
              </a:outerShdw>
            </a:effectLst>
            <a:latin typeface="Tahoma"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400" b="0" i="0" u="none" strike="noStrike" kern="1200" cap="none" normalizeH="0" baseline="0" dirty="0" err="1">
              <a:ln>
                <a:noFill/>
              </a:ln>
              <a:solidFill>
                <a:schemeClr val="tx1"/>
              </a:solidFill>
              <a:effectLst>
                <a:outerShdw blurRad="38100" dist="38100" dir="2700000" algn="tl">
                  <a:srgbClr val="000000">
                    <a:alpha val="43137"/>
                  </a:srgbClr>
                </a:outerShdw>
              </a:effectLst>
              <a:latin typeface="Tahoma" pitchFamily="34" charset="0"/>
              <a:cs typeface="Arial" pitchFamily="34" charset="0"/>
            </a:rPr>
            <a:t>Nonvascularized</a:t>
          </a:r>
          <a:endParaRPr kumimoji="0" lang="en-GB" sz="1400" b="0" i="0" u="none" strike="noStrike" kern="1200" cap="none" normalizeH="0" baseline="0" dirty="0">
            <a:ln>
              <a:noFill/>
            </a:ln>
            <a:solidFill>
              <a:schemeClr val="tx1"/>
            </a:solidFill>
            <a:effectLst>
              <a:outerShdw blurRad="38100" dist="38100" dir="2700000" algn="tl">
                <a:srgbClr val="000000">
                  <a:alpha val="43137"/>
                </a:srgbClr>
              </a:outerShdw>
            </a:effectLst>
            <a:latin typeface="Tahoma" pitchFamily="34" charset="0"/>
            <a:cs typeface="Arial" pitchFamily="34" charset="0"/>
          </a:endParaRPr>
        </a:p>
      </dsp:txBody>
      <dsp:txXfrm>
        <a:off x="158305" y="1165852"/>
        <a:ext cx="1365964" cy="732859"/>
      </dsp:txXfrm>
    </dsp:sp>
    <dsp:sp modelId="{647A0B30-47C7-42DE-B563-798048634A17}">
      <dsp:nvSpPr>
        <dsp:cNvPr id="0" name=""/>
        <dsp:cNvSpPr/>
      </dsp:nvSpPr>
      <dsp:spPr>
        <a:xfrm>
          <a:off x="1799605" y="1165852"/>
          <a:ext cx="1502048" cy="912479"/>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4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Cortical</a:t>
          </a:r>
        </a:p>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400" b="0" i="0" u="none" strike="noStrike" kern="1200" cap="none" normalizeH="0" baseline="0" dirty="0" err="1">
              <a:ln>
                <a:noFill/>
              </a:ln>
              <a:solidFill>
                <a:schemeClr val="tx1"/>
              </a:solidFill>
              <a:effectLst>
                <a:outerShdw blurRad="38100" dist="38100" dir="2700000" algn="tl">
                  <a:srgbClr val="000000"/>
                </a:outerShdw>
              </a:effectLst>
              <a:latin typeface="Tahoma" pitchFamily="34" charset="0"/>
              <a:cs typeface="Arial" pitchFamily="34" charset="0"/>
            </a:rPr>
            <a:t>Cortico-cancellous</a:t>
          </a:r>
          <a:endParaRPr kumimoji="0" lang="en-GB" sz="14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400" b="0" i="0" u="none" strike="noStrike" kern="1200" cap="none" normalizeH="0" baseline="0" dirty="0" err="1">
              <a:ln>
                <a:noFill/>
              </a:ln>
              <a:solidFill>
                <a:schemeClr val="tx1"/>
              </a:solidFill>
              <a:effectLst>
                <a:outerShdw blurRad="38100" dist="38100" dir="2700000" algn="tl">
                  <a:srgbClr val="000000"/>
                </a:outerShdw>
              </a:effectLst>
              <a:latin typeface="Tahoma" pitchFamily="34" charset="0"/>
              <a:cs typeface="Arial" pitchFamily="34" charset="0"/>
            </a:rPr>
            <a:t>Cancellous</a:t>
          </a:r>
          <a:endParaRPr kumimoji="0" lang="en-GB" sz="14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1799605" y="1165852"/>
        <a:ext cx="1502048" cy="912479"/>
      </dsp:txXfrm>
    </dsp:sp>
    <dsp:sp modelId="{1E020CC0-7FD5-4C9A-BFB0-7E3133F0A00C}">
      <dsp:nvSpPr>
        <dsp:cNvPr id="0" name=""/>
        <dsp:cNvSpPr/>
      </dsp:nvSpPr>
      <dsp:spPr>
        <a:xfrm>
          <a:off x="3581018" y="1165852"/>
          <a:ext cx="989105" cy="760080"/>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6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Particulate</a:t>
          </a:r>
        </a:p>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kumimoji="0" lang="en-GB" sz="16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rPr>
            <a:t>Block</a:t>
          </a:r>
        </a:p>
      </dsp:txBody>
      <dsp:txXfrm>
        <a:off x="3581018" y="1165852"/>
        <a:ext cx="989105" cy="760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9BA32-33FA-4413-A0C9-70577AA4F227}">
      <dsp:nvSpPr>
        <dsp:cNvPr id="0" name=""/>
        <dsp:cNvSpPr/>
      </dsp:nvSpPr>
      <dsp:spPr>
        <a:xfrm>
          <a:off x="2285999" y="735398"/>
          <a:ext cx="1608312" cy="433192"/>
        </a:xfrm>
        <a:custGeom>
          <a:avLst/>
          <a:gdLst/>
          <a:ahLst/>
          <a:cxnLst/>
          <a:rect l="0" t="0" r="0" b="0"/>
          <a:pathLst>
            <a:path>
              <a:moveTo>
                <a:pt x="0" y="0"/>
              </a:moveTo>
              <a:lnTo>
                <a:pt x="0" y="254166"/>
              </a:lnTo>
              <a:lnTo>
                <a:pt x="1608312" y="254166"/>
              </a:lnTo>
              <a:lnTo>
                <a:pt x="1608312" y="433192"/>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E1C3B524-9618-4F07-9435-45E452F8927C}">
      <dsp:nvSpPr>
        <dsp:cNvPr id="0" name=""/>
        <dsp:cNvSpPr/>
      </dsp:nvSpPr>
      <dsp:spPr>
        <a:xfrm>
          <a:off x="2240279" y="735398"/>
          <a:ext cx="91440" cy="467957"/>
        </a:xfrm>
        <a:custGeom>
          <a:avLst/>
          <a:gdLst/>
          <a:ahLst/>
          <a:cxnLst/>
          <a:rect l="0" t="0" r="0" b="0"/>
          <a:pathLst>
            <a:path>
              <a:moveTo>
                <a:pt x="45720" y="0"/>
              </a:moveTo>
              <a:lnTo>
                <a:pt x="45720" y="288931"/>
              </a:lnTo>
              <a:lnTo>
                <a:pt x="116358" y="288931"/>
              </a:lnTo>
              <a:lnTo>
                <a:pt x="116358" y="4679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D141F0-6368-48F8-BBFF-3E9663E0E891}">
      <dsp:nvSpPr>
        <dsp:cNvPr id="0" name=""/>
        <dsp:cNvSpPr/>
      </dsp:nvSpPr>
      <dsp:spPr>
        <a:xfrm>
          <a:off x="730849" y="735398"/>
          <a:ext cx="1555150" cy="433192"/>
        </a:xfrm>
        <a:custGeom>
          <a:avLst/>
          <a:gdLst/>
          <a:ahLst/>
          <a:cxnLst/>
          <a:rect l="0" t="0" r="0" b="0"/>
          <a:pathLst>
            <a:path>
              <a:moveTo>
                <a:pt x="1555150" y="0"/>
              </a:moveTo>
              <a:lnTo>
                <a:pt x="1555150" y="254166"/>
              </a:lnTo>
              <a:lnTo>
                <a:pt x="0" y="254166"/>
              </a:lnTo>
              <a:lnTo>
                <a:pt x="0" y="433192"/>
              </a:lnTo>
            </a:path>
          </a:pathLst>
        </a:custGeom>
        <a:noFill/>
        <a:ln w="25400" cap="flat" cmpd="sng" algn="ctr">
          <a:solidFill>
            <a:srgbClr val="7030A0"/>
          </a:solidFill>
          <a:prstDash val="solid"/>
        </a:ln>
        <a:effectLst/>
      </dsp:spPr>
      <dsp:style>
        <a:lnRef idx="2">
          <a:scrgbClr r="0" g="0" b="0"/>
        </a:lnRef>
        <a:fillRef idx="0">
          <a:scrgbClr r="0" g="0" b="0"/>
        </a:fillRef>
        <a:effectRef idx="0">
          <a:scrgbClr r="0" g="0" b="0"/>
        </a:effectRef>
        <a:fontRef idx="minor"/>
      </dsp:style>
    </dsp:sp>
    <dsp:sp modelId="{217A6790-5072-46FE-ACB1-4A1036F3422A}">
      <dsp:nvSpPr>
        <dsp:cNvPr id="0" name=""/>
        <dsp:cNvSpPr/>
      </dsp:nvSpPr>
      <dsp:spPr>
        <a:xfrm>
          <a:off x="1746005" y="298829"/>
          <a:ext cx="1079988" cy="436568"/>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lang="en-GB" sz="1700" kern="1200" dirty="0"/>
            <a:t>2-allogenic</a:t>
          </a:r>
          <a:endParaRPr kumimoji="0" lang="en-GB" sz="17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1746005" y="298829"/>
        <a:ext cx="1079988" cy="436568"/>
      </dsp:txXfrm>
    </dsp:sp>
    <dsp:sp modelId="{2555898C-FAA9-4D2D-AF3D-E1D4F0DB58F1}">
      <dsp:nvSpPr>
        <dsp:cNvPr id="0" name=""/>
        <dsp:cNvSpPr/>
      </dsp:nvSpPr>
      <dsp:spPr>
        <a:xfrm>
          <a:off x="119935" y="1168590"/>
          <a:ext cx="1221828" cy="817519"/>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l" defTabSz="914400" rtl="0" eaLnBrk="1" fontAlgn="base" latinLnBrk="0" hangingPunct="1">
            <a:lnSpc>
              <a:spcPct val="100000"/>
            </a:lnSpc>
            <a:spcBef>
              <a:spcPct val="0"/>
            </a:spcBef>
            <a:spcAft>
              <a:spcPct val="0"/>
            </a:spcAft>
            <a:buClr>
              <a:schemeClr val="hlink"/>
            </a:buClr>
            <a:buSzPct val="120000"/>
            <a:buFontTx/>
            <a:buNone/>
            <a:tabLst/>
          </a:pPr>
          <a:r>
            <a:rPr lang="en-GB" sz="1600" kern="1200" dirty="0"/>
            <a:t>Freeze-dried bone</a:t>
          </a:r>
          <a:endParaRPr kumimoji="0" lang="en-GB" sz="16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119935" y="1168590"/>
        <a:ext cx="1221828" cy="817519"/>
      </dsp:txXfrm>
    </dsp:sp>
    <dsp:sp modelId="{07D66064-D859-4663-AB0A-7EC5E365F1FE}">
      <dsp:nvSpPr>
        <dsp:cNvPr id="0" name=""/>
        <dsp:cNvSpPr/>
      </dsp:nvSpPr>
      <dsp:spPr>
        <a:xfrm>
          <a:off x="1643329" y="1203355"/>
          <a:ext cx="1426617" cy="772933"/>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100000"/>
            </a:lnSpc>
            <a:spcBef>
              <a:spcPct val="0"/>
            </a:spcBef>
            <a:spcAft>
              <a:spcPts val="0"/>
            </a:spcAft>
            <a:buNone/>
          </a:pPr>
          <a:r>
            <a:rPr lang="en-GB" sz="1600" kern="1200" dirty="0"/>
            <a:t>Demineralised freeze dried bone</a:t>
          </a:r>
          <a:endParaRPr lang="ar-IQ" sz="1600" kern="1200" dirty="0"/>
        </a:p>
      </dsp:txBody>
      <dsp:txXfrm>
        <a:off x="1643329" y="1203355"/>
        <a:ext cx="1426617" cy="772933"/>
      </dsp:txXfrm>
    </dsp:sp>
    <dsp:sp modelId="{84CAE33F-0594-44DC-A9FC-B51CAA5E3B78}">
      <dsp:nvSpPr>
        <dsp:cNvPr id="0" name=""/>
        <dsp:cNvSpPr/>
      </dsp:nvSpPr>
      <dsp:spPr>
        <a:xfrm>
          <a:off x="3291053" y="1168590"/>
          <a:ext cx="1206517" cy="795226"/>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100000"/>
            </a:lnSpc>
            <a:spcBef>
              <a:spcPct val="0"/>
            </a:spcBef>
            <a:spcAft>
              <a:spcPts val="0"/>
            </a:spcAft>
            <a:buNone/>
          </a:pPr>
          <a:r>
            <a:rPr lang="en-GB" sz="1600" kern="1200" dirty="0"/>
            <a:t>Irradiated </a:t>
          </a:r>
          <a:r>
            <a:rPr lang="en-GB" sz="1600" kern="1200" dirty="0" err="1"/>
            <a:t>cancellous</a:t>
          </a:r>
          <a:r>
            <a:rPr lang="en-GB" sz="1600" kern="1200" dirty="0"/>
            <a:t> bone</a:t>
          </a:r>
        </a:p>
      </dsp:txBody>
      <dsp:txXfrm>
        <a:off x="3291053" y="1168590"/>
        <a:ext cx="1206517" cy="795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9BA32-33FA-4413-A0C9-70577AA4F227}">
      <dsp:nvSpPr>
        <dsp:cNvPr id="0" name=""/>
        <dsp:cNvSpPr/>
      </dsp:nvSpPr>
      <dsp:spPr>
        <a:xfrm>
          <a:off x="1734085" y="590084"/>
          <a:ext cx="781625" cy="525139"/>
        </a:xfrm>
        <a:custGeom>
          <a:avLst/>
          <a:gdLst/>
          <a:ahLst/>
          <a:cxnLst/>
          <a:rect l="0" t="0" r="0" b="0"/>
          <a:pathLst>
            <a:path>
              <a:moveTo>
                <a:pt x="0" y="0"/>
              </a:moveTo>
              <a:lnTo>
                <a:pt x="0" y="247878"/>
              </a:lnTo>
              <a:lnTo>
                <a:pt x="781625" y="247878"/>
              </a:lnTo>
              <a:lnTo>
                <a:pt x="781625" y="525139"/>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6BD141F0-6368-48F8-BBFF-3E9663E0E891}">
      <dsp:nvSpPr>
        <dsp:cNvPr id="0" name=""/>
        <dsp:cNvSpPr/>
      </dsp:nvSpPr>
      <dsp:spPr>
        <a:xfrm>
          <a:off x="973848" y="590084"/>
          <a:ext cx="760237" cy="525139"/>
        </a:xfrm>
        <a:custGeom>
          <a:avLst/>
          <a:gdLst/>
          <a:ahLst/>
          <a:cxnLst/>
          <a:rect l="0" t="0" r="0" b="0"/>
          <a:pathLst>
            <a:path>
              <a:moveTo>
                <a:pt x="760237" y="0"/>
              </a:moveTo>
              <a:lnTo>
                <a:pt x="760237" y="247878"/>
              </a:lnTo>
              <a:lnTo>
                <a:pt x="0" y="247878"/>
              </a:lnTo>
              <a:lnTo>
                <a:pt x="0" y="525139"/>
              </a:lnTo>
            </a:path>
          </a:pathLst>
        </a:custGeom>
        <a:noFill/>
        <a:ln w="25400" cap="flat" cmpd="sng" algn="ctr">
          <a:solidFill>
            <a:schemeClr val="bg1">
              <a:lumMod val="50000"/>
            </a:schemeClr>
          </a:solidFill>
          <a:prstDash val="solid"/>
        </a:ln>
        <a:effectLst/>
      </dsp:spPr>
      <dsp:style>
        <a:lnRef idx="2">
          <a:scrgbClr r="0" g="0" b="0"/>
        </a:lnRef>
        <a:fillRef idx="0">
          <a:scrgbClr r="0" g="0" b="0"/>
        </a:fillRef>
        <a:effectRef idx="0">
          <a:scrgbClr r="0" g="0" b="0"/>
        </a:effectRef>
        <a:fontRef idx="minor"/>
      </dsp:style>
    </dsp:sp>
    <dsp:sp modelId="{217A6790-5072-46FE-ACB1-4A1036F3422A}">
      <dsp:nvSpPr>
        <dsp:cNvPr id="0" name=""/>
        <dsp:cNvSpPr/>
      </dsp:nvSpPr>
      <dsp:spPr>
        <a:xfrm>
          <a:off x="897786" y="30294"/>
          <a:ext cx="1672598" cy="559790"/>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lang="en-US" sz="2100" kern="1200" dirty="0"/>
            <a:t>3- X</a:t>
          </a:r>
          <a:r>
            <a:rPr lang="en-GB" sz="2100" kern="1200" dirty="0" err="1"/>
            <a:t>enogenic</a:t>
          </a:r>
          <a:r>
            <a:rPr lang="en-GB" sz="2100" kern="1200" dirty="0"/>
            <a:t> </a:t>
          </a:r>
          <a:endParaRPr kumimoji="0" lang="en-GB" sz="21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897786" y="30294"/>
        <a:ext cx="1672598" cy="559790"/>
      </dsp:txXfrm>
    </dsp:sp>
    <dsp:sp modelId="{2555898C-FAA9-4D2D-AF3D-E1D4F0DB58F1}">
      <dsp:nvSpPr>
        <dsp:cNvPr id="0" name=""/>
        <dsp:cNvSpPr/>
      </dsp:nvSpPr>
      <dsp:spPr>
        <a:xfrm>
          <a:off x="411549" y="1115224"/>
          <a:ext cx="1124597" cy="408775"/>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lang="en-GB" sz="2100" kern="1200" dirty="0"/>
            <a:t>Bovine</a:t>
          </a:r>
          <a:endParaRPr kumimoji="0" lang="en-GB" sz="21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411549" y="1115224"/>
        <a:ext cx="1124597" cy="408775"/>
      </dsp:txXfrm>
    </dsp:sp>
    <dsp:sp modelId="{84CAE33F-0594-44DC-A9FC-B51CAA5E3B78}">
      <dsp:nvSpPr>
        <dsp:cNvPr id="0" name=""/>
        <dsp:cNvSpPr/>
      </dsp:nvSpPr>
      <dsp:spPr>
        <a:xfrm>
          <a:off x="1791096" y="1115224"/>
          <a:ext cx="1449231" cy="408775"/>
        </a:xfrm>
        <a:prstGeom prst="rect">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1">
            <a:lnSpc>
              <a:spcPct val="100000"/>
            </a:lnSpc>
            <a:spcBef>
              <a:spcPct val="0"/>
            </a:spcBef>
            <a:spcAft>
              <a:spcPts val="0"/>
            </a:spcAft>
            <a:buNone/>
          </a:pPr>
          <a:r>
            <a:rPr lang="en-GB" sz="2100" kern="1200" dirty="0" err="1"/>
            <a:t>Porkine</a:t>
          </a:r>
          <a:endParaRPr lang="en-GB" sz="2100" kern="1200" dirty="0"/>
        </a:p>
      </dsp:txBody>
      <dsp:txXfrm>
        <a:off x="1791096" y="1115224"/>
        <a:ext cx="1449231" cy="4087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9BA32-33FA-4413-A0C9-70577AA4F227}">
      <dsp:nvSpPr>
        <dsp:cNvPr id="0" name=""/>
        <dsp:cNvSpPr/>
      </dsp:nvSpPr>
      <dsp:spPr>
        <a:xfrm>
          <a:off x="963527" y="1146915"/>
          <a:ext cx="1875057" cy="358156"/>
        </a:xfrm>
        <a:custGeom>
          <a:avLst/>
          <a:gdLst/>
          <a:ahLst/>
          <a:cxnLst/>
          <a:rect l="0" t="0" r="0" b="0"/>
          <a:pathLst>
            <a:path>
              <a:moveTo>
                <a:pt x="1875057" y="0"/>
              </a:moveTo>
              <a:lnTo>
                <a:pt x="1875057" y="207896"/>
              </a:lnTo>
              <a:lnTo>
                <a:pt x="0" y="207896"/>
              </a:lnTo>
              <a:lnTo>
                <a:pt x="0" y="358156"/>
              </a:lnTo>
            </a:path>
          </a:pathLst>
        </a:custGeom>
        <a:noFill/>
        <a:ln w="25400" cap="flat" cmpd="sng" algn="ctr">
          <a:solidFill>
            <a:schemeClr val="accent4">
              <a:lumMod val="10000"/>
            </a:schemeClr>
          </a:solidFill>
          <a:prstDash val="solid"/>
        </a:ln>
        <a:effectLst/>
      </dsp:spPr>
      <dsp:style>
        <a:lnRef idx="2">
          <a:scrgbClr r="0" g="0" b="0"/>
        </a:lnRef>
        <a:fillRef idx="0">
          <a:scrgbClr r="0" g="0" b="0"/>
        </a:fillRef>
        <a:effectRef idx="0">
          <a:scrgbClr r="0" g="0" b="0"/>
        </a:effectRef>
        <a:fontRef idx="minor"/>
      </dsp:style>
    </dsp:sp>
    <dsp:sp modelId="{E1C3B524-9618-4F07-9435-45E452F8927C}">
      <dsp:nvSpPr>
        <dsp:cNvPr id="0" name=""/>
        <dsp:cNvSpPr/>
      </dsp:nvSpPr>
      <dsp:spPr>
        <a:xfrm>
          <a:off x="2838585" y="1146915"/>
          <a:ext cx="2125319" cy="358156"/>
        </a:xfrm>
        <a:custGeom>
          <a:avLst/>
          <a:gdLst/>
          <a:ahLst/>
          <a:cxnLst/>
          <a:rect l="0" t="0" r="0" b="0"/>
          <a:pathLst>
            <a:path>
              <a:moveTo>
                <a:pt x="0" y="0"/>
              </a:moveTo>
              <a:lnTo>
                <a:pt x="0" y="207896"/>
              </a:lnTo>
              <a:lnTo>
                <a:pt x="2125319" y="207896"/>
              </a:lnTo>
              <a:lnTo>
                <a:pt x="2125319" y="358156"/>
              </a:lnTo>
            </a:path>
          </a:pathLst>
        </a:custGeom>
        <a:noFill/>
        <a:ln w="25400" cap="flat" cmpd="sng" algn="ctr">
          <a:solidFill>
            <a:schemeClr val="accent4">
              <a:lumMod val="10000"/>
            </a:schemeClr>
          </a:solidFill>
          <a:prstDash val="solid"/>
        </a:ln>
        <a:effectLst/>
      </dsp:spPr>
      <dsp:style>
        <a:lnRef idx="2">
          <a:scrgbClr r="0" g="0" b="0"/>
        </a:lnRef>
        <a:fillRef idx="0">
          <a:scrgbClr r="0" g="0" b="0"/>
        </a:fillRef>
        <a:effectRef idx="0">
          <a:scrgbClr r="0" g="0" b="0"/>
        </a:effectRef>
        <a:fontRef idx="minor"/>
      </dsp:style>
    </dsp:sp>
    <dsp:sp modelId="{27474A3B-A7AA-40F1-A90E-661E3617CA5C}">
      <dsp:nvSpPr>
        <dsp:cNvPr id="0" name=""/>
        <dsp:cNvSpPr/>
      </dsp:nvSpPr>
      <dsp:spPr>
        <a:xfrm>
          <a:off x="2254179" y="1146915"/>
          <a:ext cx="584405" cy="363587"/>
        </a:xfrm>
        <a:custGeom>
          <a:avLst/>
          <a:gdLst/>
          <a:ahLst/>
          <a:cxnLst/>
          <a:rect l="0" t="0" r="0" b="0"/>
          <a:pathLst>
            <a:path>
              <a:moveTo>
                <a:pt x="584405" y="0"/>
              </a:moveTo>
              <a:lnTo>
                <a:pt x="584405" y="213326"/>
              </a:lnTo>
              <a:lnTo>
                <a:pt x="0" y="213326"/>
              </a:lnTo>
              <a:lnTo>
                <a:pt x="0" y="363587"/>
              </a:lnTo>
            </a:path>
          </a:pathLst>
        </a:custGeom>
        <a:noFill/>
        <a:ln w="25400" cap="flat" cmpd="sng" algn="ctr">
          <a:solidFill>
            <a:schemeClr val="accent4">
              <a:lumMod val="10000"/>
            </a:schemeClr>
          </a:solidFill>
          <a:prstDash val="solid"/>
        </a:ln>
        <a:effectLst/>
      </dsp:spPr>
      <dsp:style>
        <a:lnRef idx="2">
          <a:scrgbClr r="0" g="0" b="0"/>
        </a:lnRef>
        <a:fillRef idx="0">
          <a:scrgbClr r="0" g="0" b="0"/>
        </a:fillRef>
        <a:effectRef idx="0">
          <a:scrgbClr r="0" g="0" b="0"/>
        </a:effectRef>
        <a:fontRef idx="minor"/>
      </dsp:style>
    </dsp:sp>
    <dsp:sp modelId="{6BD141F0-6368-48F8-BBFF-3E9663E0E891}">
      <dsp:nvSpPr>
        <dsp:cNvPr id="0" name=""/>
        <dsp:cNvSpPr/>
      </dsp:nvSpPr>
      <dsp:spPr>
        <a:xfrm>
          <a:off x="2838585" y="1146915"/>
          <a:ext cx="761105" cy="358156"/>
        </a:xfrm>
        <a:custGeom>
          <a:avLst/>
          <a:gdLst/>
          <a:ahLst/>
          <a:cxnLst/>
          <a:rect l="0" t="0" r="0" b="0"/>
          <a:pathLst>
            <a:path>
              <a:moveTo>
                <a:pt x="0" y="0"/>
              </a:moveTo>
              <a:lnTo>
                <a:pt x="0" y="207896"/>
              </a:lnTo>
              <a:lnTo>
                <a:pt x="761105" y="207896"/>
              </a:lnTo>
              <a:lnTo>
                <a:pt x="761105" y="358156"/>
              </a:lnTo>
            </a:path>
          </a:pathLst>
        </a:custGeom>
        <a:noFill/>
        <a:ln w="25400" cap="flat" cmpd="sng" algn="ctr">
          <a:solidFill>
            <a:schemeClr val="accent4">
              <a:lumMod val="10000"/>
            </a:schemeClr>
          </a:solidFill>
          <a:prstDash val="solid"/>
        </a:ln>
        <a:effectLst/>
      </dsp:spPr>
      <dsp:style>
        <a:lnRef idx="2">
          <a:scrgbClr r="0" g="0" b="0"/>
        </a:lnRef>
        <a:fillRef idx="0">
          <a:scrgbClr r="0" g="0" b="0"/>
        </a:fillRef>
        <a:effectRef idx="0">
          <a:scrgbClr r="0" g="0" b="0"/>
        </a:effectRef>
        <a:fontRef idx="minor"/>
      </dsp:style>
    </dsp:sp>
    <dsp:sp modelId="{217A6790-5072-46FE-ACB1-4A1036F3422A}">
      <dsp:nvSpPr>
        <dsp:cNvPr id="0" name=""/>
        <dsp:cNvSpPr/>
      </dsp:nvSpPr>
      <dsp:spPr>
        <a:xfrm>
          <a:off x="2095761" y="533402"/>
          <a:ext cx="1485646" cy="613513"/>
        </a:xfrm>
        <a:prstGeom prst="rect">
          <a:avLst/>
        </a:prstGeom>
        <a:solidFill>
          <a:schemeClr val="accent4">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
              <a:schemeClr val="hlink"/>
            </a:buClr>
            <a:buSzPct val="120000"/>
            <a:buFontTx/>
            <a:buNone/>
            <a:tabLst/>
          </a:pPr>
          <a:r>
            <a:rPr lang="en-GB" sz="2000" kern="1200" dirty="0"/>
            <a:t>4-synthetic</a:t>
          </a:r>
          <a:endParaRPr kumimoji="0" lang="en-GB" sz="20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2095761" y="533402"/>
        <a:ext cx="1485646" cy="613513"/>
      </dsp:txXfrm>
    </dsp:sp>
    <dsp:sp modelId="{2555898C-FAA9-4D2D-AF3D-E1D4F0DB58F1}">
      <dsp:nvSpPr>
        <dsp:cNvPr id="0" name=""/>
        <dsp:cNvSpPr/>
      </dsp:nvSpPr>
      <dsp:spPr>
        <a:xfrm>
          <a:off x="2971801" y="1505072"/>
          <a:ext cx="1255776" cy="686160"/>
        </a:xfrm>
        <a:prstGeom prst="rect">
          <a:avLst/>
        </a:prstGeom>
        <a:solidFill>
          <a:schemeClr val="accent4">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
              <a:schemeClr val="hlink"/>
            </a:buClr>
            <a:buSzPct val="120000"/>
            <a:buFontTx/>
            <a:buNone/>
            <a:tabLst/>
          </a:pPr>
          <a:r>
            <a:rPr lang="en-GB" sz="1600" kern="1200" dirty="0" err="1"/>
            <a:t>Hydroxy</a:t>
          </a:r>
          <a:r>
            <a:rPr lang="en-GB" sz="1600" kern="1200" dirty="0"/>
            <a:t>-apatite</a:t>
          </a:r>
          <a:endParaRPr kumimoji="0" lang="en-GB" sz="16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2971801" y="1505072"/>
        <a:ext cx="1255776" cy="686160"/>
      </dsp:txXfrm>
    </dsp:sp>
    <dsp:sp modelId="{49A17427-9468-4050-96E8-7C64806CDE73}">
      <dsp:nvSpPr>
        <dsp:cNvPr id="0" name=""/>
        <dsp:cNvSpPr/>
      </dsp:nvSpPr>
      <dsp:spPr>
        <a:xfrm>
          <a:off x="1658396" y="1510503"/>
          <a:ext cx="1191565" cy="686160"/>
        </a:xfrm>
        <a:prstGeom prst="rect">
          <a:avLst/>
        </a:prstGeom>
        <a:solidFill>
          <a:schemeClr val="accent4">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844550" rtl="0" eaLnBrk="1" fontAlgn="base" latinLnBrk="0" hangingPunct="1">
            <a:lnSpc>
              <a:spcPct val="90000"/>
            </a:lnSpc>
            <a:spcBef>
              <a:spcPct val="0"/>
            </a:spcBef>
            <a:spcAft>
              <a:spcPct val="35000"/>
            </a:spcAft>
            <a:buClr>
              <a:schemeClr val="hlink"/>
            </a:buClr>
            <a:buSzPct val="120000"/>
            <a:buFontTx/>
            <a:buNone/>
            <a:tabLst/>
          </a:pPr>
          <a:r>
            <a:rPr lang="en-GB" sz="1900" kern="1200" dirty="0" err="1"/>
            <a:t>Tricalcium</a:t>
          </a:r>
          <a:r>
            <a:rPr lang="en-GB" sz="1900" kern="1200" dirty="0"/>
            <a:t> phosphate</a:t>
          </a:r>
          <a:endParaRPr kumimoji="0" lang="en-GB" sz="1900" b="0" i="0" u="none" strike="noStrike" kern="1200" cap="none" normalizeH="0" baseline="0" dirty="0">
            <a:ln>
              <a:noFill/>
            </a:ln>
            <a:solidFill>
              <a:schemeClr val="tx1"/>
            </a:solidFill>
            <a:effectLst>
              <a:outerShdw blurRad="38100" dist="38100" dir="2700000" algn="tl">
                <a:srgbClr val="000000"/>
              </a:outerShdw>
            </a:effectLst>
            <a:latin typeface="Tahoma" pitchFamily="34" charset="0"/>
            <a:cs typeface="Arial" pitchFamily="34" charset="0"/>
          </a:endParaRPr>
        </a:p>
      </dsp:txBody>
      <dsp:txXfrm>
        <a:off x="1658396" y="1510503"/>
        <a:ext cx="1191565" cy="686160"/>
      </dsp:txXfrm>
    </dsp:sp>
    <dsp:sp modelId="{07D66064-D859-4663-AB0A-7EC5E365F1FE}">
      <dsp:nvSpPr>
        <dsp:cNvPr id="0" name=""/>
        <dsp:cNvSpPr/>
      </dsp:nvSpPr>
      <dsp:spPr>
        <a:xfrm>
          <a:off x="4365210" y="1505072"/>
          <a:ext cx="1197389" cy="648738"/>
        </a:xfrm>
        <a:prstGeom prst="rect">
          <a:avLst/>
        </a:prstGeom>
        <a:solidFill>
          <a:schemeClr val="accent4">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100000"/>
            </a:lnSpc>
            <a:spcBef>
              <a:spcPct val="0"/>
            </a:spcBef>
            <a:spcAft>
              <a:spcPts val="0"/>
            </a:spcAft>
            <a:buNone/>
          </a:pPr>
          <a:r>
            <a:rPr lang="en-GB" sz="1800" kern="1200" dirty="0" err="1"/>
            <a:t>Bioglas</a:t>
          </a:r>
          <a:endParaRPr lang="ar-IQ" sz="1800" kern="1200" dirty="0"/>
        </a:p>
      </dsp:txBody>
      <dsp:txXfrm>
        <a:off x="4365210" y="1505072"/>
        <a:ext cx="1197389" cy="648738"/>
      </dsp:txXfrm>
    </dsp:sp>
    <dsp:sp modelId="{84CAE33F-0594-44DC-A9FC-B51CAA5E3B78}">
      <dsp:nvSpPr>
        <dsp:cNvPr id="0" name=""/>
        <dsp:cNvSpPr/>
      </dsp:nvSpPr>
      <dsp:spPr>
        <a:xfrm>
          <a:off x="457199" y="1505072"/>
          <a:ext cx="1012655" cy="667449"/>
        </a:xfrm>
        <a:prstGeom prst="rect">
          <a:avLst/>
        </a:prstGeom>
        <a:solidFill>
          <a:schemeClr val="accent4">
            <a:lumMod val="2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100000"/>
            </a:lnSpc>
            <a:spcBef>
              <a:spcPct val="0"/>
            </a:spcBef>
            <a:spcAft>
              <a:spcPts val="0"/>
            </a:spcAft>
            <a:buNone/>
          </a:pPr>
          <a:r>
            <a:rPr lang="en-US" sz="1800" kern="1200" dirty="0"/>
            <a:t>P</a:t>
          </a:r>
          <a:r>
            <a:rPr lang="en-GB" sz="1800" kern="1200" dirty="0" err="1"/>
            <a:t>olymer</a:t>
          </a:r>
          <a:endParaRPr lang="en-GB" sz="1800" kern="1200" dirty="0"/>
        </a:p>
      </dsp:txBody>
      <dsp:txXfrm>
        <a:off x="457199" y="1505072"/>
        <a:ext cx="1012655" cy="66744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image" Target="../media/image36.png"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761E2EB2-E734-405F-8B85-00E8F31E9A44}" type="datetimeFigureOut">
              <a:rPr lang="ar-IQ"/>
              <a:pPr>
                <a:defRPr/>
              </a:pPr>
              <a:t>21/07/1438</a:t>
            </a:fld>
            <a:endParaRPr lang="ar-IQ"/>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IQ"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fld id="{3B26AC85-6B17-4C47-9D9F-C0E91E5F051E}" type="slidenum">
              <a:rPr lang="ar-IQ" altLang="en-US"/>
              <a:pPr/>
              <a:t>‹#›</a:t>
            </a:fld>
            <a:endParaRPr lang="ar-IQ" altLang="en-US"/>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B8C3FA7-18FE-43DA-9BDB-10BAFBE419E8}" type="slidenum">
              <a:rPr lang="en-US" altLang="en-US"/>
              <a:pPr eaLnBrk="1" hangingPunct="1"/>
              <a:t>45</a:t>
            </a:fld>
            <a:endParaRPr lang="en-US" altLang="en-US"/>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C30ABE0-537D-4806-91F5-FF96DCBFCDDD}" type="slidenum">
              <a:rPr lang="en-US" altLang="en-US"/>
              <a:pPr eaLnBrk="1" hangingPunct="1"/>
              <a:t>46</a:t>
            </a:fld>
            <a:endParaRPr lang="en-US" altLang="en-US"/>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7E0A87-A741-462A-BC39-2B4DFB9C7B23}" type="slidenum">
              <a:rPr lang="en-US" altLang="en-US"/>
              <a:pPr eaLnBrk="1" hangingPunct="1"/>
              <a:t>47</a:t>
            </a:fld>
            <a:endParaRPr lang="en-US" altLang="en-US"/>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93D788-BF5F-4763-A4C9-30AB591B473A}" type="slidenum">
              <a:rPr lang="en-US" altLang="en-US"/>
              <a:pPr eaLnBrk="1" hangingPunct="1"/>
              <a:t>50</a:t>
            </a:fld>
            <a:endParaRPr lang="en-US" alt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IQ" altLang="en-US"/>
          </a:p>
        </p:txBody>
      </p:sp>
      <p:sp>
        <p:nvSpPr>
          <p:cNvPr id="102404"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E57BEB-CE24-4895-9932-8F97422A031C}" type="slidenum">
              <a:rPr lang="ar-IQ" altLang="en-US"/>
              <a:pPr eaLnBrk="1" hangingPunct="1"/>
              <a:t>57</a:t>
            </a:fld>
            <a:endParaRPr lang="ar-IQ"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شريحة عنوان">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IQ" dirty="0"/>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ar-IQ" dirty="0"/>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ar-IQ" dirty="0"/>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ar-IQ" dirty="0"/>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ar-IQ" dirty="0"/>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ar-IQ" dirty="0"/>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ar-IQ" dirty="0"/>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ar-IQ" dirty="0"/>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ar-IQ" dirty="0"/>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ar-IQ" dirty="0"/>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ar-IQ" dirty="0"/>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ar-IQ" dirty="0"/>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ar-IQ" dirty="0"/>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ar-IQ" dirty="0"/>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ar-IQ" dirty="0"/>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ar-IQ" dirty="0"/>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ar-IQ" dirty="0"/>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ar-IQ" dirty="0"/>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ar-IQ" dirty="0"/>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ar-IQ" dirty="0"/>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ar-IQ" dirty="0"/>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ar-IQ" dirty="0"/>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ar-IQ" dirty="0"/>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ar-IQ" dirty="0"/>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IQ" dirty="0"/>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IQ" dirty="0"/>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ar-IQ" dirty="0"/>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ar-IQ" dirty="0"/>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ar-IQ" dirty="0"/>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ar-IQ" dirty="0"/>
                </a:p>
              </p:txBody>
            </p:sp>
          </p:grpSp>
        </p:grpSp>
      </p:grpSp>
      <p:sp>
        <p:nvSpPr>
          <p:cNvPr id="825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25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6F290E4A-F06C-4DFC-BC98-203F8E0AA842}" type="slidenum">
              <a:rPr lang="ar-SA" altLang="en-US"/>
              <a:pPr/>
              <a:t>‹#›</a:t>
            </a:fld>
            <a:endParaRPr lang="en-US" altLang="en-US"/>
          </a:p>
        </p:txBody>
      </p:sp>
    </p:spTree>
    <p:extLst>
      <p:ext uri="{BB962C8B-B14F-4D97-AF65-F5344CB8AC3E}">
        <p14:creationId xmlns:p14="http://schemas.microsoft.com/office/powerpoint/2010/main" val="3483293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ADB6FF2A-4BE2-4F07-87AB-BADCDFF3B9F5}" type="slidenum">
              <a:rPr lang="ar-SA" altLang="en-US"/>
              <a:pPr/>
              <a:t>‹#›</a:t>
            </a:fld>
            <a:endParaRPr lang="en-US" altLang="en-US"/>
          </a:p>
        </p:txBody>
      </p:sp>
    </p:spTree>
    <p:extLst>
      <p:ext uri="{BB962C8B-B14F-4D97-AF65-F5344CB8AC3E}">
        <p14:creationId xmlns:p14="http://schemas.microsoft.com/office/powerpoint/2010/main" val="381344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7813"/>
            <a:ext cx="2057400" cy="5848350"/>
          </a:xfrm>
        </p:spPr>
        <p:txBody>
          <a:bodyPr vert="eaVert"/>
          <a:lstStyle/>
          <a:p>
            <a:r>
              <a:rPr lang="ar-SA"/>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7813"/>
            <a:ext cx="6019800" cy="5848350"/>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19585B14-6731-4DF2-BE25-7CF8776D10B6}" type="slidenum">
              <a:rPr lang="ar-SA" altLang="en-US"/>
              <a:pPr/>
              <a:t>‹#›</a:t>
            </a:fld>
            <a:endParaRPr lang="en-US" altLang="en-US"/>
          </a:p>
        </p:txBody>
      </p:sp>
    </p:spTree>
    <p:extLst>
      <p:ext uri="{BB962C8B-B14F-4D97-AF65-F5344CB8AC3E}">
        <p14:creationId xmlns:p14="http://schemas.microsoft.com/office/powerpoint/2010/main" val="924040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229600" cy="1139825"/>
          </a:xfrm>
        </p:spPr>
        <p:txBody>
          <a:bodyPr/>
          <a:lstStyle/>
          <a:p>
            <a:r>
              <a:rPr lang="ar-SA"/>
              <a:t>انقر لتحرير نمط العنوان الرئيسي</a:t>
            </a:r>
            <a:endParaRPr lang="ar-IQ"/>
          </a:p>
        </p:txBody>
      </p:sp>
      <p:sp>
        <p:nvSpPr>
          <p:cNvPr id="3" name="عنصر نائب للنص 2"/>
          <p:cNvSpPr>
            <a:spLocks noGrp="1"/>
          </p:cNvSpPr>
          <p:nvPr>
            <p:ph type="body"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fld id="{FD473327-3325-430B-8379-FB4B9679B9DD}" type="slidenum">
              <a:rPr lang="ar-SA" altLang="en-US"/>
              <a:pPr/>
              <a:t>‹#›</a:t>
            </a:fld>
            <a:endParaRPr lang="en-US" altLang="en-US"/>
          </a:p>
        </p:txBody>
      </p:sp>
    </p:spTree>
    <p:extLst>
      <p:ext uri="{BB962C8B-B14F-4D97-AF65-F5344CB8AC3E}">
        <p14:creationId xmlns:p14="http://schemas.microsoft.com/office/powerpoint/2010/main" val="878140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عنوان، ومحتوى، واثنان من ال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quarter" idx="2"/>
          </p:nvPr>
        </p:nvSpPr>
        <p:spPr>
          <a:xfrm>
            <a:off x="4648200" y="1600200"/>
            <a:ext cx="4038600" cy="21859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محتوى 4"/>
          <p:cNvSpPr>
            <a:spLocks noGrp="1"/>
          </p:cNvSpPr>
          <p:nvPr>
            <p:ph sz="quarter" idx="3"/>
          </p:nvPr>
        </p:nvSpPr>
        <p:spPr>
          <a:xfrm>
            <a:off x="4648200" y="3938588"/>
            <a:ext cx="4038600" cy="218757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6" name="عنصر نائب للتاريخ 5"/>
          <p:cNvSpPr>
            <a:spLocks noGrp="1"/>
          </p:cNvSpPr>
          <p:nvPr>
            <p:ph type="dt" sz="half" idx="10"/>
          </p:nvPr>
        </p:nvSpPr>
        <p:spPr>
          <a:xfrm>
            <a:off x="457200" y="6251575"/>
            <a:ext cx="2133600" cy="476250"/>
          </a:xfrm>
        </p:spPr>
        <p:txBody>
          <a:bodyPr/>
          <a:lstStyle>
            <a:lvl1pPr>
              <a:defRPr/>
            </a:lvl1pPr>
          </a:lstStyle>
          <a:p>
            <a:pPr>
              <a:defRPr/>
            </a:pPr>
            <a:endParaRPr lang="en-US"/>
          </a:p>
        </p:txBody>
      </p:sp>
      <p:sp>
        <p:nvSpPr>
          <p:cNvPr id="7" name="عنصر نائب لرقم الشريحة 6"/>
          <p:cNvSpPr>
            <a:spLocks noGrp="1"/>
          </p:cNvSpPr>
          <p:nvPr>
            <p:ph type="sldNum" sz="quarter" idx="11"/>
          </p:nvPr>
        </p:nvSpPr>
        <p:spPr>
          <a:xfrm>
            <a:off x="6553200" y="6248400"/>
            <a:ext cx="2133600" cy="476250"/>
          </a:xfrm>
        </p:spPr>
        <p:txBody>
          <a:bodyPr/>
          <a:lstStyle>
            <a:lvl1pPr>
              <a:defRPr/>
            </a:lvl1pPr>
          </a:lstStyle>
          <a:p>
            <a:fld id="{A1F1B17E-B390-42CD-AD76-9A0B5C91AB6C}" type="slidenum">
              <a:rPr lang="en-US" altLang="en-US"/>
              <a:pPr/>
              <a:t>‹#›</a:t>
            </a:fld>
            <a:endParaRPr lang="en-US" altLang="en-US"/>
          </a:p>
        </p:txBody>
      </p:sp>
      <p:sp>
        <p:nvSpPr>
          <p:cNvPr id="8" name="عنصر نائب للتذييل 7"/>
          <p:cNvSpPr>
            <a:spLocks noGrp="1"/>
          </p:cNvSpPr>
          <p:nvPr>
            <p:ph type="ftr" sz="quarter" idx="12"/>
          </p:nvPr>
        </p:nvSpPr>
        <p:spPr>
          <a:xfrm>
            <a:off x="3124200" y="6248400"/>
            <a:ext cx="2895600" cy="476250"/>
          </a:xfrm>
        </p:spPr>
        <p:txBody>
          <a:bodyPr/>
          <a:lstStyle>
            <a:lvl1pPr>
              <a:defRPr/>
            </a:lvl1pPr>
          </a:lstStyle>
          <a:p>
            <a:pPr>
              <a:defRPr/>
            </a:pPr>
            <a:endParaRPr lang="en-US"/>
          </a:p>
        </p:txBody>
      </p:sp>
    </p:spTree>
    <p:extLst>
      <p:ext uri="{BB962C8B-B14F-4D97-AF65-F5344CB8AC3E}">
        <p14:creationId xmlns:p14="http://schemas.microsoft.com/office/powerpoint/2010/main" val="3081198951"/>
      </p:ext>
    </p:extLst>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458E7ECC-1A34-4475-BED4-C38EDD69A939}" type="slidenum">
              <a:rPr lang="ar-SA" altLang="en-US"/>
              <a:pPr/>
              <a:t>‹#›</a:t>
            </a:fld>
            <a:endParaRPr lang="en-US" altLang="en-US"/>
          </a:p>
        </p:txBody>
      </p:sp>
    </p:spTree>
    <p:extLst>
      <p:ext uri="{BB962C8B-B14F-4D97-AF65-F5344CB8AC3E}">
        <p14:creationId xmlns:p14="http://schemas.microsoft.com/office/powerpoint/2010/main" val="284494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a:t>انقر لتحرير أنماط النص الرئيسي</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ln/>
        </p:spPr>
        <p:txBody>
          <a:bodyPr/>
          <a:lstStyle>
            <a:lvl1pPr>
              <a:defRPr/>
            </a:lvl1pPr>
          </a:lstStyle>
          <a:p>
            <a:fld id="{C9C92547-1AF9-4736-AE06-F823E19B9616}" type="slidenum">
              <a:rPr lang="ar-SA" altLang="en-US"/>
              <a:pPr/>
              <a:t>‹#›</a:t>
            </a:fld>
            <a:endParaRPr lang="en-US" altLang="en-US"/>
          </a:p>
        </p:txBody>
      </p:sp>
    </p:spTree>
    <p:extLst>
      <p:ext uri="{BB962C8B-B14F-4D97-AF65-F5344CB8AC3E}">
        <p14:creationId xmlns:p14="http://schemas.microsoft.com/office/powerpoint/2010/main" val="309034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fld id="{C91A834D-2964-44E1-A4A6-AC590CEAE491}" type="slidenum">
              <a:rPr lang="ar-SA" altLang="en-US"/>
              <a:pPr/>
              <a:t>‹#›</a:t>
            </a:fld>
            <a:endParaRPr lang="en-US" altLang="en-US"/>
          </a:p>
        </p:txBody>
      </p:sp>
    </p:spTree>
    <p:extLst>
      <p:ext uri="{BB962C8B-B14F-4D97-AF65-F5344CB8AC3E}">
        <p14:creationId xmlns:p14="http://schemas.microsoft.com/office/powerpoint/2010/main" val="1067169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ln/>
        </p:spPr>
        <p:txBody>
          <a:bodyPr/>
          <a:lstStyle>
            <a:lvl1pPr>
              <a:defRPr/>
            </a:lvl1pPr>
          </a:lstStyle>
          <a:p>
            <a:fld id="{A8EE1940-AB20-48BF-8336-7E04EB0A38D9}" type="slidenum">
              <a:rPr lang="ar-SA" altLang="en-US"/>
              <a:pPr/>
              <a:t>‹#›</a:t>
            </a:fld>
            <a:endParaRPr lang="en-US" altLang="en-US"/>
          </a:p>
        </p:txBody>
      </p:sp>
    </p:spTree>
    <p:extLst>
      <p:ext uri="{BB962C8B-B14F-4D97-AF65-F5344CB8AC3E}">
        <p14:creationId xmlns:p14="http://schemas.microsoft.com/office/powerpoint/2010/main" val="189456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IQ"/>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fld id="{E9DF75F5-C469-41EF-A56E-B12E66257564}" type="slidenum">
              <a:rPr lang="ar-SA" altLang="en-US"/>
              <a:pPr/>
              <a:t>‹#›</a:t>
            </a:fld>
            <a:endParaRPr lang="en-US" altLang="en-US"/>
          </a:p>
        </p:txBody>
      </p:sp>
    </p:spTree>
    <p:extLst>
      <p:ext uri="{BB962C8B-B14F-4D97-AF65-F5344CB8AC3E}">
        <p14:creationId xmlns:p14="http://schemas.microsoft.com/office/powerpoint/2010/main" val="33865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endParaRPr lang="en-US"/>
          </a:p>
        </p:txBody>
      </p:sp>
      <p:sp>
        <p:nvSpPr>
          <p:cNvPr id="4" name="Rectangle 71"/>
          <p:cNvSpPr>
            <a:spLocks noGrp="1" noChangeArrowheads="1"/>
          </p:cNvSpPr>
          <p:nvPr>
            <p:ph type="sldNum" sz="quarter" idx="12"/>
          </p:nvPr>
        </p:nvSpPr>
        <p:spPr>
          <a:ln/>
        </p:spPr>
        <p:txBody>
          <a:bodyPr/>
          <a:lstStyle>
            <a:lvl1pPr>
              <a:defRPr/>
            </a:lvl1pPr>
          </a:lstStyle>
          <a:p>
            <a:fld id="{AF8F8031-DB3B-485D-A995-60A43BBCF479}" type="slidenum">
              <a:rPr lang="ar-SA" altLang="en-US"/>
              <a:pPr/>
              <a:t>‹#›</a:t>
            </a:fld>
            <a:endParaRPr lang="en-US" altLang="en-US"/>
          </a:p>
        </p:txBody>
      </p:sp>
    </p:spTree>
    <p:extLst>
      <p:ext uri="{BB962C8B-B14F-4D97-AF65-F5344CB8AC3E}">
        <p14:creationId xmlns:p14="http://schemas.microsoft.com/office/powerpoint/2010/main" val="82101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fld id="{A89C7EFD-1A74-4E03-8B10-1DD13473CA9D}" type="slidenum">
              <a:rPr lang="ar-SA" altLang="en-US"/>
              <a:pPr/>
              <a:t>‹#›</a:t>
            </a:fld>
            <a:endParaRPr lang="en-US" altLang="en-US"/>
          </a:p>
        </p:txBody>
      </p:sp>
    </p:spTree>
    <p:extLst>
      <p:ext uri="{BB962C8B-B14F-4D97-AF65-F5344CB8AC3E}">
        <p14:creationId xmlns:p14="http://schemas.microsoft.com/office/powerpoint/2010/main" val="232443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IQ" noProof="0" dirty="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fld id="{9481DEC6-4DE8-4A2C-BCC6-88C03AFE6678}" type="slidenum">
              <a:rPr lang="ar-SA" altLang="en-US"/>
              <a:pPr/>
              <a:t>‹#›</a:t>
            </a:fld>
            <a:endParaRPr lang="en-US" altLang="en-US"/>
          </a:p>
        </p:txBody>
      </p:sp>
    </p:spTree>
    <p:extLst>
      <p:ext uri="{BB962C8B-B14F-4D97-AF65-F5344CB8AC3E}">
        <p14:creationId xmlns:p14="http://schemas.microsoft.com/office/powerpoint/2010/main" val="158736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ar-IQ" dirty="0"/>
          </a:p>
        </p:txBody>
      </p:sp>
      <p:grpSp>
        <p:nvGrpSpPr>
          <p:cNvPr id="2051" name="Group 3"/>
          <p:cNvGrpSpPr>
            <a:grpSpLocks/>
          </p:cNvGrpSpPr>
          <p:nvPr/>
        </p:nvGrpSpPr>
        <p:grpSpPr bwMode="auto">
          <a:xfrm>
            <a:off x="3175" y="4267200"/>
            <a:ext cx="9140825" cy="2590800"/>
            <a:chOff x="2" y="2688"/>
            <a:chExt cx="5758" cy="1632"/>
          </a:xfrm>
        </p:grpSpPr>
        <p:sp>
          <p:nvSpPr>
            <p:cNvPr id="7172"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IQ" dirty="0"/>
            </a:p>
          </p:txBody>
        </p:sp>
        <p:grpSp>
          <p:nvGrpSpPr>
            <p:cNvPr id="2058" name="Group 5"/>
            <p:cNvGrpSpPr>
              <a:grpSpLocks/>
            </p:cNvGrpSpPr>
            <p:nvPr userDrawn="1"/>
          </p:nvGrpSpPr>
          <p:grpSpPr bwMode="auto">
            <a:xfrm>
              <a:off x="3528" y="3715"/>
              <a:ext cx="792" cy="521"/>
              <a:chOff x="3527" y="3715"/>
              <a:chExt cx="792" cy="521"/>
            </a:xfrm>
          </p:grpSpPr>
          <p:sp>
            <p:nvSpPr>
              <p:cNvPr id="7174"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ar-IQ" dirty="0"/>
              </a:p>
            </p:txBody>
          </p:sp>
          <p:sp>
            <p:nvSpPr>
              <p:cNvPr id="7175"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7176"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7177"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7178"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717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ar-IQ" dirty="0"/>
              </a:p>
            </p:txBody>
          </p:sp>
          <p:sp>
            <p:nvSpPr>
              <p:cNvPr id="718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ar-IQ" dirty="0"/>
              </a:p>
            </p:txBody>
          </p:sp>
          <p:sp>
            <p:nvSpPr>
              <p:cNvPr id="718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718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ar-IQ" dirty="0"/>
              </a:p>
            </p:txBody>
          </p:sp>
          <p:sp>
            <p:nvSpPr>
              <p:cNvPr id="718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ar-IQ" dirty="0"/>
              </a:p>
            </p:txBody>
          </p:sp>
          <p:sp>
            <p:nvSpPr>
              <p:cNvPr id="7184"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ar-IQ" dirty="0"/>
              </a:p>
            </p:txBody>
          </p:sp>
        </p:grpSp>
        <p:grpSp>
          <p:nvGrpSpPr>
            <p:cNvPr id="2059" name="Group 17"/>
            <p:cNvGrpSpPr>
              <a:grpSpLocks/>
            </p:cNvGrpSpPr>
            <p:nvPr userDrawn="1"/>
          </p:nvGrpSpPr>
          <p:grpSpPr bwMode="auto">
            <a:xfrm>
              <a:off x="1776" y="3631"/>
              <a:ext cx="1626" cy="683"/>
              <a:chOff x="1776" y="3631"/>
              <a:chExt cx="1626" cy="683"/>
            </a:xfrm>
          </p:grpSpPr>
          <p:sp>
            <p:nvSpPr>
              <p:cNvPr id="7186"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ar-IQ" dirty="0"/>
              </a:p>
            </p:txBody>
          </p:sp>
          <p:sp>
            <p:nvSpPr>
              <p:cNvPr id="7187"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ar-IQ" dirty="0"/>
              </a:p>
            </p:txBody>
          </p:sp>
          <p:sp>
            <p:nvSpPr>
              <p:cNvPr id="7188"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ar-IQ" dirty="0"/>
              </a:p>
            </p:txBody>
          </p:sp>
          <p:sp>
            <p:nvSpPr>
              <p:cNvPr id="7189"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7190"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7191"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7192"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ar-IQ" dirty="0"/>
              </a:p>
            </p:txBody>
          </p:sp>
          <p:sp>
            <p:nvSpPr>
              <p:cNvPr id="7193"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ar-IQ" dirty="0"/>
              </a:p>
            </p:txBody>
          </p:sp>
          <p:sp>
            <p:nvSpPr>
              <p:cNvPr id="719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ar-IQ" dirty="0"/>
              </a:p>
            </p:txBody>
          </p:sp>
          <p:sp>
            <p:nvSpPr>
              <p:cNvPr id="719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ar-IQ" dirty="0"/>
              </a:p>
            </p:txBody>
          </p:sp>
          <p:sp>
            <p:nvSpPr>
              <p:cNvPr id="719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ar-IQ" dirty="0"/>
              </a:p>
            </p:txBody>
          </p:sp>
          <p:sp>
            <p:nvSpPr>
              <p:cNvPr id="719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ar-IQ" dirty="0"/>
              </a:p>
            </p:txBody>
          </p:sp>
          <p:sp>
            <p:nvSpPr>
              <p:cNvPr id="7198"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ar-IQ" dirty="0"/>
              </a:p>
            </p:txBody>
          </p:sp>
          <p:sp>
            <p:nvSpPr>
              <p:cNvPr id="7199"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ar-IQ" dirty="0"/>
              </a:p>
            </p:txBody>
          </p:sp>
          <p:sp>
            <p:nvSpPr>
              <p:cNvPr id="720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720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720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ar-IQ" dirty="0"/>
              </a:p>
            </p:txBody>
          </p:sp>
          <p:sp>
            <p:nvSpPr>
              <p:cNvPr id="7203"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ar-IQ" dirty="0"/>
              </a:p>
            </p:txBody>
          </p:sp>
        </p:grpSp>
        <p:grpSp>
          <p:nvGrpSpPr>
            <p:cNvPr id="2060" name="Group 36"/>
            <p:cNvGrpSpPr>
              <a:grpSpLocks/>
            </p:cNvGrpSpPr>
            <p:nvPr userDrawn="1"/>
          </p:nvGrpSpPr>
          <p:grpSpPr bwMode="auto">
            <a:xfrm>
              <a:off x="4128" y="3360"/>
              <a:ext cx="1351" cy="821"/>
              <a:chOff x="4128" y="3360"/>
              <a:chExt cx="1351" cy="821"/>
            </a:xfrm>
          </p:grpSpPr>
          <p:sp>
            <p:nvSpPr>
              <p:cNvPr id="720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720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720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ar-IQ" dirty="0"/>
              </a:p>
            </p:txBody>
          </p:sp>
          <p:sp>
            <p:nvSpPr>
              <p:cNvPr id="720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720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721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721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ar-IQ" dirty="0"/>
              </a:p>
            </p:txBody>
          </p:sp>
          <p:sp>
            <p:nvSpPr>
              <p:cNvPr id="7212"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ar-IQ" dirty="0"/>
              </a:p>
            </p:txBody>
          </p:sp>
          <p:sp>
            <p:nvSpPr>
              <p:cNvPr id="721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ar-IQ" dirty="0"/>
              </a:p>
            </p:txBody>
          </p:sp>
          <p:sp>
            <p:nvSpPr>
              <p:cNvPr id="721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721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ar-IQ" dirty="0"/>
              </a:p>
            </p:txBody>
          </p:sp>
          <p:sp>
            <p:nvSpPr>
              <p:cNvPr id="7216"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ar-IQ" dirty="0"/>
              </a:p>
            </p:txBody>
          </p:sp>
          <p:sp>
            <p:nvSpPr>
              <p:cNvPr id="7217"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7218"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7219"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ar-IQ" dirty="0"/>
              </a:p>
            </p:txBody>
          </p:sp>
          <p:sp>
            <p:nvSpPr>
              <p:cNvPr id="7220"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ar-IQ" dirty="0"/>
              </a:p>
            </p:txBody>
          </p:sp>
          <p:sp>
            <p:nvSpPr>
              <p:cNvPr id="7221"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ar-IQ" dirty="0"/>
              </a:p>
            </p:txBody>
          </p:sp>
        </p:grpSp>
        <p:grpSp>
          <p:nvGrpSpPr>
            <p:cNvPr id="2061" name="Group 54"/>
            <p:cNvGrpSpPr>
              <a:grpSpLocks/>
            </p:cNvGrpSpPr>
            <p:nvPr userDrawn="1"/>
          </p:nvGrpSpPr>
          <p:grpSpPr bwMode="auto">
            <a:xfrm>
              <a:off x="5280" y="3024"/>
              <a:ext cx="425" cy="258"/>
              <a:chOff x="5280" y="3024"/>
              <a:chExt cx="425" cy="258"/>
            </a:xfrm>
          </p:grpSpPr>
          <p:sp>
            <p:nvSpPr>
              <p:cNvPr id="7223"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7224"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7225"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7226"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sp>
            <p:nvSpPr>
              <p:cNvPr id="7227"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IQ" dirty="0"/>
              </a:p>
            </p:txBody>
          </p:sp>
          <p:sp>
            <p:nvSpPr>
              <p:cNvPr id="7228"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ar-IQ" dirty="0"/>
              </a:p>
            </p:txBody>
          </p:sp>
          <p:sp>
            <p:nvSpPr>
              <p:cNvPr id="7229"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ar-IQ" dirty="0"/>
              </a:p>
            </p:txBody>
          </p:sp>
          <p:grpSp>
            <p:nvGrpSpPr>
              <p:cNvPr id="2069" name="Group 62"/>
              <p:cNvGrpSpPr>
                <a:grpSpLocks/>
              </p:cNvGrpSpPr>
              <p:nvPr/>
            </p:nvGrpSpPr>
            <p:grpSpPr bwMode="auto">
              <a:xfrm>
                <a:off x="5381" y="3085"/>
                <a:ext cx="227" cy="132"/>
                <a:chOff x="5381" y="3085"/>
                <a:chExt cx="227" cy="132"/>
              </a:xfrm>
            </p:grpSpPr>
            <p:sp>
              <p:nvSpPr>
                <p:cNvPr id="7231"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ar-IQ" dirty="0"/>
                </a:p>
              </p:txBody>
            </p:sp>
            <p:sp>
              <p:nvSpPr>
                <p:cNvPr id="7232"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ar-IQ" dirty="0"/>
                </a:p>
              </p:txBody>
            </p:sp>
            <p:sp>
              <p:nvSpPr>
                <p:cNvPr id="7233"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ar-IQ" dirty="0"/>
                </a:p>
              </p:txBody>
            </p:sp>
            <p:sp>
              <p:nvSpPr>
                <p:cNvPr id="7234"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ar-IQ" dirty="0"/>
                </a:p>
              </p:txBody>
            </p:sp>
          </p:grpSp>
        </p:grpSp>
      </p:grpSp>
      <p:sp>
        <p:nvSpPr>
          <p:cNvPr id="723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23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3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723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effectLst>
                  <a:outerShdw blurRad="38100" dist="38100" dir="2700000" algn="tl">
                    <a:srgbClr val="000000"/>
                  </a:outerShdw>
                </a:effectLst>
                <a:latin typeface="Arial" pitchFamily="34" charset="0"/>
                <a:cs typeface="Arial" pitchFamily="34" charset="0"/>
              </a:defRPr>
            </a:lvl1pPr>
          </a:lstStyle>
          <a:p>
            <a:pPr>
              <a:defRPr/>
            </a:pPr>
            <a:endParaRPr lang="en-US"/>
          </a:p>
        </p:txBody>
      </p:sp>
      <p:sp>
        <p:nvSpPr>
          <p:cNvPr id="723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400">
                <a:effectLst>
                  <a:outerShdw blurRad="38100" dist="38100" dir="2700000" algn="tl">
                    <a:srgbClr val="000000"/>
                  </a:outerShdw>
                </a:effectLst>
              </a:defRPr>
            </a:lvl1pPr>
          </a:lstStyle>
          <a:p>
            <a:fld id="{3ADC758E-139E-4133-9E7C-A872CB11A456}" type="slidenum">
              <a:rPr lang="ar-SA"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794"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5"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6">
                                            <p:txEl>
                                              <p:pRg st="0" end="0"/>
                                            </p:txEl>
                                          </p:spTgt>
                                        </p:tgtEl>
                                        <p:attrNameLst>
                                          <p:attrName>style.visibility</p:attrName>
                                        </p:attrNameLst>
                                      </p:cBhvr>
                                      <p:to>
                                        <p:strVal val="visible"/>
                                      </p:to>
                                    </p:set>
                                    <p:animEffect transition="in" filter="fade">
                                      <p:cBhvr>
                                        <p:cTn id="7" dur="1000"/>
                                        <p:tgtEl>
                                          <p:spTgt spid="7236">
                                            <p:txEl>
                                              <p:pRg st="0" end="0"/>
                                            </p:txEl>
                                          </p:spTgt>
                                        </p:tgtEl>
                                      </p:cBhvr>
                                    </p:animEffect>
                                    <p:anim calcmode="lin" valueType="num">
                                      <p:cBhvr>
                                        <p:cTn id="8" dur="1000" fill="hold"/>
                                        <p:tgtEl>
                                          <p:spTgt spid="72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236">
                                            <p:txEl>
                                              <p:pRg st="1" end="1"/>
                                            </p:txEl>
                                          </p:spTgt>
                                        </p:tgtEl>
                                        <p:attrNameLst>
                                          <p:attrName>style.visibility</p:attrName>
                                        </p:attrNameLst>
                                      </p:cBhvr>
                                      <p:to>
                                        <p:strVal val="visible"/>
                                      </p:to>
                                    </p:set>
                                    <p:animEffect transition="in" filter="fade">
                                      <p:cBhvr>
                                        <p:cTn id="12" dur="1000"/>
                                        <p:tgtEl>
                                          <p:spTgt spid="7236">
                                            <p:txEl>
                                              <p:pRg st="1" end="1"/>
                                            </p:txEl>
                                          </p:spTgt>
                                        </p:tgtEl>
                                      </p:cBhvr>
                                    </p:animEffect>
                                    <p:anim calcmode="lin" valueType="num">
                                      <p:cBhvr>
                                        <p:cTn id="13" dur="1000" fill="hold"/>
                                        <p:tgtEl>
                                          <p:spTgt spid="723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3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36">
                                            <p:txEl>
                                              <p:pRg st="2" end="2"/>
                                            </p:txEl>
                                          </p:spTgt>
                                        </p:tgtEl>
                                        <p:attrNameLst>
                                          <p:attrName>style.visibility</p:attrName>
                                        </p:attrNameLst>
                                      </p:cBhvr>
                                      <p:to>
                                        <p:strVal val="visible"/>
                                      </p:to>
                                    </p:set>
                                    <p:animEffect transition="in" filter="fade">
                                      <p:cBhvr>
                                        <p:cTn id="17" dur="1000"/>
                                        <p:tgtEl>
                                          <p:spTgt spid="7236">
                                            <p:txEl>
                                              <p:pRg st="2" end="2"/>
                                            </p:txEl>
                                          </p:spTgt>
                                        </p:tgtEl>
                                      </p:cBhvr>
                                    </p:animEffect>
                                    <p:anim calcmode="lin" valueType="num">
                                      <p:cBhvr>
                                        <p:cTn id="18" dur="1000" fill="hold"/>
                                        <p:tgtEl>
                                          <p:spTgt spid="723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23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236">
                                            <p:txEl>
                                              <p:pRg st="3" end="3"/>
                                            </p:txEl>
                                          </p:spTgt>
                                        </p:tgtEl>
                                        <p:attrNameLst>
                                          <p:attrName>style.visibility</p:attrName>
                                        </p:attrNameLst>
                                      </p:cBhvr>
                                      <p:to>
                                        <p:strVal val="visible"/>
                                      </p:to>
                                    </p:set>
                                    <p:animEffect transition="in" filter="fade">
                                      <p:cBhvr>
                                        <p:cTn id="22" dur="1000"/>
                                        <p:tgtEl>
                                          <p:spTgt spid="7236">
                                            <p:txEl>
                                              <p:pRg st="3" end="3"/>
                                            </p:txEl>
                                          </p:spTgt>
                                        </p:tgtEl>
                                      </p:cBhvr>
                                    </p:animEffect>
                                    <p:anim calcmode="lin" valueType="num">
                                      <p:cBhvr>
                                        <p:cTn id="23" dur="1000" fill="hold"/>
                                        <p:tgtEl>
                                          <p:spTgt spid="723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236">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236">
                                            <p:txEl>
                                              <p:pRg st="4" end="4"/>
                                            </p:txEl>
                                          </p:spTgt>
                                        </p:tgtEl>
                                        <p:attrNameLst>
                                          <p:attrName>style.visibility</p:attrName>
                                        </p:attrNameLst>
                                      </p:cBhvr>
                                      <p:to>
                                        <p:strVal val="visible"/>
                                      </p:to>
                                    </p:set>
                                    <p:animEffect transition="in" filter="fade">
                                      <p:cBhvr>
                                        <p:cTn id="27" dur="1000"/>
                                        <p:tgtEl>
                                          <p:spTgt spid="7236">
                                            <p:txEl>
                                              <p:pRg st="4" end="4"/>
                                            </p:txEl>
                                          </p:spTgt>
                                        </p:tgtEl>
                                      </p:cBhvr>
                                    </p:animEffect>
                                    <p:anim calcmode="lin" valueType="num">
                                      <p:cBhvr>
                                        <p:cTn id="28" dur="1000" fill="hold"/>
                                        <p:tgtEl>
                                          <p:spTgt spid="7236">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723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6" grpId="0" build="p">
        <p:tmplLst>
          <p:tmpl lvl="1">
            <p:tnLst>
              <p:par>
                <p:cTn presetID="42" presetClass="entr" presetSubtype="0" fill="hold" nodeType="click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tgtEl>
                          <p:spTgt spid="7236"/>
                        </p:tgtEl>
                      </p:cBhvr>
                    </p:animEffect>
                    <p:anim calcmode="lin" valueType="num">
                      <p:cBhvr>
                        <p:cTn dur="1000" fill="hold"/>
                        <p:tgtEl>
                          <p:spTgt spid="7236"/>
                        </p:tgtEl>
                        <p:attrNameLst>
                          <p:attrName>ppt_x</p:attrName>
                        </p:attrNameLst>
                      </p:cBhvr>
                      <p:tavLst>
                        <p:tav tm="0">
                          <p:val>
                            <p:strVal val="#ppt_x"/>
                          </p:val>
                        </p:tav>
                        <p:tav tm="100000">
                          <p:val>
                            <p:strVal val="#ppt_x"/>
                          </p:val>
                        </p:tav>
                      </p:tavLst>
                    </p:anim>
                    <p:anim calcmode="lin" valueType="num">
                      <p:cBhvr>
                        <p:cTn dur="1000" fill="hold"/>
                        <p:tgtEl>
                          <p:spTgt spid="7236"/>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tgtEl>
                          <p:spTgt spid="7236"/>
                        </p:tgtEl>
                      </p:cBhvr>
                    </p:animEffect>
                    <p:anim calcmode="lin" valueType="num">
                      <p:cBhvr>
                        <p:cTn dur="1000" fill="hold"/>
                        <p:tgtEl>
                          <p:spTgt spid="7236"/>
                        </p:tgtEl>
                        <p:attrNameLst>
                          <p:attrName>ppt_x</p:attrName>
                        </p:attrNameLst>
                      </p:cBhvr>
                      <p:tavLst>
                        <p:tav tm="0">
                          <p:val>
                            <p:strVal val="#ppt_x"/>
                          </p:val>
                        </p:tav>
                        <p:tav tm="100000">
                          <p:val>
                            <p:strVal val="#ppt_x"/>
                          </p:val>
                        </p:tav>
                      </p:tavLst>
                    </p:anim>
                    <p:anim calcmode="lin" valueType="num">
                      <p:cBhvr>
                        <p:cTn dur="1000" fill="hold"/>
                        <p:tgtEl>
                          <p:spTgt spid="7236"/>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tgtEl>
                          <p:spTgt spid="7236"/>
                        </p:tgtEl>
                      </p:cBhvr>
                    </p:animEffect>
                    <p:anim calcmode="lin" valueType="num">
                      <p:cBhvr>
                        <p:cTn dur="1000" fill="hold"/>
                        <p:tgtEl>
                          <p:spTgt spid="7236"/>
                        </p:tgtEl>
                        <p:attrNameLst>
                          <p:attrName>ppt_x</p:attrName>
                        </p:attrNameLst>
                      </p:cBhvr>
                      <p:tavLst>
                        <p:tav tm="0">
                          <p:val>
                            <p:strVal val="#ppt_x"/>
                          </p:val>
                        </p:tav>
                        <p:tav tm="100000">
                          <p:val>
                            <p:strVal val="#ppt_x"/>
                          </p:val>
                        </p:tav>
                      </p:tavLst>
                    </p:anim>
                    <p:anim calcmode="lin" valueType="num">
                      <p:cBhvr>
                        <p:cTn dur="1000" fill="hold"/>
                        <p:tgtEl>
                          <p:spTgt spid="7236"/>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tgtEl>
                          <p:spTgt spid="7236"/>
                        </p:tgtEl>
                      </p:cBhvr>
                    </p:animEffect>
                    <p:anim calcmode="lin" valueType="num">
                      <p:cBhvr>
                        <p:cTn dur="1000" fill="hold"/>
                        <p:tgtEl>
                          <p:spTgt spid="7236"/>
                        </p:tgtEl>
                        <p:attrNameLst>
                          <p:attrName>ppt_x</p:attrName>
                        </p:attrNameLst>
                      </p:cBhvr>
                      <p:tavLst>
                        <p:tav tm="0">
                          <p:val>
                            <p:strVal val="#ppt_x"/>
                          </p:val>
                        </p:tav>
                        <p:tav tm="100000">
                          <p:val>
                            <p:strVal val="#ppt_x"/>
                          </p:val>
                        </p:tav>
                      </p:tavLst>
                    </p:anim>
                    <p:anim calcmode="lin" valueType="num">
                      <p:cBhvr>
                        <p:cTn dur="1000" fill="hold"/>
                        <p:tgtEl>
                          <p:spTgt spid="7236"/>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7236"/>
                        </p:tgtEl>
                        <p:attrNameLst>
                          <p:attrName>style.visibility</p:attrName>
                        </p:attrNameLst>
                      </p:cBhvr>
                      <p:to>
                        <p:strVal val="visible"/>
                      </p:to>
                    </p:set>
                    <p:animEffect transition="in" filter="fade">
                      <p:cBhvr>
                        <p:cTn dur="1000"/>
                        <p:tgtEl>
                          <p:spTgt spid="7236"/>
                        </p:tgtEl>
                      </p:cBhvr>
                    </p:animEffect>
                    <p:anim calcmode="lin" valueType="num">
                      <p:cBhvr>
                        <p:cTn dur="1000" fill="hold"/>
                        <p:tgtEl>
                          <p:spTgt spid="7236"/>
                        </p:tgtEl>
                        <p:attrNameLst>
                          <p:attrName>ppt_x</p:attrName>
                        </p:attrNameLst>
                      </p:cBhvr>
                      <p:tavLst>
                        <p:tav tm="0">
                          <p:val>
                            <p:strVal val="#ppt_x"/>
                          </p:val>
                        </p:tav>
                        <p:tav tm="100000">
                          <p:val>
                            <p:strVal val="#ppt_x"/>
                          </p:val>
                        </p:tav>
                      </p:tavLst>
                    </p:anim>
                    <p:anim calcmode="lin" valueType="num">
                      <p:cBhvr>
                        <p:cTn dur="1000" fill="hold"/>
                        <p:tgtEl>
                          <p:spTgt spid="7236"/>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emf"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8" Type="http://schemas.openxmlformats.org/officeDocument/2006/relationships/image" Target="../media/image18.png" /><Relationship Id="rId3" Type="http://schemas.openxmlformats.org/officeDocument/2006/relationships/image" Target="../media/image13.png" /><Relationship Id="rId7" Type="http://schemas.openxmlformats.org/officeDocument/2006/relationships/image" Target="../media/image17.jpeg" /><Relationship Id="rId2" Type="http://schemas.openxmlformats.org/officeDocument/2006/relationships/image" Target="../media/image12.jpeg" /><Relationship Id="rId1" Type="http://schemas.openxmlformats.org/officeDocument/2006/relationships/slideLayout" Target="../slideLayouts/slideLayout2.xml" /><Relationship Id="rId6" Type="http://schemas.openxmlformats.org/officeDocument/2006/relationships/image" Target="../media/image16.png" /><Relationship Id="rId5" Type="http://schemas.openxmlformats.org/officeDocument/2006/relationships/image" Target="../media/image15.jpeg" /><Relationship Id="rId4" Type="http://schemas.openxmlformats.org/officeDocument/2006/relationships/image" Target="../media/image14.png" /><Relationship Id="rId9" Type="http://schemas.openxmlformats.org/officeDocument/2006/relationships/image" Target="../media/image19.jpe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2.xml" /><Relationship Id="rId5" Type="http://schemas.openxmlformats.org/officeDocument/2006/relationships/image" Target="../media/image23.jpeg" /><Relationship Id="rId4" Type="http://schemas.openxmlformats.org/officeDocument/2006/relationships/image" Target="../media/image22.jpeg" /></Relationships>
</file>

<file path=ppt/slides/_rels/slide29.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2.xml" /><Relationship Id="rId4" Type="http://schemas.openxmlformats.org/officeDocument/2006/relationships/image" Target="../media/image28.jpeg"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2.xml" /><Relationship Id="rId13" Type="http://schemas.openxmlformats.org/officeDocument/2006/relationships/diagramLayout" Target="../diagrams/layout3.xml" /><Relationship Id="rId18" Type="http://schemas.openxmlformats.org/officeDocument/2006/relationships/diagramLayout" Target="../diagrams/layout4.xml" /><Relationship Id="rId3" Type="http://schemas.openxmlformats.org/officeDocument/2006/relationships/diagramLayout" Target="../diagrams/layout1.xml" /><Relationship Id="rId21" Type="http://schemas.microsoft.com/office/2007/relationships/diagramDrawing" Target="../diagrams/drawing4.xml" /><Relationship Id="rId7" Type="http://schemas.openxmlformats.org/officeDocument/2006/relationships/diagramData" Target="../diagrams/data2.xml" /><Relationship Id="rId12" Type="http://schemas.openxmlformats.org/officeDocument/2006/relationships/diagramData" Target="../diagrams/data3.xml" /><Relationship Id="rId17" Type="http://schemas.openxmlformats.org/officeDocument/2006/relationships/diagramData" Target="../diagrams/data4.xml" /><Relationship Id="rId2" Type="http://schemas.openxmlformats.org/officeDocument/2006/relationships/diagramData" Target="../diagrams/data1.xml" /><Relationship Id="rId16" Type="http://schemas.microsoft.com/office/2007/relationships/diagramDrawing" Target="../diagrams/drawing3.xml" /><Relationship Id="rId20" Type="http://schemas.openxmlformats.org/officeDocument/2006/relationships/diagramColors" Target="../diagrams/colors4.xml" /><Relationship Id="rId1" Type="http://schemas.openxmlformats.org/officeDocument/2006/relationships/slideLayout" Target="../slideLayouts/slideLayout2.xml" /><Relationship Id="rId6" Type="http://schemas.microsoft.com/office/2007/relationships/diagramDrawing" Target="../diagrams/drawing1.xml" /><Relationship Id="rId11" Type="http://schemas.microsoft.com/office/2007/relationships/diagramDrawing" Target="../diagrams/drawing2.xml" /><Relationship Id="rId5" Type="http://schemas.openxmlformats.org/officeDocument/2006/relationships/diagramColors" Target="../diagrams/colors1.xml" /><Relationship Id="rId15" Type="http://schemas.openxmlformats.org/officeDocument/2006/relationships/diagramColors" Target="../diagrams/colors3.xml" /><Relationship Id="rId10" Type="http://schemas.openxmlformats.org/officeDocument/2006/relationships/diagramColors" Target="../diagrams/colors2.xml" /><Relationship Id="rId19" Type="http://schemas.openxmlformats.org/officeDocument/2006/relationships/diagramQuickStyle" Target="../diagrams/quickStyle4.xml" /><Relationship Id="rId4" Type="http://schemas.openxmlformats.org/officeDocument/2006/relationships/diagramQuickStyle" Target="../diagrams/quickStyle1.xml" /><Relationship Id="rId9" Type="http://schemas.openxmlformats.org/officeDocument/2006/relationships/diagramQuickStyle" Target="../diagrams/quickStyle2.xml" /><Relationship Id="rId14" Type="http://schemas.openxmlformats.org/officeDocument/2006/relationships/diagramQuickStyle" Target="../diagrams/quickStyle3.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image" Target="../media/image29.jpeg" /><Relationship Id="rId1" Type="http://schemas.openxmlformats.org/officeDocument/2006/relationships/slideLayout" Target="../slideLayouts/slideLayout2.xml" /><Relationship Id="rId4" Type="http://schemas.openxmlformats.org/officeDocument/2006/relationships/image" Target="../media/image31.jpeg" /></Relationships>
</file>

<file path=ppt/slides/_rels/slide41.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gif"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slide" Target="slide4.xml" /><Relationship Id="rId2" Type="http://schemas.openxmlformats.org/officeDocument/2006/relationships/notesSlide" Target="../notesSlides/notesSlide1.xml" /><Relationship Id="rId1" Type="http://schemas.openxmlformats.org/officeDocument/2006/relationships/slideLayout" Target="../slideLayouts/slideLayout4.xml" /></Relationships>
</file>

<file path=ppt/slides/_rels/slide46.xml.rels><?xml version="1.0" encoding="UTF-8" standalone="yes"?>
<Relationships xmlns="http://schemas.openxmlformats.org/package/2006/relationships"><Relationship Id="rId3" Type="http://schemas.openxmlformats.org/officeDocument/2006/relationships/slide" Target="slide4.xml" /><Relationship Id="rId2" Type="http://schemas.openxmlformats.org/officeDocument/2006/relationships/notesSlide" Target="../notesSlides/notesSlide2.xml" /><Relationship Id="rId1" Type="http://schemas.openxmlformats.org/officeDocument/2006/relationships/slideLayout" Target="../slideLayouts/slideLayout4.xml" /></Relationships>
</file>

<file path=ppt/slides/_rels/slide47.xml.rels><?xml version="1.0" encoding="UTF-8" standalone="yes"?>
<Relationships xmlns="http://schemas.openxmlformats.org/package/2006/relationships"><Relationship Id="rId3" Type="http://schemas.openxmlformats.org/officeDocument/2006/relationships/slide" Target="slide4.xml" /><Relationship Id="rId2" Type="http://schemas.openxmlformats.org/officeDocument/2006/relationships/notesSlide" Target="../notesSlides/notesSlide3.xml" /><Relationship Id="rId1" Type="http://schemas.openxmlformats.org/officeDocument/2006/relationships/slideLayout" Target="../slideLayouts/slideLayout4.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xml" /><Relationship Id="rId7" Type="http://schemas.openxmlformats.org/officeDocument/2006/relationships/image" Target="../media/image37.png" /><Relationship Id="rId2" Type="http://schemas.openxmlformats.org/officeDocument/2006/relationships/slideLayout" Target="../slideLayouts/slideLayout4.xml" /><Relationship Id="rId1" Type="http://schemas.openxmlformats.org/officeDocument/2006/relationships/vmlDrawing" Target="../drawings/vmlDrawing1.vml" /><Relationship Id="rId6" Type="http://schemas.openxmlformats.org/officeDocument/2006/relationships/oleObject" Target="../embeddings/oleObject2.bin" /><Relationship Id="rId5" Type="http://schemas.openxmlformats.org/officeDocument/2006/relationships/image" Target="../media/image36.png" /><Relationship Id="rId4" Type="http://schemas.openxmlformats.org/officeDocument/2006/relationships/oleObject" Target="../embeddings/oleObject1.bin" /></Relationships>
</file>

<file path=ppt/slides/_rels/slide51.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emf"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image" Target="../media/image41.jpeg" /><Relationship Id="rId1" Type="http://schemas.openxmlformats.org/officeDocument/2006/relationships/slideLayout" Target="../slideLayouts/slideLayout2.xml" /><Relationship Id="rId5" Type="http://schemas.openxmlformats.org/officeDocument/2006/relationships/image" Target="../media/image44.jpeg" /><Relationship Id="rId4" Type="http://schemas.openxmlformats.org/officeDocument/2006/relationships/image" Target="../media/image43.jpeg" /></Relationships>
</file>

<file path=ppt/slides/_rels/slide57.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5.xml" /><Relationship Id="rId1" Type="http://schemas.openxmlformats.org/officeDocument/2006/relationships/slideLayout" Target="../slideLayouts/slideLayout2.xml" /><Relationship Id="rId4" Type="http://schemas.openxmlformats.org/officeDocument/2006/relationships/image" Target="../media/image46.jpeg"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jpeg" /><Relationship Id="rId1" Type="http://schemas.openxmlformats.org/officeDocument/2006/relationships/slideLayout" Target="../slideLayouts/slideLayout2.xml" /><Relationship Id="rId4" Type="http://schemas.openxmlformats.org/officeDocument/2006/relationships/image" Target="../media/image53.jpeg" /></Relationships>
</file>

<file path=ppt/slides/_rels/slide68.xml.rels><?xml version="1.0" encoding="UTF-8" standalone="yes"?>
<Relationships xmlns="http://schemas.openxmlformats.org/package/2006/relationships"><Relationship Id="rId3" Type="http://schemas.openxmlformats.org/officeDocument/2006/relationships/image" Target="../media/image54.jpeg" /><Relationship Id="rId2" Type="http://schemas.openxmlformats.org/officeDocument/2006/relationships/image" Target="../media/image51.jpeg" /><Relationship Id="rId1" Type="http://schemas.openxmlformats.org/officeDocument/2006/relationships/slideLayout" Target="../slideLayouts/slideLayout1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2" Type="http://schemas.openxmlformats.org/officeDocument/2006/relationships/image" Target="../media/image57.jpeg"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58.jpe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2" Type="http://schemas.openxmlformats.org/officeDocument/2006/relationships/image" Target="../media/image61.jpeg"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image" Target="../media/image62.jpeg"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2" Type="http://schemas.openxmlformats.org/officeDocument/2006/relationships/image" Target="../media/image63.jpeg"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2" Type="http://schemas.openxmlformats.org/officeDocument/2006/relationships/image" Target="../media/image65.jpeg" /><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image" Target="../media/image66.jpeg" /><Relationship Id="rId1" Type="http://schemas.openxmlformats.org/officeDocument/2006/relationships/slideLayout" Target="../slideLayouts/slideLayout2.xml" /><Relationship Id="rId4" Type="http://schemas.openxmlformats.org/officeDocument/2006/relationships/image" Target="../media/image68.jpeg"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2" Type="http://schemas.openxmlformats.org/officeDocument/2006/relationships/image" Target="../media/image69.jpe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2" Type="http://schemas.openxmlformats.org/officeDocument/2006/relationships/image" Target="../media/image70.jpeg" /><Relationship Id="rId1" Type="http://schemas.openxmlformats.org/officeDocument/2006/relationships/slideLayout" Target="../slideLayouts/slideLayout1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image" Target="../media/image71.jpeg" /><Relationship Id="rId1" Type="http://schemas.openxmlformats.org/officeDocument/2006/relationships/slideLayout" Target="../slideLayouts/slideLayout2.xml" /><Relationship Id="rId4" Type="http://schemas.openxmlformats.org/officeDocument/2006/relationships/image" Target="../media/image73.jpeg" /></Relationships>
</file>

<file path=ppt/slides/_rels/slide91.xml.rels><?xml version="1.0" encoding="UTF-8" standalone="yes"?>
<Relationships xmlns="http://schemas.openxmlformats.org/package/2006/relationships"><Relationship Id="rId2" Type="http://schemas.openxmlformats.org/officeDocument/2006/relationships/image" Target="../media/image74.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صورة 4" descr="971263_208206319327542_1299710092_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مربع نص 9"/>
          <p:cNvSpPr txBox="1"/>
          <p:nvPr/>
        </p:nvSpPr>
        <p:spPr>
          <a:xfrm>
            <a:off x="5410200" y="6248400"/>
            <a:ext cx="3733800" cy="523875"/>
          </a:xfrm>
          <a:prstGeom prst="rect">
            <a:avLst/>
          </a:prstGeom>
          <a:solidFill>
            <a:srgbClr val="92A89F"/>
          </a:solidFill>
          <a:ln>
            <a:solidFill>
              <a:srgbClr val="C00000"/>
            </a:solidFill>
          </a:ln>
        </p:spPr>
        <p:txBody>
          <a:bodyPr rtlCol="1">
            <a:spAutoFit/>
          </a:bodyPr>
          <a:lstStyle/>
          <a:p>
            <a:pPr>
              <a:defRPr/>
            </a:pPr>
            <a:r>
              <a:rPr lang="en-US" sz="2800" b="1" dirty="0">
                <a:solidFill>
                  <a:srgbClr val="C00000"/>
                </a:solidFill>
                <a:effectLst>
                  <a:outerShdw blurRad="38100" dist="38100" dir="2700000" algn="tl">
                    <a:srgbClr val="000000">
                      <a:alpha val="43137"/>
                    </a:srgbClr>
                  </a:outerShdw>
                </a:effectLst>
              </a:rPr>
              <a:t>Dr. </a:t>
            </a:r>
            <a:r>
              <a:rPr lang="en-US" sz="2800" b="1" dirty="0" err="1">
                <a:solidFill>
                  <a:srgbClr val="C00000"/>
                </a:solidFill>
                <a:effectLst>
                  <a:outerShdw blurRad="38100" dist="38100" dir="2700000" algn="tl">
                    <a:srgbClr val="000000">
                      <a:alpha val="43137"/>
                    </a:srgbClr>
                  </a:outerShdw>
                </a:effectLst>
              </a:rPr>
              <a:t>Monia</a:t>
            </a:r>
            <a:r>
              <a:rPr lang="en-US" sz="2800" b="1" dirty="0">
                <a:solidFill>
                  <a:srgbClr val="C00000"/>
                </a:solidFill>
                <a:effectLst>
                  <a:outerShdw blurRad="38100" dist="38100" dir="2700000" algn="tl">
                    <a:srgbClr val="000000">
                      <a:alpha val="43137"/>
                    </a:srgbClr>
                  </a:outerShdw>
                </a:effectLst>
              </a:rPr>
              <a:t> MN </a:t>
            </a:r>
            <a:r>
              <a:rPr lang="en-US" sz="2800" b="1" dirty="0" err="1">
                <a:solidFill>
                  <a:srgbClr val="C00000"/>
                </a:solidFill>
                <a:effectLst>
                  <a:outerShdw blurRad="38100" dist="38100" dir="2700000" algn="tl">
                    <a:srgbClr val="000000">
                      <a:alpha val="43137"/>
                    </a:srgbClr>
                  </a:outerShdw>
                </a:effectLst>
              </a:rPr>
              <a:t>Kandil</a:t>
            </a:r>
            <a:endParaRPr lang="ar-IQ" sz="2800" b="1" dirty="0">
              <a:solidFill>
                <a:srgbClr val="C00000"/>
              </a:solidFill>
              <a:effectLst>
                <a:outerShdw blurRad="38100" dist="38100" dir="2700000" algn="tl">
                  <a:srgbClr val="000000">
                    <a:alpha val="43137"/>
                  </a:srgbClr>
                </a:outerShdw>
              </a:effectLst>
            </a:endParaRPr>
          </a:p>
        </p:txBody>
      </p:sp>
      <p:sp>
        <p:nvSpPr>
          <p:cNvPr id="13" name="شبه منحرف 12"/>
          <p:cNvSpPr/>
          <p:nvPr/>
        </p:nvSpPr>
        <p:spPr bwMode="auto">
          <a:xfrm rot="19279281">
            <a:off x="-1662113" y="923925"/>
            <a:ext cx="8996363" cy="2119313"/>
          </a:xfrm>
          <a:prstGeom prst="trapezoid">
            <a:avLst/>
          </a:prstGeom>
          <a:solidFill>
            <a:schemeClr val="accent1">
              <a:lumMod val="60000"/>
              <a:lumOff val="40000"/>
            </a:schemeClr>
          </a:solidFill>
          <a:ln w="9525" cap="flat" cmpd="sng" algn="ctr">
            <a:solidFill>
              <a:srgbClr val="C00000"/>
            </a:solidFill>
            <a:prstDash val="solid"/>
            <a:round/>
            <a:headEnd type="none" w="med" len="med"/>
            <a:tailEnd type="none" w="med" len="med"/>
          </a:ln>
          <a:effectLst/>
        </p:spPr>
        <p:txBody>
          <a:bodyPr rtlCol="1"/>
          <a:lstStyle/>
          <a:p>
            <a:pPr>
              <a:defRPr/>
            </a:pPr>
            <a:endParaRPr lang="ar-IQ"/>
          </a:p>
        </p:txBody>
      </p:sp>
      <p:sp>
        <p:nvSpPr>
          <p:cNvPr id="14" name="Rectangle 4"/>
          <p:cNvSpPr txBox="1">
            <a:spLocks noChangeArrowheads="1"/>
          </p:cNvSpPr>
          <p:nvPr/>
        </p:nvSpPr>
        <p:spPr bwMode="auto">
          <a:xfrm rot="19271919">
            <a:off x="-311150" y="2170113"/>
            <a:ext cx="6234113" cy="800100"/>
          </a:xfrm>
          <a:prstGeom prst="rect">
            <a:avLst/>
          </a:prstGeom>
          <a:noFill/>
          <a:ln w="9525">
            <a:noFill/>
            <a:miter lim="800000"/>
            <a:headEnd/>
            <a:tailEnd/>
          </a:ln>
          <a:effectLst/>
        </p:spPr>
        <p:txBody>
          <a:bodyPr anchor="b" anchorCtr="1"/>
          <a:lstStyle/>
          <a:p>
            <a:pPr rtl="0">
              <a:defRPr/>
            </a:pPr>
            <a:r>
              <a:rPr lang="en-US" sz="6000" b="1" kern="0" dirty="0">
                <a:solidFill>
                  <a:srgbClr val="FFFF00"/>
                </a:solidFill>
                <a:effectLst>
                  <a:outerShdw blurRad="38100" dist="38100" dir="2700000" algn="tl">
                    <a:srgbClr val="000000"/>
                  </a:outerShdw>
                </a:effectLst>
                <a:latin typeface="+mj-lt"/>
                <a:ea typeface="+mj-ea"/>
                <a:cs typeface="+mj-cs"/>
              </a:rPr>
              <a:t>Alveolar Ridge Atrophy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7813"/>
            <a:ext cx="8153400" cy="1139825"/>
          </a:xfrm>
        </p:spPr>
        <p:txBody>
          <a:bodyPr/>
          <a:lstStyle/>
          <a:p>
            <a:pPr algn="l" rtl="0">
              <a:buClr>
                <a:srgbClr val="92D050"/>
              </a:buClr>
              <a:buFont typeface="Wingdings" pitchFamily="2" charset="2"/>
              <a:buChar char="Ø"/>
              <a:defRPr/>
            </a:pPr>
            <a:r>
              <a:rPr lang="en-US" sz="3200" dirty="0">
                <a:solidFill>
                  <a:srgbClr val="92D050"/>
                </a:solidFill>
              </a:rPr>
              <a:t> For patients with previous RPD, it also related to:</a:t>
            </a:r>
            <a:endParaRPr lang="ar-IQ" sz="3200" dirty="0">
              <a:solidFill>
                <a:srgbClr val="92D050"/>
              </a:solidFill>
            </a:endParaRPr>
          </a:p>
        </p:txBody>
      </p:sp>
      <p:sp>
        <p:nvSpPr>
          <p:cNvPr id="5" name="Rectangle 2"/>
          <p:cNvSpPr>
            <a:spLocks noGrp="1" noChangeArrowheads="1"/>
          </p:cNvSpPr>
          <p:nvPr>
            <p:ph idx="1"/>
          </p:nvPr>
        </p:nvSpPr>
        <p:spPr/>
        <p:txBody>
          <a:bodyPr/>
          <a:lstStyle/>
          <a:p>
            <a:pPr marL="401638" indent="-401638" algn="just" rtl="0">
              <a:lnSpc>
                <a:spcPct val="120000"/>
              </a:lnSpc>
              <a:buClr>
                <a:srgbClr val="66FF33"/>
              </a:buClr>
              <a:buFont typeface="Wingdings" panose="05000000000000000000" pitchFamily="2" charset="2"/>
              <a:buAutoNum type="arabicPeriod"/>
              <a:defRPr/>
            </a:pPr>
            <a:r>
              <a:rPr lang="en-US" sz="2800" dirty="0">
                <a:solidFill>
                  <a:srgbClr val="66FF33"/>
                </a:solidFill>
                <a:effectLst>
                  <a:outerShdw blurRad="38100" dist="38100" dir="2700000" algn="tl">
                    <a:srgbClr val="000000">
                      <a:alpha val="43137"/>
                    </a:srgbClr>
                  </a:outerShdw>
                </a:effectLst>
                <a:latin typeface="Franklin Gothic Demi Cond" pitchFamily="34" charset="0"/>
              </a:rPr>
              <a:t>Long-term wearing of dentures</a:t>
            </a:r>
            <a:r>
              <a:rPr lang="en-US" sz="2800" dirty="0">
                <a:effectLst>
                  <a:outerShdw blurRad="38100" dist="38100" dir="2700000" algn="tl">
                    <a:srgbClr val="000000">
                      <a:alpha val="43137"/>
                    </a:srgbClr>
                  </a:outerShdw>
                </a:effectLst>
                <a:latin typeface="Franklin Gothic Demi Cond" pitchFamily="34" charset="0"/>
              </a:rPr>
              <a:t> without serviceability.</a:t>
            </a:r>
          </a:p>
          <a:p>
            <a:pPr marL="401638" indent="-401638" algn="just" rtl="0">
              <a:lnSpc>
                <a:spcPct val="120000"/>
              </a:lnSpc>
              <a:buClr>
                <a:srgbClr val="66FF33"/>
              </a:buClr>
              <a:buFont typeface="Wingdings" panose="05000000000000000000" pitchFamily="2" charset="2"/>
              <a:buAutoNum type="arabicPeriod"/>
              <a:defRPr/>
            </a:pPr>
            <a:r>
              <a:rPr lang="en-US" sz="2800" dirty="0">
                <a:solidFill>
                  <a:srgbClr val="66FF33"/>
                </a:solidFill>
                <a:effectLst>
                  <a:outerShdw blurRad="38100" dist="38100" dir="2700000" algn="tl">
                    <a:srgbClr val="000000">
                      <a:alpha val="43137"/>
                    </a:srgbClr>
                  </a:outerShdw>
                </a:effectLst>
                <a:latin typeface="Franklin Gothic Demi Cond" pitchFamily="34" charset="0"/>
              </a:rPr>
              <a:t>Improperly constructed dentures</a:t>
            </a:r>
            <a:r>
              <a:rPr lang="en-US" sz="2800" dirty="0">
                <a:effectLst>
                  <a:outerShdw blurRad="38100" dist="38100" dir="2700000" algn="tl">
                    <a:srgbClr val="000000">
                      <a:alpha val="43137"/>
                    </a:srgbClr>
                  </a:outerShdw>
                </a:effectLst>
                <a:latin typeface="Franklin Gothic Demi Cond" pitchFamily="34" charset="0"/>
              </a:rPr>
              <a:t> with improper vertical dimension of occlusion, centric relation, non-balanced occlusion and incomplete coverage of basal seat area.</a:t>
            </a:r>
          </a:p>
          <a:p>
            <a:pPr marL="401638" indent="-401638" algn="just" rtl="0">
              <a:lnSpc>
                <a:spcPct val="120000"/>
              </a:lnSpc>
              <a:buClr>
                <a:srgbClr val="66FF33"/>
              </a:buClr>
              <a:buFont typeface="Wingdings" panose="05000000000000000000" pitchFamily="2" charset="2"/>
              <a:buAutoNum type="arabicPeriod"/>
              <a:defRPr/>
            </a:pPr>
            <a:r>
              <a:rPr lang="en-US" sz="2800" dirty="0">
                <a:solidFill>
                  <a:srgbClr val="66FF33"/>
                </a:solidFill>
                <a:effectLst>
                  <a:outerShdw blurRad="38100" dist="38100" dir="2700000" algn="tl">
                    <a:srgbClr val="000000">
                      <a:alpha val="43137"/>
                    </a:srgbClr>
                  </a:outerShdw>
                </a:effectLst>
                <a:latin typeface="Franklin Gothic Demi Cond" pitchFamily="34" charset="0"/>
              </a:rPr>
              <a:t>Continuous wearing of the dentures</a:t>
            </a:r>
            <a:r>
              <a:rPr lang="en-US" sz="2800" dirty="0">
                <a:effectLst>
                  <a:outerShdw blurRad="38100" dist="38100" dir="2700000" algn="tl">
                    <a:srgbClr val="000000">
                      <a:alpha val="43137"/>
                    </a:srgbClr>
                  </a:outerShdw>
                </a:effectLst>
                <a:latin typeface="Franklin Gothic Demi Cond" pitchFamily="34" charset="0"/>
              </a:rPr>
              <a:t> without rest to the underlying tissues.</a:t>
            </a:r>
          </a:p>
          <a:p>
            <a:pPr marL="401638" indent="-401638" algn="just" rtl="0">
              <a:lnSpc>
                <a:spcPct val="120000"/>
              </a:lnSpc>
              <a:buClr>
                <a:srgbClr val="66FF33"/>
              </a:buClr>
              <a:buFont typeface="Wingdings" panose="05000000000000000000" pitchFamily="2" charset="2"/>
              <a:buAutoNum type="arabicPeriod"/>
              <a:defRPr/>
            </a:pPr>
            <a:r>
              <a:rPr lang="en-US" sz="2800" dirty="0">
                <a:effectLst>
                  <a:outerShdw blurRad="38100" dist="38100" dir="2700000" algn="tl">
                    <a:srgbClr val="000000">
                      <a:alpha val="43137"/>
                    </a:srgbClr>
                  </a:outerShdw>
                </a:effectLst>
                <a:latin typeface="Franklin Gothic Demi Cond" pitchFamily="34" charset="0"/>
              </a:rPr>
              <a:t>Porcelain teeth and/or anatomic teeth with </a:t>
            </a:r>
            <a:r>
              <a:rPr lang="en-US" sz="2800" dirty="0">
                <a:solidFill>
                  <a:srgbClr val="66FF33"/>
                </a:solidFill>
                <a:effectLst>
                  <a:outerShdw blurRad="38100" dist="38100" dir="2700000" algn="tl">
                    <a:srgbClr val="000000">
                      <a:alpha val="43137"/>
                    </a:srgbClr>
                  </a:outerShdw>
                </a:effectLst>
                <a:latin typeface="Franklin Gothic Demi Cond" pitchFamily="34" charset="0"/>
              </a:rPr>
              <a:t>high cusp</a:t>
            </a:r>
            <a:r>
              <a:rPr lang="en-US" sz="2800" b="1" dirty="0">
                <a:solidFill>
                  <a:srgbClr val="66FF33"/>
                </a:solidFill>
                <a:effectLst>
                  <a:outerShdw blurRad="38100" dist="38100" dir="2700000" algn="tl">
                    <a:srgbClr val="000000">
                      <a:alpha val="43137"/>
                    </a:srgbClr>
                  </a:outerShdw>
                </a:effectLst>
                <a:latin typeface="Franklin Gothic Demi Cond" pitchFamily="34" charset="0"/>
              </a:rPr>
              <a:t> </a:t>
            </a:r>
            <a:r>
              <a:rPr lang="en-US" sz="2800" dirty="0">
                <a:solidFill>
                  <a:srgbClr val="66FF33"/>
                </a:solidFill>
                <a:effectLst>
                  <a:outerShdw blurRad="38100" dist="38100" dir="2700000" algn="tl">
                    <a:srgbClr val="000000">
                      <a:alpha val="43137"/>
                    </a:srgbClr>
                  </a:outerShdw>
                </a:effectLst>
                <a:latin typeface="Franklin Gothic Demi Cond" pitchFamily="34" charset="0"/>
              </a:rPr>
              <a:t>angles</a:t>
            </a:r>
            <a:r>
              <a:rPr lang="en-US" sz="2800" dirty="0">
                <a:effectLst>
                  <a:outerShdw blurRad="38100" dist="38100" dir="2700000" algn="tl">
                    <a:srgbClr val="000000">
                      <a:alpha val="43137"/>
                    </a:srgbClr>
                  </a:outerShdw>
                </a:effectLst>
                <a:latin typeface="Franklin Gothic Demi Cond" pitchFamily="34" charset="0"/>
              </a:rPr>
              <a:t> transmit more force to the underlying ridge.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611188" y="363538"/>
            <a:ext cx="7848600" cy="823912"/>
          </a:xfrm>
          <a:prstGeom prst="rect">
            <a:avLst/>
          </a:prstGeom>
          <a:noFill/>
          <a:ln w="9525" algn="ctr">
            <a:noFill/>
            <a:miter lim="800000"/>
            <a:headEnd/>
            <a:tailEnd/>
          </a:ln>
          <a:effectLst/>
        </p:spPr>
        <p:txBody>
          <a:bodyPr>
            <a:spAutoFit/>
          </a:bodyPr>
          <a:lstStyle/>
          <a:p>
            <a:pPr eaLnBrk="0" hangingPunct="0">
              <a:spcBef>
                <a:spcPct val="50000"/>
              </a:spcBef>
              <a:defRPr/>
            </a:pPr>
            <a:r>
              <a:rPr lang="en-US" sz="4800" dirty="0">
                <a:solidFill>
                  <a:srgbClr val="92D050"/>
                </a:solidFill>
                <a:effectLst>
                  <a:outerShdw blurRad="38100" dist="38100" dir="2700000" algn="tl">
                    <a:srgbClr val="000000">
                      <a:alpha val="43137"/>
                    </a:srgbClr>
                  </a:outerShdw>
                </a:effectLst>
                <a:latin typeface="Arial Black" pitchFamily="34" charset="0"/>
                <a:ea typeface="Gungsuh" pitchFamily="18" charset="-127"/>
              </a:rPr>
              <a:t>The clinical problems </a:t>
            </a:r>
          </a:p>
        </p:txBody>
      </p:sp>
      <p:sp>
        <p:nvSpPr>
          <p:cNvPr id="320515" name="Text Box 3"/>
          <p:cNvSpPr txBox="1">
            <a:spLocks noChangeArrowheads="1"/>
          </p:cNvSpPr>
          <p:nvPr/>
        </p:nvSpPr>
        <p:spPr bwMode="auto">
          <a:xfrm>
            <a:off x="395288" y="1773238"/>
            <a:ext cx="77771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4800">
                <a:solidFill>
                  <a:srgbClr val="FFFF00"/>
                </a:solidFill>
                <a:latin typeface="Comic Sans MS" panose="030F0702030302020204" pitchFamily="66" charset="0"/>
                <a:ea typeface="Gungsuh" panose="02030600000101010101" pitchFamily="18" charset="-127"/>
              </a:rPr>
              <a:t>Functional Problems </a:t>
            </a:r>
          </a:p>
        </p:txBody>
      </p:sp>
      <p:sp>
        <p:nvSpPr>
          <p:cNvPr id="320516" name="Text Box 4"/>
          <p:cNvSpPr txBox="1">
            <a:spLocks noChangeArrowheads="1"/>
          </p:cNvSpPr>
          <p:nvPr/>
        </p:nvSpPr>
        <p:spPr bwMode="auto">
          <a:xfrm>
            <a:off x="381000" y="2895600"/>
            <a:ext cx="777716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spcBef>
                <a:spcPct val="50000"/>
              </a:spcBef>
              <a:buFontTx/>
              <a:buChar char="•"/>
            </a:pPr>
            <a:r>
              <a:rPr lang="en-US" altLang="en-US" sz="4800" b="1" u="sng">
                <a:solidFill>
                  <a:srgbClr val="FF0000"/>
                </a:solidFill>
                <a:latin typeface="Comic Sans MS" panose="030F0702030302020204" pitchFamily="66" charset="0"/>
                <a:ea typeface="Gungsuh" panose="02030600000101010101" pitchFamily="18" charset="-127"/>
              </a:rPr>
              <a:t>Instability</a:t>
            </a:r>
            <a:r>
              <a:rPr lang="en-US" altLang="en-US" sz="6600" b="1">
                <a:solidFill>
                  <a:srgbClr val="FF0000"/>
                </a:solidFill>
                <a:latin typeface="Comic Sans MS" panose="030F0702030302020204" pitchFamily="66" charset="0"/>
                <a:ea typeface="Gungsuh" panose="02030600000101010101" pitchFamily="18" charset="-127"/>
              </a:rPr>
              <a:t> </a:t>
            </a:r>
          </a:p>
        </p:txBody>
      </p:sp>
      <p:sp>
        <p:nvSpPr>
          <p:cNvPr id="320517" name="Text Box 5"/>
          <p:cNvSpPr txBox="1">
            <a:spLocks noChangeArrowheads="1"/>
          </p:cNvSpPr>
          <p:nvPr/>
        </p:nvSpPr>
        <p:spPr bwMode="auto">
          <a:xfrm>
            <a:off x="685800" y="3933825"/>
            <a:ext cx="7777163"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234950" indent="-23495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lnSpc>
                <a:spcPct val="130000"/>
              </a:lnSpc>
              <a:spcBef>
                <a:spcPct val="50000"/>
              </a:spcBef>
            </a:pPr>
            <a:r>
              <a:rPr lang="en-US" altLang="en-US" sz="2800">
                <a:latin typeface="Comic Sans MS" panose="030F0702030302020204" pitchFamily="66" charset="0"/>
                <a:ea typeface="Gungsuh" panose="02030600000101010101" pitchFamily="18" charset="-127"/>
              </a:rPr>
              <a:t>The inability of the residual ridge and its overlying tissues to withstand masticatory forces.</a:t>
            </a:r>
            <a:r>
              <a:rPr lang="en-US" altLang="en-US" sz="2800">
                <a:solidFill>
                  <a:srgbClr val="FFFF00"/>
                </a:solidFill>
                <a:latin typeface="Comic Sans MS" panose="030F0702030302020204" pitchFamily="66" charset="0"/>
                <a:ea typeface="Gungsuh" panose="02030600000101010101" pitchFamily="18" charset="-127"/>
              </a:rPr>
              <a:t> </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0514"/>
                                        </p:tgtEl>
                                        <p:attrNameLst>
                                          <p:attrName>style.visibility</p:attrName>
                                        </p:attrNameLst>
                                      </p:cBhvr>
                                      <p:to>
                                        <p:strVal val="visible"/>
                                      </p:to>
                                    </p:set>
                                    <p:anim calcmode="lin" valueType="num">
                                      <p:cBhvr additive="base">
                                        <p:cTn id="7" dur="500" fill="hold"/>
                                        <p:tgtEl>
                                          <p:spTgt spid="320514"/>
                                        </p:tgtEl>
                                        <p:attrNameLst>
                                          <p:attrName>ppt_x</p:attrName>
                                        </p:attrNameLst>
                                      </p:cBhvr>
                                      <p:tavLst>
                                        <p:tav tm="0">
                                          <p:val>
                                            <p:strVal val="0-#ppt_w/2"/>
                                          </p:val>
                                        </p:tav>
                                        <p:tav tm="100000">
                                          <p:val>
                                            <p:strVal val="#ppt_x"/>
                                          </p:val>
                                        </p:tav>
                                      </p:tavLst>
                                    </p:anim>
                                    <p:anim calcmode="lin" valueType="num">
                                      <p:cBhvr additive="base">
                                        <p:cTn id="8" dur="500" fill="hold"/>
                                        <p:tgtEl>
                                          <p:spTgt spid="3205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37" presetClass="entr" presetSubtype="0" fill="hold" grpId="0" nodeType="afterEffect">
                                  <p:stCondLst>
                                    <p:cond delay="0"/>
                                  </p:stCondLst>
                                  <p:childTnLst>
                                    <p:set>
                                      <p:cBhvr>
                                        <p:cTn id="11" dur="1" fill="hold">
                                          <p:stCondLst>
                                            <p:cond delay="0"/>
                                          </p:stCondLst>
                                        </p:cTn>
                                        <p:tgtEl>
                                          <p:spTgt spid="320515"/>
                                        </p:tgtEl>
                                        <p:attrNameLst>
                                          <p:attrName>style.visibility</p:attrName>
                                        </p:attrNameLst>
                                      </p:cBhvr>
                                      <p:to>
                                        <p:strVal val="visible"/>
                                      </p:to>
                                    </p:set>
                                    <p:animEffect transition="in" filter="fade">
                                      <p:cBhvr>
                                        <p:cTn id="12" dur="1000"/>
                                        <p:tgtEl>
                                          <p:spTgt spid="320515"/>
                                        </p:tgtEl>
                                      </p:cBhvr>
                                    </p:animEffect>
                                    <p:anim calcmode="lin" valueType="num">
                                      <p:cBhvr>
                                        <p:cTn id="13" dur="1000" fill="hold"/>
                                        <p:tgtEl>
                                          <p:spTgt spid="320515"/>
                                        </p:tgtEl>
                                        <p:attrNameLst>
                                          <p:attrName>ppt_x</p:attrName>
                                        </p:attrNameLst>
                                      </p:cBhvr>
                                      <p:tavLst>
                                        <p:tav tm="0">
                                          <p:val>
                                            <p:strVal val="#ppt_x"/>
                                          </p:val>
                                        </p:tav>
                                        <p:tav tm="100000">
                                          <p:val>
                                            <p:strVal val="#ppt_x"/>
                                          </p:val>
                                        </p:tav>
                                      </p:tavLst>
                                    </p:anim>
                                    <p:anim calcmode="lin" valueType="num">
                                      <p:cBhvr>
                                        <p:cTn id="14" dur="900" decel="100000" fill="hold"/>
                                        <p:tgtEl>
                                          <p:spTgt spid="3205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20515"/>
                                        </p:tgtEl>
                                        <p:attrNameLst>
                                          <p:attrName>ppt_y</p:attrName>
                                        </p:attrNameLst>
                                      </p:cBhvr>
                                      <p:tavLst>
                                        <p:tav tm="0">
                                          <p:val>
                                            <p:strVal val="#ppt_y-.03"/>
                                          </p:val>
                                        </p:tav>
                                        <p:tav tm="100000">
                                          <p:val>
                                            <p:strVal val="#ppt_y"/>
                                          </p:val>
                                        </p:tav>
                                      </p:tavLst>
                                    </p:anim>
                                  </p:childTnLst>
                                </p:cTn>
                              </p:par>
                            </p:childTnLst>
                          </p:cTn>
                        </p:par>
                        <p:par>
                          <p:cTn id="16" fill="hold" nodeType="afterGroup">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320516"/>
                                        </p:tgtEl>
                                        <p:attrNameLst>
                                          <p:attrName>style.visibility</p:attrName>
                                        </p:attrNameLst>
                                      </p:cBhvr>
                                      <p:to>
                                        <p:strVal val="visible"/>
                                      </p:to>
                                    </p:set>
                                    <p:animEffect transition="in" filter="fade">
                                      <p:cBhvr>
                                        <p:cTn id="19" dur="1000"/>
                                        <p:tgtEl>
                                          <p:spTgt spid="320516"/>
                                        </p:tgtEl>
                                      </p:cBhvr>
                                    </p:animEffect>
                                    <p:anim calcmode="lin" valueType="num">
                                      <p:cBhvr>
                                        <p:cTn id="20" dur="1000" fill="hold"/>
                                        <p:tgtEl>
                                          <p:spTgt spid="320516"/>
                                        </p:tgtEl>
                                        <p:attrNameLst>
                                          <p:attrName>ppt_x</p:attrName>
                                        </p:attrNameLst>
                                      </p:cBhvr>
                                      <p:tavLst>
                                        <p:tav tm="0">
                                          <p:val>
                                            <p:strVal val="#ppt_x"/>
                                          </p:val>
                                        </p:tav>
                                        <p:tav tm="100000">
                                          <p:val>
                                            <p:strVal val="#ppt_x"/>
                                          </p:val>
                                        </p:tav>
                                      </p:tavLst>
                                    </p:anim>
                                    <p:anim calcmode="lin" valueType="num">
                                      <p:cBhvr>
                                        <p:cTn id="21" dur="900" decel="100000" fill="hold"/>
                                        <p:tgtEl>
                                          <p:spTgt spid="3205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20516"/>
                                        </p:tgtEl>
                                        <p:attrNameLst>
                                          <p:attrName>ppt_y</p:attrName>
                                        </p:attrNameLst>
                                      </p:cBhvr>
                                      <p:tavLst>
                                        <p:tav tm="0">
                                          <p:val>
                                            <p:strVal val="#ppt_y-.03"/>
                                          </p:val>
                                        </p:tav>
                                        <p:tav tm="100000">
                                          <p:val>
                                            <p:strVal val="#ppt_y"/>
                                          </p:val>
                                        </p:tav>
                                      </p:tavLst>
                                    </p:anim>
                                  </p:childTnLst>
                                </p:cTn>
                              </p:par>
                            </p:childTnLst>
                          </p:cTn>
                        </p:par>
                        <p:par>
                          <p:cTn id="23" fill="hold" nodeType="afterGroup">
                            <p:stCondLst>
                              <p:cond delay="2500"/>
                            </p:stCondLst>
                            <p:childTnLst>
                              <p:par>
                                <p:cTn id="24" presetID="37" presetClass="entr" presetSubtype="0" fill="hold" grpId="0" nodeType="afterEffect">
                                  <p:stCondLst>
                                    <p:cond delay="0"/>
                                  </p:stCondLst>
                                  <p:childTnLst>
                                    <p:set>
                                      <p:cBhvr>
                                        <p:cTn id="25" dur="1" fill="hold">
                                          <p:stCondLst>
                                            <p:cond delay="0"/>
                                          </p:stCondLst>
                                        </p:cTn>
                                        <p:tgtEl>
                                          <p:spTgt spid="320517"/>
                                        </p:tgtEl>
                                        <p:attrNameLst>
                                          <p:attrName>style.visibility</p:attrName>
                                        </p:attrNameLst>
                                      </p:cBhvr>
                                      <p:to>
                                        <p:strVal val="visible"/>
                                      </p:to>
                                    </p:set>
                                    <p:animEffect transition="in" filter="fade">
                                      <p:cBhvr>
                                        <p:cTn id="26" dur="1000"/>
                                        <p:tgtEl>
                                          <p:spTgt spid="320517"/>
                                        </p:tgtEl>
                                      </p:cBhvr>
                                    </p:animEffect>
                                    <p:anim calcmode="lin" valueType="num">
                                      <p:cBhvr>
                                        <p:cTn id="27" dur="1000" fill="hold"/>
                                        <p:tgtEl>
                                          <p:spTgt spid="320517"/>
                                        </p:tgtEl>
                                        <p:attrNameLst>
                                          <p:attrName>ppt_x</p:attrName>
                                        </p:attrNameLst>
                                      </p:cBhvr>
                                      <p:tavLst>
                                        <p:tav tm="0">
                                          <p:val>
                                            <p:strVal val="#ppt_x"/>
                                          </p:val>
                                        </p:tav>
                                        <p:tav tm="100000">
                                          <p:val>
                                            <p:strVal val="#ppt_x"/>
                                          </p:val>
                                        </p:tav>
                                      </p:tavLst>
                                    </p:anim>
                                    <p:anim calcmode="lin" valueType="num">
                                      <p:cBhvr>
                                        <p:cTn id="28" dur="900" decel="100000" fill="hold"/>
                                        <p:tgtEl>
                                          <p:spTgt spid="320517"/>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205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P spid="320515" grpId="0"/>
      <p:bldP spid="320516" grpId="0"/>
      <p:bldP spid="3205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Text Box 3"/>
          <p:cNvSpPr txBox="1">
            <a:spLocks noChangeArrowheads="1"/>
          </p:cNvSpPr>
          <p:nvPr/>
        </p:nvSpPr>
        <p:spPr bwMode="auto">
          <a:xfrm>
            <a:off x="242888" y="3497263"/>
            <a:ext cx="8748712" cy="3208337"/>
          </a:xfrm>
          <a:prstGeom prst="rect">
            <a:avLst/>
          </a:prstGeom>
          <a:noFill/>
          <a:ln w="9525" algn="ctr">
            <a:noFill/>
            <a:miter lim="800000"/>
            <a:headEnd/>
            <a:tailEnd/>
          </a:ln>
          <a:effectLst/>
        </p:spPr>
        <p:txBody>
          <a:bodyPr>
            <a:spAutoFit/>
          </a:bodyPr>
          <a:lstStyle/>
          <a:p>
            <a:pPr algn="just" rtl="0" eaLnBrk="0" hangingPunct="0">
              <a:lnSpc>
                <a:spcPct val="125000"/>
              </a:lnSpc>
              <a:spcBef>
                <a:spcPts val="0"/>
              </a:spcBef>
              <a:buClr>
                <a:srgbClr val="FF0000"/>
              </a:buClr>
              <a:buSzPct val="115000"/>
              <a:buFontTx/>
              <a:buChar char="•"/>
              <a:defRPr/>
            </a:pPr>
            <a:r>
              <a:rPr lang="en-US" sz="4400" b="1" u="sng" dirty="0">
                <a:solidFill>
                  <a:srgbClr val="FF0000"/>
                </a:solidFill>
                <a:latin typeface="Comic Sans MS" pitchFamily="66" charset="0"/>
                <a:ea typeface="Gungsuh" pitchFamily="18" charset="-127"/>
              </a:rPr>
              <a:t>The Mucosa</a:t>
            </a:r>
            <a:r>
              <a:rPr lang="en-US" sz="4400" b="1" dirty="0">
                <a:solidFill>
                  <a:srgbClr val="FF0000"/>
                </a:solidFill>
                <a:latin typeface="Comic Sans MS" pitchFamily="66" charset="0"/>
                <a:ea typeface="Gungsuh" pitchFamily="18" charset="-127"/>
              </a:rPr>
              <a:t> </a:t>
            </a:r>
            <a:r>
              <a:rPr lang="en-US" sz="2400" dirty="0">
                <a:effectLst>
                  <a:outerShdw blurRad="38100" dist="38100" dir="2700000" algn="tl">
                    <a:srgbClr val="000000">
                      <a:alpha val="43137"/>
                    </a:srgbClr>
                  </a:outerShdw>
                </a:effectLst>
                <a:latin typeface="Comic Sans MS" pitchFamily="66" charset="0"/>
                <a:ea typeface="Gungsuh" pitchFamily="18" charset="-127"/>
              </a:rPr>
              <a:t>Overlying The Atrophic Mandibular Ridge Influences A Patient's Ability To Withstand Loading. </a:t>
            </a:r>
            <a:r>
              <a:rPr lang="en-US" sz="2400" u="sng" dirty="0">
                <a:solidFill>
                  <a:srgbClr val="FF0000"/>
                </a:solidFill>
                <a:effectLst>
                  <a:outerShdw blurRad="38100" dist="38100" dir="2700000" algn="tl">
                    <a:srgbClr val="000000">
                      <a:alpha val="43137"/>
                    </a:srgbClr>
                  </a:outerShdw>
                </a:effectLst>
                <a:latin typeface="Comic Sans MS" pitchFamily="66" charset="0"/>
              </a:rPr>
              <a:t>The mucosa is sandwiched</a:t>
            </a:r>
            <a:r>
              <a:rPr lang="en-US" sz="2400" dirty="0">
                <a:effectLst>
                  <a:outerShdw blurRad="38100" dist="38100" dir="2700000" algn="tl">
                    <a:srgbClr val="000000">
                      <a:alpha val="43137"/>
                    </a:srgbClr>
                  </a:outerShdw>
                </a:effectLst>
                <a:latin typeface="Comic Sans MS" pitchFamily="66" charset="0"/>
              </a:rPr>
              <a:t> between the denture base and the underlying bone so that all the forces generated by the mandible, during function and </a:t>
            </a:r>
            <a:r>
              <a:rPr lang="en-US" sz="2400" dirty="0" err="1">
                <a:effectLst>
                  <a:outerShdw blurRad="38100" dist="38100" dir="2700000" algn="tl">
                    <a:srgbClr val="000000">
                      <a:alpha val="43137"/>
                    </a:srgbClr>
                  </a:outerShdw>
                </a:effectLst>
                <a:latin typeface="Comic Sans MS" pitchFamily="66" charset="0"/>
              </a:rPr>
              <a:t>parafunction</a:t>
            </a:r>
            <a:r>
              <a:rPr lang="en-US" sz="2400" dirty="0">
                <a:effectLst>
                  <a:outerShdw blurRad="38100" dist="38100" dir="2700000" algn="tl">
                    <a:srgbClr val="000000">
                      <a:alpha val="43137"/>
                    </a:srgbClr>
                  </a:outerShdw>
                </a:effectLst>
                <a:latin typeface="Comic Sans MS" pitchFamily="66" charset="0"/>
              </a:rPr>
              <a:t>, are transmitted through this atrophic tissue.</a:t>
            </a:r>
            <a:endParaRPr lang="en-US" sz="2400" dirty="0">
              <a:effectLst>
                <a:outerShdw blurRad="38100" dist="38100" dir="2700000" algn="tl">
                  <a:srgbClr val="000000">
                    <a:alpha val="43137"/>
                  </a:srgbClr>
                </a:outerShdw>
              </a:effectLst>
              <a:latin typeface="Comic Sans MS" pitchFamily="66" charset="0"/>
              <a:ea typeface="Gungsuh" pitchFamily="18" charset="-127"/>
            </a:endParaRPr>
          </a:p>
        </p:txBody>
      </p:sp>
      <p:sp>
        <p:nvSpPr>
          <p:cNvPr id="321540" name="Text Box 4"/>
          <p:cNvSpPr txBox="1">
            <a:spLocks noChangeArrowheads="1"/>
          </p:cNvSpPr>
          <p:nvPr/>
        </p:nvSpPr>
        <p:spPr bwMode="auto">
          <a:xfrm>
            <a:off x="304800" y="228600"/>
            <a:ext cx="8534400" cy="1436688"/>
          </a:xfrm>
          <a:prstGeom prst="rect">
            <a:avLst/>
          </a:prstGeom>
          <a:noFill/>
          <a:ln w="9525">
            <a:noFill/>
            <a:miter lim="800000"/>
            <a:headEnd/>
            <a:tailEnd/>
          </a:ln>
          <a:effectLst/>
        </p:spPr>
        <p:txBody>
          <a:bodyPr>
            <a:spAutoFit/>
          </a:bodyPr>
          <a:lstStyle/>
          <a:p>
            <a:pPr marL="266700" indent="-266700" algn="just" rtl="0">
              <a:lnSpc>
                <a:spcPct val="115000"/>
              </a:lnSpc>
              <a:spcBef>
                <a:spcPct val="20000"/>
              </a:spcBef>
              <a:buClr>
                <a:srgbClr val="FF0000"/>
              </a:buClr>
              <a:buSzPct val="115000"/>
              <a:buFontTx/>
              <a:buChar char="•"/>
              <a:defRPr/>
            </a:pPr>
            <a:r>
              <a:rPr lang="en-US" sz="4400" b="1" u="sng" dirty="0">
                <a:solidFill>
                  <a:srgbClr val="FF0000"/>
                </a:solidFill>
                <a:latin typeface="Comic Sans MS" pitchFamily="66" charset="0"/>
                <a:ea typeface="Gungsuh" pitchFamily="18" charset="-127"/>
              </a:rPr>
              <a:t>The mental foramen</a:t>
            </a:r>
            <a:r>
              <a:rPr lang="en-US" sz="4800" b="1" dirty="0">
                <a:solidFill>
                  <a:srgbClr val="FF0000"/>
                </a:solidFill>
                <a:latin typeface="Comic Sans MS" pitchFamily="66" charset="0"/>
                <a:ea typeface="Gungsuh" pitchFamily="18" charset="-127"/>
              </a:rPr>
              <a:t> </a:t>
            </a:r>
            <a:r>
              <a:rPr lang="en-US" sz="2800" dirty="0">
                <a:effectLst>
                  <a:outerShdw blurRad="38100" dist="38100" dir="2700000" algn="tl">
                    <a:srgbClr val="000000"/>
                  </a:outerShdw>
                </a:effectLst>
                <a:latin typeface="Comic Sans MS" pitchFamily="66" charset="0"/>
              </a:rPr>
              <a:t>occupies a more superior position.</a:t>
            </a:r>
            <a:endParaRPr lang="en-US" sz="2800" dirty="0">
              <a:latin typeface="Comic Sans MS" pitchFamily="66" charset="0"/>
            </a:endParaRPr>
          </a:p>
        </p:txBody>
      </p:sp>
      <p:sp>
        <p:nvSpPr>
          <p:cNvPr id="321541" name="Text Box 5"/>
          <p:cNvSpPr txBox="1">
            <a:spLocks noChangeArrowheads="1"/>
          </p:cNvSpPr>
          <p:nvPr/>
        </p:nvSpPr>
        <p:spPr bwMode="auto">
          <a:xfrm>
            <a:off x="228600" y="2133600"/>
            <a:ext cx="8458200" cy="1200150"/>
          </a:xfrm>
          <a:prstGeom prst="rect">
            <a:avLst/>
          </a:prstGeom>
          <a:noFill/>
          <a:ln w="9525">
            <a:noFill/>
            <a:miter lim="800000"/>
            <a:headEnd/>
            <a:tailEnd/>
          </a:ln>
          <a:effectLst/>
        </p:spPr>
        <p:txBody>
          <a:bodyPr>
            <a:spAutoFit/>
          </a:bodyPr>
          <a:lstStyle/>
          <a:p>
            <a:pPr marL="266700" indent="-266700" algn="just" rtl="0">
              <a:spcBef>
                <a:spcPct val="50000"/>
              </a:spcBef>
              <a:buClr>
                <a:srgbClr val="FF0000"/>
              </a:buClr>
              <a:buSzPct val="115000"/>
              <a:buFontTx/>
              <a:buChar char="•"/>
              <a:defRPr/>
            </a:pPr>
            <a:r>
              <a:rPr lang="en-US" sz="4400" b="1" u="sng" dirty="0">
                <a:solidFill>
                  <a:srgbClr val="FF0000"/>
                </a:solidFill>
                <a:latin typeface="Comic Sans MS" pitchFamily="66" charset="0"/>
                <a:ea typeface="Gungsuh" pitchFamily="18" charset="-127"/>
              </a:rPr>
              <a:t>The shallow </a:t>
            </a:r>
            <a:r>
              <a:rPr lang="en-US" sz="4400" b="1" u="sng" dirty="0" err="1">
                <a:solidFill>
                  <a:srgbClr val="FF0000"/>
                </a:solidFill>
                <a:latin typeface="Comic Sans MS" pitchFamily="66" charset="0"/>
                <a:ea typeface="Gungsuh" pitchFamily="18" charset="-127"/>
              </a:rPr>
              <a:t>sulci</a:t>
            </a:r>
            <a:r>
              <a:rPr lang="en-US" sz="4400" b="1" dirty="0">
                <a:solidFill>
                  <a:srgbClr val="FF0000"/>
                </a:solidFill>
                <a:latin typeface="Comic Sans MS" pitchFamily="66" charset="0"/>
                <a:ea typeface="Gungsuh" pitchFamily="18" charset="-127"/>
              </a:rPr>
              <a:t> </a:t>
            </a:r>
            <a:r>
              <a:rPr lang="en-US" sz="2800" dirty="0">
                <a:effectLst>
                  <a:outerShdw blurRad="38100" dist="38100" dir="2700000" algn="tl">
                    <a:srgbClr val="000000">
                      <a:alpha val="43137"/>
                    </a:srgbClr>
                  </a:outerShdw>
                </a:effectLst>
                <a:latin typeface="Comic Sans MS" pitchFamily="66" charset="0"/>
              </a:rPr>
              <a:t>adversely influence peripheral seal.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21539"/>
                                        </p:tgtEl>
                                        <p:attrNameLst>
                                          <p:attrName>style.visibility</p:attrName>
                                        </p:attrNameLst>
                                      </p:cBhvr>
                                      <p:to>
                                        <p:strVal val="visible"/>
                                      </p:to>
                                    </p:set>
                                    <p:animEffect transition="in" filter="checkerboard(across)">
                                      <p:cBhvr>
                                        <p:cTn id="7" dur="500"/>
                                        <p:tgtEl>
                                          <p:spTgt spid="3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1" name="Text Box 3"/>
          <p:cNvSpPr txBox="1">
            <a:spLocks noChangeArrowheads="1"/>
          </p:cNvSpPr>
          <p:nvPr/>
        </p:nvSpPr>
        <p:spPr bwMode="auto">
          <a:xfrm>
            <a:off x="304800" y="5656263"/>
            <a:ext cx="8534400" cy="1049337"/>
          </a:xfrm>
          <a:prstGeom prst="rect">
            <a:avLst/>
          </a:prstGeom>
          <a:noFill/>
          <a:ln w="9525">
            <a:noFill/>
            <a:miter lim="800000"/>
            <a:headEnd/>
            <a:tailEnd/>
          </a:ln>
          <a:effectLst/>
        </p:spPr>
        <p:txBody>
          <a:bodyPr>
            <a:spAutoFit/>
          </a:bodyPr>
          <a:lstStyle/>
          <a:p>
            <a:pPr marL="266700" indent="-266700" rtl="0">
              <a:lnSpc>
                <a:spcPct val="115000"/>
              </a:lnSpc>
              <a:spcBef>
                <a:spcPct val="20000"/>
              </a:spcBef>
              <a:buClr>
                <a:srgbClr val="FF0000"/>
              </a:buClr>
              <a:buSzPct val="115000"/>
              <a:defRPr/>
            </a:pPr>
            <a:r>
              <a:rPr lang="en-US" sz="2800" dirty="0">
                <a:effectLst>
                  <a:outerShdw blurRad="38100" dist="38100" dir="2700000" algn="tl">
                    <a:srgbClr val="000000">
                      <a:alpha val="43137"/>
                    </a:srgbClr>
                  </a:outerShdw>
                </a:effectLst>
                <a:latin typeface="Comic Sans MS" pitchFamily="66" charset="0"/>
              </a:rPr>
              <a:t>The mental foramen occupies a more superior position.</a:t>
            </a:r>
          </a:p>
        </p:txBody>
      </p:sp>
      <p:grpSp>
        <p:nvGrpSpPr>
          <p:cNvPr id="17411" name="مجموعة 4"/>
          <p:cNvGrpSpPr>
            <a:grpSpLocks/>
          </p:cNvGrpSpPr>
          <p:nvPr/>
        </p:nvGrpSpPr>
        <p:grpSpPr bwMode="auto">
          <a:xfrm>
            <a:off x="1295400" y="457200"/>
            <a:ext cx="6629400" cy="5084763"/>
            <a:chOff x="1447800" y="457200"/>
            <a:chExt cx="6629400" cy="5084762"/>
          </a:xfrm>
        </p:grpSpPr>
        <p:pic>
          <p:nvPicPr>
            <p:cNvPr id="662534" name="Picture 6" descr="flat9"/>
            <p:cNvPicPr>
              <a:picLocks noChangeAspect="1" noChangeArrowheads="1"/>
            </p:cNvPicPr>
            <p:nvPr/>
          </p:nvPicPr>
          <p:blipFill>
            <a:blip r:embed="rId2" cstate="print">
              <a:lum bright="-6000" contrast="12000"/>
            </a:blip>
            <a:srcRect/>
            <a:stretch>
              <a:fillRect/>
            </a:stretch>
          </p:blipFill>
          <p:spPr bwMode="auto">
            <a:xfrm>
              <a:off x="1447800" y="457200"/>
              <a:ext cx="6629400" cy="5084762"/>
            </a:xfrm>
            <a:prstGeom prst="rect">
              <a:avLst/>
            </a:prstGeom>
            <a:ln w="88900" cap="sq" cmpd="thickThin">
              <a:solidFill>
                <a:srgbClr val="000000"/>
              </a:solidFill>
              <a:prstDash val="solid"/>
              <a:miter lim="800000"/>
            </a:ln>
            <a:effectLst>
              <a:innerShdw blurRad="76200">
                <a:srgbClr val="000000"/>
              </a:innerShdw>
            </a:effectLst>
          </p:spPr>
        </p:pic>
        <p:sp>
          <p:nvSpPr>
            <p:cNvPr id="17413" name="Line 8"/>
            <p:cNvSpPr>
              <a:spLocks noChangeShapeType="1"/>
            </p:cNvSpPr>
            <p:nvPr/>
          </p:nvSpPr>
          <p:spPr bwMode="auto">
            <a:xfrm flipV="1">
              <a:off x="2590800" y="4572000"/>
              <a:ext cx="762000" cy="38100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6" name="Text Box 4"/>
          <p:cNvSpPr txBox="1">
            <a:spLocks noChangeArrowheads="1"/>
          </p:cNvSpPr>
          <p:nvPr/>
        </p:nvSpPr>
        <p:spPr bwMode="auto">
          <a:xfrm>
            <a:off x="381000" y="5599113"/>
            <a:ext cx="8458200" cy="954087"/>
          </a:xfrm>
          <a:prstGeom prst="rect">
            <a:avLst/>
          </a:prstGeom>
          <a:noFill/>
          <a:ln w="9525">
            <a:noFill/>
            <a:miter lim="800000"/>
            <a:headEnd/>
            <a:tailEnd/>
          </a:ln>
          <a:effectLst/>
        </p:spPr>
        <p:txBody>
          <a:bodyPr>
            <a:spAutoFit/>
          </a:bodyPr>
          <a:lstStyle/>
          <a:p>
            <a:pPr marL="266700" indent="-266700" rtl="0">
              <a:spcBef>
                <a:spcPct val="50000"/>
              </a:spcBef>
              <a:buClr>
                <a:srgbClr val="FF0000"/>
              </a:buClr>
              <a:buSzPct val="115000"/>
              <a:defRPr/>
            </a:pPr>
            <a:r>
              <a:rPr lang="en-US" sz="2800" dirty="0">
                <a:effectLst>
                  <a:outerShdw blurRad="38100" dist="38100" dir="2700000" algn="tl">
                    <a:srgbClr val="000000"/>
                  </a:outerShdw>
                </a:effectLst>
                <a:latin typeface="Comic Sans MS" pitchFamily="66" charset="0"/>
                <a:cs typeface="Tahoma" pitchFamily="34" charset="0"/>
              </a:rPr>
              <a:t>The shallow </a:t>
            </a:r>
            <a:r>
              <a:rPr lang="en-US" sz="2800" dirty="0" err="1">
                <a:effectLst>
                  <a:outerShdw blurRad="38100" dist="38100" dir="2700000" algn="tl">
                    <a:srgbClr val="000000"/>
                  </a:outerShdw>
                </a:effectLst>
                <a:latin typeface="Comic Sans MS" pitchFamily="66" charset="0"/>
                <a:cs typeface="Tahoma" pitchFamily="34" charset="0"/>
              </a:rPr>
              <a:t>sulci</a:t>
            </a:r>
            <a:r>
              <a:rPr lang="en-US" sz="2800" dirty="0">
                <a:effectLst>
                  <a:outerShdw blurRad="38100" dist="38100" dir="2700000" algn="tl">
                    <a:srgbClr val="000000"/>
                  </a:outerShdw>
                </a:effectLst>
                <a:latin typeface="Comic Sans MS" pitchFamily="66" charset="0"/>
                <a:cs typeface="Tahoma" pitchFamily="34" charset="0"/>
              </a:rPr>
              <a:t> adversely influence peripheral seal and in turn affects retention. </a:t>
            </a:r>
          </a:p>
        </p:txBody>
      </p:sp>
      <p:pic>
        <p:nvPicPr>
          <p:cNvPr id="663557" name="Picture 5" descr="Untitled-722"/>
          <p:cNvPicPr>
            <a:picLocks noChangeAspect="1" noChangeArrowheads="1"/>
          </p:cNvPicPr>
          <p:nvPr/>
        </p:nvPicPr>
        <p:blipFill>
          <a:blip r:embed="rId2" cstate="print">
            <a:lum contrast="12000"/>
          </a:blip>
          <a:srcRect l="4059" t="3018" r="3946" b="30566"/>
          <a:stretch>
            <a:fillRect/>
          </a:stretch>
        </p:blipFill>
        <p:spPr bwMode="auto">
          <a:xfrm>
            <a:off x="1676400" y="533400"/>
            <a:ext cx="5638800" cy="462438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63557"/>
                                        </p:tgtEl>
                                        <p:attrNameLst>
                                          <p:attrName>style.visibility</p:attrName>
                                        </p:attrNameLst>
                                      </p:cBhvr>
                                      <p:to>
                                        <p:strVal val="visible"/>
                                      </p:to>
                                    </p:set>
                                    <p:anim calcmode="lin" valueType="num">
                                      <p:cBhvr>
                                        <p:cTn id="7" dur="500" fill="hold"/>
                                        <p:tgtEl>
                                          <p:spTgt spid="663557"/>
                                        </p:tgtEl>
                                        <p:attrNameLst>
                                          <p:attrName>ppt_w</p:attrName>
                                        </p:attrNameLst>
                                      </p:cBhvr>
                                      <p:tavLst>
                                        <p:tav tm="0">
                                          <p:val>
                                            <p:fltVal val="0"/>
                                          </p:val>
                                        </p:tav>
                                        <p:tav tm="100000">
                                          <p:val>
                                            <p:strVal val="#ppt_w"/>
                                          </p:val>
                                        </p:tav>
                                      </p:tavLst>
                                    </p:anim>
                                    <p:anim calcmode="lin" valueType="num">
                                      <p:cBhvr>
                                        <p:cTn id="8" dur="500" fill="hold"/>
                                        <p:tgtEl>
                                          <p:spTgt spid="663557"/>
                                        </p:tgtEl>
                                        <p:attrNameLst>
                                          <p:attrName>ppt_h</p:attrName>
                                        </p:attrNameLst>
                                      </p:cBhvr>
                                      <p:tavLst>
                                        <p:tav tm="0">
                                          <p:val>
                                            <p:fltVal val="0"/>
                                          </p:val>
                                        </p:tav>
                                        <p:tav tm="100000">
                                          <p:val>
                                            <p:strVal val="#ppt_h"/>
                                          </p:val>
                                        </p:tav>
                                      </p:tavLst>
                                    </p:anim>
                                    <p:animEffect transition="in" filter="fade">
                                      <p:cBhvr>
                                        <p:cTn id="9" dur="500"/>
                                        <p:tgtEl>
                                          <p:spTgt spid="66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1" name="Text Box 5"/>
          <p:cNvSpPr txBox="1">
            <a:spLocks noChangeArrowheads="1"/>
          </p:cNvSpPr>
          <p:nvPr/>
        </p:nvSpPr>
        <p:spPr bwMode="auto">
          <a:xfrm>
            <a:off x="0" y="152400"/>
            <a:ext cx="4953000" cy="5816600"/>
          </a:xfrm>
          <a:prstGeom prst="rect">
            <a:avLst/>
          </a:prstGeom>
          <a:noFill/>
          <a:ln w="9525">
            <a:noFill/>
            <a:miter lim="800000"/>
            <a:headEnd/>
            <a:tailEnd/>
          </a:ln>
          <a:effectLst/>
        </p:spPr>
        <p:txBody>
          <a:bodyPr>
            <a:spAutoFit/>
          </a:bodyPr>
          <a:lstStyle/>
          <a:p>
            <a:pPr rtl="0">
              <a:lnSpc>
                <a:spcPct val="150000"/>
              </a:lnSpc>
              <a:spcBef>
                <a:spcPts val="0"/>
              </a:spcBef>
              <a:buFont typeface="Arial" pitchFamily="34" charset="0"/>
              <a:buChar char="•"/>
              <a:defRPr/>
            </a:pPr>
            <a:r>
              <a:rPr lang="en-US" sz="2800" b="1" u="sng" dirty="0">
                <a:solidFill>
                  <a:srgbClr val="FF0000"/>
                </a:solidFill>
                <a:effectLst>
                  <a:outerShdw blurRad="38100" dist="38100" dir="2700000" algn="tl">
                    <a:srgbClr val="000000">
                      <a:alpha val="43137"/>
                    </a:srgbClr>
                  </a:outerShdw>
                </a:effectLst>
                <a:latin typeface="Comic Sans MS" pitchFamily="66" charset="0"/>
              </a:rPr>
              <a:t>The genial tubercles</a:t>
            </a:r>
            <a:r>
              <a:rPr lang="en-US" sz="2400" b="1" dirty="0">
                <a:effectLst>
                  <a:outerShdw blurRad="38100" dist="38100" dir="2700000" algn="tl">
                    <a:srgbClr val="000000">
                      <a:alpha val="43137"/>
                    </a:srgbClr>
                  </a:outerShdw>
                </a:effectLst>
                <a:latin typeface="Comic Sans MS" pitchFamily="66" charset="0"/>
              </a:rPr>
              <a:t> </a:t>
            </a:r>
          </a:p>
          <a:p>
            <a:pPr>
              <a:lnSpc>
                <a:spcPct val="150000"/>
              </a:lnSpc>
              <a:spcBef>
                <a:spcPts val="0"/>
              </a:spcBef>
              <a:defRPr/>
            </a:pPr>
            <a:endParaRPr lang="en-US" sz="2400" dirty="0">
              <a:effectLst>
                <a:outerShdw blurRad="38100" dist="38100" dir="2700000" algn="tl">
                  <a:srgbClr val="000000"/>
                </a:outerShdw>
              </a:effectLst>
              <a:latin typeface="Arial Black" pitchFamily="34" charset="0"/>
              <a:cs typeface="Tahoma" pitchFamily="34" charset="0"/>
            </a:endParaRPr>
          </a:p>
          <a:p>
            <a:pPr>
              <a:lnSpc>
                <a:spcPct val="150000"/>
              </a:lnSpc>
              <a:spcBef>
                <a:spcPts val="0"/>
              </a:spcBef>
              <a:defRPr/>
            </a:pPr>
            <a:r>
              <a:rPr lang="en-US" sz="2800" dirty="0">
                <a:effectLst>
                  <a:outerShdw blurRad="38100" dist="38100" dir="2700000" algn="tl">
                    <a:srgbClr val="000000"/>
                  </a:outerShdw>
                </a:effectLst>
                <a:latin typeface="Comic Sans MS" pitchFamily="66" charset="0"/>
                <a:cs typeface="Tahoma" pitchFamily="34" charset="0"/>
              </a:rPr>
              <a:t>are the origins of both </a:t>
            </a:r>
            <a:r>
              <a:rPr lang="en-US" sz="2800" dirty="0" err="1">
                <a:effectLst>
                  <a:outerShdw blurRad="38100" dist="38100" dir="2700000" algn="tl">
                    <a:srgbClr val="000000"/>
                  </a:outerShdw>
                </a:effectLst>
                <a:latin typeface="Comic Sans MS" pitchFamily="66" charset="0"/>
                <a:cs typeface="Tahoma" pitchFamily="34" charset="0"/>
              </a:rPr>
              <a:t>genioglossus</a:t>
            </a:r>
            <a:r>
              <a:rPr lang="en-US" sz="2800" dirty="0">
                <a:effectLst>
                  <a:outerShdw blurRad="38100" dist="38100" dir="2700000" algn="tl">
                    <a:srgbClr val="000000"/>
                  </a:outerShdw>
                </a:effectLst>
                <a:latin typeface="Comic Sans MS" pitchFamily="66" charset="0"/>
                <a:cs typeface="Tahoma" pitchFamily="34" charset="0"/>
              </a:rPr>
              <a:t> and </a:t>
            </a:r>
            <a:r>
              <a:rPr lang="en-US" sz="2800" dirty="0" err="1">
                <a:effectLst>
                  <a:outerShdw blurRad="38100" dist="38100" dir="2700000" algn="tl">
                    <a:srgbClr val="000000"/>
                  </a:outerShdw>
                </a:effectLst>
                <a:latin typeface="Comic Sans MS" pitchFamily="66" charset="0"/>
                <a:cs typeface="Tahoma" pitchFamily="34" charset="0"/>
              </a:rPr>
              <a:t>geniohyoid</a:t>
            </a:r>
            <a:r>
              <a:rPr lang="en-US" sz="2800" dirty="0">
                <a:effectLst>
                  <a:outerShdw blurRad="38100" dist="38100" dir="2700000" algn="tl">
                    <a:srgbClr val="000000"/>
                  </a:outerShdw>
                </a:effectLst>
                <a:latin typeface="Comic Sans MS" pitchFamily="66" charset="0"/>
                <a:cs typeface="Tahoma" pitchFamily="34" charset="0"/>
              </a:rPr>
              <a:t> muscles, they do not undergo bone resorption. They can project prominently in cases of severe bone resorption</a:t>
            </a:r>
            <a:r>
              <a:rPr lang="en-US" sz="2400" dirty="0">
                <a:latin typeface="Arial Black" pitchFamily="34" charset="0"/>
              </a:rPr>
              <a:t>. </a:t>
            </a:r>
          </a:p>
        </p:txBody>
      </p:sp>
      <p:grpSp>
        <p:nvGrpSpPr>
          <p:cNvPr id="19459" name="مجموعة 8"/>
          <p:cNvGrpSpPr>
            <a:grpSpLocks/>
          </p:cNvGrpSpPr>
          <p:nvPr/>
        </p:nvGrpSpPr>
        <p:grpSpPr bwMode="auto">
          <a:xfrm>
            <a:off x="4800600" y="2035175"/>
            <a:ext cx="4114800" cy="3375025"/>
            <a:chOff x="4724400" y="739775"/>
            <a:chExt cx="4114800" cy="3375025"/>
          </a:xfrm>
        </p:grpSpPr>
        <p:pic>
          <p:nvPicPr>
            <p:cNvPr id="352260" name="Picture 4" descr="Untitled-722"/>
            <p:cNvPicPr>
              <a:picLocks noChangeAspect="1" noChangeArrowheads="1"/>
            </p:cNvPicPr>
            <p:nvPr/>
          </p:nvPicPr>
          <p:blipFill>
            <a:blip r:embed="rId2">
              <a:lum contrast="12000"/>
            </a:blip>
            <a:srcRect l="4059" t="3018" r="3946" b="30566"/>
            <a:stretch>
              <a:fillRect/>
            </a:stretch>
          </p:blipFill>
          <p:spPr bwMode="auto">
            <a:xfrm>
              <a:off x="4724400" y="739775"/>
              <a:ext cx="4114800" cy="3375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461" name="Freeform 9"/>
            <p:cNvSpPr>
              <a:spLocks/>
            </p:cNvSpPr>
            <p:nvPr/>
          </p:nvSpPr>
          <p:spPr bwMode="auto">
            <a:xfrm rot="-5663923">
              <a:off x="6475412" y="2805113"/>
              <a:ext cx="625475" cy="12700"/>
            </a:xfrm>
            <a:custGeom>
              <a:avLst/>
              <a:gdLst>
                <a:gd name="T0" fmla="*/ 2147483647 w 394"/>
                <a:gd name="T1" fmla="*/ 2147483647 h 8"/>
                <a:gd name="T2" fmla="*/ 2147483647 w 394"/>
                <a:gd name="T3" fmla="*/ 2147483647 h 8"/>
                <a:gd name="T4" fmla="*/ 0 w 394"/>
                <a:gd name="T5" fmla="*/ 0 h 8"/>
                <a:gd name="T6" fmla="*/ 0 60000 65536"/>
                <a:gd name="T7" fmla="*/ 0 60000 65536"/>
                <a:gd name="T8" fmla="*/ 0 60000 65536"/>
                <a:gd name="T9" fmla="*/ 0 w 394"/>
                <a:gd name="T10" fmla="*/ 0 h 8"/>
                <a:gd name="T11" fmla="*/ 394 w 394"/>
                <a:gd name="T12" fmla="*/ 8 h 8"/>
              </a:gdLst>
              <a:ahLst/>
              <a:cxnLst>
                <a:cxn ang="T6">
                  <a:pos x="T0" y="T1"/>
                </a:cxn>
                <a:cxn ang="T7">
                  <a:pos x="T2" y="T3"/>
                </a:cxn>
                <a:cxn ang="T8">
                  <a:pos x="T4" y="T5"/>
                </a:cxn>
              </a:cxnLst>
              <a:rect l="T9" t="T10" r="T11" b="T12"/>
              <a:pathLst>
                <a:path w="394" h="8">
                  <a:moveTo>
                    <a:pt x="389" y="5"/>
                  </a:moveTo>
                  <a:lnTo>
                    <a:pt x="394" y="8"/>
                  </a:lnTo>
                  <a:lnTo>
                    <a:pt x="0" y="0"/>
                  </a:lnTo>
                </a:path>
              </a:pathLst>
            </a:custGeom>
            <a:noFill/>
            <a:ln w="38100">
              <a:solidFill>
                <a:srgbClr val="FFFF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52261"/>
                                        </p:tgtEl>
                                        <p:attrNameLst>
                                          <p:attrName>style.visibility</p:attrName>
                                        </p:attrNameLst>
                                      </p:cBhvr>
                                      <p:to>
                                        <p:strVal val="visible"/>
                                      </p:to>
                                    </p:set>
                                    <p:animEffect transition="in" filter="box(out)">
                                      <p:cBhvr>
                                        <p:cTn id="7" dur="500"/>
                                        <p:tgtEl>
                                          <p:spTgt spid="35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image44"/>
          <p:cNvPicPr>
            <a:picLocks noChangeAspect="1" noChangeArrowheads="1"/>
          </p:cNvPicPr>
          <p:nvPr/>
        </p:nvPicPr>
        <p:blipFill>
          <a:blip r:embed="rId2"/>
          <a:srcRect/>
          <a:stretch>
            <a:fillRect/>
          </a:stretch>
        </p:blipFill>
        <p:spPr bwMode="auto">
          <a:xfrm>
            <a:off x="1828800" y="781050"/>
            <a:ext cx="5562600" cy="417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293" name="Text Box 5"/>
          <p:cNvSpPr txBox="1">
            <a:spLocks noChangeArrowheads="1"/>
          </p:cNvSpPr>
          <p:nvPr/>
        </p:nvSpPr>
        <p:spPr bwMode="auto">
          <a:xfrm>
            <a:off x="762000" y="5240338"/>
            <a:ext cx="7924800" cy="1312862"/>
          </a:xfrm>
          <a:prstGeom prst="rect">
            <a:avLst/>
          </a:prstGeom>
          <a:noFill/>
          <a:ln w="9525">
            <a:noFill/>
            <a:miter lim="800000"/>
            <a:headEnd/>
            <a:tailEnd/>
          </a:ln>
          <a:effectLst/>
        </p:spPr>
        <p:txBody>
          <a:bodyPr>
            <a:spAutoFit/>
          </a:bodyPr>
          <a:lstStyle/>
          <a:p>
            <a:pPr rtl="0">
              <a:lnSpc>
                <a:spcPct val="150000"/>
              </a:lnSpc>
              <a:spcBef>
                <a:spcPts val="0"/>
              </a:spcBef>
              <a:buFont typeface="Arial" pitchFamily="34" charset="0"/>
              <a:buChar char="•"/>
              <a:defRPr/>
            </a:pPr>
            <a:r>
              <a:rPr lang="en-US" sz="2800" b="1" u="sng" dirty="0">
                <a:solidFill>
                  <a:srgbClr val="FF0000"/>
                </a:solidFill>
                <a:effectLst>
                  <a:outerShdw blurRad="38100" dist="38100" dir="2700000" algn="tl">
                    <a:srgbClr val="000000">
                      <a:alpha val="43137"/>
                    </a:srgbClr>
                  </a:outerShdw>
                </a:effectLst>
                <a:latin typeface="Comic Sans MS" pitchFamily="66" charset="0"/>
              </a:rPr>
              <a:t>Advanced resorbed ridge with projecting sublingual glands.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ppt_x"/>
                                          </p:val>
                                        </p:tav>
                                        <p:tav tm="100000">
                                          <p:val>
                                            <p:strVal val="#ppt_x"/>
                                          </p:val>
                                        </p:tav>
                                      </p:tavLst>
                                    </p:anim>
                                    <p:anim calcmode="lin" valueType="num">
                                      <p:cBhvr additive="base">
                                        <p:cTn id="8"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219200" y="1443097"/>
            <a:ext cx="1981200" cy="1368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5" descr="Untitled-1011"/>
          <p:cNvPicPr>
            <a:picLocks noChangeAspect="1" noChangeArrowheads="1"/>
          </p:cNvPicPr>
          <p:nvPr/>
        </p:nvPicPr>
        <p:blipFill>
          <a:blip r:embed="rId3" cstate="print">
            <a:lum contrast="24000"/>
          </a:blip>
          <a:srcRect l="3261" r="2173" b="28897"/>
          <a:stretch>
            <a:fillRect/>
          </a:stretch>
        </p:blipFill>
        <p:spPr bwMode="auto">
          <a:xfrm>
            <a:off x="3352800" y="681097"/>
            <a:ext cx="5334000" cy="281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508" name="Text Box 6"/>
          <p:cNvSpPr txBox="1">
            <a:spLocks noChangeArrowheads="1"/>
          </p:cNvSpPr>
          <p:nvPr/>
        </p:nvSpPr>
        <p:spPr bwMode="auto">
          <a:xfrm>
            <a:off x="914400" y="3729038"/>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ar-IQ" altLang="en-US"/>
          </a:p>
        </p:txBody>
      </p:sp>
      <p:sp>
        <p:nvSpPr>
          <p:cNvPr id="5" name="Text Box 8"/>
          <p:cNvSpPr txBox="1">
            <a:spLocks noChangeArrowheads="1"/>
          </p:cNvSpPr>
          <p:nvPr/>
        </p:nvSpPr>
        <p:spPr bwMode="auto">
          <a:xfrm>
            <a:off x="457200" y="3652838"/>
            <a:ext cx="8382000" cy="2062162"/>
          </a:xfrm>
          <a:prstGeom prst="rect">
            <a:avLst/>
          </a:prstGeom>
          <a:noFill/>
          <a:ln w="9525">
            <a:noFill/>
            <a:miter lim="800000"/>
            <a:headEnd/>
            <a:tailEnd/>
          </a:ln>
          <a:effectLst/>
        </p:spPr>
        <p:txBody>
          <a:bodyPr>
            <a:spAutoFit/>
          </a:bodyPr>
          <a:lstStyle/>
          <a:p>
            <a:pPr algn="just" rtl="0">
              <a:spcBef>
                <a:spcPct val="50000"/>
              </a:spcBef>
              <a:defRPr/>
            </a:pPr>
            <a:r>
              <a:rPr lang="en-US" sz="3200" dirty="0">
                <a:effectLst>
                  <a:outerShdw blurRad="38100" dist="38100" dir="2700000" algn="tl">
                    <a:srgbClr val="000000">
                      <a:alpha val="43137"/>
                    </a:srgbClr>
                  </a:outerShdw>
                </a:effectLst>
                <a:latin typeface="Comic Sans MS" pitchFamily="66" charset="0"/>
                <a:cs typeface="Tahoma" pitchFamily="34" charset="0"/>
              </a:rPr>
              <a:t>In severe alveolar ridge resorption, the </a:t>
            </a:r>
            <a:r>
              <a:rPr lang="en-US" sz="3200" dirty="0" err="1">
                <a:effectLst>
                  <a:outerShdw blurRad="38100" dist="38100" dir="2700000" algn="tl">
                    <a:srgbClr val="000000">
                      <a:alpha val="43137"/>
                    </a:srgbClr>
                  </a:outerShdw>
                </a:effectLst>
                <a:latin typeface="Comic Sans MS" pitchFamily="66" charset="0"/>
                <a:cs typeface="Tahoma" pitchFamily="34" charset="0"/>
              </a:rPr>
              <a:t>mylohyoid</a:t>
            </a:r>
            <a:r>
              <a:rPr lang="en-US" sz="3200" dirty="0">
                <a:effectLst>
                  <a:outerShdw blurRad="38100" dist="38100" dir="2700000" algn="tl">
                    <a:srgbClr val="000000">
                      <a:alpha val="43137"/>
                    </a:srgbClr>
                  </a:outerShdw>
                </a:effectLst>
                <a:latin typeface="Comic Sans MS" pitchFamily="66" charset="0"/>
                <a:cs typeface="Tahoma" pitchFamily="34" charset="0"/>
              </a:rPr>
              <a:t> ridge becomes prominent and cause </a:t>
            </a:r>
            <a:r>
              <a:rPr lang="en-US" sz="3200" u="sng" dirty="0">
                <a:effectLst>
                  <a:outerShdw blurRad="38100" dist="38100" dir="2700000" algn="tl">
                    <a:srgbClr val="000000">
                      <a:alpha val="43137"/>
                    </a:srgbClr>
                  </a:outerShdw>
                </a:effectLst>
                <a:latin typeface="Comic Sans MS" pitchFamily="66" charset="0"/>
                <a:cs typeface="Tahoma" pitchFamily="34" charset="0"/>
              </a:rPr>
              <a:t>pain</a:t>
            </a:r>
            <a:r>
              <a:rPr lang="en-US" sz="3200" dirty="0">
                <a:effectLst>
                  <a:outerShdw blurRad="38100" dist="38100" dir="2700000" algn="tl">
                    <a:srgbClr val="000000">
                      <a:alpha val="43137"/>
                    </a:srgbClr>
                  </a:outerShdw>
                </a:effectLst>
                <a:latin typeface="Comic Sans MS" pitchFamily="66" charset="0"/>
                <a:cs typeface="Tahoma" pitchFamily="34" charset="0"/>
              </a:rPr>
              <a:t> when pressure is applied by the denture.</a:t>
            </a:r>
            <a:endParaRPr lang="en-US" sz="5400" dirty="0">
              <a:effectLst>
                <a:outerShdw blurRad="38100" dist="38100" dir="2700000" algn="tl">
                  <a:srgbClr val="000000">
                    <a:alpha val="43137"/>
                  </a:srgbClr>
                </a:outerShdw>
              </a:effectLst>
              <a:latin typeface="Franklin Gothic Demi Con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21508"/>
                                        </p:tgtEl>
                                        <p:attrNameLst>
                                          <p:attrName>style.visibility</p:attrName>
                                        </p:attrNameLst>
                                      </p:cBhvr>
                                      <p:to>
                                        <p:strVal val="visible"/>
                                      </p:to>
                                    </p:set>
                                    <p:animEffect transition="in" filter="box(in)">
                                      <p:cBhvr>
                                        <p:cTn id="13" dur="500"/>
                                        <p:tgtEl>
                                          <p:spTgt spid="2150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33400" y="304800"/>
            <a:ext cx="8229600" cy="1139825"/>
          </a:xfrm>
        </p:spPr>
        <p:txBody>
          <a:bodyPr/>
          <a:lstStyle/>
          <a:p>
            <a:pPr rtl="0" eaLnBrk="1" hangingPunct="1">
              <a:lnSpc>
                <a:spcPct val="90000"/>
              </a:lnSpc>
              <a:defRPr/>
            </a:pPr>
            <a:r>
              <a:rPr lang="en-US" sz="5400" b="1" dirty="0">
                <a:solidFill>
                  <a:schemeClr val="hlink"/>
                </a:solidFill>
              </a:rPr>
              <a:t>Managements: </a:t>
            </a:r>
          </a:p>
        </p:txBody>
      </p:sp>
      <p:sp>
        <p:nvSpPr>
          <p:cNvPr id="7" name="مربع نص 6"/>
          <p:cNvSpPr txBox="1"/>
          <p:nvPr/>
        </p:nvSpPr>
        <p:spPr>
          <a:xfrm>
            <a:off x="1066800" y="1771650"/>
            <a:ext cx="3429000" cy="1200150"/>
          </a:xfrm>
          <a:prstGeom prst="rect">
            <a:avLst/>
          </a:prstGeom>
          <a:noFill/>
        </p:spPr>
        <p:txBody>
          <a:bodyPr rtlCol="1">
            <a:spAutoFit/>
          </a:bodyPr>
          <a:lstStyle/>
          <a:p>
            <a:pPr rtl="0">
              <a:defRPr/>
            </a:pPr>
            <a:r>
              <a:rPr lang="en-US" sz="3600" b="1" dirty="0">
                <a:solidFill>
                  <a:schemeClr val="tx2"/>
                </a:solidFill>
                <a:effectLst>
                  <a:outerShdw blurRad="38100" dist="38100" dir="2700000" algn="tl">
                    <a:srgbClr val="000000">
                      <a:alpha val="43137"/>
                    </a:srgbClr>
                  </a:outerShdw>
                </a:effectLst>
              </a:rPr>
              <a:t>Surgical interventions</a:t>
            </a:r>
            <a:endParaRPr lang="ar-IQ" sz="3600" dirty="0">
              <a:effectLst>
                <a:outerShdw blurRad="38100" dist="38100" dir="2700000" algn="tl">
                  <a:srgbClr val="000000">
                    <a:alpha val="43137"/>
                  </a:srgbClr>
                </a:outerShdw>
              </a:effectLst>
            </a:endParaRPr>
          </a:p>
        </p:txBody>
      </p:sp>
      <p:sp>
        <p:nvSpPr>
          <p:cNvPr id="8" name="سهم إلى اليسار والأعلى 7"/>
          <p:cNvSpPr/>
          <p:nvPr/>
        </p:nvSpPr>
        <p:spPr bwMode="auto">
          <a:xfrm rot="13462988">
            <a:off x="4005263" y="1417638"/>
            <a:ext cx="982662" cy="968375"/>
          </a:xfrm>
          <a:prstGeom prst="leftUpArrow">
            <a:avLst/>
          </a:prstGeom>
          <a:solidFill>
            <a:schemeClr val="accent6">
              <a:lumMod val="20000"/>
              <a:lumOff val="80000"/>
            </a:schemeClr>
          </a:solidFill>
          <a:ln w="9525" cap="flat" cmpd="sng" algn="ctr">
            <a:solidFill>
              <a:schemeClr val="accent5">
                <a:lumMod val="20000"/>
                <a:lumOff val="80000"/>
              </a:schemeClr>
            </a:solidFill>
            <a:prstDash val="solid"/>
            <a:round/>
            <a:headEnd type="none" w="med" len="med"/>
            <a:tailEnd type="none" w="med" len="med"/>
          </a:ln>
          <a:effectLst/>
        </p:spPr>
        <p:txBody>
          <a:bodyPr rtlCol="1"/>
          <a:lstStyle/>
          <a:p>
            <a:pPr>
              <a:defRPr/>
            </a:pPr>
            <a:endParaRPr lang="ar-IQ"/>
          </a:p>
        </p:txBody>
      </p:sp>
      <p:sp>
        <p:nvSpPr>
          <p:cNvPr id="9" name="عنصر نائب للمحتوى 2"/>
          <p:cNvSpPr txBox="1">
            <a:spLocks/>
          </p:cNvSpPr>
          <p:nvPr/>
        </p:nvSpPr>
        <p:spPr bwMode="auto">
          <a:xfrm>
            <a:off x="-76200" y="3124200"/>
            <a:ext cx="4419600" cy="3200400"/>
          </a:xfrm>
          <a:prstGeom prst="rect">
            <a:avLst/>
          </a:prstGeom>
          <a:noFill/>
          <a:ln w="9525">
            <a:noFill/>
            <a:miter lim="800000"/>
            <a:headEnd/>
            <a:tailEnd/>
          </a:ln>
          <a:effectLst/>
        </p:spPr>
        <p:txBody>
          <a:bodyPr/>
          <a:lstStyle/>
          <a:p>
            <a:pPr marL="342900" indent="-342900" algn="l" rtl="0">
              <a:lnSpc>
                <a:spcPct val="90000"/>
              </a:lnSpc>
              <a:spcBef>
                <a:spcPts val="600"/>
              </a:spcBef>
              <a:buClr>
                <a:srgbClr val="92D050"/>
              </a:buClr>
              <a:buSzPct val="100000"/>
              <a:buFont typeface="Wingdings" pitchFamily="2" charset="2"/>
              <a:buChar char="Ø"/>
              <a:defRPr/>
            </a:pPr>
            <a:r>
              <a:rPr lang="en-US" sz="2500" kern="0" dirty="0">
                <a:solidFill>
                  <a:srgbClr val="92D050"/>
                </a:solidFill>
                <a:effectLst>
                  <a:outerShdw blurRad="38100" dist="38100" dir="2700000" algn="tl">
                    <a:srgbClr val="000000">
                      <a:alpha val="43137"/>
                    </a:srgbClr>
                  </a:outerShdw>
                </a:effectLst>
                <a:latin typeface="+mn-lt"/>
                <a:cs typeface="+mn-cs"/>
              </a:rPr>
              <a:t>Vestibuloplasty.</a:t>
            </a:r>
          </a:p>
          <a:p>
            <a:pPr algn="l" rtl="0">
              <a:spcBef>
                <a:spcPts val="600"/>
              </a:spcBef>
              <a:buClr>
                <a:srgbClr val="92D050"/>
              </a:buClr>
              <a:buSzPct val="100000"/>
              <a:buFont typeface="Wingdings" pitchFamily="2" charset="2"/>
              <a:buChar char="Ø"/>
              <a:defRPr/>
            </a:pPr>
            <a:r>
              <a:rPr lang="en-US" sz="2500" dirty="0">
                <a:solidFill>
                  <a:srgbClr val="92D050"/>
                </a:solidFill>
                <a:effectLst>
                  <a:outerShdw blurRad="38100" dist="38100" dir="2700000" algn="tl">
                    <a:srgbClr val="000000">
                      <a:alpha val="43137"/>
                    </a:srgbClr>
                  </a:outerShdw>
                </a:effectLst>
              </a:rPr>
              <a:t>Trimming </a:t>
            </a:r>
            <a:r>
              <a:rPr lang="en-US" sz="2500" dirty="0" err="1">
                <a:solidFill>
                  <a:srgbClr val="92D050"/>
                </a:solidFill>
                <a:effectLst>
                  <a:outerShdw blurRad="38100" dist="38100" dir="2700000" algn="tl">
                    <a:srgbClr val="000000">
                      <a:alpha val="43137"/>
                    </a:srgbClr>
                  </a:outerShdw>
                </a:effectLst>
              </a:rPr>
              <a:t>mylohyoid</a:t>
            </a:r>
            <a:r>
              <a:rPr lang="en-US" sz="2500" dirty="0">
                <a:solidFill>
                  <a:srgbClr val="92D050"/>
                </a:solidFill>
                <a:effectLst>
                  <a:outerShdw blurRad="38100" dist="38100" dir="2700000" algn="tl">
                    <a:srgbClr val="000000">
                      <a:alpha val="43137"/>
                    </a:srgbClr>
                  </a:outerShdw>
                </a:effectLst>
              </a:rPr>
              <a:t> ridge.</a:t>
            </a:r>
            <a:endParaRPr lang="ar-IQ" sz="2500" dirty="0">
              <a:solidFill>
                <a:srgbClr val="92D050"/>
              </a:solidFill>
              <a:effectLst>
                <a:outerShdw blurRad="38100" dist="38100" dir="2700000" algn="tl">
                  <a:srgbClr val="000000">
                    <a:alpha val="43137"/>
                  </a:srgbClr>
                </a:outerShdw>
              </a:effectLst>
            </a:endParaRPr>
          </a:p>
          <a:p>
            <a:pPr algn="l" rtl="0">
              <a:spcBef>
                <a:spcPts val="600"/>
              </a:spcBef>
              <a:buClr>
                <a:srgbClr val="92D050"/>
              </a:buClr>
              <a:buSzPct val="100000"/>
              <a:buFont typeface="Wingdings" pitchFamily="2" charset="2"/>
              <a:buChar char="Ø"/>
              <a:defRPr/>
            </a:pPr>
            <a:r>
              <a:rPr lang="en-US" sz="2500" dirty="0">
                <a:solidFill>
                  <a:srgbClr val="92D050"/>
                </a:solidFill>
                <a:effectLst>
                  <a:outerShdw blurRad="38100" dist="38100" dir="2700000" algn="tl">
                    <a:srgbClr val="000000">
                      <a:alpha val="43137"/>
                    </a:srgbClr>
                  </a:outerShdw>
                </a:effectLst>
              </a:rPr>
              <a:t>Remove genial tubercle.</a:t>
            </a:r>
            <a:r>
              <a:rPr lang="en-US" sz="2500" kern="0" dirty="0">
                <a:solidFill>
                  <a:srgbClr val="92D050"/>
                </a:solidFill>
                <a:effectLst>
                  <a:outerShdw blurRad="38100" dist="38100" dir="2700000" algn="tl">
                    <a:srgbClr val="000000">
                      <a:alpha val="43137"/>
                    </a:srgbClr>
                  </a:outerShdw>
                </a:effectLst>
                <a:latin typeface="+mn-lt"/>
                <a:cs typeface="+mn-cs"/>
              </a:rPr>
              <a:t> </a:t>
            </a:r>
          </a:p>
          <a:p>
            <a:pPr marL="342900" indent="-342900" algn="l" rtl="0">
              <a:lnSpc>
                <a:spcPct val="90000"/>
              </a:lnSpc>
              <a:spcBef>
                <a:spcPts val="600"/>
              </a:spcBef>
              <a:buClr>
                <a:srgbClr val="92D050"/>
              </a:buClr>
              <a:buSzPct val="100000"/>
              <a:buFont typeface="Wingdings" pitchFamily="2" charset="2"/>
              <a:buChar char="Ø"/>
              <a:defRPr/>
            </a:pPr>
            <a:r>
              <a:rPr lang="en-US" sz="2500" kern="0" dirty="0">
                <a:solidFill>
                  <a:srgbClr val="92D050"/>
                </a:solidFill>
                <a:effectLst>
                  <a:outerShdw blurRad="38100" dist="38100" dir="2700000" algn="tl">
                    <a:srgbClr val="000000">
                      <a:alpha val="43137"/>
                    </a:srgbClr>
                  </a:outerShdw>
                </a:effectLst>
                <a:latin typeface="+mn-lt"/>
                <a:cs typeface="+mn-cs"/>
              </a:rPr>
              <a:t>Bone grafting.</a:t>
            </a:r>
          </a:p>
          <a:p>
            <a:pPr marL="342900" indent="-342900" algn="l" rtl="0">
              <a:lnSpc>
                <a:spcPct val="90000"/>
              </a:lnSpc>
              <a:spcBef>
                <a:spcPts val="600"/>
              </a:spcBef>
              <a:buClr>
                <a:srgbClr val="92D050"/>
              </a:buClr>
              <a:buSzPct val="100000"/>
              <a:buFont typeface="Wingdings" pitchFamily="2" charset="2"/>
              <a:buChar char="Ø"/>
              <a:defRPr/>
            </a:pPr>
            <a:r>
              <a:rPr lang="en-US" sz="2500" kern="0" dirty="0">
                <a:solidFill>
                  <a:srgbClr val="92D050"/>
                </a:solidFill>
                <a:effectLst>
                  <a:outerShdw blurRad="38100" dist="38100" dir="2700000" algn="tl">
                    <a:srgbClr val="000000">
                      <a:alpha val="43137"/>
                    </a:srgbClr>
                  </a:outerShdw>
                </a:effectLst>
                <a:latin typeface="+mn-lt"/>
                <a:cs typeface="+mn-cs"/>
              </a:rPr>
              <a:t>Distraction implants. </a:t>
            </a:r>
          </a:p>
          <a:p>
            <a:pPr marL="342900" indent="-342900" algn="l" rtl="0">
              <a:lnSpc>
                <a:spcPct val="90000"/>
              </a:lnSpc>
              <a:spcBef>
                <a:spcPts val="600"/>
              </a:spcBef>
              <a:buClr>
                <a:srgbClr val="92D050"/>
              </a:buClr>
              <a:buSzPct val="100000"/>
              <a:buFont typeface="Wingdings" pitchFamily="2" charset="2"/>
              <a:buChar char="Ø"/>
              <a:defRPr/>
            </a:pPr>
            <a:r>
              <a:rPr lang="en-US" sz="2500" kern="0" dirty="0">
                <a:solidFill>
                  <a:srgbClr val="92D050"/>
                </a:solidFill>
                <a:effectLst>
                  <a:outerShdw blurRad="38100" dist="38100" dir="2700000" algn="tl">
                    <a:srgbClr val="000000">
                      <a:alpha val="43137"/>
                    </a:srgbClr>
                  </a:outerShdw>
                </a:effectLst>
                <a:latin typeface="+mn-lt"/>
                <a:cs typeface="+mn-cs"/>
              </a:rPr>
              <a:t>Osseo integrated implants. </a:t>
            </a:r>
          </a:p>
          <a:p>
            <a:pPr marL="342900" indent="-342900" algn="r">
              <a:spcBef>
                <a:spcPts val="600"/>
              </a:spcBef>
              <a:buClr>
                <a:srgbClr val="92D050"/>
              </a:buClr>
              <a:buSzPct val="100000"/>
              <a:buFont typeface="Wingdings" pitchFamily="2" charset="2"/>
              <a:buChar char="Ø"/>
              <a:defRPr/>
            </a:pPr>
            <a:endParaRPr lang="ar-IQ" sz="2500" kern="0" dirty="0">
              <a:solidFill>
                <a:srgbClr val="92D050"/>
              </a:solidFill>
              <a:effectLst>
                <a:outerShdw blurRad="38100" dist="38100" dir="2700000" algn="tl">
                  <a:srgbClr val="000000">
                    <a:alpha val="43137"/>
                  </a:srgbClr>
                </a:outerShdw>
              </a:effectLst>
              <a:latin typeface="+mn-lt"/>
              <a:cs typeface="+mn-cs"/>
            </a:endParaRPr>
          </a:p>
        </p:txBody>
      </p:sp>
      <p:sp>
        <p:nvSpPr>
          <p:cNvPr id="10" name="عنصر نائب للمحتوى 2"/>
          <p:cNvSpPr txBox="1">
            <a:spLocks/>
          </p:cNvSpPr>
          <p:nvPr/>
        </p:nvSpPr>
        <p:spPr bwMode="auto">
          <a:xfrm>
            <a:off x="4038600" y="2971800"/>
            <a:ext cx="5334000" cy="2819400"/>
          </a:xfrm>
          <a:prstGeom prst="rect">
            <a:avLst/>
          </a:prstGeom>
          <a:noFill/>
          <a:ln w="9525">
            <a:noFill/>
            <a:miter lim="800000"/>
            <a:headEnd/>
            <a:tailEnd/>
          </a:ln>
          <a:effectLst/>
        </p:spPr>
        <p:txBody>
          <a:bodyPr/>
          <a:lstStyle/>
          <a:p>
            <a:pPr algn="l" rtl="0">
              <a:spcBef>
                <a:spcPts val="600"/>
              </a:spcBef>
              <a:buClr>
                <a:srgbClr val="92D050"/>
              </a:buClr>
              <a:buSzPct val="100000"/>
              <a:buFont typeface="Wingdings" pitchFamily="2" charset="2"/>
              <a:buChar char="Ø"/>
              <a:defRPr/>
            </a:pPr>
            <a:r>
              <a:rPr lang="en-US" sz="2500" dirty="0">
                <a:solidFill>
                  <a:srgbClr val="92D050"/>
                </a:solidFill>
                <a:effectLst>
                  <a:outerShdw blurRad="38100" dist="38100" dir="2700000" algn="tl">
                    <a:srgbClr val="000000">
                      <a:alpha val="43137"/>
                    </a:srgbClr>
                  </a:outerShdw>
                </a:effectLst>
              </a:rPr>
              <a:t>Special techniques during impression registration; such as: </a:t>
            </a:r>
            <a:r>
              <a:rPr lang="en-US" sz="2500" dirty="0" err="1">
                <a:solidFill>
                  <a:srgbClr val="92D050"/>
                </a:solidFill>
                <a:effectLst>
                  <a:outerShdw blurRad="38100" dist="38100" dir="2700000" algn="tl">
                    <a:srgbClr val="000000">
                      <a:alpha val="43137"/>
                    </a:srgbClr>
                  </a:outerShdw>
                </a:effectLst>
              </a:rPr>
              <a:t>Muco</a:t>
            </a:r>
            <a:r>
              <a:rPr lang="en-US" sz="2500" dirty="0">
                <a:solidFill>
                  <a:srgbClr val="92D050"/>
                </a:solidFill>
                <a:effectLst>
                  <a:outerShdw blurRad="38100" dist="38100" dir="2700000" algn="tl">
                    <a:srgbClr val="000000">
                      <a:alpha val="43137"/>
                    </a:srgbClr>
                  </a:outerShdw>
                </a:effectLst>
              </a:rPr>
              <a:t> -compressive, Butterfly,</a:t>
            </a:r>
            <a:r>
              <a:rPr lang="en-US" sz="2500" kern="0" dirty="0">
                <a:solidFill>
                  <a:srgbClr val="92D050"/>
                </a:solidFill>
                <a:effectLst>
                  <a:outerShdw blurRad="38100" dist="38100" dir="2700000" algn="tl">
                    <a:srgbClr val="000000">
                      <a:alpha val="43137"/>
                    </a:srgbClr>
                  </a:outerShdw>
                </a:effectLst>
                <a:latin typeface="+mn-lt"/>
                <a:cs typeface="+mn-cs"/>
              </a:rPr>
              <a:t> Functional impression technique, and others.</a:t>
            </a:r>
          </a:p>
          <a:p>
            <a:pPr marL="342900" indent="-342900" algn="l" rtl="0">
              <a:lnSpc>
                <a:spcPct val="90000"/>
              </a:lnSpc>
              <a:spcBef>
                <a:spcPts val="600"/>
              </a:spcBef>
              <a:buClr>
                <a:srgbClr val="92D050"/>
              </a:buClr>
              <a:buSzPct val="100000"/>
              <a:buFont typeface="Wingdings" pitchFamily="2" charset="2"/>
              <a:buChar char="Ø"/>
              <a:defRPr/>
            </a:pPr>
            <a:r>
              <a:rPr lang="en-US" sz="2500" kern="0" dirty="0">
                <a:solidFill>
                  <a:srgbClr val="92D050"/>
                </a:solidFill>
                <a:effectLst>
                  <a:outerShdw blurRad="38100" dist="38100" dir="2700000" algn="tl">
                    <a:srgbClr val="000000">
                      <a:alpha val="43137"/>
                    </a:srgbClr>
                  </a:outerShdw>
                </a:effectLst>
                <a:latin typeface="+mn-lt"/>
                <a:cs typeface="+mn-cs"/>
              </a:rPr>
              <a:t>Jaw relation, esp. considerations.</a:t>
            </a:r>
          </a:p>
          <a:p>
            <a:pPr marL="342900" indent="-342900" algn="l" rtl="0">
              <a:lnSpc>
                <a:spcPct val="90000"/>
              </a:lnSpc>
              <a:spcBef>
                <a:spcPts val="600"/>
              </a:spcBef>
              <a:buClr>
                <a:srgbClr val="92D050"/>
              </a:buClr>
              <a:buSzPct val="100000"/>
              <a:buFont typeface="Wingdings" pitchFamily="2" charset="2"/>
              <a:buChar char="Ø"/>
              <a:defRPr/>
            </a:pPr>
            <a:r>
              <a:rPr lang="en-US" sz="2500" kern="0" dirty="0">
                <a:solidFill>
                  <a:srgbClr val="92D050"/>
                </a:solidFill>
                <a:effectLst>
                  <a:outerShdw blurRad="38100" dist="38100" dir="2700000" algn="tl">
                    <a:srgbClr val="000000">
                      <a:alpha val="43137"/>
                    </a:srgbClr>
                  </a:outerShdw>
                </a:effectLst>
                <a:latin typeface="+mn-lt"/>
                <a:cs typeface="+mn-cs"/>
              </a:rPr>
              <a:t>Teeth setup, </a:t>
            </a:r>
            <a:r>
              <a:rPr lang="en-US" sz="2500" kern="0" dirty="0">
                <a:solidFill>
                  <a:srgbClr val="92D050"/>
                </a:solidFill>
                <a:effectLst>
                  <a:outerShdw blurRad="38100" dist="38100" dir="2700000" algn="tl">
                    <a:srgbClr val="000000">
                      <a:alpha val="43137"/>
                    </a:srgbClr>
                  </a:outerShdw>
                </a:effectLst>
              </a:rPr>
              <a:t>esp. </a:t>
            </a:r>
            <a:r>
              <a:rPr lang="en-US" sz="2500" kern="0" dirty="0">
                <a:solidFill>
                  <a:srgbClr val="92D050"/>
                </a:solidFill>
                <a:effectLst>
                  <a:outerShdw blurRad="38100" dist="38100" dir="2700000" algn="tl">
                    <a:srgbClr val="000000">
                      <a:alpha val="43137"/>
                    </a:srgbClr>
                  </a:outerShdw>
                </a:effectLst>
                <a:latin typeface="Arial" charset="0"/>
                <a:cs typeface="Arial" charset="0"/>
              </a:rPr>
              <a:t>considerations.</a:t>
            </a:r>
            <a:endParaRPr lang="en-US" sz="2600" kern="0" dirty="0">
              <a:solidFill>
                <a:srgbClr val="92D050"/>
              </a:solidFill>
              <a:effectLst>
                <a:outerShdw blurRad="38100" dist="38100" dir="2700000" algn="tl">
                  <a:srgbClr val="000000">
                    <a:alpha val="43137"/>
                  </a:srgbClr>
                </a:outerShdw>
              </a:effectLst>
              <a:latin typeface="+mn-lt"/>
              <a:cs typeface="+mn-cs"/>
            </a:endParaRPr>
          </a:p>
          <a:p>
            <a:pPr marL="342900" indent="-342900" algn="r">
              <a:spcBef>
                <a:spcPts val="600"/>
              </a:spcBef>
              <a:buClr>
                <a:srgbClr val="92D050"/>
              </a:buClr>
              <a:buSzPct val="100000"/>
              <a:buFont typeface="Wingdings" pitchFamily="2" charset="2"/>
              <a:buChar char="Ø"/>
              <a:defRPr/>
            </a:pPr>
            <a:endParaRPr lang="ar-IQ" sz="2600" kern="0" dirty="0">
              <a:solidFill>
                <a:srgbClr val="92D050"/>
              </a:solidFill>
              <a:effectLst>
                <a:outerShdw blurRad="38100" dist="38100" dir="2700000" algn="tl">
                  <a:srgbClr val="000000">
                    <a:alpha val="43137"/>
                  </a:srgbClr>
                </a:outerShdw>
              </a:effectLst>
              <a:latin typeface="+mn-lt"/>
              <a:cs typeface="+mn-cs"/>
            </a:endParaRPr>
          </a:p>
        </p:txBody>
      </p:sp>
      <p:sp>
        <p:nvSpPr>
          <p:cNvPr id="13" name="مربع نص 12"/>
          <p:cNvSpPr txBox="1"/>
          <p:nvPr/>
        </p:nvSpPr>
        <p:spPr>
          <a:xfrm>
            <a:off x="4953000" y="1752600"/>
            <a:ext cx="3429000" cy="1200150"/>
          </a:xfrm>
          <a:prstGeom prst="rect">
            <a:avLst/>
          </a:prstGeom>
          <a:noFill/>
        </p:spPr>
        <p:txBody>
          <a:bodyPr rtlCol="1">
            <a:spAutoFit/>
          </a:bodyPr>
          <a:lstStyle/>
          <a:p>
            <a:pPr rtl="0">
              <a:defRPr/>
            </a:pPr>
            <a:r>
              <a:rPr lang="en-US" sz="3600" b="1" dirty="0" err="1">
                <a:solidFill>
                  <a:schemeClr val="tx2"/>
                </a:solidFill>
                <a:effectLst>
                  <a:outerShdw blurRad="38100" dist="38100" dir="2700000" algn="tl">
                    <a:srgbClr val="000000">
                      <a:alpha val="43137"/>
                    </a:srgbClr>
                  </a:outerShdw>
                </a:effectLst>
              </a:rPr>
              <a:t>Prosthodontic</a:t>
            </a:r>
            <a:r>
              <a:rPr lang="en-US" sz="3600" b="1" dirty="0">
                <a:solidFill>
                  <a:schemeClr val="tx2"/>
                </a:solidFill>
                <a:effectLst>
                  <a:outerShdw blurRad="38100" dist="38100" dir="2700000" algn="tl">
                    <a:srgbClr val="000000">
                      <a:alpha val="43137"/>
                    </a:srgbClr>
                  </a:outerShdw>
                </a:effectLst>
              </a:rPr>
              <a:t> interventions</a:t>
            </a:r>
            <a:endParaRPr lang="ar-IQ" sz="3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7" grpId="0"/>
      <p:bldP spid="9" grpId="0"/>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WordArt 5"/>
          <p:cNvSpPr>
            <a:spLocks noChangeArrowheads="1" noChangeShapeType="1" noTextEdit="1"/>
          </p:cNvSpPr>
          <p:nvPr/>
        </p:nvSpPr>
        <p:spPr bwMode="auto">
          <a:xfrm>
            <a:off x="1219200" y="2438400"/>
            <a:ext cx="7315200" cy="1828800"/>
          </a:xfrm>
          <a:prstGeom prst="rect">
            <a:avLst/>
          </a:prstGeom>
        </p:spPr>
        <p:txBody>
          <a:bodyPr wrap="none" fromWordArt="1">
            <a:prstTxWarp prst="textPlain">
              <a:avLst>
                <a:gd name="adj" fmla="val 50000"/>
              </a:avLst>
            </a:prstTxWarp>
          </a:bodyPr>
          <a:lstStyle/>
          <a:p>
            <a:pPr rtl="0"/>
            <a:r>
              <a:rPr lang="en-US" kern="10">
                <a:ln w="12700">
                  <a:solidFill>
                    <a:schemeClr val="bg2"/>
                  </a:solidFill>
                  <a:round/>
                  <a:headEnd/>
                  <a:tailEnd/>
                </a:ln>
                <a:solidFill>
                  <a:srgbClr val="FFFF00"/>
                </a:solidFill>
                <a:effectLst>
                  <a:outerShdw dist="35921" dir="2700000" sy="50000" kx="2115830" algn="bl" rotWithShape="0">
                    <a:srgbClr val="C0C0C0">
                      <a:alpha val="79999"/>
                    </a:srgbClr>
                  </a:outerShdw>
                </a:effectLst>
                <a:latin typeface="Arial Black" panose="020B0A04020102020204" pitchFamily="34" charset="0"/>
              </a:rPr>
              <a:t>Surgical Interventions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Grp="1" noChangeArrowheads="1"/>
          </p:cNvSpPr>
          <p:nvPr>
            <p:ph type="body" idx="1"/>
          </p:nvPr>
        </p:nvSpPr>
        <p:spPr>
          <a:xfrm>
            <a:off x="457200" y="1524000"/>
            <a:ext cx="8229600" cy="4525963"/>
          </a:xfrm>
        </p:spPr>
        <p:txBody>
          <a:bodyPr/>
          <a:lstStyle/>
          <a:p>
            <a:pPr marL="0" indent="0" algn="ctr" rtl="0" eaLnBrk="1" hangingPunct="1">
              <a:spcBef>
                <a:spcPts val="0"/>
              </a:spcBef>
              <a:buFont typeface="Wingdings" panose="05000000000000000000" pitchFamily="2" charset="2"/>
              <a:buNone/>
              <a:defRPr/>
            </a:pPr>
            <a:r>
              <a:rPr lang="en-US" dirty="0">
                <a:solidFill>
                  <a:schemeClr val="hlink"/>
                </a:solidFill>
              </a:rPr>
              <a:t> </a:t>
            </a:r>
          </a:p>
          <a:p>
            <a:pPr marL="0" indent="0" algn="ctr" rtl="0" eaLnBrk="1" hangingPunct="1">
              <a:spcBef>
                <a:spcPts val="0"/>
              </a:spcBef>
              <a:defRPr/>
            </a:pPr>
            <a:r>
              <a:rPr lang="en-US" dirty="0"/>
              <a:t>A diminution in the size of a cell, tissues of the organ, it may be evident in both external form and internal structures.</a:t>
            </a:r>
          </a:p>
          <a:p>
            <a:pPr marL="0" indent="0" algn="ctr" rtl="0" eaLnBrk="1" hangingPunct="1">
              <a:spcBef>
                <a:spcPts val="0"/>
              </a:spcBef>
              <a:defRPr/>
            </a:pPr>
            <a:endParaRPr lang="en-US" dirty="0"/>
          </a:p>
          <a:p>
            <a:pPr marL="0" indent="0" algn="ctr" rtl="0" eaLnBrk="1" hangingPunct="1">
              <a:spcBef>
                <a:spcPts val="0"/>
              </a:spcBef>
              <a:defRPr/>
            </a:pPr>
            <a:r>
              <a:rPr lang="en-US" dirty="0"/>
              <a:t>Atrophy of the alveolar ridge is irreversible process. </a:t>
            </a:r>
          </a:p>
          <a:p>
            <a:pPr marL="0" indent="0" algn="ctr" rtl="0" eaLnBrk="1" hangingPunct="1">
              <a:spcBef>
                <a:spcPts val="0"/>
              </a:spcBef>
              <a:defRPr/>
            </a:pPr>
            <a:endParaRPr lang="en-US" dirty="0"/>
          </a:p>
        </p:txBody>
      </p:sp>
      <p:sp>
        <p:nvSpPr>
          <p:cNvPr id="7" name="مربع نص 6"/>
          <p:cNvSpPr txBox="1"/>
          <p:nvPr/>
        </p:nvSpPr>
        <p:spPr>
          <a:xfrm>
            <a:off x="1752600" y="685800"/>
            <a:ext cx="5410200" cy="923925"/>
          </a:xfrm>
          <a:prstGeom prst="rect">
            <a:avLst/>
          </a:prstGeom>
          <a:noFill/>
        </p:spPr>
        <p:txBody>
          <a:bodyPr rtlCol="1">
            <a:spAutoFit/>
          </a:bodyPr>
          <a:lstStyle/>
          <a:p>
            <a:pPr>
              <a:defRPr/>
            </a:pPr>
            <a:r>
              <a:rPr lang="en-US" sz="5400" b="1" dirty="0">
                <a:solidFill>
                  <a:schemeClr val="hlink"/>
                </a:solidFill>
                <a:effectLst>
                  <a:outerShdw blurRad="38100" dist="38100" dir="2700000" algn="tl">
                    <a:srgbClr val="000000">
                      <a:alpha val="43137"/>
                    </a:srgbClr>
                  </a:outerShdw>
                </a:effectLst>
              </a:rPr>
              <a:t>Definition: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41" name="Rectangle 5"/>
          <p:cNvSpPr>
            <a:spLocks noGrp="1" noChangeArrowheads="1"/>
          </p:cNvSpPr>
          <p:nvPr>
            <p:ph type="body" idx="1"/>
          </p:nvPr>
        </p:nvSpPr>
        <p:spPr>
          <a:xfrm>
            <a:off x="457200" y="1524000"/>
            <a:ext cx="8229600" cy="2667000"/>
          </a:xfrm>
        </p:spPr>
        <p:txBody>
          <a:bodyPr/>
          <a:lstStyle/>
          <a:p>
            <a:pPr indent="0" algn="just" rtl="0">
              <a:lnSpc>
                <a:spcPct val="115000"/>
              </a:lnSpc>
              <a:buFont typeface="Wingdings" panose="05000000000000000000" pitchFamily="2" charset="2"/>
              <a:buNone/>
              <a:defRPr/>
            </a:pPr>
            <a:r>
              <a:rPr lang="en-US" sz="3600" dirty="0"/>
              <a:t>It is a surgical procedure designed to restore alveolar height and/or width by detachment of buccal or labial tissues from lingual tissues. These tissues are positioned at a level that obtain maximum height of the residual alveolar ridge.</a:t>
            </a:r>
          </a:p>
        </p:txBody>
      </p:sp>
      <p:sp>
        <p:nvSpPr>
          <p:cNvPr id="5" name="Rectangle 2"/>
          <p:cNvSpPr txBox="1">
            <a:spLocks noChangeArrowheads="1"/>
          </p:cNvSpPr>
          <p:nvPr/>
        </p:nvSpPr>
        <p:spPr bwMode="auto">
          <a:xfrm>
            <a:off x="457200" y="304800"/>
            <a:ext cx="8229600" cy="1139825"/>
          </a:xfrm>
          <a:prstGeom prst="rect">
            <a:avLst/>
          </a:prstGeom>
          <a:noFill/>
          <a:ln w="9525">
            <a:noFill/>
            <a:miter lim="800000"/>
            <a:headEnd/>
            <a:tailEnd/>
          </a:ln>
          <a:effectLst/>
        </p:spPr>
        <p:txBody>
          <a:bodyPr anchor="ctr" anchorCtr="1"/>
          <a:lstStyle/>
          <a:p>
            <a:pPr rtl="0">
              <a:defRPr/>
            </a:pPr>
            <a:r>
              <a:rPr lang="en-US" sz="5400" b="1" u="sng" kern="0" dirty="0">
                <a:solidFill>
                  <a:schemeClr val="hlink"/>
                </a:solidFill>
                <a:effectLst>
                  <a:outerShdw blurRad="38100" dist="38100" dir="2700000" algn="tl">
                    <a:srgbClr val="000000"/>
                  </a:outerShdw>
                </a:effectLst>
                <a:latin typeface="+mj-lt"/>
                <a:ea typeface="+mj-ea"/>
                <a:cs typeface="+mj-cs"/>
              </a:rPr>
              <a:t>I. Vestibuloplasty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9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مجموعة 4"/>
          <p:cNvGrpSpPr>
            <a:grpSpLocks/>
          </p:cNvGrpSpPr>
          <p:nvPr/>
        </p:nvGrpSpPr>
        <p:grpSpPr bwMode="auto">
          <a:xfrm>
            <a:off x="609600" y="304800"/>
            <a:ext cx="8229600" cy="2971800"/>
            <a:chOff x="609600" y="457200"/>
            <a:chExt cx="8229599" cy="3200400"/>
          </a:xfrm>
        </p:grpSpPr>
        <p:pic>
          <p:nvPicPr>
            <p:cNvPr id="152580" name="Picture 4" descr="DSCF2059"/>
            <p:cNvPicPr>
              <a:picLocks noChangeAspect="1" noChangeArrowheads="1"/>
            </p:cNvPicPr>
            <p:nvPr/>
          </p:nvPicPr>
          <p:blipFill>
            <a:blip r:embed="rId2" cstate="print">
              <a:lum contrast="24000"/>
            </a:blip>
            <a:srcRect l="36583"/>
            <a:stretch>
              <a:fillRect/>
            </a:stretch>
          </p:blipFill>
          <p:spPr bwMode="auto">
            <a:xfrm>
              <a:off x="3352800" y="457200"/>
              <a:ext cx="5486399"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2581" name="Picture 5" descr="DSCF2059"/>
            <p:cNvPicPr>
              <a:picLocks noChangeAspect="1" noChangeArrowheads="1"/>
            </p:cNvPicPr>
            <p:nvPr/>
          </p:nvPicPr>
          <p:blipFill>
            <a:blip r:embed="rId2" cstate="print">
              <a:lum bright="-30000" contrast="24000"/>
            </a:blip>
            <a:srcRect r="66457"/>
            <a:stretch>
              <a:fillRect/>
            </a:stretch>
          </p:blipFill>
          <p:spPr bwMode="auto">
            <a:xfrm>
              <a:off x="609600" y="457200"/>
              <a:ext cx="26670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4" name="Picture 4" descr="DSCF2073"/>
          <p:cNvPicPr>
            <a:picLocks noChangeAspect="1" noChangeArrowheads="1"/>
          </p:cNvPicPr>
          <p:nvPr/>
        </p:nvPicPr>
        <p:blipFill>
          <a:blip r:embed="rId3" cstate="print"/>
          <a:srcRect/>
          <a:stretch>
            <a:fillRect/>
          </a:stretch>
        </p:blipFill>
        <p:spPr bwMode="auto">
          <a:xfrm>
            <a:off x="595313" y="3581400"/>
            <a:ext cx="8243887"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rtl="0" eaLnBrk="1" hangingPunct="1">
              <a:defRPr/>
            </a:pPr>
            <a:r>
              <a:rPr lang="en-US" sz="4000" b="1" dirty="0"/>
              <a:t>Vestibuloplasty can be achieved by:</a:t>
            </a:r>
          </a:p>
        </p:txBody>
      </p:sp>
      <p:sp>
        <p:nvSpPr>
          <p:cNvPr id="19459" name="Rectangle 3"/>
          <p:cNvSpPr>
            <a:spLocks noGrp="1" noChangeArrowheads="1"/>
          </p:cNvSpPr>
          <p:nvPr>
            <p:ph type="body" idx="1"/>
          </p:nvPr>
        </p:nvSpPr>
        <p:spPr>
          <a:xfrm>
            <a:off x="228600" y="2332038"/>
            <a:ext cx="8686800" cy="2697162"/>
          </a:xfrm>
        </p:spPr>
        <p:txBody>
          <a:bodyPr/>
          <a:lstStyle/>
          <a:p>
            <a:pPr algn="l" rtl="0" eaLnBrk="1" hangingPunct="1">
              <a:buClr>
                <a:schemeClr val="tx1"/>
              </a:buClr>
              <a:defRPr/>
            </a:pPr>
            <a:r>
              <a:rPr lang="en-US" dirty="0"/>
              <a:t>Mucosal advancement </a:t>
            </a:r>
            <a:r>
              <a:rPr lang="en-US" dirty="0" err="1"/>
              <a:t>vestibuloplasty</a:t>
            </a:r>
            <a:r>
              <a:rPr lang="en-US" dirty="0"/>
              <a:t> “</a:t>
            </a:r>
            <a:r>
              <a:rPr lang="en-US" dirty="0" err="1"/>
              <a:t>submucous</a:t>
            </a:r>
            <a:r>
              <a:rPr lang="en-US" dirty="0"/>
              <a:t> resection”</a:t>
            </a:r>
          </a:p>
          <a:p>
            <a:pPr algn="l" rtl="0" eaLnBrk="1" hangingPunct="1">
              <a:buClr>
                <a:schemeClr val="tx1"/>
              </a:buClr>
              <a:buFont typeface="Wingdings" panose="05000000000000000000" pitchFamily="2" charset="2"/>
              <a:buNone/>
              <a:defRPr/>
            </a:pPr>
            <a:endParaRPr lang="en-US" dirty="0"/>
          </a:p>
          <a:p>
            <a:pPr algn="l" rtl="0" eaLnBrk="1" hangingPunct="1">
              <a:buClr>
                <a:schemeClr val="tx1"/>
              </a:buClr>
              <a:defRPr/>
            </a:pPr>
            <a:r>
              <a:rPr lang="en-US" dirty="0" err="1"/>
              <a:t>Vestibuloplasty</a:t>
            </a:r>
            <a:r>
              <a:rPr lang="en-US" dirty="0"/>
              <a:t> with secondary </a:t>
            </a:r>
            <a:r>
              <a:rPr lang="en-US" dirty="0" err="1"/>
              <a:t>epithelization</a:t>
            </a:r>
            <a:r>
              <a:rPr lang="en-US" dirty="0"/>
              <a:t> </a:t>
            </a:r>
          </a:p>
          <a:p>
            <a:pPr algn="l" rtl="0" eaLnBrk="1" hangingPunct="1">
              <a:buClr>
                <a:schemeClr val="tx1"/>
              </a:buClr>
              <a:buFont typeface="Wingdings" panose="05000000000000000000" pitchFamily="2" charset="2"/>
              <a:buNone/>
              <a:defRPr/>
            </a:pPr>
            <a:endParaRPr lang="en-US" dirty="0"/>
          </a:p>
          <a:p>
            <a:pPr algn="l" rtl="0" eaLnBrk="1" hangingPunct="1">
              <a:buClr>
                <a:schemeClr val="tx1"/>
              </a:buClr>
              <a:defRPr/>
            </a:pPr>
            <a:r>
              <a:rPr lang="en-US" dirty="0"/>
              <a:t>Vestibuloplasty with epithelial graft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04800" y="381000"/>
            <a:ext cx="8229600" cy="1139825"/>
          </a:xfrm>
        </p:spPr>
        <p:txBody>
          <a:bodyPr/>
          <a:lstStyle/>
          <a:p>
            <a:pPr algn="l" rtl="0" eaLnBrk="1" hangingPunct="1">
              <a:defRPr/>
            </a:pPr>
            <a:r>
              <a:rPr lang="en-US" sz="4000" b="1" dirty="0">
                <a:solidFill>
                  <a:schemeClr val="hlink"/>
                </a:solidFill>
              </a:rPr>
              <a:t>a. Mucosal advancement</a:t>
            </a:r>
          </a:p>
        </p:txBody>
      </p:sp>
      <p:sp>
        <p:nvSpPr>
          <p:cNvPr id="20483" name="Rectangle 3"/>
          <p:cNvSpPr>
            <a:spLocks noGrp="1" noChangeArrowheads="1"/>
          </p:cNvSpPr>
          <p:nvPr>
            <p:ph type="body" idx="1"/>
          </p:nvPr>
        </p:nvSpPr>
        <p:spPr/>
        <p:txBody>
          <a:bodyPr/>
          <a:lstStyle/>
          <a:p>
            <a:pPr marL="0" indent="0" algn="just" rtl="0" eaLnBrk="1" hangingPunct="1">
              <a:spcBef>
                <a:spcPts val="0"/>
              </a:spcBef>
              <a:buFont typeface="Wingdings" panose="05000000000000000000" pitchFamily="2" charset="2"/>
              <a:buNone/>
              <a:defRPr/>
            </a:pPr>
            <a:r>
              <a:rPr lang="en-US" sz="3600" dirty="0">
                <a:solidFill>
                  <a:schemeClr val="tx2"/>
                </a:solidFill>
              </a:rPr>
              <a:t>The sub epithelial CT, mucosa and muscle insertion are undermined &amp; separated from the </a:t>
            </a:r>
            <a:r>
              <a:rPr lang="en-US" sz="3600" dirty="0" err="1">
                <a:solidFill>
                  <a:schemeClr val="tx2"/>
                </a:solidFill>
              </a:rPr>
              <a:t>periosteum</a:t>
            </a:r>
            <a:r>
              <a:rPr lang="en-US" sz="3600" dirty="0">
                <a:solidFill>
                  <a:schemeClr val="tx2"/>
                </a:solidFill>
              </a:rPr>
              <a:t>  then advanced to line both sides of the vestibule &amp; hold in its new position by an overextended border of a carefully made surgical stent.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1812121" y="1447800"/>
            <a:ext cx="5625909" cy="4038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rtl="0" eaLnBrk="1" hangingPunct="1">
              <a:defRPr/>
            </a:pPr>
            <a:r>
              <a:rPr lang="en-US" sz="4000" b="1" dirty="0">
                <a:solidFill>
                  <a:schemeClr val="hlink"/>
                </a:solidFill>
              </a:rPr>
              <a:t>b. Secondary </a:t>
            </a:r>
            <a:r>
              <a:rPr lang="en-US" sz="4000" b="1" dirty="0" err="1">
                <a:solidFill>
                  <a:schemeClr val="hlink"/>
                </a:solidFill>
              </a:rPr>
              <a:t>epithelization</a:t>
            </a:r>
            <a:endParaRPr lang="en-US" sz="4000" b="1" dirty="0">
              <a:solidFill>
                <a:schemeClr val="hlink"/>
              </a:solidFill>
            </a:endParaRPr>
          </a:p>
        </p:txBody>
      </p:sp>
      <p:sp>
        <p:nvSpPr>
          <p:cNvPr id="21507" name="Rectangle 3"/>
          <p:cNvSpPr>
            <a:spLocks noGrp="1" noChangeArrowheads="1"/>
          </p:cNvSpPr>
          <p:nvPr>
            <p:ph type="body" idx="1"/>
          </p:nvPr>
        </p:nvSpPr>
        <p:spPr/>
        <p:txBody>
          <a:bodyPr/>
          <a:lstStyle/>
          <a:p>
            <a:pPr marL="0" indent="0" algn="just" rtl="0" eaLnBrk="1" hangingPunct="1">
              <a:spcBef>
                <a:spcPts val="0"/>
              </a:spcBef>
              <a:buFont typeface="Wingdings" panose="05000000000000000000" pitchFamily="2" charset="2"/>
              <a:buNone/>
              <a:defRPr/>
            </a:pPr>
            <a:r>
              <a:rPr lang="en-US" sz="3600" dirty="0">
                <a:solidFill>
                  <a:schemeClr val="tx2"/>
                </a:solidFill>
              </a:rPr>
              <a:t>An apically repositioned flap is sutured to the </a:t>
            </a:r>
            <a:r>
              <a:rPr lang="en-US" sz="3600" dirty="0" err="1">
                <a:solidFill>
                  <a:schemeClr val="tx2"/>
                </a:solidFill>
              </a:rPr>
              <a:t>periosteum</a:t>
            </a:r>
            <a:r>
              <a:rPr lang="en-US" sz="3600" dirty="0">
                <a:solidFill>
                  <a:schemeClr val="tx2"/>
                </a:solidFill>
              </a:rPr>
              <a:t>  at one side of the vestibule, the other side let to be heals with secondary </a:t>
            </a:r>
            <a:r>
              <a:rPr lang="en-US" sz="3600" dirty="0" err="1">
                <a:solidFill>
                  <a:schemeClr val="tx2"/>
                </a:solidFill>
              </a:rPr>
              <a:t>epitheliztion</a:t>
            </a:r>
            <a:r>
              <a:rPr lang="en-US" sz="3600" dirty="0">
                <a:solidFill>
                  <a:schemeClr val="tx2"/>
                </a:solidFill>
              </a:rPr>
              <a:t> </a:t>
            </a:r>
            <a:r>
              <a:rPr lang="en-US" sz="2400" dirty="0">
                <a:solidFill>
                  <a:srgbClr val="FF0000"/>
                </a:solidFill>
              </a:rPr>
              <a:t>(this may take long time may be 2 years)</a:t>
            </a:r>
            <a:r>
              <a:rPr lang="en-US" sz="3600" dirty="0">
                <a:solidFill>
                  <a:schemeClr val="tx2"/>
                </a:solidFill>
              </a:rPr>
              <a:t>. </a:t>
            </a:r>
          </a:p>
          <a:p>
            <a:pPr marL="0" indent="0" algn="just" rtl="0" eaLnBrk="1" hangingPunct="1">
              <a:spcBef>
                <a:spcPts val="0"/>
              </a:spcBef>
              <a:buFont typeface="Wingdings" panose="05000000000000000000" pitchFamily="2" charset="2"/>
              <a:buNone/>
              <a:defRPr/>
            </a:pPr>
            <a:r>
              <a:rPr lang="en-US" sz="3600" dirty="0">
                <a:solidFill>
                  <a:schemeClr val="tx2"/>
                </a:solidFill>
              </a:rPr>
              <a:t>A surgical stent lined with tissue conditioning material is helpful in retaining the flap in position and promoting rapid healing.</a:t>
            </a:r>
            <a:endParaRPr lang="en-US" sz="3600" dirty="0">
              <a:solidFill>
                <a:schemeClr val="hlink"/>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73025"/>
            <a:ext cx="8229600" cy="1139825"/>
          </a:xfrm>
        </p:spPr>
        <p:txBody>
          <a:bodyPr/>
          <a:lstStyle/>
          <a:p>
            <a:pPr eaLnBrk="1" hangingPunct="1">
              <a:defRPr/>
            </a:pPr>
            <a:r>
              <a:rPr lang="en-US" sz="4000" b="1" dirty="0">
                <a:solidFill>
                  <a:schemeClr val="hlink"/>
                </a:solidFill>
              </a:rPr>
              <a:t>Vestibuloplasty</a:t>
            </a:r>
          </a:p>
        </p:txBody>
      </p:sp>
      <p:pic>
        <p:nvPicPr>
          <p:cNvPr id="18436" name="Picture 4" descr="f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52513"/>
            <a:ext cx="58674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76350"/>
            <a:ext cx="58674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1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65263"/>
            <a:ext cx="58674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f13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1670050"/>
            <a:ext cx="60071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2900" y="1897063"/>
            <a:ext cx="6007100"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f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850" y="2060575"/>
            <a:ext cx="607695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f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209800"/>
            <a:ext cx="6096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f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2362200"/>
            <a:ext cx="6172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ppt_x"/>
                                          </p:val>
                                        </p:tav>
                                        <p:tav tm="100000">
                                          <p:val>
                                            <p:strVal val="#ppt_x"/>
                                          </p:val>
                                        </p:tav>
                                      </p:tavLst>
                                    </p:anim>
                                    <p:anim calcmode="lin" valueType="num">
                                      <p:cBhvr additive="base">
                                        <p:cTn id="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33400" y="304800"/>
            <a:ext cx="8229600" cy="1139825"/>
          </a:xfrm>
        </p:spPr>
        <p:txBody>
          <a:bodyPr/>
          <a:lstStyle/>
          <a:p>
            <a:pPr eaLnBrk="1" hangingPunct="1">
              <a:defRPr/>
            </a:pPr>
            <a:r>
              <a:rPr lang="en-US" sz="4000" b="1" dirty="0">
                <a:solidFill>
                  <a:schemeClr val="hlink"/>
                </a:solidFill>
              </a:rPr>
              <a:t>c. </a:t>
            </a:r>
            <a:r>
              <a:rPr lang="en-US" sz="4000" b="1" dirty="0" err="1">
                <a:solidFill>
                  <a:schemeClr val="hlink"/>
                </a:solidFill>
              </a:rPr>
              <a:t>Vestibuloplasty</a:t>
            </a:r>
            <a:r>
              <a:rPr lang="en-US" sz="4000" b="1" dirty="0">
                <a:solidFill>
                  <a:schemeClr val="hlink"/>
                </a:solidFill>
              </a:rPr>
              <a:t> with epithelial grafts</a:t>
            </a:r>
          </a:p>
        </p:txBody>
      </p:sp>
      <p:sp>
        <p:nvSpPr>
          <p:cNvPr id="35843" name="Rectangle 3"/>
          <p:cNvSpPr>
            <a:spLocks noGrp="1" noChangeArrowheads="1"/>
          </p:cNvSpPr>
          <p:nvPr>
            <p:ph type="body" idx="1"/>
          </p:nvPr>
        </p:nvSpPr>
        <p:spPr/>
        <p:txBody>
          <a:bodyPr/>
          <a:lstStyle/>
          <a:p>
            <a:pPr indent="0" algn="just" rtl="0" eaLnBrk="1" hangingPunct="1">
              <a:buFont typeface="Wingdings" panose="05000000000000000000" pitchFamily="2" charset="2"/>
              <a:buNone/>
              <a:defRPr/>
            </a:pPr>
            <a:r>
              <a:rPr lang="en-US" sz="3600" dirty="0"/>
              <a:t> </a:t>
            </a:r>
          </a:p>
          <a:p>
            <a:pPr indent="0" algn="just" rtl="0" eaLnBrk="1" hangingPunct="1">
              <a:buFont typeface="Wingdings" panose="05000000000000000000" pitchFamily="2" charset="2"/>
              <a:buNone/>
              <a:defRPr/>
            </a:pPr>
            <a:r>
              <a:rPr lang="en-US" sz="3600" dirty="0"/>
              <a:t>Similar to the secondary </a:t>
            </a:r>
            <a:r>
              <a:rPr lang="en-US" sz="3600" dirty="0" err="1"/>
              <a:t>epithelization</a:t>
            </a:r>
            <a:r>
              <a:rPr lang="en-US" sz="3600" dirty="0"/>
              <a:t> procedure except that the denuded tissue is covered with a free </a:t>
            </a:r>
            <a:r>
              <a:rPr lang="en-US" sz="3600" dirty="0" err="1"/>
              <a:t>epithlial</a:t>
            </a:r>
            <a:r>
              <a:rPr lang="en-US" sz="3600" dirty="0"/>
              <a:t> graft:</a:t>
            </a:r>
          </a:p>
          <a:p>
            <a:pPr indent="0" algn="just" rtl="0" eaLnBrk="1" hangingPunct="1">
              <a:buFontTx/>
              <a:buChar char="-"/>
              <a:defRPr/>
            </a:pPr>
            <a:r>
              <a:rPr lang="en-US" sz="3600" dirty="0"/>
              <a:t>Skin </a:t>
            </a:r>
            <a:r>
              <a:rPr lang="en-US" sz="2400" dirty="0">
                <a:solidFill>
                  <a:srgbClr val="FF0000"/>
                </a:solidFill>
              </a:rPr>
              <a:t>(which is better for bearing the denture)</a:t>
            </a:r>
            <a:r>
              <a:rPr lang="en-US" sz="3600" dirty="0"/>
              <a:t>.</a:t>
            </a:r>
          </a:p>
          <a:p>
            <a:pPr indent="0" algn="just" rtl="0" eaLnBrk="1" hangingPunct="1">
              <a:buFontTx/>
              <a:buChar char="-"/>
              <a:defRPr/>
            </a:pPr>
            <a:r>
              <a:rPr lang="en-US" sz="3600" dirty="0"/>
              <a:t>Buccal or palatal mucosa so is not left to heal by secondary intention.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2036" name="Picture 4" descr="Picture 263"/>
          <p:cNvPicPr>
            <a:picLocks noGrp="1" noChangeAspect="1" noChangeArrowheads="1"/>
          </p:cNvPicPr>
          <p:nvPr>
            <p:ph type="body" idx="1"/>
          </p:nvPr>
        </p:nvPicPr>
        <p:blipFill>
          <a:blip r:embed="rId2" cstate="print">
            <a:lum bright="-6000" contrast="24000"/>
          </a:blip>
          <a:srcRect/>
          <a:stretch>
            <a:fillRect/>
          </a:stretch>
        </p:blipFill>
        <p:spPr>
          <a:xfrm>
            <a:off x="228600" y="304800"/>
            <a:ext cx="4267200" cy="31242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2038" name="Picture 6" descr="Picture 264"/>
          <p:cNvPicPr>
            <a:picLocks noChangeAspect="1" noChangeArrowheads="1"/>
          </p:cNvPicPr>
          <p:nvPr/>
        </p:nvPicPr>
        <p:blipFill>
          <a:blip r:embed="rId3" cstate="print"/>
          <a:srcRect/>
          <a:stretch>
            <a:fillRect/>
          </a:stretch>
        </p:blipFill>
        <p:spPr bwMode="auto">
          <a:xfrm>
            <a:off x="4800600" y="304801"/>
            <a:ext cx="41148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sc2"/>
          <p:cNvPicPr>
            <a:picLocks noChangeAspect="1" noChangeArrowheads="1"/>
          </p:cNvPicPr>
          <p:nvPr/>
        </p:nvPicPr>
        <p:blipFill>
          <a:blip r:embed="rId4" cstate="print">
            <a:lum bright="-18000" contrast="34000"/>
          </a:blip>
          <a:srcRect/>
          <a:stretch>
            <a:fillRect/>
          </a:stretch>
        </p:blipFill>
        <p:spPr bwMode="auto">
          <a:xfrm>
            <a:off x="228600" y="3581400"/>
            <a:ext cx="42672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3"/>
          <p:cNvPicPr>
            <a:picLocks noChangeAspect="1" noChangeArrowheads="1"/>
          </p:cNvPicPr>
          <p:nvPr/>
        </p:nvPicPr>
        <p:blipFill>
          <a:blip r:embed="rId5" cstate="print">
            <a:lum bright="-6000" contrast="54000"/>
          </a:blip>
          <a:srcRect/>
          <a:stretch>
            <a:fillRect/>
          </a:stretch>
        </p:blipFill>
        <p:spPr bwMode="auto">
          <a:xfrm>
            <a:off x="4800600" y="3581400"/>
            <a:ext cx="4191000" cy="3046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500245-fx6[2]"/>
          <p:cNvPicPr>
            <a:picLocks noChangeAspect="1" noChangeArrowheads="1"/>
          </p:cNvPicPr>
          <p:nvPr/>
        </p:nvPicPr>
        <p:blipFill>
          <a:blip r:embed="rId2" cstate="print"/>
          <a:srcRect/>
          <a:stretch>
            <a:fillRect/>
          </a:stretch>
        </p:blipFill>
        <p:spPr bwMode="auto">
          <a:xfrm>
            <a:off x="1371600" y="381000"/>
            <a:ext cx="6477000" cy="617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381000" y="1447800"/>
            <a:ext cx="8382000" cy="1219200"/>
          </a:xfrm>
        </p:spPr>
        <p:txBody>
          <a:bodyPr/>
          <a:lstStyle/>
          <a:p>
            <a:pPr algn="l" rtl="0" eaLnBrk="1" hangingPunct="1">
              <a:buFont typeface="Wingdings" panose="05000000000000000000" pitchFamily="2" charset="2"/>
              <a:buNone/>
              <a:defRPr/>
            </a:pPr>
            <a:r>
              <a:rPr lang="en-US" dirty="0"/>
              <a:t>Anatomic factors                  Metabolic factors </a:t>
            </a:r>
          </a:p>
          <a:p>
            <a:pPr algn="l" rtl="0" eaLnBrk="1" hangingPunct="1">
              <a:buFont typeface="Wingdings" panose="05000000000000000000" pitchFamily="2" charset="2"/>
              <a:buNone/>
              <a:defRPr/>
            </a:pPr>
            <a:r>
              <a:rPr lang="en-US" dirty="0"/>
              <a:t>Functional factors                Prosthetic factors  </a:t>
            </a:r>
          </a:p>
          <a:p>
            <a:pPr algn="l" rtl="0" eaLnBrk="1" hangingPunct="1">
              <a:buFont typeface="Wingdings" panose="05000000000000000000" pitchFamily="2" charset="2"/>
              <a:buNone/>
              <a:defRPr/>
            </a:pPr>
            <a:endParaRPr lang="en-US" dirty="0"/>
          </a:p>
        </p:txBody>
      </p:sp>
      <p:sp>
        <p:nvSpPr>
          <p:cNvPr id="6" name="عنوان 5"/>
          <p:cNvSpPr>
            <a:spLocks noGrp="1"/>
          </p:cNvSpPr>
          <p:nvPr>
            <p:ph type="title"/>
          </p:nvPr>
        </p:nvSpPr>
        <p:spPr/>
        <p:txBody>
          <a:bodyPr/>
          <a:lstStyle/>
          <a:p>
            <a:pPr eaLnBrk="1" hangingPunct="1">
              <a:defRPr/>
            </a:pPr>
            <a:r>
              <a:rPr lang="en-US" sz="5400" b="1" dirty="0">
                <a:solidFill>
                  <a:schemeClr val="hlink"/>
                </a:solidFill>
              </a:rPr>
              <a:t>Etiology </a:t>
            </a:r>
            <a:endParaRPr lang="ar-IQ" sz="5400" b="1" dirty="0"/>
          </a:p>
        </p:txBody>
      </p:sp>
      <p:sp>
        <p:nvSpPr>
          <p:cNvPr id="4" name="Rectangle 4"/>
          <p:cNvSpPr>
            <a:spLocks noChangeArrowheads="1"/>
          </p:cNvSpPr>
          <p:nvPr/>
        </p:nvSpPr>
        <p:spPr bwMode="auto">
          <a:xfrm>
            <a:off x="228600" y="5715000"/>
            <a:ext cx="3941763" cy="715963"/>
          </a:xfrm>
          <a:prstGeom prst="rect">
            <a:avLst/>
          </a:prstGeom>
          <a:noFill/>
          <a:ln w="9525">
            <a:noFill/>
            <a:miter lim="800000"/>
            <a:headEnd/>
            <a:tailEnd/>
          </a:ln>
          <a:effectLst/>
        </p:spPr>
        <p:txBody>
          <a:bodyPr anchor="ctr"/>
          <a:lstStyle/>
          <a:p>
            <a:pPr>
              <a:defRPr/>
            </a:pPr>
            <a:r>
              <a:rPr lang="en-US" sz="2400" dirty="0">
                <a:solidFill>
                  <a:srgbClr val="FF0000"/>
                </a:solidFill>
                <a:effectLst>
                  <a:outerShdw blurRad="38100" dist="38100" dir="2700000" algn="tl">
                    <a:srgbClr val="000000"/>
                  </a:outerShdw>
                </a:effectLst>
                <a:latin typeface="Arial Black" pitchFamily="34" charset="0"/>
              </a:rPr>
              <a:t>The Atrophic (Flat) Mandibular Ridge</a:t>
            </a:r>
            <a:r>
              <a:rPr lang="en-US" dirty="0">
                <a:solidFill>
                  <a:srgbClr val="FF0000"/>
                </a:solidFill>
                <a:effectLst>
                  <a:outerShdw blurRad="38100" dist="38100" dir="2700000" algn="tl">
                    <a:srgbClr val="000000"/>
                  </a:outerShdw>
                </a:effectLst>
                <a:latin typeface="Arial Black" pitchFamily="34" charset="0"/>
              </a:rPr>
              <a:t> </a:t>
            </a:r>
          </a:p>
        </p:txBody>
      </p:sp>
      <p:sp>
        <p:nvSpPr>
          <p:cNvPr id="5" name="Rectangle 5"/>
          <p:cNvSpPr>
            <a:spLocks noRot="1" noChangeArrowheads="1"/>
          </p:cNvSpPr>
          <p:nvPr/>
        </p:nvSpPr>
        <p:spPr bwMode="auto">
          <a:xfrm>
            <a:off x="5138738" y="5562600"/>
            <a:ext cx="3548062" cy="942975"/>
          </a:xfrm>
          <a:prstGeom prst="rect">
            <a:avLst/>
          </a:prstGeom>
          <a:noFill/>
          <a:ln w="9525">
            <a:noFill/>
            <a:miter lim="800000"/>
            <a:headEnd/>
            <a:tailEnd/>
          </a:ln>
          <a:effectLst/>
        </p:spPr>
        <p:txBody>
          <a:bodyPr anchor="ctr"/>
          <a:lstStyle/>
          <a:p>
            <a:pPr>
              <a:defRPr/>
            </a:pPr>
            <a:r>
              <a:rPr lang="en-US" sz="2800" dirty="0">
                <a:solidFill>
                  <a:srgbClr val="FF0000"/>
                </a:solidFill>
                <a:effectLst>
                  <a:outerShdw blurRad="38100" dist="38100" dir="2700000" algn="tl">
                    <a:srgbClr val="000000"/>
                  </a:outerShdw>
                </a:effectLst>
                <a:latin typeface="Franklin Gothic Heavy" pitchFamily="34" charset="0"/>
              </a:rPr>
              <a:t>Flat palate with shallow vestibule </a:t>
            </a:r>
          </a:p>
        </p:txBody>
      </p:sp>
      <p:pic>
        <p:nvPicPr>
          <p:cNvPr id="7" name="Picture 6" descr="Edent_Mand"/>
          <p:cNvPicPr>
            <a:picLocks noChangeAspect="1" noChangeArrowheads="1"/>
          </p:cNvPicPr>
          <p:nvPr/>
        </p:nvPicPr>
        <p:blipFill>
          <a:blip r:embed="rId2" cstate="print"/>
          <a:srcRect/>
          <a:stretch>
            <a:fillRect/>
          </a:stretch>
        </p:blipFill>
        <p:spPr bwMode="auto">
          <a:xfrm>
            <a:off x="237999" y="2895600"/>
            <a:ext cx="3876801"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image24"/>
          <p:cNvPicPr>
            <a:picLocks noChangeAspect="1" noChangeArrowheads="1"/>
          </p:cNvPicPr>
          <p:nvPr/>
        </p:nvPicPr>
        <p:blipFill>
          <a:blip r:embed="rId3" cstate="print"/>
          <a:srcRect/>
          <a:stretch>
            <a:fillRect/>
          </a:stretch>
        </p:blipFill>
        <p:spPr bwMode="auto">
          <a:xfrm>
            <a:off x="5029200" y="2895600"/>
            <a:ext cx="3817937"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sz="4000" b="1" dirty="0">
                <a:solidFill>
                  <a:srgbClr val="53FFB9"/>
                </a:solidFill>
              </a:rPr>
              <a:t>Vestibuloplasty With Split-Thickness Skin Grafting</a:t>
            </a:r>
          </a:p>
        </p:txBody>
      </p:sp>
      <p:sp>
        <p:nvSpPr>
          <p:cNvPr id="36867" name="Rectangle 3"/>
          <p:cNvSpPr>
            <a:spLocks noGrp="1" noChangeArrowheads="1"/>
          </p:cNvSpPr>
          <p:nvPr>
            <p:ph type="body" idx="1"/>
          </p:nvPr>
        </p:nvSpPr>
        <p:spPr>
          <a:xfrm>
            <a:off x="457200" y="1676400"/>
            <a:ext cx="8229600" cy="2362200"/>
          </a:xfrm>
        </p:spPr>
        <p:txBody>
          <a:bodyPr/>
          <a:lstStyle/>
          <a:p>
            <a:pPr algn="ctr" rtl="0" eaLnBrk="1" hangingPunct="1">
              <a:buFont typeface="Wingdings" panose="05000000000000000000" pitchFamily="2" charset="2"/>
              <a:buNone/>
              <a:defRPr/>
            </a:pPr>
            <a:r>
              <a:rPr lang="en-US" sz="3600" dirty="0"/>
              <a:t>A combination of split-thickness skin grafting with the </a:t>
            </a:r>
            <a:r>
              <a:rPr lang="en-US" sz="3600" dirty="0" err="1"/>
              <a:t>vestibuloplasty</a:t>
            </a:r>
            <a:r>
              <a:rPr lang="en-US" sz="3600" dirty="0"/>
              <a:t> procedure provides greater patient comfort and better stability.</a:t>
            </a:r>
          </a:p>
        </p:txBody>
      </p:sp>
      <p:sp>
        <p:nvSpPr>
          <p:cNvPr id="34820" name="Rectangle 6"/>
          <p:cNvSpPr>
            <a:spLocks noChangeArrowheads="1"/>
          </p:cNvSpPr>
          <p:nvPr/>
        </p:nvSpPr>
        <p:spPr bwMode="auto">
          <a:xfrm>
            <a:off x="8959850" y="73914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endParaRPr lang="en-US" altLang="en-US"/>
          </a:p>
        </p:txBody>
      </p:sp>
      <p:sp>
        <p:nvSpPr>
          <p:cNvPr id="5" name="Rectangle 3"/>
          <p:cNvSpPr txBox="1">
            <a:spLocks noChangeArrowheads="1"/>
          </p:cNvSpPr>
          <p:nvPr/>
        </p:nvSpPr>
        <p:spPr bwMode="auto">
          <a:xfrm>
            <a:off x="152400" y="4800600"/>
            <a:ext cx="4114800" cy="1905000"/>
          </a:xfrm>
          <a:prstGeom prst="rect">
            <a:avLst/>
          </a:prstGeom>
          <a:noFill/>
          <a:ln w="9525">
            <a:noFill/>
            <a:miter lim="800000"/>
            <a:headEnd/>
            <a:tailEnd/>
          </a:ln>
          <a:effectLst/>
        </p:spPr>
        <p:txBody>
          <a:bodyPr/>
          <a:lstStyle/>
          <a:p>
            <a:pPr rtl="0">
              <a:spcBef>
                <a:spcPts val="0"/>
              </a:spcBef>
              <a:buClr>
                <a:schemeClr val="hlink"/>
              </a:buClr>
              <a:buSzPct val="80000"/>
              <a:defRPr/>
            </a:pPr>
            <a:r>
              <a:rPr lang="en-US" sz="2800" u="sng" kern="0" dirty="0">
                <a:effectLst>
                  <a:outerShdw blurRad="38100" dist="38100" dir="2700000" algn="tl">
                    <a:srgbClr val="000000"/>
                  </a:outerShdw>
                </a:effectLst>
                <a:latin typeface="+mn-lt"/>
                <a:cs typeface="+mn-cs"/>
              </a:rPr>
              <a:t>Full-thickness skin grafts </a:t>
            </a:r>
            <a:r>
              <a:rPr lang="en-US" sz="2800" kern="0" dirty="0">
                <a:effectLst>
                  <a:outerShdw blurRad="38100" dist="38100" dir="2700000" algn="tl">
                    <a:srgbClr val="000000"/>
                  </a:outerShdw>
                </a:effectLst>
                <a:latin typeface="+mn-lt"/>
                <a:cs typeface="+mn-cs"/>
              </a:rPr>
              <a:t>include the entire dermis and hair follicles, sweat and sebaceous glands.</a:t>
            </a:r>
          </a:p>
        </p:txBody>
      </p:sp>
      <p:sp>
        <p:nvSpPr>
          <p:cNvPr id="6" name="Rectangle 3"/>
          <p:cNvSpPr txBox="1">
            <a:spLocks noChangeArrowheads="1"/>
          </p:cNvSpPr>
          <p:nvPr/>
        </p:nvSpPr>
        <p:spPr bwMode="auto">
          <a:xfrm>
            <a:off x="4724400" y="4800600"/>
            <a:ext cx="4343400" cy="2057400"/>
          </a:xfrm>
          <a:prstGeom prst="rect">
            <a:avLst/>
          </a:prstGeom>
          <a:noFill/>
          <a:ln w="9525">
            <a:noFill/>
            <a:miter lim="800000"/>
            <a:headEnd/>
            <a:tailEnd/>
          </a:ln>
          <a:effectLst/>
        </p:spPr>
        <p:txBody>
          <a:bodyPr/>
          <a:lstStyle/>
          <a:p>
            <a:pPr rtl="0">
              <a:spcBef>
                <a:spcPts val="0"/>
              </a:spcBef>
              <a:buClr>
                <a:schemeClr val="hlink"/>
              </a:buClr>
              <a:buSzPct val="80000"/>
              <a:buFont typeface="Wingdings" pitchFamily="2" charset="2"/>
              <a:buNone/>
              <a:defRPr/>
            </a:pPr>
            <a:r>
              <a:rPr lang="en-US" sz="2800" u="sng" kern="0" dirty="0">
                <a:effectLst>
                  <a:outerShdw blurRad="38100" dist="38100" dir="2700000" algn="tl">
                    <a:srgbClr val="000000"/>
                  </a:outerShdw>
                </a:effectLst>
                <a:latin typeface="+mn-lt"/>
                <a:cs typeface="+mn-cs"/>
              </a:rPr>
              <a:t>Partial-thickness grafts </a:t>
            </a:r>
            <a:r>
              <a:rPr lang="en-US" sz="2800" kern="0" dirty="0">
                <a:effectLst>
                  <a:outerShdw blurRad="38100" dist="38100" dir="2700000" algn="tl">
                    <a:srgbClr val="000000"/>
                  </a:outerShdw>
                </a:effectLst>
                <a:latin typeface="+mn-lt"/>
                <a:cs typeface="+mn-cs"/>
              </a:rPr>
              <a:t>are further classified into thin, intermediate and thick grafts.</a:t>
            </a:r>
          </a:p>
        </p:txBody>
      </p:sp>
      <p:sp>
        <p:nvSpPr>
          <p:cNvPr id="7" name="سهم إلى اليسار والأعلى 6"/>
          <p:cNvSpPr/>
          <p:nvPr/>
        </p:nvSpPr>
        <p:spPr bwMode="auto">
          <a:xfrm rot="13528387">
            <a:off x="3962400" y="4046538"/>
            <a:ext cx="1119187" cy="1087438"/>
          </a:xfrm>
          <a:prstGeom prst="leftUpArrow">
            <a:avLst/>
          </a:prstGeom>
          <a:solidFill>
            <a:schemeClr val="accent1"/>
          </a:solidFill>
          <a:ln w="9525" cap="flat" cmpd="sng" algn="ctr">
            <a:solidFill>
              <a:schemeClr val="tx1"/>
            </a:solidFill>
            <a:prstDash val="solid"/>
            <a:round/>
            <a:headEnd type="none" w="med" len="med"/>
            <a:tailEnd type="none" w="med" len="med"/>
          </a:ln>
          <a:effectLst/>
        </p:spPr>
        <p:txBody>
          <a:bodyPr rtlCol="1"/>
          <a:lstStyle/>
          <a:p>
            <a:pPr>
              <a:defRPr/>
            </a:pPr>
            <a:endParaRPr lang="ar-IQ"/>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304800" y="2027238"/>
            <a:ext cx="8229600" cy="4525962"/>
          </a:xfrm>
        </p:spPr>
        <p:txBody>
          <a:bodyPr/>
          <a:lstStyle/>
          <a:p>
            <a:pPr indent="0" algn="just" rtl="0" eaLnBrk="1" hangingPunct="1">
              <a:buFont typeface="Wingdings" panose="05000000000000000000" pitchFamily="2" charset="2"/>
              <a:buNone/>
              <a:defRPr/>
            </a:pPr>
            <a:r>
              <a:rPr lang="en-US" dirty="0"/>
              <a:t>The skin graft was harvested from the lateral aspect of the patients thigh. The donor site was covered with an adhesive dressing for patient comfort and infection prophylaxis. The skin graft was then placed and secured with a dermal in a relined, previously constructed acrylic splint. </a:t>
            </a:r>
          </a:p>
        </p:txBody>
      </p:sp>
      <p:sp>
        <p:nvSpPr>
          <p:cNvPr id="6" name="Rectangle 2"/>
          <p:cNvSpPr txBox="1">
            <a:spLocks noChangeArrowheads="1"/>
          </p:cNvSpPr>
          <p:nvPr/>
        </p:nvSpPr>
        <p:spPr bwMode="auto">
          <a:xfrm>
            <a:off x="609600" y="430213"/>
            <a:ext cx="8229600" cy="1139825"/>
          </a:xfrm>
          <a:prstGeom prst="rect">
            <a:avLst/>
          </a:prstGeom>
          <a:noFill/>
          <a:ln w="9525">
            <a:noFill/>
            <a:miter lim="800000"/>
            <a:headEnd/>
            <a:tailEnd/>
          </a:ln>
          <a:effectLst/>
        </p:spPr>
        <p:txBody>
          <a:bodyPr anchor="ctr" anchorCtr="1"/>
          <a:lstStyle/>
          <a:p>
            <a:pPr>
              <a:defRPr/>
            </a:pPr>
            <a:r>
              <a:rPr lang="en-US" sz="4000" b="1" kern="0" dirty="0">
                <a:solidFill>
                  <a:srgbClr val="53FFB9"/>
                </a:solidFill>
                <a:effectLst>
                  <a:outerShdw blurRad="38100" dist="38100" dir="2700000" algn="tl">
                    <a:srgbClr val="000000"/>
                  </a:outerShdw>
                </a:effectLst>
                <a:latin typeface="+mj-lt"/>
                <a:ea typeface="+mj-ea"/>
                <a:cs typeface="+mj-cs"/>
              </a:rPr>
              <a:t>Vestibuloplasty With Split-Thickness Skin Grafting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57200"/>
            <a:ext cx="8229600" cy="987425"/>
          </a:xfrm>
        </p:spPr>
        <p:txBody>
          <a:bodyPr/>
          <a:lstStyle/>
          <a:p>
            <a:pPr rtl="0">
              <a:defRPr/>
            </a:pPr>
            <a:r>
              <a:rPr lang="en-US" b="1" u="sng" dirty="0">
                <a:solidFill>
                  <a:srgbClr val="53FFB9"/>
                </a:solidFill>
              </a:rPr>
              <a:t>II. Trimming </a:t>
            </a:r>
            <a:r>
              <a:rPr lang="en-US" b="1" u="sng" dirty="0" err="1">
                <a:solidFill>
                  <a:srgbClr val="53FFB9"/>
                </a:solidFill>
              </a:rPr>
              <a:t>mylohyoid</a:t>
            </a:r>
            <a:r>
              <a:rPr lang="en-US" b="1" u="sng" dirty="0">
                <a:solidFill>
                  <a:srgbClr val="53FFB9"/>
                </a:solidFill>
              </a:rPr>
              <a:t> ridge</a:t>
            </a:r>
            <a:endParaRPr lang="ar-IQ" b="1" u="sng" dirty="0">
              <a:solidFill>
                <a:srgbClr val="53FFB9"/>
              </a:solidFill>
            </a:endParaRPr>
          </a:p>
        </p:txBody>
      </p:sp>
      <p:sp>
        <p:nvSpPr>
          <p:cNvPr id="3" name="عنصر نائب للمحتوى 2"/>
          <p:cNvSpPr>
            <a:spLocks noGrp="1"/>
          </p:cNvSpPr>
          <p:nvPr>
            <p:ph idx="1"/>
          </p:nvPr>
        </p:nvSpPr>
        <p:spPr>
          <a:xfrm>
            <a:off x="457200" y="1524000"/>
            <a:ext cx="8229600" cy="1371600"/>
          </a:xfrm>
        </p:spPr>
        <p:txBody>
          <a:bodyPr/>
          <a:lstStyle/>
          <a:p>
            <a:pPr algn="ctr" rtl="0">
              <a:buFont typeface="Wingdings" panose="05000000000000000000" pitchFamily="2" charset="2"/>
              <a:buNone/>
              <a:defRPr/>
            </a:pPr>
            <a:r>
              <a:rPr lang="en-US" b="1" dirty="0"/>
              <a:t> To allow extension of the lingual flange of mandibular denture.</a:t>
            </a:r>
            <a:br>
              <a:rPr lang="en-US" b="1" dirty="0"/>
            </a:br>
            <a:endParaRPr lang="ar-IQ" b="1" dirty="0"/>
          </a:p>
        </p:txBody>
      </p:sp>
      <p:sp>
        <p:nvSpPr>
          <p:cNvPr id="5" name="عنوان 1"/>
          <p:cNvSpPr txBox="1">
            <a:spLocks/>
          </p:cNvSpPr>
          <p:nvPr/>
        </p:nvSpPr>
        <p:spPr bwMode="auto">
          <a:xfrm>
            <a:off x="457200" y="3203575"/>
            <a:ext cx="8229600" cy="987425"/>
          </a:xfrm>
          <a:prstGeom prst="rect">
            <a:avLst/>
          </a:prstGeom>
          <a:noFill/>
          <a:ln w="9525">
            <a:noFill/>
            <a:miter lim="800000"/>
            <a:headEnd/>
            <a:tailEnd/>
          </a:ln>
          <a:effectLst/>
        </p:spPr>
        <p:txBody>
          <a:bodyPr anchor="ctr" anchorCtr="1"/>
          <a:lstStyle/>
          <a:p>
            <a:pPr algn="r" rtl="0" eaLnBrk="0" hangingPunct="0">
              <a:defRPr/>
            </a:pPr>
            <a:r>
              <a:rPr lang="en-US" sz="4400" b="1" u="sng" dirty="0">
                <a:solidFill>
                  <a:srgbClr val="53FFB9"/>
                </a:solidFill>
                <a:effectLst>
                  <a:outerShdw blurRad="38100" dist="38100" dir="2700000" algn="tl">
                    <a:srgbClr val="000000">
                      <a:alpha val="43137"/>
                    </a:srgbClr>
                  </a:outerShdw>
                </a:effectLst>
              </a:rPr>
              <a:t>III. Removal of genial tubercle</a:t>
            </a:r>
            <a:endParaRPr lang="ar-IQ" sz="4400" b="1" u="sng" kern="0" dirty="0">
              <a:solidFill>
                <a:srgbClr val="53FFB9"/>
              </a:solidFill>
              <a:effectLst>
                <a:outerShdw blurRad="38100" dist="38100" dir="2700000" algn="tl">
                  <a:srgbClr val="000000">
                    <a:alpha val="43137"/>
                  </a:srgbClr>
                </a:outerShdw>
              </a:effectLst>
              <a:latin typeface="+mj-lt"/>
              <a:ea typeface="+mj-ea"/>
              <a:cs typeface="+mj-cs"/>
            </a:endParaRPr>
          </a:p>
        </p:txBody>
      </p:sp>
      <p:sp>
        <p:nvSpPr>
          <p:cNvPr id="6" name="عنصر نائب للمحتوى 2"/>
          <p:cNvSpPr txBox="1">
            <a:spLocks/>
          </p:cNvSpPr>
          <p:nvPr/>
        </p:nvSpPr>
        <p:spPr bwMode="auto">
          <a:xfrm>
            <a:off x="457200" y="4191000"/>
            <a:ext cx="8229600" cy="1371600"/>
          </a:xfrm>
          <a:prstGeom prst="rect">
            <a:avLst/>
          </a:prstGeom>
          <a:noFill/>
          <a:ln w="9525">
            <a:noFill/>
            <a:miter lim="800000"/>
            <a:headEnd/>
            <a:tailEnd/>
          </a:ln>
          <a:effectLst/>
        </p:spPr>
        <p:txBody>
          <a:bodyPr/>
          <a:lstStyle/>
          <a:p>
            <a:pPr marL="342900" indent="-342900" rtl="0" eaLnBrk="0" hangingPunct="0">
              <a:spcBef>
                <a:spcPct val="20000"/>
              </a:spcBef>
              <a:buClr>
                <a:schemeClr val="hlink"/>
              </a:buClr>
              <a:buSzPct val="80000"/>
              <a:defRPr/>
            </a:pPr>
            <a:r>
              <a:rPr lang="en-US" sz="3200" b="1" kern="0" dirty="0">
                <a:effectLst>
                  <a:outerShdw blurRad="38100" dist="38100" dir="2700000" algn="tl">
                    <a:srgbClr val="000000">
                      <a:alpha val="43137"/>
                    </a:srgbClr>
                  </a:outerShdw>
                </a:effectLst>
                <a:latin typeface="+mn-lt"/>
                <a:cs typeface="+mn-cs"/>
              </a:rPr>
              <a:t> </a:t>
            </a:r>
            <a:r>
              <a:rPr lang="en-US" sz="3200" b="1" dirty="0">
                <a:effectLst>
                  <a:outerShdw blurRad="38100" dist="38100" dir="2700000" algn="tl">
                    <a:srgbClr val="000000">
                      <a:alpha val="43137"/>
                    </a:srgbClr>
                  </a:outerShdw>
                </a:effectLst>
              </a:rPr>
              <a:t>To allow extension in the sublingual fold space.</a:t>
            </a:r>
            <a:br>
              <a:rPr lang="en-US" sz="3200" b="1" kern="0" dirty="0">
                <a:effectLst>
                  <a:outerShdw blurRad="38100" dist="38100" dir="2700000" algn="tl">
                    <a:srgbClr val="000000">
                      <a:alpha val="43137"/>
                    </a:srgbClr>
                  </a:outerShdw>
                </a:effectLst>
                <a:latin typeface="+mn-lt"/>
                <a:cs typeface="+mn-cs"/>
              </a:rPr>
            </a:br>
            <a:endParaRPr lang="ar-IQ" sz="3200" b="1" kern="0" dirty="0">
              <a:effectLst>
                <a:outerShdw blurRad="38100" dist="38100" dir="2700000" algn="tl">
                  <a:srgbClr val="000000">
                    <a:alpha val="43137"/>
                  </a:srgbClr>
                </a:outerShdw>
              </a:effectLst>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536575"/>
            <a:ext cx="8229600" cy="1139825"/>
          </a:xfrm>
        </p:spPr>
        <p:txBody>
          <a:bodyPr/>
          <a:lstStyle/>
          <a:p>
            <a:pPr rtl="0" eaLnBrk="1" hangingPunct="1">
              <a:defRPr/>
            </a:pPr>
            <a:r>
              <a:rPr lang="en-US" sz="4000" b="1" u="sng" dirty="0">
                <a:solidFill>
                  <a:srgbClr val="53FFB9"/>
                </a:solidFill>
              </a:rPr>
              <a:t>IV. Bone Grafting</a:t>
            </a:r>
            <a:br>
              <a:rPr lang="en-US" sz="4000" b="1" dirty="0">
                <a:solidFill>
                  <a:srgbClr val="53FFB9"/>
                </a:solidFill>
              </a:rPr>
            </a:br>
            <a:endParaRPr lang="en-US" sz="4000" b="1" dirty="0">
              <a:solidFill>
                <a:srgbClr val="53FFB9"/>
              </a:solidFill>
            </a:endParaRPr>
          </a:p>
        </p:txBody>
      </p:sp>
      <p:sp>
        <p:nvSpPr>
          <p:cNvPr id="53251" name="Rectangle 3"/>
          <p:cNvSpPr>
            <a:spLocks noGrp="1" noChangeArrowheads="1"/>
          </p:cNvSpPr>
          <p:nvPr>
            <p:ph type="body" idx="1"/>
          </p:nvPr>
        </p:nvSpPr>
        <p:spPr>
          <a:xfrm>
            <a:off x="457200" y="1600200"/>
            <a:ext cx="8229600" cy="3581400"/>
          </a:xfrm>
        </p:spPr>
        <p:txBody>
          <a:bodyPr/>
          <a:lstStyle/>
          <a:p>
            <a:pPr algn="l" rtl="0" eaLnBrk="1" hangingPunct="1">
              <a:buClr>
                <a:srgbClr val="FFFF00"/>
              </a:buClr>
              <a:defRPr/>
            </a:pPr>
            <a:r>
              <a:rPr lang="en-US" sz="3600" dirty="0">
                <a:solidFill>
                  <a:srgbClr val="FFFF00"/>
                </a:solidFill>
              </a:rPr>
              <a:t> Ridge augmentation</a:t>
            </a:r>
          </a:p>
          <a:p>
            <a:pPr algn="l" rtl="0" eaLnBrk="1" hangingPunct="1">
              <a:buClr>
                <a:srgbClr val="FFFF00"/>
              </a:buClr>
              <a:buFont typeface="Wingdings" panose="05000000000000000000" pitchFamily="2" charset="2"/>
              <a:buNone/>
              <a:defRPr/>
            </a:pPr>
            <a:endParaRPr lang="en-US" sz="3600" dirty="0">
              <a:solidFill>
                <a:srgbClr val="FFFF00"/>
              </a:solidFill>
            </a:endParaRPr>
          </a:p>
          <a:p>
            <a:pPr algn="l" rtl="0" eaLnBrk="1" hangingPunct="1">
              <a:buClr>
                <a:srgbClr val="FFFF00"/>
              </a:buClr>
              <a:defRPr/>
            </a:pPr>
            <a:r>
              <a:rPr lang="en-US" sz="3600" dirty="0">
                <a:solidFill>
                  <a:srgbClr val="FFFF00"/>
                </a:solidFill>
              </a:rPr>
              <a:t> Sinus lift and graft procedure</a:t>
            </a:r>
          </a:p>
          <a:p>
            <a:pPr algn="l" rtl="0" eaLnBrk="1" hangingPunct="1">
              <a:buClr>
                <a:srgbClr val="FFFF00"/>
              </a:buClr>
              <a:buFont typeface="Wingdings" panose="05000000000000000000" pitchFamily="2" charset="2"/>
              <a:buNone/>
              <a:defRPr/>
            </a:pPr>
            <a:endParaRPr lang="en-US" sz="3600" dirty="0">
              <a:solidFill>
                <a:srgbClr val="FFFF00"/>
              </a:solidFill>
            </a:endParaRPr>
          </a:p>
          <a:p>
            <a:pPr algn="l" rtl="0" eaLnBrk="1" hangingPunct="1">
              <a:buClr>
                <a:srgbClr val="FFFF00"/>
              </a:buClr>
              <a:defRPr/>
            </a:pPr>
            <a:r>
              <a:rPr lang="en-US" sz="3600" dirty="0">
                <a:solidFill>
                  <a:srgbClr val="FFFF00"/>
                </a:solidFill>
              </a:rPr>
              <a:t> Nerve  repositioning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rtl="0" eaLnBrk="1" hangingPunct="1">
              <a:defRPr/>
            </a:pPr>
            <a:r>
              <a:rPr lang="en-US" b="1" dirty="0">
                <a:solidFill>
                  <a:srgbClr val="FFFF00"/>
                </a:solidFill>
              </a:rPr>
              <a:t>a. Ridge augmentation </a:t>
            </a:r>
          </a:p>
        </p:txBody>
      </p:sp>
      <p:sp>
        <p:nvSpPr>
          <p:cNvPr id="54275" name="Rectangle 3"/>
          <p:cNvSpPr>
            <a:spLocks noGrp="1" noChangeArrowheads="1"/>
          </p:cNvSpPr>
          <p:nvPr>
            <p:ph type="body" idx="1"/>
          </p:nvPr>
        </p:nvSpPr>
        <p:spPr/>
        <p:txBody>
          <a:bodyPr/>
          <a:lstStyle/>
          <a:p>
            <a:pPr algn="ctr" rtl="0" eaLnBrk="1" hangingPunct="1">
              <a:buFont typeface="Wingdings" panose="05000000000000000000" pitchFamily="2" charset="2"/>
              <a:buNone/>
              <a:defRPr/>
            </a:pPr>
            <a:r>
              <a:rPr lang="en-US" dirty="0"/>
              <a:t>In sever cases of ridge resorption </a:t>
            </a:r>
          </a:p>
          <a:p>
            <a:pPr algn="ctr" rtl="0" eaLnBrk="1" hangingPunct="1">
              <a:buFont typeface="Wingdings" panose="05000000000000000000" pitchFamily="2" charset="2"/>
              <a:buNone/>
              <a:defRPr/>
            </a:pPr>
            <a:endParaRPr lang="en-US" dirty="0"/>
          </a:p>
          <a:p>
            <a:pPr algn="ctr" rtl="0" eaLnBrk="1" hangingPunct="1">
              <a:buFont typeface="Wingdings" panose="05000000000000000000" pitchFamily="2" charset="2"/>
              <a:buNone/>
              <a:defRPr/>
            </a:pPr>
            <a:endParaRPr lang="en-US" dirty="0"/>
          </a:p>
          <a:p>
            <a:pPr algn="ctr" rtl="0" eaLnBrk="1" hangingPunct="1">
              <a:buFont typeface="Wingdings" panose="05000000000000000000" pitchFamily="2" charset="2"/>
              <a:buNone/>
              <a:defRPr/>
            </a:pPr>
            <a:endParaRPr lang="en-US" dirty="0"/>
          </a:p>
          <a:p>
            <a:pPr algn="ctr" rtl="0" eaLnBrk="1" hangingPunct="1">
              <a:buFont typeface="Wingdings" panose="05000000000000000000" pitchFamily="2" charset="2"/>
              <a:buNone/>
              <a:defRPr/>
            </a:pPr>
            <a:endParaRPr lang="en-US" dirty="0"/>
          </a:p>
          <a:p>
            <a:pPr algn="ctr" rtl="0" eaLnBrk="1" hangingPunct="1">
              <a:buFont typeface="Wingdings" panose="05000000000000000000" pitchFamily="2" charset="2"/>
              <a:buNone/>
              <a:defRPr/>
            </a:pPr>
            <a:endParaRPr lang="en-US" dirty="0"/>
          </a:p>
          <a:p>
            <a:pPr algn="ctr" rtl="0" eaLnBrk="1" hangingPunct="1">
              <a:buFont typeface="Wingdings" panose="05000000000000000000" pitchFamily="2" charset="2"/>
              <a:buNone/>
              <a:defRPr/>
            </a:pPr>
            <a:r>
              <a:rPr lang="en-US" dirty="0"/>
              <a:t>Bone graft is placed to increase the ridge height and \or width  </a:t>
            </a:r>
          </a:p>
          <a:p>
            <a:pPr algn="ctr" rtl="0" eaLnBrk="1" hangingPunct="1">
              <a:buFont typeface="Wingdings" panose="05000000000000000000" pitchFamily="2" charset="2"/>
              <a:buNone/>
              <a:defRPr/>
            </a:pPr>
            <a:endParaRPr lang="en-US" dirty="0"/>
          </a:p>
        </p:txBody>
      </p:sp>
      <p:pic>
        <p:nvPicPr>
          <p:cNvPr id="22532" name="Picture 4" descr="f8"/>
          <p:cNvPicPr>
            <a:picLocks noChangeAspect="1" noChangeArrowheads="1"/>
          </p:cNvPicPr>
          <p:nvPr/>
        </p:nvPicPr>
        <p:blipFill>
          <a:blip r:embed="rId2"/>
          <a:srcRect/>
          <a:stretch>
            <a:fillRect/>
          </a:stretch>
        </p:blipFill>
        <p:spPr bwMode="auto">
          <a:xfrm>
            <a:off x="457200" y="2362200"/>
            <a:ext cx="83820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5"/>
          <p:cNvSpPr>
            <a:spLocks noChangeArrowheads="1"/>
          </p:cNvSpPr>
          <p:nvPr/>
        </p:nvSpPr>
        <p:spPr bwMode="auto">
          <a:xfrm>
            <a:off x="1852613" y="2667000"/>
            <a:ext cx="544036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IQ" altLang="en-US"/>
          </a:p>
        </p:txBody>
      </p:sp>
      <p:pic>
        <p:nvPicPr>
          <p:cNvPr id="319510" name="Picture 22" descr="DSCF2066"/>
          <p:cNvPicPr>
            <a:picLocks noGrp="1" noChangeAspect="1" noChangeArrowheads="1"/>
          </p:cNvPicPr>
          <p:nvPr>
            <p:ph type="body" idx="1"/>
          </p:nvPr>
        </p:nvPicPr>
        <p:blipFill>
          <a:blip r:embed="rId2">
            <a:lum bright="6000" contrast="30000"/>
          </a:blip>
          <a:srcRect/>
          <a:stretch>
            <a:fillRect/>
          </a:stretch>
        </p:blipFill>
        <p:spPr>
          <a:xfrm>
            <a:off x="2286000" y="152400"/>
            <a:ext cx="4419600" cy="2952750"/>
          </a:xfrm>
          <a:ln w="38100" cap="sq">
            <a:solidFill>
              <a:srgbClr val="000000"/>
            </a:solidFill>
          </a:ln>
          <a:effectLst>
            <a:outerShdw blurRad="50800" dist="38100" dir="2700000" algn="tl" rotWithShape="0">
              <a:srgbClr val="000000">
                <a:alpha val="43000"/>
              </a:srgbClr>
            </a:outerShdw>
          </a:effectLst>
        </p:spPr>
      </p:pic>
      <p:pic>
        <p:nvPicPr>
          <p:cNvPr id="6" name="Picture 4" descr="DSCF2072"/>
          <p:cNvPicPr>
            <a:picLocks noChangeAspect="1" noChangeArrowheads="1"/>
          </p:cNvPicPr>
          <p:nvPr/>
        </p:nvPicPr>
        <p:blipFill>
          <a:blip r:embed="rId3">
            <a:lum contrast="24000"/>
          </a:blip>
          <a:srcRect/>
          <a:stretch>
            <a:fillRect/>
          </a:stretch>
        </p:blipFill>
        <p:spPr bwMode="auto">
          <a:xfrm>
            <a:off x="228600" y="3581400"/>
            <a:ext cx="41910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5" descr="DSCF2070"/>
          <p:cNvPicPr>
            <a:picLocks noChangeAspect="1" noChangeArrowheads="1"/>
          </p:cNvPicPr>
          <p:nvPr/>
        </p:nvPicPr>
        <p:blipFill>
          <a:blip r:embed="rId4">
            <a:lum contrast="18000"/>
          </a:blip>
          <a:srcRect/>
          <a:stretch>
            <a:fillRect/>
          </a:stretch>
        </p:blipFill>
        <p:spPr bwMode="auto">
          <a:xfrm>
            <a:off x="4572000" y="3581400"/>
            <a:ext cx="4322763" cy="2771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76200"/>
            <a:ext cx="9144000" cy="1139825"/>
          </a:xfrm>
        </p:spPr>
        <p:txBody>
          <a:bodyPr/>
          <a:lstStyle/>
          <a:p>
            <a:pPr eaLnBrk="1" hangingPunct="1">
              <a:defRPr/>
            </a:pPr>
            <a:r>
              <a:rPr lang="en-US" b="1" dirty="0">
                <a:solidFill>
                  <a:srgbClr val="FFFF00"/>
                </a:solidFill>
              </a:rPr>
              <a:t>b. Sinus lift and graft procedure</a:t>
            </a:r>
          </a:p>
        </p:txBody>
      </p:sp>
      <p:sp>
        <p:nvSpPr>
          <p:cNvPr id="55299" name="Rectangle 3"/>
          <p:cNvSpPr>
            <a:spLocks noGrp="1" noChangeArrowheads="1"/>
          </p:cNvSpPr>
          <p:nvPr>
            <p:ph type="body" idx="1"/>
          </p:nvPr>
        </p:nvSpPr>
        <p:spPr>
          <a:xfrm>
            <a:off x="457200" y="990600"/>
            <a:ext cx="8229600" cy="2514600"/>
          </a:xfrm>
        </p:spPr>
        <p:txBody>
          <a:bodyPr/>
          <a:lstStyle/>
          <a:p>
            <a:pPr marL="0" indent="0" algn="ctr" rtl="0" eaLnBrk="1" hangingPunct="1">
              <a:spcBef>
                <a:spcPts val="0"/>
              </a:spcBef>
              <a:buFont typeface="Wingdings" panose="05000000000000000000" pitchFamily="2" charset="2"/>
              <a:buNone/>
              <a:defRPr/>
            </a:pPr>
            <a:r>
              <a:rPr lang="en-US" dirty="0"/>
              <a:t>This procedure involves elevating the sinus membrane and placing the bone graft onto the sinus floor allowing implant to be placed in the back part of upper jaw. </a:t>
            </a:r>
          </a:p>
        </p:txBody>
      </p:sp>
      <p:sp>
        <p:nvSpPr>
          <p:cNvPr id="4" name="Rectangle 2"/>
          <p:cNvSpPr txBox="1">
            <a:spLocks noChangeArrowheads="1"/>
          </p:cNvSpPr>
          <p:nvPr/>
        </p:nvSpPr>
        <p:spPr bwMode="auto">
          <a:xfrm>
            <a:off x="457200" y="3432175"/>
            <a:ext cx="8229600" cy="1139825"/>
          </a:xfrm>
          <a:prstGeom prst="rect">
            <a:avLst/>
          </a:prstGeom>
          <a:noFill/>
          <a:ln w="9525">
            <a:noFill/>
            <a:miter lim="800000"/>
            <a:headEnd/>
            <a:tailEnd/>
          </a:ln>
          <a:effectLst/>
        </p:spPr>
        <p:txBody>
          <a:bodyPr anchor="ctr" anchorCtr="1"/>
          <a:lstStyle/>
          <a:p>
            <a:pPr rtl="0">
              <a:defRPr/>
            </a:pPr>
            <a:r>
              <a:rPr lang="en-US" sz="4400" b="1" kern="0" dirty="0">
                <a:solidFill>
                  <a:srgbClr val="FFFF00"/>
                </a:solidFill>
                <a:effectLst>
                  <a:outerShdw blurRad="38100" dist="38100" dir="2700000" algn="tl">
                    <a:srgbClr val="000000"/>
                  </a:outerShdw>
                </a:effectLst>
                <a:latin typeface="+mj-lt"/>
                <a:ea typeface="+mj-ea"/>
                <a:cs typeface="+mj-cs"/>
              </a:rPr>
              <a:t>c. Nerve  repositioning</a:t>
            </a:r>
          </a:p>
        </p:txBody>
      </p:sp>
      <p:sp>
        <p:nvSpPr>
          <p:cNvPr id="5" name="Rectangle 3"/>
          <p:cNvSpPr txBox="1">
            <a:spLocks noChangeArrowheads="1"/>
          </p:cNvSpPr>
          <p:nvPr/>
        </p:nvSpPr>
        <p:spPr bwMode="auto">
          <a:xfrm>
            <a:off x="457200" y="4495800"/>
            <a:ext cx="8229600" cy="2438400"/>
          </a:xfrm>
          <a:prstGeom prst="rect">
            <a:avLst/>
          </a:prstGeom>
          <a:noFill/>
          <a:ln w="9525">
            <a:noFill/>
            <a:miter lim="800000"/>
            <a:headEnd/>
            <a:tailEnd/>
          </a:ln>
          <a:effectLst/>
        </p:spPr>
        <p:txBody>
          <a:bodyPr/>
          <a:lstStyle/>
          <a:p>
            <a:pPr marL="342900" indent="-342900" rtl="0">
              <a:spcBef>
                <a:spcPct val="20000"/>
              </a:spcBef>
              <a:buClr>
                <a:schemeClr val="hlink"/>
              </a:buClr>
              <a:buSzPct val="80000"/>
              <a:buFont typeface="Wingdings" pitchFamily="2" charset="2"/>
              <a:buNone/>
              <a:defRPr/>
            </a:pPr>
            <a:r>
              <a:rPr lang="en-US" sz="3200" kern="0" dirty="0">
                <a:effectLst>
                  <a:outerShdw blurRad="38100" dist="38100" dir="2700000" algn="tl">
                    <a:srgbClr val="000000"/>
                  </a:outerShdw>
                </a:effectLst>
                <a:latin typeface="+mn-lt"/>
                <a:cs typeface="+mn-cs"/>
              </a:rPr>
              <a:t>The mandibular nerve may need to be moved in order to make room for placement of dental implant in the lower jaw.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rtl="0" eaLnBrk="1" hangingPunct="1">
              <a:defRPr/>
            </a:pPr>
            <a:r>
              <a:rPr lang="en-US" b="1" dirty="0">
                <a:solidFill>
                  <a:srgbClr val="FF0000"/>
                </a:solidFill>
              </a:rPr>
              <a:t>Sources of Bone Grafts: </a:t>
            </a:r>
          </a:p>
        </p:txBody>
      </p:sp>
      <p:sp>
        <p:nvSpPr>
          <p:cNvPr id="57347" name="Rectangle 3"/>
          <p:cNvSpPr>
            <a:spLocks noGrp="1" noChangeArrowheads="1"/>
          </p:cNvSpPr>
          <p:nvPr>
            <p:ph type="body" idx="1"/>
          </p:nvPr>
        </p:nvSpPr>
        <p:spPr>
          <a:xfrm>
            <a:off x="457200" y="1722438"/>
            <a:ext cx="8229600" cy="4525962"/>
          </a:xfrm>
        </p:spPr>
        <p:txBody>
          <a:bodyPr/>
          <a:lstStyle/>
          <a:p>
            <a:pPr algn="ctr" rtl="0" eaLnBrk="1" hangingPunct="1">
              <a:buFont typeface="Wingdings" panose="05000000000000000000" pitchFamily="2" charset="2"/>
              <a:buNone/>
              <a:defRPr/>
            </a:pPr>
            <a:r>
              <a:rPr lang="en-US" sz="3600" dirty="0">
                <a:solidFill>
                  <a:srgbClr val="53FFB9"/>
                </a:solidFill>
              </a:rPr>
              <a:t>1- Auto genus materials: </a:t>
            </a:r>
          </a:p>
          <a:p>
            <a:pPr algn="ctr" rtl="0" eaLnBrk="1" hangingPunct="1">
              <a:buFont typeface="Wingdings" panose="05000000000000000000" pitchFamily="2" charset="2"/>
              <a:buNone/>
              <a:defRPr/>
            </a:pPr>
            <a:r>
              <a:rPr lang="en-US" sz="3600" dirty="0"/>
              <a:t>A- Intraoral </a:t>
            </a:r>
          </a:p>
          <a:p>
            <a:pPr algn="ctr" rtl="0" eaLnBrk="1" hangingPunct="1">
              <a:buFont typeface="Wingdings" panose="05000000000000000000" pitchFamily="2" charset="2"/>
              <a:buNone/>
              <a:defRPr/>
            </a:pPr>
            <a:r>
              <a:rPr lang="en-US" sz="3600" dirty="0"/>
              <a:t>Chin ,third molar region </a:t>
            </a:r>
          </a:p>
          <a:p>
            <a:pPr algn="ctr" rtl="0" eaLnBrk="1" hangingPunct="1">
              <a:buFont typeface="Wingdings" panose="05000000000000000000" pitchFamily="2" charset="2"/>
              <a:buNone/>
              <a:defRPr/>
            </a:pPr>
            <a:r>
              <a:rPr lang="en-US" sz="3600" dirty="0"/>
              <a:t>B –Extra oral </a:t>
            </a:r>
          </a:p>
          <a:p>
            <a:pPr algn="ctr" rtl="0" eaLnBrk="1" hangingPunct="1">
              <a:buFont typeface="Wingdings" panose="05000000000000000000" pitchFamily="2" charset="2"/>
              <a:buNone/>
              <a:defRPr/>
            </a:pPr>
            <a:r>
              <a:rPr lang="en-US" sz="3600" dirty="0"/>
              <a:t>Hip, outer aspect of the tibia at the knee, iliac crest or rib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457200" y="990600"/>
            <a:ext cx="8229600" cy="4525963"/>
          </a:xfrm>
        </p:spPr>
        <p:txBody>
          <a:bodyPr/>
          <a:lstStyle/>
          <a:p>
            <a:pPr algn="ctr" rtl="0" eaLnBrk="1" hangingPunct="1">
              <a:buFont typeface="Wingdings" panose="05000000000000000000" pitchFamily="2" charset="2"/>
              <a:buNone/>
              <a:defRPr/>
            </a:pPr>
            <a:r>
              <a:rPr lang="en-US" sz="3600" dirty="0">
                <a:solidFill>
                  <a:srgbClr val="53FFB9"/>
                </a:solidFill>
              </a:rPr>
              <a:t>2- Allograft material:</a:t>
            </a:r>
            <a:r>
              <a:rPr lang="en-US" sz="3600" dirty="0"/>
              <a:t> </a:t>
            </a:r>
          </a:p>
          <a:p>
            <a:pPr algn="ctr" rtl="0" eaLnBrk="1" hangingPunct="1">
              <a:buFont typeface="Wingdings" panose="05000000000000000000" pitchFamily="2" charset="2"/>
              <a:buNone/>
              <a:defRPr/>
            </a:pPr>
            <a:r>
              <a:rPr lang="en-US" sz="3600" dirty="0"/>
              <a:t>Derived from cadaver bone of the same  species. </a:t>
            </a:r>
          </a:p>
          <a:p>
            <a:pPr algn="ctr" rtl="0" eaLnBrk="1" hangingPunct="1">
              <a:buFont typeface="Wingdings" panose="05000000000000000000" pitchFamily="2" charset="2"/>
              <a:buNone/>
              <a:defRPr/>
            </a:pPr>
            <a:r>
              <a:rPr lang="en-US" sz="3600" dirty="0">
                <a:solidFill>
                  <a:srgbClr val="53FFB9"/>
                </a:solidFill>
              </a:rPr>
              <a:t>3- Alloplastic materials:</a:t>
            </a:r>
            <a:r>
              <a:rPr lang="en-US" sz="3600" dirty="0"/>
              <a:t> </a:t>
            </a:r>
          </a:p>
          <a:p>
            <a:pPr algn="ctr" rtl="0" eaLnBrk="1" hangingPunct="1">
              <a:buFont typeface="Wingdings" panose="05000000000000000000" pitchFamily="2" charset="2"/>
              <a:buNone/>
              <a:defRPr/>
            </a:pPr>
            <a:r>
              <a:rPr lang="en-US" sz="3600" dirty="0"/>
              <a:t>Derived from synthetic sources. </a:t>
            </a:r>
          </a:p>
          <a:p>
            <a:pPr algn="ctr" rtl="0" eaLnBrk="1" hangingPunct="1">
              <a:buFont typeface="Wingdings" panose="05000000000000000000" pitchFamily="2" charset="2"/>
              <a:buNone/>
              <a:defRPr/>
            </a:pPr>
            <a:r>
              <a:rPr lang="en-US" sz="3600" dirty="0">
                <a:solidFill>
                  <a:srgbClr val="53FFB9"/>
                </a:solidFill>
              </a:rPr>
              <a:t>4 –</a:t>
            </a:r>
            <a:r>
              <a:rPr lang="en-US" sz="3600" dirty="0" err="1">
                <a:solidFill>
                  <a:srgbClr val="53FFB9"/>
                </a:solidFill>
              </a:rPr>
              <a:t>Xenografts</a:t>
            </a:r>
            <a:r>
              <a:rPr lang="en-US" sz="3600" dirty="0">
                <a:solidFill>
                  <a:srgbClr val="53FFB9"/>
                </a:solidFill>
              </a:rPr>
              <a:t>:</a:t>
            </a:r>
          </a:p>
          <a:p>
            <a:pPr algn="ctr" rtl="0" eaLnBrk="1" hangingPunct="1">
              <a:buFont typeface="Wingdings" panose="05000000000000000000" pitchFamily="2" charset="2"/>
              <a:buNone/>
              <a:defRPr/>
            </a:pPr>
            <a:r>
              <a:rPr lang="en-US" sz="3600" dirty="0"/>
              <a:t>Derived from the inorganic portion of animal bone.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304800"/>
            <a:ext cx="8229600" cy="1384300"/>
          </a:xfrm>
        </p:spPr>
        <p:txBody>
          <a:bodyPr/>
          <a:lstStyle/>
          <a:p>
            <a:pPr rtl="0">
              <a:defRPr/>
            </a:pPr>
            <a:r>
              <a:rPr lang="en-GB" sz="3200" b="1" dirty="0"/>
              <a:t>Classification of bone based on source, form &amp; composition:</a:t>
            </a:r>
          </a:p>
        </p:txBody>
      </p:sp>
      <p:graphicFrame>
        <p:nvGraphicFramePr>
          <p:cNvPr id="8" name="رسم تخطيطي 7"/>
          <p:cNvGraphicFramePr/>
          <p:nvPr/>
        </p:nvGraphicFramePr>
        <p:xfrm>
          <a:off x="0" y="1752600"/>
          <a:ext cx="47244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رسم تخطيطي 8"/>
          <p:cNvGraphicFramePr/>
          <p:nvPr/>
        </p:nvGraphicFramePr>
        <p:xfrm>
          <a:off x="4572000" y="1676400"/>
          <a:ext cx="4572000" cy="2209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رسم تخطيطي 9"/>
          <p:cNvGraphicFramePr/>
          <p:nvPr/>
        </p:nvGraphicFramePr>
        <p:xfrm>
          <a:off x="-76200" y="4572000"/>
          <a:ext cx="3581400" cy="152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رسم تخطيطي 10"/>
          <p:cNvGraphicFramePr/>
          <p:nvPr/>
        </p:nvGraphicFramePr>
        <p:xfrm>
          <a:off x="3505200" y="3962400"/>
          <a:ext cx="5562600" cy="2667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marL="609600" indent="-609600" rtl="0" eaLnBrk="1" hangingPunct="1">
              <a:defRPr/>
            </a:pPr>
            <a:r>
              <a:rPr lang="en-US" sz="5400" b="1" dirty="0">
                <a:solidFill>
                  <a:schemeClr val="hlink"/>
                </a:solidFill>
              </a:rPr>
              <a:t>Anatomic factors</a:t>
            </a:r>
            <a:r>
              <a:rPr lang="en-US" sz="5400" b="1" dirty="0"/>
              <a:t> </a:t>
            </a:r>
          </a:p>
        </p:txBody>
      </p:sp>
      <p:sp>
        <p:nvSpPr>
          <p:cNvPr id="10243" name="Rectangle 3"/>
          <p:cNvSpPr>
            <a:spLocks noGrp="1" noChangeArrowheads="1"/>
          </p:cNvSpPr>
          <p:nvPr>
            <p:ph type="body" idx="1"/>
          </p:nvPr>
        </p:nvSpPr>
        <p:spPr/>
        <p:txBody>
          <a:bodyPr/>
          <a:lstStyle/>
          <a:p>
            <a:pPr marL="609600" indent="-609600" algn="ctr" rtl="0" eaLnBrk="1" hangingPunct="1">
              <a:buFont typeface="Wingdings" panose="05000000000000000000" pitchFamily="2" charset="2"/>
              <a:buNone/>
              <a:defRPr/>
            </a:pPr>
            <a:endParaRPr lang="en-US" dirty="0"/>
          </a:p>
          <a:p>
            <a:pPr marL="609600" indent="-609600" algn="just" rtl="0" eaLnBrk="1" hangingPunct="1">
              <a:defRPr/>
            </a:pPr>
            <a:r>
              <a:rPr lang="en-US" dirty="0"/>
              <a:t>Include type of the bone, size, shape, and density of the ridges.</a:t>
            </a:r>
          </a:p>
          <a:p>
            <a:pPr marL="609600" indent="-609600" algn="just" rtl="0" eaLnBrk="1" hangingPunct="1">
              <a:defRPr/>
            </a:pPr>
            <a:r>
              <a:rPr lang="en-US" dirty="0"/>
              <a:t>The thickness and character of the mucosa covering the ridge.</a:t>
            </a:r>
          </a:p>
          <a:p>
            <a:pPr marL="609600" indent="-609600" algn="just" rtl="0" eaLnBrk="1" hangingPunct="1">
              <a:defRPr/>
            </a:pPr>
            <a:r>
              <a:rPr lang="en-US" dirty="0"/>
              <a:t>The ridge relationships. </a:t>
            </a:r>
          </a:p>
          <a:p>
            <a:pPr marL="609600" indent="-609600" algn="ctr" rtl="0" eaLnBrk="1" hangingPunct="1">
              <a:defRPr/>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9375"/>
            <a:ext cx="8229600" cy="911225"/>
          </a:xfrm>
        </p:spPr>
        <p:txBody>
          <a:bodyPr/>
          <a:lstStyle/>
          <a:p>
            <a:pPr rtl="0">
              <a:defRPr/>
            </a:pPr>
            <a:r>
              <a:rPr lang="en-US" b="1" u="sng" dirty="0">
                <a:solidFill>
                  <a:srgbClr val="53FFB9"/>
                </a:solidFill>
              </a:rPr>
              <a:t>V. Distraction implants</a:t>
            </a:r>
            <a:endParaRPr lang="ar-IQ" b="1" u="sng" dirty="0">
              <a:solidFill>
                <a:srgbClr val="53FFB9"/>
              </a:solidFill>
            </a:endParaRPr>
          </a:p>
        </p:txBody>
      </p:sp>
      <p:sp>
        <p:nvSpPr>
          <p:cNvPr id="3" name="عنصر نائب للمحتوى 2"/>
          <p:cNvSpPr>
            <a:spLocks noGrp="1"/>
          </p:cNvSpPr>
          <p:nvPr>
            <p:ph idx="1"/>
          </p:nvPr>
        </p:nvSpPr>
        <p:spPr>
          <a:xfrm>
            <a:off x="457200" y="884238"/>
            <a:ext cx="8229600" cy="2163762"/>
          </a:xfrm>
        </p:spPr>
        <p:txBody>
          <a:bodyPr/>
          <a:lstStyle/>
          <a:p>
            <a:pPr algn="ctr" rtl="0">
              <a:buFont typeface="Wingdings" panose="05000000000000000000" pitchFamily="2" charset="2"/>
              <a:buNone/>
              <a:defRPr/>
            </a:pPr>
            <a:r>
              <a:rPr lang="en-US" dirty="0"/>
              <a:t> it contains mobile </a:t>
            </a:r>
            <a:r>
              <a:rPr lang="en-US" dirty="0" err="1"/>
              <a:t>endosteal</a:t>
            </a:r>
            <a:r>
              <a:rPr lang="en-US" dirty="0"/>
              <a:t> part that allows heightening of the ridge up to 6 mm. the prosthesis is loaded 4-6 months after distraction</a:t>
            </a:r>
            <a:br>
              <a:rPr lang="en-US" dirty="0"/>
            </a:br>
            <a:endParaRPr lang="ar-IQ" dirty="0"/>
          </a:p>
        </p:txBody>
      </p:sp>
      <p:pic>
        <p:nvPicPr>
          <p:cNvPr id="6" name="Picture 4" descr="14"/>
          <p:cNvPicPr>
            <a:picLocks noChangeAspect="1" noChangeArrowheads="1"/>
          </p:cNvPicPr>
          <p:nvPr/>
        </p:nvPicPr>
        <p:blipFill>
          <a:blip r:embed="rId2">
            <a:lum bright="12000" contrast="18000"/>
          </a:blip>
          <a:srcRect l="3400" r="21812" b="10001"/>
          <a:stretch>
            <a:fillRect/>
          </a:stretch>
        </p:blipFill>
        <p:spPr bwMode="auto">
          <a:xfrm>
            <a:off x="2557463" y="3276600"/>
            <a:ext cx="1862137"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5" descr="13"/>
          <p:cNvPicPr>
            <a:picLocks noChangeAspect="1" noChangeArrowheads="1"/>
          </p:cNvPicPr>
          <p:nvPr/>
        </p:nvPicPr>
        <p:blipFill>
          <a:blip r:embed="rId3"/>
          <a:srcRect l="4878" b="8005"/>
          <a:stretch>
            <a:fillRect/>
          </a:stretch>
        </p:blipFill>
        <p:spPr bwMode="auto">
          <a:xfrm>
            <a:off x="4724400" y="3252788"/>
            <a:ext cx="4114800" cy="3071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DSCF2065"/>
          <p:cNvPicPr>
            <a:picLocks noChangeAspect="1" noChangeArrowheads="1"/>
          </p:cNvPicPr>
          <p:nvPr/>
        </p:nvPicPr>
        <p:blipFill>
          <a:blip r:embed="rId4">
            <a:lum bright="36000" contrast="72000"/>
          </a:blip>
          <a:srcRect l="14537" b="6609"/>
          <a:stretch>
            <a:fillRect/>
          </a:stretch>
        </p:blipFill>
        <p:spPr bwMode="auto">
          <a:xfrm>
            <a:off x="381000" y="3276600"/>
            <a:ext cx="1905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dist clinical"/>
          <p:cNvPicPr>
            <a:picLocks noChangeAspect="1" noChangeArrowheads="1" noCrop="1"/>
          </p:cNvPicPr>
          <p:nvPr/>
        </p:nvPicPr>
        <p:blipFill>
          <a:blip r:embed="rId2">
            <a:lum bright="-6000" contrast="12000"/>
          </a:blip>
          <a:srcRect/>
          <a:stretch>
            <a:fillRect/>
          </a:stretch>
        </p:blipFill>
        <p:spPr bwMode="auto">
          <a:xfrm>
            <a:off x="381000" y="1676400"/>
            <a:ext cx="412115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Dr hoda review 1 012"/>
          <p:cNvPicPr>
            <a:picLocks noChangeAspect="1" noChangeArrowheads="1"/>
          </p:cNvPicPr>
          <p:nvPr/>
        </p:nvPicPr>
        <p:blipFill>
          <a:blip r:embed="rId3">
            <a:lum bright="12000" contrast="12000"/>
          </a:blip>
          <a:srcRect/>
          <a:stretch>
            <a:fillRect/>
          </a:stretch>
        </p:blipFill>
        <p:spPr bwMode="auto">
          <a:xfrm>
            <a:off x="4648200" y="1676400"/>
            <a:ext cx="42672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0"/>
            <a:ext cx="8229600" cy="1139825"/>
          </a:xfrm>
        </p:spPr>
        <p:txBody>
          <a:bodyPr/>
          <a:lstStyle/>
          <a:p>
            <a:pPr rtl="0">
              <a:defRPr/>
            </a:pPr>
            <a:r>
              <a:rPr lang="en-US" b="1" u="sng" dirty="0">
                <a:solidFill>
                  <a:srgbClr val="53FFB9"/>
                </a:solidFill>
              </a:rPr>
              <a:t>VI. Osseo-integrated implants </a:t>
            </a:r>
            <a:endParaRPr lang="ar-IQ" b="1" u="sng" dirty="0">
              <a:solidFill>
                <a:srgbClr val="53FFB9"/>
              </a:solidFill>
            </a:endParaRPr>
          </a:p>
        </p:txBody>
      </p:sp>
      <p:sp>
        <p:nvSpPr>
          <p:cNvPr id="3" name="عنصر نائب للمحتوى 2"/>
          <p:cNvSpPr>
            <a:spLocks noGrp="1"/>
          </p:cNvSpPr>
          <p:nvPr>
            <p:ph idx="1"/>
          </p:nvPr>
        </p:nvSpPr>
        <p:spPr>
          <a:xfrm>
            <a:off x="457200" y="990600"/>
            <a:ext cx="8229600" cy="3429000"/>
          </a:xfrm>
        </p:spPr>
        <p:txBody>
          <a:bodyPr/>
          <a:lstStyle/>
          <a:p>
            <a:pPr algn="ctr" rtl="0">
              <a:buFont typeface="Wingdings" panose="05000000000000000000" pitchFamily="2" charset="2"/>
              <a:buNone/>
              <a:defRPr/>
            </a:pPr>
            <a:r>
              <a:rPr lang="en-US" dirty="0"/>
              <a:t>Placement of 2 or more of implants in the area anterior to the mental </a:t>
            </a:r>
            <a:r>
              <a:rPr lang="en-US" dirty="0" err="1"/>
              <a:t>foraminae</a:t>
            </a:r>
            <a:r>
              <a:rPr lang="en-US" dirty="0"/>
              <a:t>, increase the horizontal stability and retention of the prosthesis.</a:t>
            </a:r>
          </a:p>
          <a:p>
            <a:pPr algn="ctr" rtl="0">
              <a:buFont typeface="Wingdings" panose="05000000000000000000" pitchFamily="2" charset="2"/>
              <a:buNone/>
              <a:defRPr/>
            </a:pPr>
            <a:r>
              <a:rPr lang="en-US" dirty="0"/>
              <a:t>It can be used with or without bone augmentation.</a:t>
            </a:r>
            <a:endParaRPr lang="ar-IQ" dirty="0"/>
          </a:p>
        </p:txBody>
      </p:sp>
      <p:pic>
        <p:nvPicPr>
          <p:cNvPr id="4" name="Picture 5" descr="scan002"/>
          <p:cNvPicPr>
            <a:picLocks noChangeAspect="1" noChangeArrowheads="1"/>
          </p:cNvPicPr>
          <p:nvPr/>
        </p:nvPicPr>
        <p:blipFill>
          <a:blip r:embed="rId2" cstate="print"/>
          <a:srcRect/>
          <a:stretch>
            <a:fillRect/>
          </a:stretch>
        </p:blipFill>
        <p:spPr bwMode="auto">
          <a:xfrm>
            <a:off x="152400" y="4265172"/>
            <a:ext cx="4419600" cy="2508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thumbnail[4]"/>
          <p:cNvPicPr>
            <a:picLocks noChangeAspect="1" noChangeArrowheads="1"/>
          </p:cNvPicPr>
          <p:nvPr/>
        </p:nvPicPr>
        <p:blipFill>
          <a:blip r:embed="rId3" cstate="print"/>
          <a:srcRect/>
          <a:stretch>
            <a:fillRect/>
          </a:stretch>
        </p:blipFill>
        <p:spPr bwMode="auto">
          <a:xfrm>
            <a:off x="4722138" y="4267200"/>
            <a:ext cx="4345662"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WordArt 5"/>
          <p:cNvSpPr>
            <a:spLocks noChangeArrowheads="1" noChangeShapeType="1" noTextEdit="1"/>
          </p:cNvSpPr>
          <p:nvPr/>
        </p:nvSpPr>
        <p:spPr bwMode="auto">
          <a:xfrm>
            <a:off x="914400" y="1981200"/>
            <a:ext cx="7924800" cy="2895600"/>
          </a:xfrm>
          <a:prstGeom prst="rect">
            <a:avLst/>
          </a:prstGeom>
        </p:spPr>
        <p:txBody>
          <a:bodyPr wrap="none" fromWordArt="1">
            <a:prstTxWarp prst="textPlain">
              <a:avLst>
                <a:gd name="adj" fmla="val 50000"/>
              </a:avLst>
            </a:prstTxWarp>
          </a:bodyPr>
          <a:lstStyle/>
          <a:p>
            <a:pPr rtl="0"/>
            <a:r>
              <a:rPr lang="en-US" sz="3600" kern="10">
                <a:ln w="12700">
                  <a:solidFill>
                    <a:schemeClr val="bg2"/>
                  </a:solidFill>
                  <a:round/>
                  <a:headEnd/>
                  <a:tailEnd/>
                </a:ln>
                <a:solidFill>
                  <a:srgbClr val="FFFF00"/>
                </a:solidFill>
                <a:effectLst>
                  <a:outerShdw dist="35921" dir="2700000" sy="50000" kx="2115830" algn="bl" rotWithShape="0">
                    <a:srgbClr val="C0C0C0">
                      <a:alpha val="79999"/>
                    </a:srgbClr>
                  </a:outerShdw>
                </a:effectLst>
                <a:latin typeface="Arial Black" panose="020B0A04020102020204" pitchFamily="34" charset="0"/>
              </a:rPr>
              <a:t>Prosthetic Management</a:t>
            </a:r>
          </a:p>
          <a:p>
            <a:pPr rtl="0"/>
            <a:r>
              <a:rPr lang="en-US" sz="3600" kern="10">
                <a:ln w="12700">
                  <a:solidFill>
                    <a:schemeClr val="bg2"/>
                  </a:solidFill>
                  <a:round/>
                  <a:headEnd/>
                  <a:tailEnd/>
                </a:ln>
                <a:solidFill>
                  <a:srgbClr val="FFFF00"/>
                </a:solidFill>
                <a:effectLst>
                  <a:outerShdw dist="35921" dir="2700000" sy="50000" kx="2115830" algn="bl" rotWithShape="0">
                    <a:srgbClr val="C0C0C0">
                      <a:alpha val="79999"/>
                    </a:srgbClr>
                  </a:outerShdw>
                </a:effectLst>
                <a:latin typeface="Arial Black" panose="020B0A04020102020204" pitchFamily="34" charset="0"/>
              </a:rPr>
              <a:t>Without Surgical Intervention</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2"/>
          <p:cNvSpPr>
            <a:spLocks noGrp="1" noRot="1" noChangeArrowheads="1"/>
          </p:cNvSpPr>
          <p:nvPr>
            <p:ph type="title"/>
          </p:nvPr>
        </p:nvSpPr>
        <p:spPr>
          <a:xfrm>
            <a:off x="539750" y="188913"/>
            <a:ext cx="7924800" cy="836612"/>
          </a:xfrm>
        </p:spPr>
        <p:txBody>
          <a:bodyPr/>
          <a:lstStyle/>
          <a:p>
            <a:pPr rtl="0">
              <a:defRPr/>
            </a:pPr>
            <a:r>
              <a:rPr lang="en-US" sz="4000" dirty="0">
                <a:solidFill>
                  <a:srgbClr val="FFFF00"/>
                </a:solidFill>
                <a:latin typeface="Franklin Gothic Heavy" pitchFamily="34" charset="0"/>
              </a:rPr>
              <a:t>How To Overcome The Problems</a:t>
            </a:r>
          </a:p>
        </p:txBody>
      </p:sp>
      <p:sp>
        <p:nvSpPr>
          <p:cNvPr id="217091" name="Text Box 3"/>
          <p:cNvSpPr txBox="1">
            <a:spLocks noChangeArrowheads="1"/>
          </p:cNvSpPr>
          <p:nvPr/>
        </p:nvSpPr>
        <p:spPr bwMode="auto">
          <a:xfrm>
            <a:off x="395288" y="1268413"/>
            <a:ext cx="83820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62013" indent="-862013"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lnSpc>
                <a:spcPct val="125000"/>
              </a:lnSpc>
            </a:pPr>
            <a:r>
              <a:rPr lang="en-US" altLang="en-US" sz="2800">
                <a:solidFill>
                  <a:srgbClr val="00FF00"/>
                </a:solidFill>
                <a:latin typeface="Tahoma" panose="020B0604030504040204" pitchFamily="34" charset="0"/>
              </a:rPr>
              <a:t>The primary consideration for a continued success of the denture is </a:t>
            </a:r>
          </a:p>
          <a:p>
            <a:pPr rtl="0" eaLnBrk="1" hangingPunct="1">
              <a:lnSpc>
                <a:spcPct val="125000"/>
              </a:lnSpc>
            </a:pPr>
            <a:r>
              <a:rPr lang="en-US" altLang="en-US" sz="3200" i="1" u="sng">
                <a:solidFill>
                  <a:srgbClr val="FF0000"/>
                </a:solidFill>
                <a:latin typeface="Arial Black" panose="020B0A04020102020204" pitchFamily="34" charset="0"/>
              </a:rPr>
              <a:t>Proper</a:t>
            </a:r>
            <a:r>
              <a:rPr lang="en-US" altLang="en-US" sz="3200" i="1" u="sng">
                <a:solidFill>
                  <a:schemeClr val="bg1"/>
                </a:solidFill>
                <a:latin typeface="Arial Black" panose="020B0A04020102020204" pitchFamily="34" charset="0"/>
              </a:rPr>
              <a:t> </a:t>
            </a:r>
            <a:r>
              <a:rPr lang="en-US" altLang="en-US" sz="3200" i="1" u="sng">
                <a:solidFill>
                  <a:srgbClr val="FF0000"/>
                </a:solidFill>
                <a:latin typeface="Arial Black" panose="020B0A04020102020204" pitchFamily="34" charset="0"/>
              </a:rPr>
              <a:t>diagnosis</a:t>
            </a:r>
            <a:r>
              <a:rPr lang="en-US" altLang="en-US" sz="2800">
                <a:solidFill>
                  <a:schemeClr val="bg1"/>
                </a:solidFill>
                <a:latin typeface="Tahoma" panose="020B0604030504040204" pitchFamily="34" charset="0"/>
              </a:rPr>
              <a:t> </a:t>
            </a:r>
            <a:r>
              <a:rPr lang="en-US" altLang="en-US" sz="2800">
                <a:latin typeface="Tahoma" panose="020B0604030504040204" pitchFamily="34" charset="0"/>
              </a:rPr>
              <a:t>and full use of every factor, which favor success for this denture, </a:t>
            </a:r>
          </a:p>
          <a:p>
            <a:pPr rtl="0" eaLnBrk="1" hangingPunct="1">
              <a:lnSpc>
                <a:spcPct val="125000"/>
              </a:lnSpc>
            </a:pPr>
            <a:r>
              <a:rPr lang="en-US" altLang="en-US" sz="2800" i="1" u="sng">
                <a:solidFill>
                  <a:srgbClr val="FF0000"/>
                </a:solidFill>
                <a:latin typeface="Arial Black" panose="020B0A04020102020204" pitchFamily="34" charset="0"/>
              </a:rPr>
              <a:t>Maximum</a:t>
            </a:r>
            <a:r>
              <a:rPr lang="en-US" altLang="en-US" sz="2800" i="1" u="sng">
                <a:solidFill>
                  <a:schemeClr val="bg1"/>
                </a:solidFill>
                <a:latin typeface="Arial Black" panose="020B0A04020102020204" pitchFamily="34" charset="0"/>
              </a:rPr>
              <a:t> </a:t>
            </a:r>
            <a:r>
              <a:rPr lang="en-US" altLang="en-US" sz="2800" i="1" u="sng">
                <a:solidFill>
                  <a:srgbClr val="FF0000"/>
                </a:solidFill>
                <a:latin typeface="Arial Black" panose="020B0A04020102020204" pitchFamily="34" charset="0"/>
              </a:rPr>
              <a:t>base</a:t>
            </a:r>
            <a:r>
              <a:rPr lang="en-US" altLang="en-US" sz="2800" i="1" u="sng">
                <a:solidFill>
                  <a:schemeClr val="bg1"/>
                </a:solidFill>
                <a:latin typeface="Arial Black" panose="020B0A04020102020204" pitchFamily="34" charset="0"/>
              </a:rPr>
              <a:t> </a:t>
            </a:r>
            <a:r>
              <a:rPr lang="en-US" altLang="en-US" sz="2800" i="1" u="sng">
                <a:solidFill>
                  <a:srgbClr val="FF0000"/>
                </a:solidFill>
                <a:latin typeface="Arial Black" panose="020B0A04020102020204" pitchFamily="34" charset="0"/>
              </a:rPr>
              <a:t>extension</a:t>
            </a:r>
            <a:r>
              <a:rPr lang="en-US" altLang="en-US" sz="2800">
                <a:solidFill>
                  <a:schemeClr val="bg1"/>
                </a:solidFill>
                <a:latin typeface="Tahoma" panose="020B0604030504040204" pitchFamily="34" charset="0"/>
              </a:rPr>
              <a:t> </a:t>
            </a:r>
            <a:r>
              <a:rPr lang="en-US" altLang="en-US" sz="2800">
                <a:latin typeface="Tahoma" panose="020B0604030504040204" pitchFamily="34" charset="0"/>
              </a:rPr>
              <a:t>within functional anatomical limits (distributed forces over the largest possible area of supporting structures and the force per unit area kept at minimum.)</a:t>
            </a:r>
          </a:p>
          <a:p>
            <a:pPr rtl="0" eaLnBrk="1" hangingPunct="1">
              <a:lnSpc>
                <a:spcPct val="125000"/>
              </a:lnSpc>
            </a:pPr>
            <a:r>
              <a:rPr lang="en-US" altLang="en-US" sz="3200" i="1" u="sng">
                <a:solidFill>
                  <a:srgbClr val="FF0000"/>
                </a:solidFill>
                <a:latin typeface="Arial Black" panose="020B0A04020102020204" pitchFamily="34" charset="0"/>
              </a:rPr>
              <a:t>Reduction</a:t>
            </a:r>
            <a:r>
              <a:rPr lang="en-US" altLang="en-US" sz="3200" u="sng">
                <a:solidFill>
                  <a:schemeClr val="bg1"/>
                </a:solidFill>
                <a:latin typeface="Arial Black" panose="020B0A04020102020204" pitchFamily="34" charset="0"/>
              </a:rPr>
              <a:t> </a:t>
            </a:r>
            <a:r>
              <a:rPr lang="en-US" altLang="en-US" sz="3200" i="1" u="sng">
                <a:solidFill>
                  <a:srgbClr val="FF0000"/>
                </a:solidFill>
                <a:latin typeface="Arial Black" panose="020B0A04020102020204" pitchFamily="34" charset="0"/>
              </a:rPr>
              <a:t>of the forces</a:t>
            </a:r>
            <a:r>
              <a:rPr lang="en-US" altLang="en-US" sz="2800">
                <a:solidFill>
                  <a:schemeClr val="bg1"/>
                </a:solidFill>
                <a:latin typeface="Tahoma" panose="020B0604030504040204" pitchFamily="34" charset="0"/>
              </a:rPr>
              <a:t> </a:t>
            </a:r>
            <a:r>
              <a:rPr lang="en-US" altLang="en-US" sz="2800">
                <a:latin typeface="Tahoma" panose="020B0604030504040204" pitchFamily="34" charset="0"/>
              </a:rPr>
              <a:t>to which the denture is subject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17090">
                                            <p:txEl>
                                              <p:charRg st="4294967295" end="4294967295"/>
                                            </p:txEl>
                                          </p:spTgt>
                                        </p:tgtEl>
                                        <p:attrNameLst>
                                          <p:attrName>style.visibility</p:attrName>
                                        </p:attrNameLst>
                                      </p:cBhvr>
                                      <p:to>
                                        <p:strVal val="visible"/>
                                      </p:to>
                                    </p:set>
                                    <p:anim calcmode="lin" valueType="num">
                                      <p:cBhvr>
                                        <p:cTn id="7" dur="500" fill="hold"/>
                                        <p:tgtEl>
                                          <p:spTgt spid="217090">
                                            <p:txEl>
                                              <p:charRg st="4294967295" end="4294967295"/>
                                            </p:txEl>
                                          </p:spTgt>
                                        </p:tgtEl>
                                        <p:attrNameLst>
                                          <p:attrName>ppt_w</p:attrName>
                                        </p:attrNameLst>
                                      </p:cBhvr>
                                      <p:tavLst>
                                        <p:tav tm="0">
                                          <p:val>
                                            <p:strVal val="#ppt_w*2.5"/>
                                          </p:val>
                                        </p:tav>
                                        <p:tav tm="100000">
                                          <p:val>
                                            <p:strVal val="#ppt_w"/>
                                          </p:val>
                                        </p:tav>
                                      </p:tavLst>
                                    </p:anim>
                                    <p:anim calcmode="lin" valueType="num">
                                      <p:cBhvr>
                                        <p:cTn id="8" dur="500" fill="hold"/>
                                        <p:tgtEl>
                                          <p:spTgt spid="217090">
                                            <p:txEl>
                                              <p:charRg st="4294967295" end="4294967295"/>
                                            </p:txEl>
                                          </p:spTgt>
                                        </p:tgtEl>
                                        <p:attrNameLst>
                                          <p:attrName>ppt_h</p:attrName>
                                        </p:attrNameLst>
                                      </p:cBhvr>
                                      <p:tavLst>
                                        <p:tav tm="0">
                                          <p:val>
                                            <p:strVal val="#ppt_h"/>
                                          </p:val>
                                        </p:tav>
                                        <p:tav tm="100000">
                                          <p:val>
                                            <p:strVal val="#ppt_h"/>
                                          </p:val>
                                        </p:tav>
                                      </p:tavLst>
                                    </p:anim>
                                    <p:anim calcmode="lin" valueType="num">
                                      <p:cBhvr>
                                        <p:cTn id="9" dur="500" fill="hold"/>
                                        <p:tgtEl>
                                          <p:spTgt spid="217090">
                                            <p:txEl>
                                              <p:charRg st="4294967295" end="4294967295"/>
                                            </p:txEl>
                                          </p:spTgt>
                                        </p:tgtEl>
                                        <p:attrNameLst>
                                          <p:attrName>ppt_x</p:attrName>
                                        </p:attrNameLst>
                                      </p:cBhvr>
                                      <p:tavLst>
                                        <p:tav tm="0">
                                          <p:val>
                                            <p:strVal val="#ppt_x-.2"/>
                                          </p:val>
                                        </p:tav>
                                        <p:tav tm="50000">
                                          <p:val>
                                            <p:strVal val="#ppt_x+.1"/>
                                          </p:val>
                                        </p:tav>
                                        <p:tav tm="100000">
                                          <p:val>
                                            <p:strVal val="#ppt_x"/>
                                          </p:val>
                                        </p:tav>
                                      </p:tavLst>
                                    </p:anim>
                                    <p:anim calcmode="lin" valueType="num">
                                      <p:cBhvr>
                                        <p:cTn id="10" dur="500" fill="hold"/>
                                        <p:tgtEl>
                                          <p:spTgt spid="217090">
                                            <p:txEl>
                                              <p:charRg st="4294967295" end="4294967295"/>
                                            </p:txEl>
                                          </p:spTgt>
                                        </p:tgtEl>
                                        <p:attrNameLst>
                                          <p:attrName>ppt_y</p:attrName>
                                        </p:attrNameLst>
                                      </p:cBhvr>
                                      <p:tavLst>
                                        <p:tav tm="0">
                                          <p:val>
                                            <p:strVal val="#ppt_y+1"/>
                                          </p:val>
                                        </p:tav>
                                        <p:tav tm="50000">
                                          <p:val>
                                            <p:strVal val="#ppt_y+.5"/>
                                          </p:val>
                                        </p:tav>
                                        <p:tav tm="100000">
                                          <p:val>
                                            <p:strVal val="#ppt_y"/>
                                          </p:val>
                                        </p:tav>
                                      </p:tavLst>
                                    </p:anim>
                                    <p:animEffect transition="in" filter="fade">
                                      <p:cBhvr>
                                        <p:cTn id="11" dur="500"/>
                                        <p:tgtEl>
                                          <p:spTgt spid="217090">
                                            <p:txEl>
                                              <p:charRg st="4294967295" end="4294967295"/>
                                            </p:txEl>
                                          </p:spTgt>
                                        </p:tgtEl>
                                      </p:cBhvr>
                                    </p:animEffect>
                                  </p:childTnLst>
                                </p:cTn>
                              </p:par>
                            </p:childTnLst>
                          </p:cTn>
                        </p:par>
                        <p:par>
                          <p:cTn id="12" fill="hold" nodeType="afterGroup">
                            <p:stCondLst>
                              <p:cond delay="500"/>
                            </p:stCondLst>
                            <p:childTnLst>
                              <p:par>
                                <p:cTn id="13" presetID="2" presetClass="entr" presetSubtype="4" fill="hold" grpId="0" nodeType="afterEffect">
                                  <p:stCondLst>
                                    <p:cond delay="0"/>
                                  </p:stCondLst>
                                  <p:childTnLst>
                                    <p:set>
                                      <p:cBhvr>
                                        <p:cTn id="14" dur="1" fill="hold">
                                          <p:stCondLst>
                                            <p:cond delay="0"/>
                                          </p:stCondLst>
                                        </p:cTn>
                                        <p:tgtEl>
                                          <p:spTgt spid="217091"/>
                                        </p:tgtEl>
                                        <p:attrNameLst>
                                          <p:attrName>style.visibility</p:attrName>
                                        </p:attrNameLst>
                                      </p:cBhvr>
                                      <p:to>
                                        <p:strVal val="visible"/>
                                      </p:to>
                                    </p:set>
                                    <p:anim calcmode="lin" valueType="num">
                                      <p:cBhvr additive="base">
                                        <p:cTn id="15" dur="500" fill="hold"/>
                                        <p:tgtEl>
                                          <p:spTgt spid="217091"/>
                                        </p:tgtEl>
                                        <p:attrNameLst>
                                          <p:attrName>ppt_x</p:attrName>
                                        </p:attrNameLst>
                                      </p:cBhvr>
                                      <p:tavLst>
                                        <p:tav tm="0">
                                          <p:val>
                                            <p:strVal val="#ppt_x"/>
                                          </p:val>
                                        </p:tav>
                                        <p:tav tm="100000">
                                          <p:val>
                                            <p:strVal val="#ppt_x"/>
                                          </p:val>
                                        </p:tav>
                                      </p:tavLst>
                                    </p:anim>
                                    <p:anim calcmode="lin" valueType="num">
                                      <p:cBhvr additive="base">
                                        <p:cTn id="16" dur="500" fill="hold"/>
                                        <p:tgtEl>
                                          <p:spTgt spid="217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p:bldP spid="21709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468313" y="838200"/>
            <a:ext cx="8675687" cy="647700"/>
          </a:xfrm>
          <a:prstGeom prst="rect">
            <a:avLst/>
          </a:prstGeom>
          <a:noFill/>
          <a:ln w="9525">
            <a:noFill/>
            <a:miter lim="800000"/>
            <a:headEnd/>
            <a:tailEnd/>
          </a:ln>
          <a:effectLst/>
        </p:spPr>
        <p:txBody>
          <a:bodyPr/>
          <a:lstStyle/>
          <a:p>
            <a:pPr marL="533400" indent="-533400" rtl="0">
              <a:lnSpc>
                <a:spcPct val="135000"/>
              </a:lnSpc>
              <a:spcBef>
                <a:spcPct val="55000"/>
              </a:spcBef>
              <a:buClr>
                <a:schemeClr val="hlink"/>
              </a:buClr>
              <a:buSzPct val="70000"/>
              <a:buFont typeface="Wingdings" pitchFamily="2" charset="2"/>
              <a:buNone/>
              <a:defRPr/>
            </a:pPr>
            <a:r>
              <a:rPr lang="en-US" sz="3200" i="1" u="sng" dirty="0">
                <a:solidFill>
                  <a:srgbClr val="FF0000"/>
                </a:solidFill>
                <a:effectLst>
                  <a:outerShdw blurRad="38100" dist="38100" dir="2700000" algn="tl">
                    <a:srgbClr val="000000"/>
                  </a:outerShdw>
                </a:effectLst>
                <a:latin typeface="Arial Black" pitchFamily="34" charset="0"/>
              </a:rPr>
              <a:t>The polished surface:</a:t>
            </a:r>
            <a:r>
              <a:rPr lang="en-US" sz="2800" dirty="0">
                <a:solidFill>
                  <a:srgbClr val="FFFF00"/>
                </a:solidFill>
                <a:effectLst>
                  <a:outerShdw blurRad="38100" dist="38100" dir="2700000" algn="tl">
                    <a:srgbClr val="000000"/>
                  </a:outerShdw>
                </a:effectLst>
                <a:latin typeface="Comic Sans MS" pitchFamily="66" charset="0"/>
              </a:rPr>
              <a:t> </a:t>
            </a:r>
            <a:r>
              <a:rPr lang="en-US" sz="2800" dirty="0">
                <a:effectLst>
                  <a:outerShdw blurRad="38100" dist="38100" dir="2700000" algn="tl">
                    <a:srgbClr val="000000"/>
                  </a:outerShdw>
                </a:effectLst>
                <a:latin typeface="Comic Sans MS" pitchFamily="66" charset="0"/>
              </a:rPr>
              <a:t>The creation of the correct form of the polished surfaces,</a:t>
            </a:r>
          </a:p>
          <a:p>
            <a:pPr marL="533400" indent="-533400" rtl="0">
              <a:lnSpc>
                <a:spcPct val="135000"/>
              </a:lnSpc>
              <a:spcBef>
                <a:spcPct val="55000"/>
              </a:spcBef>
              <a:buClr>
                <a:schemeClr val="hlink"/>
              </a:buClr>
              <a:buSzPct val="70000"/>
              <a:buFont typeface="Wingdings" pitchFamily="2" charset="2"/>
              <a:buNone/>
              <a:defRPr/>
            </a:pPr>
            <a:r>
              <a:rPr lang="en-US" sz="3200" i="1" u="sng" dirty="0">
                <a:solidFill>
                  <a:srgbClr val="FF0000"/>
                </a:solidFill>
                <a:effectLst>
                  <a:outerShdw blurRad="38100" dist="38100" dir="2700000" algn="tl">
                    <a:srgbClr val="000000"/>
                  </a:outerShdw>
                </a:effectLst>
                <a:latin typeface="Arial Black" pitchFamily="34" charset="0"/>
              </a:rPr>
              <a:t>The  fitting surface:</a:t>
            </a:r>
            <a:r>
              <a:rPr lang="en-US" sz="2800" dirty="0">
                <a:solidFill>
                  <a:srgbClr val="FFFF00"/>
                </a:solidFill>
                <a:effectLst>
                  <a:outerShdw blurRad="38100" dist="38100" dir="2700000" algn="tl">
                    <a:srgbClr val="000000"/>
                  </a:outerShdw>
                </a:effectLst>
                <a:latin typeface="Comic Sans MS" pitchFamily="66" charset="0"/>
              </a:rPr>
              <a:t> </a:t>
            </a:r>
            <a:r>
              <a:rPr lang="en-US" sz="2800" dirty="0">
                <a:effectLst>
                  <a:outerShdw blurRad="38100" dist="38100" dir="2700000" algn="tl">
                    <a:srgbClr val="000000"/>
                  </a:outerShdw>
                </a:effectLst>
                <a:latin typeface="Comic Sans MS" pitchFamily="66" charset="0"/>
              </a:rPr>
              <a:t>Good impressions that yield an accurate fit spreading the bite load out over the entire ridge. </a:t>
            </a:r>
          </a:p>
          <a:p>
            <a:pPr marL="533400" indent="-533400" rtl="0">
              <a:lnSpc>
                <a:spcPct val="135000"/>
              </a:lnSpc>
              <a:spcBef>
                <a:spcPct val="55000"/>
              </a:spcBef>
              <a:buClr>
                <a:schemeClr val="hlink"/>
              </a:buClr>
              <a:buSzPct val="70000"/>
              <a:buFont typeface="Wingdings" pitchFamily="2" charset="2"/>
              <a:buNone/>
              <a:defRPr/>
            </a:pPr>
            <a:r>
              <a:rPr lang="en-US" sz="3200" i="1" u="sng" dirty="0">
                <a:solidFill>
                  <a:srgbClr val="FF0000"/>
                </a:solidFill>
                <a:effectLst>
                  <a:outerShdw blurRad="38100" dist="38100" dir="2700000" algn="tl">
                    <a:srgbClr val="000000"/>
                  </a:outerShdw>
                </a:effectLst>
                <a:latin typeface="Arial Black" pitchFamily="34" charset="0"/>
              </a:rPr>
              <a:t>The border Extension:</a:t>
            </a:r>
            <a:r>
              <a:rPr lang="en-US" sz="2800" i="1" dirty="0">
                <a:effectLst>
                  <a:outerShdw blurRad="38100" dist="38100" dir="2700000" algn="tl">
                    <a:srgbClr val="000000"/>
                  </a:outerShdw>
                </a:effectLst>
                <a:latin typeface="Comic Sans MS" pitchFamily="66" charset="0"/>
              </a:rPr>
              <a:t> </a:t>
            </a:r>
            <a:r>
              <a:rPr lang="en-US" sz="2800" dirty="0">
                <a:effectLst>
                  <a:outerShdw blurRad="38100" dist="38100" dir="2700000" algn="tl">
                    <a:srgbClr val="000000"/>
                  </a:outerShdw>
                </a:effectLst>
                <a:latin typeface="Comic Sans MS" pitchFamily="66" charset="0"/>
              </a:rPr>
              <a:t>Proper denture border lengths that allow for free movement of musculature and tissue attachments.</a:t>
            </a:r>
            <a:r>
              <a:rPr lang="en-US" sz="2800" i="1" dirty="0">
                <a:effectLst>
                  <a:outerShdw blurRad="38100" dist="38100" dir="2700000" algn="tl">
                    <a:srgbClr val="000000"/>
                  </a:outerShdw>
                </a:effectLst>
                <a:latin typeface="Comic Sans MS" pitchFamily="66" charset="0"/>
              </a:rPr>
              <a:t> </a:t>
            </a:r>
          </a:p>
        </p:txBody>
      </p:sp>
      <p:sp>
        <p:nvSpPr>
          <p:cNvPr id="218115" name="Oval 3">
            <a:hlinkClick r:id="rId3" action="ppaction://hlinksldjump"/>
          </p:cNvPr>
          <p:cNvSpPr>
            <a:spLocks noChangeArrowheads="1"/>
          </p:cNvSpPr>
          <p:nvPr/>
        </p:nvSpPr>
        <p:spPr bwMode="auto">
          <a:xfrm>
            <a:off x="0" y="1066800"/>
            <a:ext cx="433388" cy="431800"/>
          </a:xfrm>
          <a:prstGeom prst="ellipse">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400">
              <a:solidFill>
                <a:srgbClr val="008000"/>
              </a:solidFill>
              <a:latin typeface="Times New Roman" panose="02020603050405020304" pitchFamily="18" charset="0"/>
            </a:endParaRPr>
          </a:p>
        </p:txBody>
      </p:sp>
      <p:sp>
        <p:nvSpPr>
          <p:cNvPr id="218116" name="Oval 4">
            <a:hlinkClick r:id="rId3" action="ppaction://hlinksldjump"/>
          </p:cNvPr>
          <p:cNvSpPr>
            <a:spLocks noChangeArrowheads="1"/>
          </p:cNvSpPr>
          <p:nvPr/>
        </p:nvSpPr>
        <p:spPr bwMode="auto">
          <a:xfrm>
            <a:off x="34925" y="2667000"/>
            <a:ext cx="433388" cy="431800"/>
          </a:xfrm>
          <a:prstGeom prst="ellipse">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400">
              <a:solidFill>
                <a:srgbClr val="008000"/>
              </a:solidFill>
              <a:latin typeface="Times New Roman" panose="02020603050405020304" pitchFamily="18" charset="0"/>
            </a:endParaRPr>
          </a:p>
        </p:txBody>
      </p:sp>
      <p:sp>
        <p:nvSpPr>
          <p:cNvPr id="218117" name="Oval 5">
            <a:hlinkClick r:id="rId3" action="ppaction://hlinksldjump"/>
          </p:cNvPr>
          <p:cNvSpPr>
            <a:spLocks noChangeArrowheads="1"/>
          </p:cNvSpPr>
          <p:nvPr/>
        </p:nvSpPr>
        <p:spPr bwMode="auto">
          <a:xfrm>
            <a:off x="76200" y="4597400"/>
            <a:ext cx="433388" cy="431800"/>
          </a:xfrm>
          <a:prstGeom prst="ellipse">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400">
              <a:solidFill>
                <a:srgbClr val="008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8115"/>
                                        </p:tgtEl>
                                        <p:attrNameLst>
                                          <p:attrName>style.visibility</p:attrName>
                                        </p:attrNameLst>
                                      </p:cBhvr>
                                      <p:to>
                                        <p:strVal val="visible"/>
                                      </p:to>
                                    </p:set>
                                    <p:anim calcmode="lin" valueType="num">
                                      <p:cBhvr additive="base">
                                        <p:cTn id="7" dur="500" fill="hold"/>
                                        <p:tgtEl>
                                          <p:spTgt spid="218115"/>
                                        </p:tgtEl>
                                        <p:attrNameLst>
                                          <p:attrName>ppt_x</p:attrName>
                                        </p:attrNameLst>
                                      </p:cBhvr>
                                      <p:tavLst>
                                        <p:tav tm="0">
                                          <p:val>
                                            <p:strVal val="0-#ppt_w/2"/>
                                          </p:val>
                                        </p:tav>
                                        <p:tav tm="100000">
                                          <p:val>
                                            <p:strVal val="#ppt_x"/>
                                          </p:val>
                                        </p:tav>
                                      </p:tavLst>
                                    </p:anim>
                                    <p:anim calcmode="lin" valueType="num">
                                      <p:cBhvr additive="base">
                                        <p:cTn id="8" dur="500" fill="hold"/>
                                        <p:tgtEl>
                                          <p:spTgt spid="2181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218114"/>
                                        </p:tgtEl>
                                        <p:attrNameLst>
                                          <p:attrName>style.visibility</p:attrName>
                                        </p:attrNameLst>
                                      </p:cBhvr>
                                      <p:to>
                                        <p:strVal val="visible"/>
                                      </p:to>
                                    </p:set>
                                    <p:anim calcmode="lin" valueType="num">
                                      <p:cBhvr>
                                        <p:cTn id="12" dur="500" fill="hold"/>
                                        <p:tgtEl>
                                          <p:spTgt spid="218114"/>
                                        </p:tgtEl>
                                        <p:attrNameLst>
                                          <p:attrName>ppt_w</p:attrName>
                                        </p:attrNameLst>
                                      </p:cBhvr>
                                      <p:tavLst>
                                        <p:tav tm="0">
                                          <p:val>
                                            <p:fltVal val="0"/>
                                          </p:val>
                                        </p:tav>
                                        <p:tav tm="100000">
                                          <p:val>
                                            <p:strVal val="#ppt_w"/>
                                          </p:val>
                                        </p:tav>
                                      </p:tavLst>
                                    </p:anim>
                                    <p:anim calcmode="lin" valueType="num">
                                      <p:cBhvr>
                                        <p:cTn id="13" dur="500" fill="hold"/>
                                        <p:tgtEl>
                                          <p:spTgt spid="218114"/>
                                        </p:tgtEl>
                                        <p:attrNameLst>
                                          <p:attrName>ppt_h</p:attrName>
                                        </p:attrNameLst>
                                      </p:cBhvr>
                                      <p:tavLst>
                                        <p:tav tm="0">
                                          <p:val>
                                            <p:fltVal val="0"/>
                                          </p:val>
                                        </p:tav>
                                        <p:tav tm="100000">
                                          <p:val>
                                            <p:strVal val="#ppt_h"/>
                                          </p:val>
                                        </p:tav>
                                      </p:tavLst>
                                    </p:anim>
                                    <p:anim calcmode="lin" valueType="num">
                                      <p:cBhvr>
                                        <p:cTn id="14" dur="500" fill="hold"/>
                                        <p:tgtEl>
                                          <p:spTgt spid="218114"/>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218114"/>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218116"/>
                                        </p:tgtEl>
                                        <p:attrNameLst>
                                          <p:attrName>style.visibility</p:attrName>
                                        </p:attrNameLst>
                                      </p:cBhvr>
                                      <p:to>
                                        <p:strVal val="visible"/>
                                      </p:to>
                                    </p:set>
                                    <p:anim calcmode="lin" valueType="num">
                                      <p:cBhvr additive="base">
                                        <p:cTn id="19" dur="500" fill="hold"/>
                                        <p:tgtEl>
                                          <p:spTgt spid="218116"/>
                                        </p:tgtEl>
                                        <p:attrNameLst>
                                          <p:attrName>ppt_x</p:attrName>
                                        </p:attrNameLst>
                                      </p:cBhvr>
                                      <p:tavLst>
                                        <p:tav tm="0">
                                          <p:val>
                                            <p:strVal val="0-#ppt_w/2"/>
                                          </p:val>
                                        </p:tav>
                                        <p:tav tm="100000">
                                          <p:val>
                                            <p:strVal val="#ppt_x"/>
                                          </p:val>
                                        </p:tav>
                                      </p:tavLst>
                                    </p:anim>
                                    <p:anim calcmode="lin" valueType="num">
                                      <p:cBhvr additive="base">
                                        <p:cTn id="20" dur="500" fill="hold"/>
                                        <p:tgtEl>
                                          <p:spTgt spid="2181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8117"/>
                                        </p:tgtEl>
                                        <p:attrNameLst>
                                          <p:attrName>style.visibility</p:attrName>
                                        </p:attrNameLst>
                                      </p:cBhvr>
                                      <p:to>
                                        <p:strVal val="visible"/>
                                      </p:to>
                                    </p:set>
                                    <p:anim calcmode="lin" valueType="num">
                                      <p:cBhvr additive="base">
                                        <p:cTn id="24" dur="500" fill="hold"/>
                                        <p:tgtEl>
                                          <p:spTgt spid="218117"/>
                                        </p:tgtEl>
                                        <p:attrNameLst>
                                          <p:attrName>ppt_x</p:attrName>
                                        </p:attrNameLst>
                                      </p:cBhvr>
                                      <p:tavLst>
                                        <p:tav tm="0">
                                          <p:val>
                                            <p:strVal val="0-#ppt_w/2"/>
                                          </p:val>
                                        </p:tav>
                                        <p:tav tm="100000">
                                          <p:val>
                                            <p:strVal val="#ppt_x"/>
                                          </p:val>
                                        </p:tav>
                                      </p:tavLst>
                                    </p:anim>
                                    <p:anim calcmode="lin" valueType="num">
                                      <p:cBhvr additive="base">
                                        <p:cTn id="25" dur="500" fill="hold"/>
                                        <p:tgtEl>
                                          <p:spTgt spid="218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p:bldP spid="218115" grpId="0" animBg="1" autoUpdateAnimBg="0"/>
      <p:bldP spid="218116" grpId="0" animBg="1" autoUpdateAnimBg="0"/>
      <p:bldP spid="218117"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419100" y="762000"/>
            <a:ext cx="8496300" cy="647700"/>
          </a:xfrm>
          <a:prstGeom prst="rect">
            <a:avLst/>
          </a:prstGeom>
          <a:noFill/>
          <a:ln w="9525">
            <a:noFill/>
            <a:miter lim="800000"/>
            <a:headEnd/>
            <a:tailEnd/>
          </a:ln>
          <a:effectLst/>
        </p:spPr>
        <p:txBody>
          <a:bodyPr/>
          <a:lstStyle/>
          <a:p>
            <a:pPr marL="533400" indent="-533400" rtl="0">
              <a:lnSpc>
                <a:spcPct val="120000"/>
              </a:lnSpc>
              <a:spcBef>
                <a:spcPct val="5000"/>
              </a:spcBef>
              <a:buClr>
                <a:schemeClr val="hlink"/>
              </a:buClr>
              <a:buSzPct val="70000"/>
              <a:buFont typeface="Wingdings" pitchFamily="2" charset="2"/>
              <a:buNone/>
              <a:defRPr/>
            </a:pPr>
            <a:r>
              <a:rPr lang="en-US" sz="3600" i="1" dirty="0">
                <a:effectLst>
                  <a:outerShdw blurRad="38100" dist="38100" dir="2700000" algn="tl">
                    <a:srgbClr val="000000"/>
                  </a:outerShdw>
                </a:effectLst>
                <a:latin typeface="Arial Black" pitchFamily="34" charset="0"/>
              </a:rPr>
              <a:t> </a:t>
            </a:r>
            <a:r>
              <a:rPr lang="en-US" sz="3600" i="1" u="sng" dirty="0">
                <a:solidFill>
                  <a:srgbClr val="FF0000"/>
                </a:solidFill>
                <a:effectLst>
                  <a:outerShdw blurRad="38100" dist="38100" dir="2700000" algn="tl">
                    <a:srgbClr val="000000"/>
                  </a:outerShdw>
                </a:effectLst>
                <a:latin typeface="Arial Black" pitchFamily="34" charset="0"/>
              </a:rPr>
              <a:t>Tooth Position:</a:t>
            </a:r>
            <a:r>
              <a:rPr lang="en-US" sz="3600" i="1" u="sng" dirty="0">
                <a:effectLst>
                  <a:outerShdw blurRad="38100" dist="38100" dir="2700000" algn="tl">
                    <a:srgbClr val="000000"/>
                  </a:outerShdw>
                </a:effectLst>
                <a:latin typeface="Arial Black" pitchFamily="34" charset="0"/>
              </a:rPr>
              <a:t> </a:t>
            </a:r>
          </a:p>
          <a:p>
            <a:pPr marL="533400" indent="-533400" rtl="0">
              <a:lnSpc>
                <a:spcPct val="120000"/>
              </a:lnSpc>
              <a:spcBef>
                <a:spcPct val="5000"/>
              </a:spcBef>
              <a:buClr>
                <a:schemeClr val="hlink"/>
              </a:buClr>
              <a:buSzPct val="70000"/>
              <a:buFont typeface="Wingdings" pitchFamily="2" charset="2"/>
              <a:buNone/>
              <a:defRPr/>
            </a:pPr>
            <a:r>
              <a:rPr lang="en-US" sz="3200" dirty="0">
                <a:effectLst>
                  <a:outerShdw blurRad="38100" dist="38100" dir="2700000" algn="tl">
                    <a:srgbClr val="000000"/>
                  </a:outerShdw>
                </a:effectLst>
                <a:latin typeface="Comic Sans MS" pitchFamily="66" charset="0"/>
              </a:rPr>
              <a:t>Molars that are </a:t>
            </a:r>
            <a:r>
              <a:rPr lang="en-US" sz="3200" dirty="0">
                <a:solidFill>
                  <a:srgbClr val="00FF00"/>
                </a:solidFill>
                <a:effectLst>
                  <a:outerShdw blurRad="38100" dist="38100" dir="2700000" algn="tl">
                    <a:srgbClr val="000000"/>
                  </a:outerShdw>
                </a:effectLst>
                <a:latin typeface="Comic Sans MS" pitchFamily="66" charset="0"/>
              </a:rPr>
              <a:t>placed proximate to the center of the ridge</a:t>
            </a:r>
            <a:r>
              <a:rPr lang="en-US" sz="3200" dirty="0">
                <a:effectLst>
                  <a:outerShdw blurRad="38100" dist="38100" dir="2700000" algn="tl">
                    <a:srgbClr val="000000"/>
                  </a:outerShdw>
                </a:effectLst>
                <a:latin typeface="Comic Sans MS" pitchFamily="66" charset="0"/>
              </a:rPr>
              <a:t> so as not to create a teeter totter action when chewing. </a:t>
            </a:r>
          </a:p>
          <a:p>
            <a:pPr marL="533400" indent="-533400" rtl="0">
              <a:lnSpc>
                <a:spcPct val="120000"/>
              </a:lnSpc>
              <a:spcBef>
                <a:spcPct val="5000"/>
              </a:spcBef>
              <a:buClr>
                <a:schemeClr val="hlink"/>
              </a:buClr>
              <a:buSzPct val="70000"/>
              <a:buFont typeface="Wingdings" pitchFamily="2" charset="2"/>
              <a:buNone/>
              <a:defRPr/>
            </a:pPr>
            <a:r>
              <a:rPr lang="en-US" sz="3200" dirty="0">
                <a:solidFill>
                  <a:srgbClr val="00FF00"/>
                </a:solidFill>
                <a:effectLst>
                  <a:outerShdw blurRad="38100" dist="38100" dir="2700000" algn="tl">
                    <a:srgbClr val="000000"/>
                  </a:outerShdw>
                </a:effectLst>
                <a:latin typeface="Comic Sans MS" pitchFamily="66" charset="0"/>
              </a:rPr>
              <a:t>Correct vertical placement of teeth.</a:t>
            </a:r>
            <a:r>
              <a:rPr lang="en-US" sz="3200" dirty="0">
                <a:effectLst>
                  <a:outerShdw blurRad="38100" dist="38100" dir="2700000" algn="tl">
                    <a:srgbClr val="000000"/>
                  </a:outerShdw>
                </a:effectLst>
                <a:latin typeface="Comic Sans MS" pitchFamily="66" charset="0"/>
              </a:rPr>
              <a:t> Teeth that are placed too high off a lower ridge will create more leverage to rock the denture.</a:t>
            </a:r>
          </a:p>
        </p:txBody>
      </p:sp>
      <p:sp>
        <p:nvSpPr>
          <p:cNvPr id="220163" name="Oval 3">
            <a:hlinkClick r:id="rId3" action="ppaction://hlinksldjump"/>
          </p:cNvPr>
          <p:cNvSpPr>
            <a:spLocks noChangeArrowheads="1"/>
          </p:cNvSpPr>
          <p:nvPr/>
        </p:nvSpPr>
        <p:spPr bwMode="auto">
          <a:xfrm>
            <a:off x="107950" y="914400"/>
            <a:ext cx="433388" cy="431800"/>
          </a:xfrm>
          <a:prstGeom prst="ellipse">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400">
              <a:solidFill>
                <a:srgbClr val="008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500" fill="hold"/>
                                        <p:tgtEl>
                                          <p:spTgt spid="220163"/>
                                        </p:tgtEl>
                                        <p:attrNameLst>
                                          <p:attrName>ppt_x</p:attrName>
                                        </p:attrNameLst>
                                      </p:cBhvr>
                                      <p:tavLst>
                                        <p:tav tm="0">
                                          <p:val>
                                            <p:strVal val="0-#ppt_w/2"/>
                                          </p:val>
                                        </p:tav>
                                        <p:tav tm="100000">
                                          <p:val>
                                            <p:strVal val="#ppt_x"/>
                                          </p:val>
                                        </p:tav>
                                      </p:tavLst>
                                    </p:anim>
                                    <p:anim calcmode="lin" valueType="num">
                                      <p:cBhvr additive="base">
                                        <p:cTn id="8" dur="500" fill="hold"/>
                                        <p:tgtEl>
                                          <p:spTgt spid="22016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220162"/>
                                        </p:tgtEl>
                                        <p:attrNameLst>
                                          <p:attrName>style.visibility</p:attrName>
                                        </p:attrNameLst>
                                      </p:cBhvr>
                                      <p:to>
                                        <p:strVal val="visible"/>
                                      </p:to>
                                    </p:set>
                                    <p:anim calcmode="lin" valueType="num">
                                      <p:cBhvr>
                                        <p:cTn id="12" dur="500" fill="hold"/>
                                        <p:tgtEl>
                                          <p:spTgt spid="220162"/>
                                        </p:tgtEl>
                                        <p:attrNameLst>
                                          <p:attrName>ppt_w</p:attrName>
                                        </p:attrNameLst>
                                      </p:cBhvr>
                                      <p:tavLst>
                                        <p:tav tm="0">
                                          <p:val>
                                            <p:fltVal val="0"/>
                                          </p:val>
                                        </p:tav>
                                        <p:tav tm="100000">
                                          <p:val>
                                            <p:strVal val="#ppt_w"/>
                                          </p:val>
                                        </p:tav>
                                      </p:tavLst>
                                    </p:anim>
                                    <p:anim calcmode="lin" valueType="num">
                                      <p:cBhvr>
                                        <p:cTn id="13" dur="500" fill="hold"/>
                                        <p:tgtEl>
                                          <p:spTgt spid="220162"/>
                                        </p:tgtEl>
                                        <p:attrNameLst>
                                          <p:attrName>ppt_h</p:attrName>
                                        </p:attrNameLst>
                                      </p:cBhvr>
                                      <p:tavLst>
                                        <p:tav tm="0">
                                          <p:val>
                                            <p:fltVal val="0"/>
                                          </p:val>
                                        </p:tav>
                                        <p:tav tm="100000">
                                          <p:val>
                                            <p:strVal val="#ppt_h"/>
                                          </p:val>
                                        </p:tav>
                                      </p:tavLst>
                                    </p:anim>
                                    <p:anim calcmode="lin" valueType="num">
                                      <p:cBhvr>
                                        <p:cTn id="14" dur="500" fill="hold"/>
                                        <p:tgtEl>
                                          <p:spTgt spid="220162"/>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2201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p:bldP spid="220163"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228600" y="304800"/>
            <a:ext cx="8675688" cy="647700"/>
          </a:xfrm>
          <a:prstGeom prst="rect">
            <a:avLst/>
          </a:prstGeom>
          <a:noFill/>
          <a:ln w="9525">
            <a:noFill/>
            <a:miter lim="800000"/>
            <a:headEnd/>
            <a:tailEnd/>
          </a:ln>
          <a:effectLst/>
        </p:spPr>
        <p:txBody>
          <a:bodyPr/>
          <a:lstStyle/>
          <a:p>
            <a:pPr marL="346075" indent="-346075" rtl="0">
              <a:lnSpc>
                <a:spcPct val="120000"/>
              </a:lnSpc>
              <a:buClr>
                <a:schemeClr val="hlink"/>
              </a:buClr>
              <a:buSzPct val="70000"/>
              <a:buFont typeface="Wingdings" pitchFamily="2" charset="2"/>
              <a:buNone/>
              <a:defRPr/>
            </a:pPr>
            <a:r>
              <a:rPr lang="en-US" sz="3600" i="1" u="sng" dirty="0">
                <a:solidFill>
                  <a:srgbClr val="FF0000"/>
                </a:solidFill>
                <a:effectLst>
                  <a:outerShdw blurRad="38100" dist="38100" dir="2700000" algn="tl">
                    <a:srgbClr val="000000"/>
                  </a:outerShdw>
                </a:effectLst>
                <a:latin typeface="Arial Black" pitchFamily="34" charset="0"/>
              </a:rPr>
              <a:t>Occlusion:</a:t>
            </a:r>
            <a:r>
              <a:rPr lang="en-US" sz="3200" dirty="0">
                <a:solidFill>
                  <a:srgbClr val="FFFF00"/>
                </a:solidFill>
                <a:effectLst>
                  <a:outerShdw blurRad="38100" dist="38100" dir="2700000" algn="tl">
                    <a:srgbClr val="000000"/>
                  </a:outerShdw>
                </a:effectLst>
                <a:latin typeface="Arial Black" pitchFamily="34" charset="0"/>
              </a:rPr>
              <a:t> </a:t>
            </a:r>
          </a:p>
          <a:p>
            <a:pPr marL="346075" indent="-346075" rtl="0">
              <a:lnSpc>
                <a:spcPct val="120000"/>
              </a:lnSpc>
              <a:buClr>
                <a:schemeClr val="hlink"/>
              </a:buClr>
              <a:buSzPct val="70000"/>
              <a:buFont typeface="Wingdings" pitchFamily="2" charset="2"/>
              <a:buChar char="n"/>
              <a:defRPr/>
            </a:pPr>
            <a:r>
              <a:rPr lang="en-US" sz="3200" dirty="0">
                <a:effectLst>
                  <a:outerShdw blurRad="38100" dist="38100" dir="2700000" algn="tl">
                    <a:srgbClr val="000000"/>
                  </a:outerShdw>
                </a:effectLst>
                <a:latin typeface="Comic Sans MS" pitchFamily="66" charset="0"/>
              </a:rPr>
              <a:t>A reduced </a:t>
            </a:r>
            <a:r>
              <a:rPr lang="en-US" sz="3200" dirty="0" err="1">
                <a:effectLst>
                  <a:outerShdw blurRad="38100" dist="38100" dir="2700000" algn="tl">
                    <a:srgbClr val="000000"/>
                  </a:outerShdw>
                </a:effectLst>
                <a:latin typeface="Comic Sans MS" pitchFamily="66" charset="0"/>
              </a:rPr>
              <a:t>occlusal</a:t>
            </a:r>
            <a:r>
              <a:rPr lang="en-US" sz="3200" dirty="0">
                <a:effectLst>
                  <a:outerShdw blurRad="38100" dist="38100" dir="2700000" algn="tl">
                    <a:srgbClr val="000000"/>
                  </a:outerShdw>
                </a:effectLst>
                <a:latin typeface="Comic Sans MS" pitchFamily="66" charset="0"/>
              </a:rPr>
              <a:t> table,</a:t>
            </a:r>
          </a:p>
          <a:p>
            <a:pPr marL="346075" indent="-346075" rtl="0">
              <a:lnSpc>
                <a:spcPct val="120000"/>
              </a:lnSpc>
              <a:buClr>
                <a:schemeClr val="hlink"/>
              </a:buClr>
              <a:buSzPct val="70000"/>
              <a:buFont typeface="Wingdings" pitchFamily="2" charset="2"/>
              <a:buChar char="n"/>
              <a:defRPr/>
            </a:pPr>
            <a:r>
              <a:rPr lang="en-US" sz="3200" dirty="0">
                <a:effectLst>
                  <a:outerShdw blurRad="38100" dist="38100" dir="2700000" algn="tl">
                    <a:srgbClr val="000000"/>
                  </a:outerShdw>
                </a:effectLst>
                <a:latin typeface="Comic Sans MS" pitchFamily="66" charset="0"/>
              </a:rPr>
              <a:t>An appropriate vertical dimension and </a:t>
            </a:r>
          </a:p>
          <a:p>
            <a:pPr marL="346075" indent="-346075" rtl="0">
              <a:lnSpc>
                <a:spcPct val="120000"/>
              </a:lnSpc>
              <a:buClr>
                <a:schemeClr val="hlink"/>
              </a:buClr>
              <a:buSzPct val="70000"/>
              <a:buFont typeface="Wingdings" pitchFamily="2" charset="2"/>
              <a:buChar char="n"/>
              <a:defRPr/>
            </a:pPr>
            <a:r>
              <a:rPr lang="en-US" sz="3200" dirty="0">
                <a:effectLst>
                  <a:outerShdw blurRad="38100" dist="38100" dir="2700000" algn="tl">
                    <a:srgbClr val="000000"/>
                  </a:outerShdw>
                </a:effectLst>
                <a:latin typeface="Comic Sans MS" pitchFamily="66" charset="0"/>
              </a:rPr>
              <a:t>A balanced occlusion and free articulation </a:t>
            </a:r>
            <a:r>
              <a:rPr lang="en-US" sz="2800" i="1" dirty="0">
                <a:solidFill>
                  <a:srgbClr val="00FF00"/>
                </a:solidFill>
                <a:effectLst>
                  <a:outerShdw blurRad="38100" dist="38100" dir="2700000" algn="tl">
                    <a:srgbClr val="000000"/>
                  </a:outerShdw>
                </a:effectLst>
              </a:rPr>
              <a:t>creating an uniform application of bite force down on to your ridge. </a:t>
            </a:r>
          </a:p>
          <a:p>
            <a:pPr marL="346075" indent="-346075" rtl="0">
              <a:lnSpc>
                <a:spcPct val="120000"/>
              </a:lnSpc>
              <a:buClr>
                <a:schemeClr val="hlink"/>
              </a:buClr>
              <a:buSzPct val="70000"/>
              <a:buFont typeface="Wingdings" pitchFamily="2" charset="2"/>
              <a:buNone/>
              <a:defRPr/>
            </a:pPr>
            <a:r>
              <a:rPr lang="en-US" sz="3200" i="1" u="sng" dirty="0" err="1">
                <a:solidFill>
                  <a:srgbClr val="FF0000"/>
                </a:solidFill>
                <a:effectLst>
                  <a:outerShdw blurRad="38100" dist="38100" dir="2700000" algn="tl">
                    <a:srgbClr val="000000"/>
                  </a:outerShdw>
                </a:effectLst>
                <a:latin typeface="Arial Black" pitchFamily="34" charset="0"/>
              </a:rPr>
              <a:t>Overdenture</a:t>
            </a:r>
            <a:r>
              <a:rPr lang="en-US" sz="3200" i="1" u="sng" dirty="0">
                <a:solidFill>
                  <a:srgbClr val="FF0000"/>
                </a:solidFill>
                <a:effectLst>
                  <a:outerShdw blurRad="38100" dist="38100" dir="2700000" algn="tl">
                    <a:srgbClr val="000000"/>
                  </a:outerShdw>
                </a:effectLst>
                <a:latin typeface="Arial Black" pitchFamily="34" charset="0"/>
              </a:rPr>
              <a:t> on implants:</a:t>
            </a:r>
            <a:r>
              <a:rPr lang="en-US" sz="2800" i="1" dirty="0">
                <a:effectLst>
                  <a:outerShdw blurRad="38100" dist="38100" dir="2700000" algn="tl">
                    <a:srgbClr val="000000"/>
                  </a:outerShdw>
                </a:effectLst>
                <a:latin typeface="Comic Sans MS" pitchFamily="66" charset="0"/>
              </a:rPr>
              <a:t> </a:t>
            </a:r>
          </a:p>
          <a:p>
            <a:pPr marL="346075" indent="-346075" rtl="0">
              <a:lnSpc>
                <a:spcPct val="120000"/>
              </a:lnSpc>
              <a:buClr>
                <a:schemeClr val="hlink"/>
              </a:buClr>
              <a:buSzPct val="70000"/>
              <a:buFont typeface="Wingdings" pitchFamily="2" charset="2"/>
              <a:buNone/>
              <a:defRPr/>
            </a:pPr>
            <a:r>
              <a:rPr lang="en-US" sz="2800" dirty="0">
                <a:effectLst>
                  <a:outerShdw blurRad="38100" dist="38100" dir="2700000" algn="tl">
                    <a:srgbClr val="000000"/>
                  </a:outerShdw>
                </a:effectLst>
                <a:latin typeface="Comic Sans MS" pitchFamily="66" charset="0"/>
              </a:rPr>
              <a:t>These may be the only solution for some patients when the first five components have been met and the patient still struggles with retention. </a:t>
            </a:r>
            <a:endParaRPr lang="en-US" sz="2800" i="1" dirty="0">
              <a:effectLst>
                <a:outerShdw blurRad="38100" dist="38100" dir="2700000" algn="tl">
                  <a:srgbClr val="000000"/>
                </a:outerShdw>
              </a:effectLst>
              <a:latin typeface="Comic Sans MS" pitchFamily="66" charset="0"/>
            </a:endParaRPr>
          </a:p>
        </p:txBody>
      </p:sp>
      <p:sp>
        <p:nvSpPr>
          <p:cNvPr id="222212" name="Oval 4">
            <a:hlinkClick r:id="rId3" action="ppaction://hlinksldjump"/>
          </p:cNvPr>
          <p:cNvSpPr>
            <a:spLocks noChangeArrowheads="1"/>
          </p:cNvSpPr>
          <p:nvPr/>
        </p:nvSpPr>
        <p:spPr bwMode="auto">
          <a:xfrm>
            <a:off x="34925" y="762000"/>
            <a:ext cx="433388" cy="431800"/>
          </a:xfrm>
          <a:prstGeom prst="ellipse">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400">
              <a:solidFill>
                <a:srgbClr val="008000"/>
              </a:solidFill>
              <a:latin typeface="Times New Roman" panose="02020603050405020304" pitchFamily="18" charset="0"/>
            </a:endParaRPr>
          </a:p>
        </p:txBody>
      </p:sp>
      <p:sp>
        <p:nvSpPr>
          <p:cNvPr id="222213" name="Oval 5">
            <a:hlinkClick r:id="rId3" action="ppaction://hlinksldjump"/>
          </p:cNvPr>
          <p:cNvSpPr>
            <a:spLocks noChangeArrowheads="1"/>
          </p:cNvSpPr>
          <p:nvPr/>
        </p:nvSpPr>
        <p:spPr bwMode="auto">
          <a:xfrm>
            <a:off x="34925" y="4191000"/>
            <a:ext cx="433388" cy="431800"/>
          </a:xfrm>
          <a:prstGeom prst="ellipse">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400">
              <a:solidFill>
                <a:srgbClr val="008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2212"/>
                                        </p:tgtEl>
                                        <p:attrNameLst>
                                          <p:attrName>style.visibility</p:attrName>
                                        </p:attrNameLst>
                                      </p:cBhvr>
                                      <p:to>
                                        <p:strVal val="visible"/>
                                      </p:to>
                                    </p:set>
                                    <p:anim calcmode="lin" valueType="num">
                                      <p:cBhvr additive="base">
                                        <p:cTn id="7" dur="500" fill="hold"/>
                                        <p:tgtEl>
                                          <p:spTgt spid="222212"/>
                                        </p:tgtEl>
                                        <p:attrNameLst>
                                          <p:attrName>ppt_x</p:attrName>
                                        </p:attrNameLst>
                                      </p:cBhvr>
                                      <p:tavLst>
                                        <p:tav tm="0">
                                          <p:val>
                                            <p:strVal val="0-#ppt_w/2"/>
                                          </p:val>
                                        </p:tav>
                                        <p:tav tm="100000">
                                          <p:val>
                                            <p:strVal val="#ppt_x"/>
                                          </p:val>
                                        </p:tav>
                                      </p:tavLst>
                                    </p:anim>
                                    <p:anim calcmode="lin" valueType="num">
                                      <p:cBhvr additive="base">
                                        <p:cTn id="8" dur="500" fill="hold"/>
                                        <p:tgtEl>
                                          <p:spTgt spid="222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222210"/>
                                        </p:tgtEl>
                                        <p:attrNameLst>
                                          <p:attrName>style.visibility</p:attrName>
                                        </p:attrNameLst>
                                      </p:cBhvr>
                                      <p:to>
                                        <p:strVal val="visible"/>
                                      </p:to>
                                    </p:set>
                                    <p:anim calcmode="lin" valueType="num">
                                      <p:cBhvr>
                                        <p:cTn id="12" dur="500" fill="hold"/>
                                        <p:tgtEl>
                                          <p:spTgt spid="222210"/>
                                        </p:tgtEl>
                                        <p:attrNameLst>
                                          <p:attrName>ppt_w</p:attrName>
                                        </p:attrNameLst>
                                      </p:cBhvr>
                                      <p:tavLst>
                                        <p:tav tm="0">
                                          <p:val>
                                            <p:fltVal val="0"/>
                                          </p:val>
                                        </p:tav>
                                        <p:tav tm="100000">
                                          <p:val>
                                            <p:strVal val="#ppt_w"/>
                                          </p:val>
                                        </p:tav>
                                      </p:tavLst>
                                    </p:anim>
                                    <p:anim calcmode="lin" valueType="num">
                                      <p:cBhvr>
                                        <p:cTn id="13" dur="500" fill="hold"/>
                                        <p:tgtEl>
                                          <p:spTgt spid="222210"/>
                                        </p:tgtEl>
                                        <p:attrNameLst>
                                          <p:attrName>ppt_h</p:attrName>
                                        </p:attrNameLst>
                                      </p:cBhvr>
                                      <p:tavLst>
                                        <p:tav tm="0">
                                          <p:val>
                                            <p:fltVal val="0"/>
                                          </p:val>
                                        </p:tav>
                                        <p:tav tm="100000">
                                          <p:val>
                                            <p:strVal val="#ppt_h"/>
                                          </p:val>
                                        </p:tav>
                                      </p:tavLst>
                                    </p:anim>
                                    <p:anim calcmode="lin" valueType="num">
                                      <p:cBhvr>
                                        <p:cTn id="14" dur="500" fill="hold"/>
                                        <p:tgtEl>
                                          <p:spTgt spid="222210"/>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222210"/>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222213"/>
                                        </p:tgtEl>
                                        <p:attrNameLst>
                                          <p:attrName>style.visibility</p:attrName>
                                        </p:attrNameLst>
                                      </p:cBhvr>
                                      <p:to>
                                        <p:strVal val="visible"/>
                                      </p:to>
                                    </p:set>
                                    <p:anim calcmode="lin" valueType="num">
                                      <p:cBhvr additive="base">
                                        <p:cTn id="19" dur="500" fill="hold"/>
                                        <p:tgtEl>
                                          <p:spTgt spid="222213"/>
                                        </p:tgtEl>
                                        <p:attrNameLst>
                                          <p:attrName>ppt_x</p:attrName>
                                        </p:attrNameLst>
                                      </p:cBhvr>
                                      <p:tavLst>
                                        <p:tav tm="0">
                                          <p:val>
                                            <p:strVal val="0-#ppt_w/2"/>
                                          </p:val>
                                        </p:tav>
                                        <p:tav tm="100000">
                                          <p:val>
                                            <p:strVal val="#ppt_x"/>
                                          </p:val>
                                        </p:tav>
                                      </p:tavLst>
                                    </p:anim>
                                    <p:anim calcmode="lin" valueType="num">
                                      <p:cBhvr additive="base">
                                        <p:cTn id="20" dur="500" fill="hold"/>
                                        <p:tgtEl>
                                          <p:spTgt spid="222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0" grpId="0"/>
      <p:bldP spid="222212" grpId="0" animBg="1" autoUpdateAnimBg="0"/>
      <p:bldP spid="222213"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xfrm>
            <a:off x="457200" y="76200"/>
            <a:ext cx="8229600" cy="1143000"/>
          </a:xfrm>
        </p:spPr>
        <p:txBody>
          <a:bodyPr/>
          <a:lstStyle/>
          <a:p>
            <a:pPr rtl="0">
              <a:defRPr/>
            </a:pPr>
            <a:r>
              <a:rPr lang="en-US" dirty="0">
                <a:solidFill>
                  <a:srgbClr val="FFFF00"/>
                </a:solidFill>
                <a:latin typeface="Franklin Gothic Heavy" pitchFamily="34" charset="0"/>
              </a:rPr>
              <a:t>Impression Making</a:t>
            </a:r>
          </a:p>
        </p:txBody>
      </p:sp>
      <p:sp>
        <p:nvSpPr>
          <p:cNvPr id="95235" name="Rectangle 3"/>
          <p:cNvSpPr>
            <a:spLocks noGrp="1" noChangeArrowheads="1"/>
          </p:cNvSpPr>
          <p:nvPr>
            <p:ph type="body" idx="1"/>
          </p:nvPr>
        </p:nvSpPr>
        <p:spPr>
          <a:xfrm>
            <a:off x="0" y="990600"/>
            <a:ext cx="9144000" cy="4525963"/>
          </a:xfrm>
        </p:spPr>
        <p:txBody>
          <a:bodyPr/>
          <a:lstStyle/>
          <a:p>
            <a:pPr marL="989013" algn="l" rtl="0">
              <a:lnSpc>
                <a:spcPct val="165000"/>
              </a:lnSpc>
              <a:buFont typeface="Wingdings" panose="05000000000000000000" pitchFamily="2" charset="2"/>
              <a:buNone/>
              <a:defRPr/>
            </a:pPr>
            <a:r>
              <a:rPr lang="en-US" i="1" dirty="0">
                <a:solidFill>
                  <a:srgbClr val="FF0000"/>
                </a:solidFill>
                <a:latin typeface="Franklin Gothic Heavy" pitchFamily="34" charset="0"/>
              </a:rPr>
              <a:t>An ideal impression should provide:</a:t>
            </a:r>
            <a:endParaRPr lang="en-US" dirty="0">
              <a:solidFill>
                <a:srgbClr val="FF0000"/>
              </a:solidFill>
              <a:latin typeface="Franklin Gothic Heavy" pitchFamily="34" charset="0"/>
            </a:endParaRPr>
          </a:p>
          <a:p>
            <a:pPr marL="989013" algn="l" rtl="0">
              <a:lnSpc>
                <a:spcPct val="165000"/>
              </a:lnSpc>
              <a:defRPr/>
            </a:pPr>
            <a:r>
              <a:rPr lang="en-US" sz="2800" u="sng" dirty="0">
                <a:solidFill>
                  <a:srgbClr val="FFFF00"/>
                </a:solidFill>
                <a:latin typeface="Franklin Gothic Heavy" pitchFamily="34" charset="0"/>
              </a:rPr>
              <a:t>Maximum extension</a:t>
            </a:r>
            <a:r>
              <a:rPr lang="en-US" sz="2800" dirty="0">
                <a:latin typeface="Franklin Gothic Heavy" pitchFamily="34" charset="0"/>
              </a:rPr>
              <a:t> without muscle impingement.</a:t>
            </a:r>
          </a:p>
          <a:p>
            <a:pPr marL="989013" algn="l" rtl="0">
              <a:lnSpc>
                <a:spcPct val="165000"/>
              </a:lnSpc>
              <a:defRPr/>
            </a:pPr>
            <a:r>
              <a:rPr lang="en-US" sz="2800" u="sng" dirty="0">
                <a:solidFill>
                  <a:srgbClr val="FFFF00"/>
                </a:solidFill>
                <a:latin typeface="Franklin Gothic Heavy" pitchFamily="34" charset="0"/>
              </a:rPr>
              <a:t>Intimate contact</a:t>
            </a:r>
            <a:r>
              <a:rPr lang="en-US" sz="2800" dirty="0">
                <a:latin typeface="Franklin Gothic Heavy" pitchFamily="34" charset="0"/>
              </a:rPr>
              <a:t> with the tissue area covered.</a:t>
            </a:r>
          </a:p>
          <a:p>
            <a:pPr marL="989013" algn="l" rtl="0">
              <a:lnSpc>
                <a:spcPct val="165000"/>
              </a:lnSpc>
              <a:defRPr/>
            </a:pPr>
            <a:r>
              <a:rPr lang="en-US" sz="2800" dirty="0">
                <a:latin typeface="Franklin Gothic Heavy" pitchFamily="34" charset="0"/>
              </a:rPr>
              <a:t>Proper form of </a:t>
            </a:r>
            <a:r>
              <a:rPr lang="en-US" sz="2800" u="sng" dirty="0">
                <a:solidFill>
                  <a:srgbClr val="FFFF00"/>
                </a:solidFill>
                <a:latin typeface="Franklin Gothic Heavy" pitchFamily="34" charset="0"/>
              </a:rPr>
              <a:t>the borders</a:t>
            </a:r>
            <a:r>
              <a:rPr lang="en-US" sz="2800" dirty="0">
                <a:latin typeface="Franklin Gothic Heavy" pitchFamily="34" charset="0"/>
              </a:rPr>
              <a:t> including the posterior border of the maxillary denture.</a:t>
            </a:r>
          </a:p>
          <a:p>
            <a:pPr marL="989013" algn="l" rtl="0">
              <a:lnSpc>
                <a:spcPct val="165000"/>
              </a:lnSpc>
              <a:defRPr/>
            </a:pPr>
            <a:r>
              <a:rPr lang="en-US" sz="2800" u="sng" dirty="0">
                <a:solidFill>
                  <a:srgbClr val="FFFF00"/>
                </a:solidFill>
                <a:latin typeface="Franklin Gothic Heavy" pitchFamily="34" charset="0"/>
              </a:rPr>
              <a:t>Proper relief</a:t>
            </a:r>
            <a:r>
              <a:rPr lang="en-US" sz="2800" dirty="0">
                <a:latin typeface="Franklin Gothic Heavy" pitchFamily="34" charset="0"/>
              </a:rPr>
              <a:t> of hard and sensitive areas.</a:t>
            </a:r>
          </a:p>
        </p:txBody>
      </p:sp>
      <p:sp>
        <p:nvSpPr>
          <p:cNvPr id="4" name="سهم مخطط إلى اليمين 3"/>
          <p:cNvSpPr/>
          <p:nvPr/>
        </p:nvSpPr>
        <p:spPr bwMode="auto">
          <a:xfrm>
            <a:off x="914400" y="457200"/>
            <a:ext cx="838200" cy="533400"/>
          </a:xfrm>
          <a:prstGeom prst="stripedRightArrow">
            <a:avLst/>
          </a:prstGeom>
          <a:solidFill>
            <a:srgbClr val="FFFF00"/>
          </a:solidFill>
          <a:ln w="9525" cap="flat" cmpd="sng" algn="ctr">
            <a:solidFill>
              <a:srgbClr val="C00000"/>
            </a:solidFill>
            <a:prstDash val="solid"/>
            <a:round/>
            <a:headEnd type="none" w="med" len="med"/>
            <a:tailEnd type="none" w="med" len="med"/>
          </a:ln>
          <a:effectLst/>
        </p:spPr>
        <p:txBody>
          <a:bodyPr rtlCol="1"/>
          <a:lstStyle/>
          <a:p>
            <a:pPr>
              <a:defRPr/>
            </a:pPr>
            <a:endParaRPr lang="ar-IQ"/>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2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52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2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a:xfrm>
            <a:off x="457200" y="152400"/>
            <a:ext cx="8229600" cy="1139825"/>
          </a:xfrm>
        </p:spPr>
        <p:txBody>
          <a:bodyPr/>
          <a:lstStyle/>
          <a:p>
            <a:pPr rtl="0">
              <a:defRPr/>
            </a:pPr>
            <a:r>
              <a:rPr lang="en-US" sz="5400" dirty="0">
                <a:solidFill>
                  <a:srgbClr val="FFFF00"/>
                </a:solidFill>
                <a:latin typeface="Franklin Gothic Heavy" pitchFamily="34" charset="0"/>
              </a:rPr>
              <a:t>Impression Techniques</a:t>
            </a:r>
          </a:p>
        </p:txBody>
      </p:sp>
      <p:sp>
        <p:nvSpPr>
          <p:cNvPr id="225283" name="Rectangle 3"/>
          <p:cNvSpPr>
            <a:spLocks noGrp="1" noChangeArrowheads="1"/>
          </p:cNvSpPr>
          <p:nvPr>
            <p:ph type="body" idx="1"/>
          </p:nvPr>
        </p:nvSpPr>
        <p:spPr>
          <a:xfrm>
            <a:off x="228600" y="1447800"/>
            <a:ext cx="8915400" cy="4724400"/>
          </a:xfrm>
        </p:spPr>
        <p:txBody>
          <a:bodyPr/>
          <a:lstStyle/>
          <a:p>
            <a:pPr marL="0" indent="279400" algn="l" rtl="0">
              <a:lnSpc>
                <a:spcPct val="115000"/>
              </a:lnSpc>
              <a:defRPr/>
            </a:pPr>
            <a:r>
              <a:rPr lang="en-US" sz="4000" b="1" dirty="0">
                <a:solidFill>
                  <a:srgbClr val="FF0000"/>
                </a:solidFill>
                <a:latin typeface="Arial Black" pitchFamily="34" charset="0"/>
              </a:rPr>
              <a:t>Primary impressions</a:t>
            </a:r>
            <a:r>
              <a:rPr lang="en-US" sz="4000" dirty="0">
                <a:solidFill>
                  <a:srgbClr val="FF0000"/>
                </a:solidFill>
                <a:latin typeface="Arial Black" pitchFamily="34" charset="0"/>
              </a:rPr>
              <a:t> </a:t>
            </a:r>
          </a:p>
          <a:p>
            <a:pPr marL="0" indent="279400" algn="l" rtl="0">
              <a:lnSpc>
                <a:spcPct val="115000"/>
              </a:lnSpc>
              <a:buFont typeface="Wingdings" panose="05000000000000000000" pitchFamily="2" charset="2"/>
              <a:buNone/>
              <a:defRPr/>
            </a:pPr>
            <a:r>
              <a:rPr lang="en-US" sz="2400" dirty="0">
                <a:latin typeface="Arial Black" pitchFamily="34" charset="0"/>
              </a:rPr>
              <a:t>    </a:t>
            </a:r>
            <a:r>
              <a:rPr lang="en-US" dirty="0">
                <a:latin typeface="Arial Black" pitchFamily="34" charset="0"/>
              </a:rPr>
              <a:t>Conventional prim. imp. tech. </a:t>
            </a:r>
          </a:p>
          <a:p>
            <a:pPr marL="0" indent="279400" algn="l" rtl="0">
              <a:lnSpc>
                <a:spcPct val="115000"/>
              </a:lnSpc>
              <a:defRPr/>
            </a:pPr>
            <a:r>
              <a:rPr lang="en-US" sz="4000" b="1" dirty="0">
                <a:solidFill>
                  <a:srgbClr val="FF0000"/>
                </a:solidFill>
                <a:latin typeface="Arial Black" pitchFamily="34" charset="0"/>
              </a:rPr>
              <a:t>Definitive impressions</a:t>
            </a:r>
            <a:r>
              <a:rPr lang="en-US" sz="2400" dirty="0">
                <a:latin typeface="Arial Black" pitchFamily="34" charset="0"/>
              </a:rPr>
              <a:t> </a:t>
            </a:r>
          </a:p>
          <a:p>
            <a:pPr marL="0" indent="279400" algn="l" rtl="0">
              <a:lnSpc>
                <a:spcPct val="115000"/>
              </a:lnSpc>
              <a:buClr>
                <a:schemeClr val="tx1"/>
              </a:buClr>
              <a:buFont typeface="Wingdings" panose="05000000000000000000" pitchFamily="2" charset="2"/>
              <a:buNone/>
              <a:defRPr/>
            </a:pPr>
            <a:r>
              <a:rPr lang="en-US" sz="2400" dirty="0">
                <a:latin typeface="Arial Black" pitchFamily="34" charset="0"/>
              </a:rPr>
              <a:t>     </a:t>
            </a:r>
            <a:r>
              <a:rPr lang="en-US" sz="2800" dirty="0">
                <a:latin typeface="Arial Black" pitchFamily="34" charset="0"/>
              </a:rPr>
              <a:t> #  Conventional final imp. tech.</a:t>
            </a:r>
            <a:endParaRPr lang="en-US" sz="2400" dirty="0">
              <a:latin typeface="Arial Black" pitchFamily="34" charset="0"/>
            </a:endParaRPr>
          </a:p>
          <a:p>
            <a:pPr marL="0" indent="279400" algn="l" rtl="0">
              <a:lnSpc>
                <a:spcPct val="115000"/>
              </a:lnSpc>
              <a:buClr>
                <a:schemeClr val="tx1"/>
              </a:buClr>
              <a:buFont typeface="Wingdings" panose="05000000000000000000" pitchFamily="2" charset="2"/>
              <a:buNone/>
              <a:defRPr/>
            </a:pPr>
            <a:r>
              <a:rPr lang="en-US" sz="2400" dirty="0">
                <a:latin typeface="Arial Black" pitchFamily="34" charset="0"/>
              </a:rPr>
              <a:t>      </a:t>
            </a:r>
            <a:r>
              <a:rPr lang="en-US" sz="2800" dirty="0">
                <a:latin typeface="Arial Black" pitchFamily="34" charset="0"/>
              </a:rPr>
              <a:t>#  </a:t>
            </a:r>
            <a:r>
              <a:rPr lang="en-US" sz="2800" dirty="0" err="1">
                <a:latin typeface="Arial Black" pitchFamily="34" charset="0"/>
              </a:rPr>
              <a:t>Muco</a:t>
            </a:r>
            <a:r>
              <a:rPr lang="en-US" sz="2800" dirty="0">
                <a:latin typeface="Arial Black" pitchFamily="34" charset="0"/>
              </a:rPr>
              <a:t>-compressive imp. Tech. </a:t>
            </a:r>
          </a:p>
          <a:p>
            <a:pPr marL="0" indent="279400" algn="l" rtl="0">
              <a:lnSpc>
                <a:spcPct val="115000"/>
              </a:lnSpc>
              <a:buClr>
                <a:schemeClr val="tx1"/>
              </a:buClr>
              <a:buFont typeface="Wingdings" panose="05000000000000000000" pitchFamily="2" charset="2"/>
              <a:buNone/>
              <a:defRPr/>
            </a:pPr>
            <a:r>
              <a:rPr lang="en-US" sz="2800" dirty="0">
                <a:latin typeface="Arial Black" pitchFamily="34" charset="0"/>
              </a:rPr>
              <a:t>     #  Butterfly imp. technique.</a:t>
            </a:r>
          </a:p>
          <a:p>
            <a:pPr marL="0" indent="279400" algn="l" rtl="0">
              <a:lnSpc>
                <a:spcPct val="115000"/>
              </a:lnSpc>
              <a:buClr>
                <a:schemeClr val="tx1"/>
              </a:buClr>
              <a:buFont typeface="Wingdings" panose="05000000000000000000" pitchFamily="2" charset="2"/>
              <a:buNone/>
              <a:defRPr/>
            </a:pPr>
            <a:r>
              <a:rPr lang="en-US" sz="2800" dirty="0">
                <a:latin typeface="Arial Black" pitchFamily="34" charset="0"/>
              </a:rPr>
              <a:t>     # Dynamic  &amp; Functional imp. tech(s).</a:t>
            </a:r>
          </a:p>
          <a:p>
            <a:pPr marL="0" indent="279400" algn="l" rtl="0">
              <a:lnSpc>
                <a:spcPct val="115000"/>
              </a:lnSpc>
              <a:buClr>
                <a:schemeClr val="tx1"/>
              </a:buClr>
              <a:buFont typeface="Wingdings" panose="05000000000000000000" pitchFamily="2" charset="2"/>
              <a:buNone/>
              <a:defRPr/>
            </a:pPr>
            <a:r>
              <a:rPr lang="en-US" sz="2800" dirty="0">
                <a:latin typeface="Arial Black"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2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52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28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28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528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28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2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rtl="0" eaLnBrk="1" hangingPunct="1">
              <a:defRPr/>
            </a:pPr>
            <a:r>
              <a:rPr lang="en-US" sz="4000" b="1" dirty="0">
                <a:solidFill>
                  <a:schemeClr val="hlink"/>
                </a:solidFill>
              </a:rPr>
              <a:t>Type  of bone</a:t>
            </a:r>
            <a:r>
              <a:rPr lang="en-US" sz="4000" b="1" dirty="0"/>
              <a:t> </a:t>
            </a:r>
          </a:p>
        </p:txBody>
      </p:sp>
      <p:sp>
        <p:nvSpPr>
          <p:cNvPr id="11267" name="Rectangle 3"/>
          <p:cNvSpPr>
            <a:spLocks noGrp="1" noChangeArrowheads="1"/>
          </p:cNvSpPr>
          <p:nvPr>
            <p:ph type="body" idx="1"/>
          </p:nvPr>
        </p:nvSpPr>
        <p:spPr>
          <a:xfrm>
            <a:off x="533400" y="1524000"/>
            <a:ext cx="8229600" cy="2316163"/>
          </a:xfrm>
        </p:spPr>
        <p:txBody>
          <a:bodyPr/>
          <a:lstStyle/>
          <a:p>
            <a:pPr algn="ctr" rtl="0" eaLnBrk="1" hangingPunct="1">
              <a:defRPr/>
            </a:pPr>
            <a:r>
              <a:rPr lang="en-US" sz="2800" dirty="0"/>
              <a:t>Cortical bone will resorb of bone slower than </a:t>
            </a:r>
            <a:r>
              <a:rPr lang="en-US" sz="2800" dirty="0" err="1"/>
              <a:t>cancellous</a:t>
            </a:r>
            <a:r>
              <a:rPr lang="en-US" sz="2800" dirty="0"/>
              <a:t> bone.</a:t>
            </a:r>
          </a:p>
          <a:p>
            <a:pPr algn="ctr" rtl="0" eaLnBrk="1" hangingPunct="1">
              <a:buFont typeface="Wingdings" panose="05000000000000000000" pitchFamily="2" charset="2"/>
              <a:buNone/>
              <a:defRPr/>
            </a:pPr>
            <a:endParaRPr lang="en-US" sz="2800" dirty="0"/>
          </a:p>
          <a:p>
            <a:pPr algn="ctr" rtl="0" eaLnBrk="1" hangingPunct="1">
              <a:buFont typeface="Wingdings" panose="05000000000000000000" pitchFamily="2" charset="2"/>
              <a:buNone/>
              <a:defRPr/>
            </a:pPr>
            <a:endParaRPr lang="en-US" sz="2800" dirty="0"/>
          </a:p>
          <a:p>
            <a:pPr algn="ctr" rtl="0" eaLnBrk="1" hangingPunct="1">
              <a:buFont typeface="Wingdings" panose="05000000000000000000" pitchFamily="2" charset="2"/>
              <a:buNone/>
              <a:defRPr/>
            </a:pPr>
            <a:endParaRPr lang="en-US" sz="2800" dirty="0"/>
          </a:p>
          <a:p>
            <a:pPr algn="ctr" rtl="0" eaLnBrk="1" hangingPunct="1">
              <a:defRPr/>
            </a:pPr>
            <a:r>
              <a:rPr lang="en-US" sz="2800" dirty="0"/>
              <a:t>Well formed broad ridge will show less resorption than narrow thin ridge because there is more bone to be resorbed per unit of time and the less force received per unit area. </a:t>
            </a:r>
          </a:p>
        </p:txBody>
      </p:sp>
      <p:sp>
        <p:nvSpPr>
          <p:cNvPr id="6" name="Rectangle 2"/>
          <p:cNvSpPr txBox="1">
            <a:spLocks noChangeArrowheads="1"/>
          </p:cNvSpPr>
          <p:nvPr/>
        </p:nvSpPr>
        <p:spPr bwMode="auto">
          <a:xfrm>
            <a:off x="381000" y="2974975"/>
            <a:ext cx="8229600" cy="1139825"/>
          </a:xfrm>
          <a:prstGeom prst="rect">
            <a:avLst/>
          </a:prstGeom>
          <a:noFill/>
          <a:ln w="9525">
            <a:noFill/>
            <a:miter lim="800000"/>
            <a:headEnd/>
            <a:tailEnd/>
          </a:ln>
          <a:effectLst/>
        </p:spPr>
        <p:txBody>
          <a:bodyPr anchor="ctr" anchorCtr="1"/>
          <a:lstStyle/>
          <a:p>
            <a:pPr rtl="0">
              <a:defRPr/>
            </a:pPr>
            <a:r>
              <a:rPr lang="en-US" sz="4000" b="1" dirty="0">
                <a:solidFill>
                  <a:schemeClr val="hlink"/>
                </a:solidFill>
                <a:effectLst>
                  <a:outerShdw blurRad="38100" dist="38100" dir="2700000" algn="tl">
                    <a:srgbClr val="000000">
                      <a:alpha val="43137"/>
                    </a:srgbClr>
                  </a:outerShdw>
                </a:effectLst>
              </a:rPr>
              <a:t>Size and shape of the ridge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539750" y="1125538"/>
            <a:ext cx="81470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lgn="ctr">
                <a:solidFill>
                  <a:srgbClr val="000000"/>
                </a:solidFill>
                <a:miter lim="800000"/>
                <a:headEnd/>
                <a:tailEnd/>
              </a14:hiddenLine>
            </a:ext>
          </a:extLst>
        </p:spPr>
        <p:txBody>
          <a:bodyPr>
            <a:spAutoFit/>
          </a:bodyPr>
          <a:lstStyle>
            <a:lvl1pPr marL="166688" indent="-16668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lnSpc>
                <a:spcPct val="115000"/>
              </a:lnSpc>
              <a:buFontTx/>
              <a:buChar char="•"/>
            </a:pPr>
            <a:r>
              <a:rPr lang="en-US" altLang="en-US" sz="3200">
                <a:latin typeface="Comic Sans MS" panose="030F0702030302020204" pitchFamily="66" charset="0"/>
                <a:ea typeface="Gungsuh" panose="02030600000101010101" pitchFamily="18" charset="-127"/>
              </a:rPr>
              <a:t>The primary impressions should </a:t>
            </a:r>
            <a:r>
              <a:rPr lang="en-US" altLang="en-US" sz="3200">
                <a:solidFill>
                  <a:srgbClr val="00FF00"/>
                </a:solidFill>
                <a:latin typeface="Comic Sans MS" panose="030F0702030302020204" pitchFamily="66" charset="0"/>
                <a:ea typeface="Gungsuh" panose="02030600000101010101" pitchFamily="18" charset="-127"/>
              </a:rPr>
              <a:t>accurate </a:t>
            </a:r>
            <a:r>
              <a:rPr lang="en-US" altLang="en-US" sz="3200">
                <a:latin typeface="Comic Sans MS" panose="030F0702030302020204" pitchFamily="66" charset="0"/>
                <a:ea typeface="Gungsuh" panose="02030600000101010101" pitchFamily="18" charset="-127"/>
              </a:rPr>
              <a:t>without excessive tissue distortion</a:t>
            </a:r>
            <a:r>
              <a:rPr lang="en-US" altLang="en-US" sz="3200">
                <a:solidFill>
                  <a:srgbClr val="FFFF00"/>
                </a:solidFill>
                <a:latin typeface="Comic Sans MS" panose="030F0702030302020204" pitchFamily="66" charset="0"/>
                <a:ea typeface="Gungsuh" panose="02030600000101010101" pitchFamily="18" charset="-127"/>
              </a:rPr>
              <a:t> </a:t>
            </a:r>
            <a:r>
              <a:rPr lang="en-US" altLang="en-US" sz="3200">
                <a:latin typeface="Comic Sans MS" panose="030F0702030302020204" pitchFamily="66" charset="0"/>
                <a:ea typeface="Gungsuh" panose="02030600000101010101" pitchFamily="18" charset="-127"/>
              </a:rPr>
              <a:t>.</a:t>
            </a:r>
          </a:p>
        </p:txBody>
      </p:sp>
      <p:sp>
        <p:nvSpPr>
          <p:cNvPr id="1029" name="Text Box 3"/>
          <p:cNvSpPr txBox="1">
            <a:spLocks noChangeArrowheads="1"/>
          </p:cNvSpPr>
          <p:nvPr/>
        </p:nvSpPr>
        <p:spPr bwMode="auto">
          <a:xfrm>
            <a:off x="1905000" y="0"/>
            <a:ext cx="56896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lnSpc>
                <a:spcPct val="145000"/>
              </a:lnSpc>
              <a:spcBef>
                <a:spcPct val="50000"/>
              </a:spcBef>
            </a:pPr>
            <a:r>
              <a:rPr lang="en-US" altLang="en-US" sz="4400" u="sng">
                <a:solidFill>
                  <a:srgbClr val="FFFF00"/>
                </a:solidFill>
                <a:latin typeface="Comic Sans MS" panose="030F0702030302020204" pitchFamily="66" charset="0"/>
                <a:ea typeface="Gungsuh" panose="02030600000101010101" pitchFamily="18" charset="-127"/>
              </a:rPr>
              <a:t>Primary impressions</a:t>
            </a:r>
          </a:p>
        </p:txBody>
      </p:sp>
      <p:graphicFrame>
        <p:nvGraphicFramePr>
          <p:cNvPr id="4" name="Object 2"/>
          <p:cNvGraphicFramePr>
            <a:graphicFrameLocks noChangeAspect="1"/>
          </p:cNvGraphicFramePr>
          <p:nvPr/>
        </p:nvGraphicFramePr>
        <p:xfrm>
          <a:off x="649288" y="2665413"/>
          <a:ext cx="3770312" cy="2820987"/>
        </p:xfrm>
        <a:graphic>
          <a:graphicData uri="http://schemas.openxmlformats.org/presentationml/2006/ole">
            <mc:AlternateContent xmlns:mc="http://schemas.openxmlformats.org/markup-compatibility/2006">
              <mc:Choice xmlns:v="urn:schemas-microsoft-com:vml" Requires="v">
                <p:oleObj spid="_x0000_s1025" name="Image" r:id="rId4" imgW="0" imgH="0" progId="Photoshop.Image.7">
                  <p:embed/>
                </p:oleObj>
              </mc:Choice>
              <mc:Fallback>
                <p:oleObj name="Image" r:id="rId4" imgW="0" imgH="0" progId="Photoshop.Image.7">
                  <p:embed/>
                  <p:pic>
                    <p:nvPicPr>
                      <p:cNvPr id="4" name="Object 2"/>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l="5000" t="2292" r="3334" b="1480"/>
                      <a:stretch>
                        <a:fillRect/>
                      </a:stretch>
                    </p:blipFill>
                    <p:spPr bwMode="auto">
                      <a:xfrm>
                        <a:off x="649288" y="2665413"/>
                        <a:ext cx="3770312" cy="282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3"/>
          <p:cNvGraphicFramePr>
            <a:graphicFrameLocks noChangeAspect="1"/>
          </p:cNvGraphicFramePr>
          <p:nvPr/>
        </p:nvGraphicFramePr>
        <p:xfrm>
          <a:off x="4897438" y="2571750"/>
          <a:ext cx="3636962" cy="2932113"/>
        </p:xfrm>
        <a:graphic>
          <a:graphicData uri="http://schemas.openxmlformats.org/presentationml/2006/ole">
            <mc:AlternateContent xmlns:mc="http://schemas.openxmlformats.org/markup-compatibility/2006">
              <mc:Choice xmlns:v="urn:schemas-microsoft-com:vml" Requires="v">
                <p:oleObj spid="_x0000_s1026" name="Image" r:id="rId6" imgW="0" imgH="0" progId="Photoshop.Image.7">
                  <p:embed/>
                </p:oleObj>
              </mc:Choice>
              <mc:Fallback>
                <p:oleObj name="Image" r:id="rId6" imgW="0" imgH="0" progId="Photoshop.Image.7">
                  <p:embed/>
                  <p:pic>
                    <p:nvPicPr>
                      <p:cNvPr id="5" name="Object 3"/>
                      <p:cNvPicPr>
                        <a:picLocks noChangeAspect="1" noChangeArrowheads="1"/>
                      </p:cNvPicPr>
                      <p:nvPr/>
                    </p:nvPicPr>
                    <p:blipFill>
                      <a:blip r:embed="rId7">
                        <a:lum bright="-12000" contrast="12000"/>
                        <a:extLst>
                          <a:ext uri="{28A0092B-C50C-407E-A947-70E740481C1C}">
                            <a14:useLocalDpi xmlns:a14="http://schemas.microsoft.com/office/drawing/2010/main" val="0"/>
                          </a:ext>
                        </a:extLst>
                      </a:blip>
                      <a:srcRect l="1888" t="2333" r="7547"/>
                      <a:stretch>
                        <a:fillRect/>
                      </a:stretch>
                    </p:blipFill>
                    <p:spPr bwMode="auto">
                      <a:xfrm>
                        <a:off x="4897438" y="2571750"/>
                        <a:ext cx="3636962"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 Box 8"/>
          <p:cNvSpPr txBox="1">
            <a:spLocks noChangeArrowheads="1"/>
          </p:cNvSpPr>
          <p:nvPr/>
        </p:nvSpPr>
        <p:spPr bwMode="auto">
          <a:xfrm>
            <a:off x="914400" y="5938838"/>
            <a:ext cx="73914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45000"/>
              </a:lnSpc>
              <a:spcBef>
                <a:spcPct val="50000"/>
              </a:spcBef>
            </a:pPr>
            <a:r>
              <a:rPr lang="en-US" altLang="en-US" sz="2000">
                <a:latin typeface="Comic Sans MS" panose="030F0702030302020204" pitchFamily="66" charset="0"/>
                <a:ea typeface="Gungsuh" panose="02030600000101010101" pitchFamily="18" charset="-127"/>
              </a:rPr>
              <a:t>Well-formed impression of (lower) lingual sulcus area</a:t>
            </a:r>
            <a:r>
              <a:rPr lang="en-US" altLang="en-US" sz="2000">
                <a:solidFill>
                  <a:srgbClr val="FFFF00"/>
                </a:solidFill>
                <a:latin typeface="Comic Sans MS" panose="030F0702030302020204" pitchFamily="66" charset="0"/>
                <a:ea typeface="Gungsuh" panose="02030600000101010101" pitchFamily="18" charset="-127"/>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checkerboard(across)">
                                      <p:cBhvr>
                                        <p:cTn id="7" dur="500"/>
                                        <p:tgtEl>
                                          <p:spTgt spid="22630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0-#ppt_w/2"/>
                                          </p:val>
                                        </p:tav>
                                        <p:tav tm="100000">
                                          <p:val>
                                            <p:strVal val="#ppt_x"/>
                                          </p:val>
                                        </p:tav>
                                      </p:tavLst>
                                    </p:anim>
                                    <p:anim calcmode="lin" valueType="num">
                                      <p:cBhvr additive="base">
                                        <p:cTn id="11" dur="2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2000" fill="hold"/>
                                        <p:tgtEl>
                                          <p:spTgt spid="4"/>
                                        </p:tgtEl>
                                        <p:attrNameLst>
                                          <p:attrName>ppt_x</p:attrName>
                                        </p:attrNameLst>
                                      </p:cBhvr>
                                      <p:tavLst>
                                        <p:tav tm="0">
                                          <p:val>
                                            <p:strVal val="1+#ppt_w/2"/>
                                          </p:val>
                                        </p:tav>
                                        <p:tav tm="100000">
                                          <p:val>
                                            <p:strVal val="#ppt_x"/>
                                          </p:val>
                                        </p:tav>
                                      </p:tavLst>
                                    </p:anim>
                                    <p:anim calcmode="lin" valueType="num">
                                      <p:cBhvr additive="base">
                                        <p:cTn id="15"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3" name="Rectangle 3"/>
          <p:cNvSpPr>
            <a:spLocks noGrp="1" noChangeArrowheads="1"/>
          </p:cNvSpPr>
          <p:nvPr>
            <p:ph type="body" idx="1"/>
          </p:nvPr>
        </p:nvSpPr>
        <p:spPr>
          <a:xfrm>
            <a:off x="704850" y="228600"/>
            <a:ext cx="7829550" cy="4114800"/>
          </a:xfrm>
        </p:spPr>
        <p:txBody>
          <a:bodyPr/>
          <a:lstStyle/>
          <a:p>
            <a:pPr algn="ctr" rtl="0">
              <a:lnSpc>
                <a:spcPct val="130000"/>
              </a:lnSpc>
              <a:buFont typeface="Wingdings" panose="05000000000000000000" pitchFamily="2" charset="2"/>
              <a:buNone/>
              <a:defRPr/>
            </a:pPr>
            <a:r>
              <a:rPr lang="en-US" b="1" dirty="0"/>
              <a:t>Deficiencies of Lower impressions in the</a:t>
            </a:r>
            <a:r>
              <a:rPr lang="en-US" b="1" dirty="0">
                <a:solidFill>
                  <a:srgbClr val="FF0000"/>
                </a:solidFill>
              </a:rPr>
              <a:t> </a:t>
            </a:r>
            <a:r>
              <a:rPr lang="en-US" b="1" dirty="0" err="1">
                <a:solidFill>
                  <a:srgbClr val="FF0000"/>
                </a:solidFill>
              </a:rPr>
              <a:t>retromolar</a:t>
            </a:r>
            <a:r>
              <a:rPr lang="en-US" b="1" dirty="0">
                <a:solidFill>
                  <a:srgbClr val="FF0000"/>
                </a:solidFill>
              </a:rPr>
              <a:t> pads</a:t>
            </a:r>
            <a:r>
              <a:rPr lang="en-US" b="1" dirty="0"/>
              <a:t> and the functional forms of</a:t>
            </a:r>
            <a:r>
              <a:rPr lang="en-US" b="1" dirty="0">
                <a:solidFill>
                  <a:srgbClr val="FF0000"/>
                </a:solidFill>
              </a:rPr>
              <a:t> the floor of the mouth </a:t>
            </a:r>
            <a:r>
              <a:rPr lang="en-US" b="1" dirty="0"/>
              <a:t>and</a:t>
            </a:r>
            <a:r>
              <a:rPr lang="en-US" b="1" dirty="0">
                <a:solidFill>
                  <a:srgbClr val="FF0000"/>
                </a:solidFill>
              </a:rPr>
              <a:t> the </a:t>
            </a:r>
            <a:r>
              <a:rPr lang="en-US" b="1" dirty="0" err="1">
                <a:solidFill>
                  <a:srgbClr val="FF0000"/>
                </a:solidFill>
              </a:rPr>
              <a:t>retromylohyoid</a:t>
            </a:r>
            <a:r>
              <a:rPr lang="en-US" b="1" dirty="0">
                <a:solidFill>
                  <a:srgbClr val="FF0000"/>
                </a:solidFill>
              </a:rPr>
              <a:t> </a:t>
            </a:r>
            <a:r>
              <a:rPr lang="en-US" b="1" dirty="0" err="1">
                <a:solidFill>
                  <a:srgbClr val="FF0000"/>
                </a:solidFill>
              </a:rPr>
              <a:t>fossae</a:t>
            </a:r>
            <a:r>
              <a:rPr lang="en-US" b="1" dirty="0"/>
              <a:t> </a:t>
            </a:r>
            <a:r>
              <a:rPr lang="en-US" sz="2800" b="1" dirty="0"/>
              <a:t>result</a:t>
            </a:r>
            <a:r>
              <a:rPr lang="en-US" b="1" dirty="0"/>
              <a:t> in </a:t>
            </a:r>
            <a:r>
              <a:rPr lang="en-US" b="1" u="sng" dirty="0">
                <a:solidFill>
                  <a:srgbClr val="FFFF00"/>
                </a:solidFill>
              </a:rPr>
              <a:t>an unstable denture.</a:t>
            </a:r>
            <a:r>
              <a:rPr lang="en-US" b="1" dirty="0"/>
              <a:t> </a:t>
            </a:r>
          </a:p>
        </p:txBody>
      </p:sp>
      <p:pic>
        <p:nvPicPr>
          <p:cNvPr id="3" name="Picture 2" descr="4800516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581400"/>
            <a:ext cx="411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AutoShape 4"/>
          <p:cNvSpPr>
            <a:spLocks noChangeArrowheads="1"/>
          </p:cNvSpPr>
          <p:nvPr/>
        </p:nvSpPr>
        <p:spPr bwMode="auto">
          <a:xfrm>
            <a:off x="3733800" y="4800600"/>
            <a:ext cx="431800" cy="287338"/>
          </a:xfrm>
          <a:prstGeom prst="leftArrow">
            <a:avLst>
              <a:gd name="adj1" fmla="val 50000"/>
              <a:gd name="adj2" fmla="val 37569"/>
            </a:avLst>
          </a:prstGeom>
          <a:solidFill>
            <a:srgbClr val="000066"/>
          </a:solidFill>
          <a:ln w="9525" algn="ctr">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IQ"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body" idx="1"/>
          </p:nvPr>
        </p:nvSpPr>
        <p:spPr/>
        <p:txBody>
          <a:bodyPr/>
          <a:lstStyle/>
          <a:p>
            <a:pPr algn="ctr" rtl="0">
              <a:buFont typeface="Wingdings" panose="05000000000000000000" pitchFamily="2" charset="2"/>
              <a:buNone/>
              <a:defRPr/>
            </a:pPr>
            <a:r>
              <a:rPr lang="en-US" sz="5400" b="1" dirty="0">
                <a:solidFill>
                  <a:srgbClr val="FFFF00"/>
                </a:solidFill>
                <a:latin typeface="Arial Black" pitchFamily="34" charset="0"/>
              </a:rPr>
              <a:t>Definitive</a:t>
            </a:r>
          </a:p>
          <a:p>
            <a:pPr algn="ctr" rtl="0">
              <a:buFont typeface="Wingdings" panose="05000000000000000000" pitchFamily="2" charset="2"/>
              <a:buNone/>
              <a:defRPr/>
            </a:pPr>
            <a:r>
              <a:rPr lang="en-US" sz="5400" b="1" dirty="0">
                <a:solidFill>
                  <a:srgbClr val="FFFF00"/>
                </a:solidFill>
                <a:latin typeface="Arial Black" pitchFamily="34" charset="0"/>
              </a:rPr>
              <a:t> Impressions</a:t>
            </a:r>
          </a:p>
          <a:p>
            <a:pPr algn="ctr" rtl="0">
              <a:buFont typeface="Wingdings" panose="05000000000000000000" pitchFamily="2" charset="2"/>
              <a:buNone/>
              <a:defRPr/>
            </a:pPr>
            <a:r>
              <a:rPr lang="en-US" sz="4800" b="1" dirty="0">
                <a:latin typeface="Arial Black" pitchFamily="34" charset="0"/>
              </a:rPr>
              <a:t>(secondary impression)</a:t>
            </a:r>
            <a:r>
              <a:rPr lang="en-US" sz="4800" dirty="0">
                <a:latin typeface="Arial Black" pitchFamily="34" charset="0"/>
              </a:rPr>
              <a:t> </a:t>
            </a:r>
            <a:br>
              <a:rPr lang="en-US" sz="4800" dirty="0">
                <a:latin typeface="Arial Black" pitchFamily="34" charset="0"/>
              </a:rPr>
            </a:br>
            <a:endParaRPr lang="en-US" sz="4800" dirty="0">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65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54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5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2" name="Rectangle 2"/>
          <p:cNvSpPr>
            <a:spLocks noGrp="1" noChangeArrowheads="1"/>
          </p:cNvSpPr>
          <p:nvPr>
            <p:ph type="body" idx="1"/>
          </p:nvPr>
        </p:nvSpPr>
        <p:spPr>
          <a:xfrm>
            <a:off x="533400" y="2209800"/>
            <a:ext cx="8305800" cy="2819400"/>
          </a:xfrm>
        </p:spPr>
        <p:txBody>
          <a:bodyPr/>
          <a:lstStyle/>
          <a:p>
            <a:pPr marL="357188" indent="-357188" algn="l" rtl="0">
              <a:lnSpc>
                <a:spcPct val="135000"/>
              </a:lnSpc>
              <a:defRPr/>
            </a:pPr>
            <a:r>
              <a:rPr lang="en-US" sz="3600" b="1" dirty="0"/>
              <a:t>Alginate impression material</a:t>
            </a:r>
          </a:p>
          <a:p>
            <a:pPr marL="357188" indent="-357188" algn="l" rtl="0">
              <a:lnSpc>
                <a:spcPct val="135000"/>
              </a:lnSpc>
              <a:defRPr/>
            </a:pPr>
            <a:r>
              <a:rPr lang="en-US" sz="3600" b="1" dirty="0"/>
              <a:t>ZOE</a:t>
            </a:r>
          </a:p>
          <a:p>
            <a:pPr marL="357188" indent="-357188" algn="l" rtl="0">
              <a:lnSpc>
                <a:spcPct val="135000"/>
              </a:lnSpc>
              <a:defRPr/>
            </a:pPr>
            <a:r>
              <a:rPr lang="en-US" sz="3600" b="1" dirty="0"/>
              <a:t>Rubber base impression material.</a:t>
            </a:r>
          </a:p>
          <a:p>
            <a:pPr marL="357188" indent="-357188" algn="ctr" rtl="0">
              <a:lnSpc>
                <a:spcPct val="135000"/>
              </a:lnSpc>
              <a:buFont typeface="Wingdings" panose="05000000000000000000" pitchFamily="2" charset="2"/>
              <a:buNone/>
              <a:defRPr/>
            </a:pPr>
            <a:r>
              <a:rPr lang="en-US" sz="3600" b="1" dirty="0">
                <a:solidFill>
                  <a:srgbClr val="FFC000"/>
                </a:solidFill>
              </a:rPr>
              <a:t>By using modified acrylic resin special tray</a:t>
            </a:r>
          </a:p>
        </p:txBody>
      </p:sp>
      <p:sp>
        <p:nvSpPr>
          <p:cNvPr id="307203" name="Rectangle 3"/>
          <p:cNvSpPr>
            <a:spLocks noGrp="1" noRot="1" noChangeArrowheads="1"/>
          </p:cNvSpPr>
          <p:nvPr>
            <p:ph type="title"/>
          </p:nvPr>
        </p:nvSpPr>
        <p:spPr>
          <a:xfrm>
            <a:off x="457200" y="533400"/>
            <a:ext cx="8229600" cy="1143000"/>
          </a:xfrm>
        </p:spPr>
        <p:txBody>
          <a:bodyPr/>
          <a:lstStyle/>
          <a:p>
            <a:pPr rtl="0">
              <a:defRPr/>
            </a:pPr>
            <a:r>
              <a:rPr lang="en-US" dirty="0">
                <a:solidFill>
                  <a:srgbClr val="FF0000"/>
                </a:solidFill>
                <a:latin typeface="Arial Black" pitchFamily="34" charset="0"/>
              </a:rPr>
              <a:t># Conventional Impression Technique</a:t>
            </a:r>
            <a:br>
              <a:rPr lang="en-US" dirty="0">
                <a:solidFill>
                  <a:srgbClr val="FF0000"/>
                </a:solidFill>
                <a:latin typeface="Arial Black" pitchFamily="34" charset="0"/>
              </a:rPr>
            </a:br>
            <a:r>
              <a:rPr lang="en-US" sz="2800" b="1" dirty="0">
                <a:solidFill>
                  <a:srgbClr val="FFC000"/>
                </a:solidFill>
                <a:latin typeface="Arial Black" pitchFamily="34" charset="0"/>
              </a:rPr>
              <a:t>Open mouth tech.</a:t>
            </a:r>
            <a:endParaRPr lang="en-US" b="1" dirty="0">
              <a:solidFill>
                <a:srgbClr val="FFC000"/>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0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2"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6" name="Rectangle 2"/>
          <p:cNvSpPr>
            <a:spLocks noGrp="1" noChangeArrowheads="1"/>
          </p:cNvSpPr>
          <p:nvPr>
            <p:ph type="body" idx="1"/>
          </p:nvPr>
        </p:nvSpPr>
        <p:spPr>
          <a:xfrm>
            <a:off x="533400" y="2057400"/>
            <a:ext cx="7848600" cy="4114800"/>
          </a:xfrm>
        </p:spPr>
        <p:txBody>
          <a:bodyPr/>
          <a:lstStyle/>
          <a:p>
            <a:pPr algn="ctr" rtl="0">
              <a:lnSpc>
                <a:spcPct val="135000"/>
              </a:lnSpc>
              <a:buFont typeface="Wingdings" panose="05000000000000000000" pitchFamily="2" charset="2"/>
              <a:buNone/>
              <a:defRPr/>
            </a:pPr>
            <a:r>
              <a:rPr lang="en-US" sz="3600" b="1" dirty="0"/>
              <a:t>Spacing is required between the tray and the primary cast, e.g.     </a:t>
            </a:r>
            <a:r>
              <a:rPr lang="en-US" sz="3600" b="1" dirty="0">
                <a:solidFill>
                  <a:srgbClr val="FFC000"/>
                </a:solidFill>
              </a:rPr>
              <a:t>3 mm spacing is recommended </a:t>
            </a:r>
            <a:r>
              <a:rPr lang="en-US" sz="3600" b="1" dirty="0"/>
              <a:t>for irreversible hydrocolloids where large undercuts are present</a:t>
            </a:r>
            <a:r>
              <a:rPr lang="en-US" sz="800" b="1" dirty="0"/>
              <a:t> </a:t>
            </a:r>
          </a:p>
        </p:txBody>
      </p:sp>
      <p:sp>
        <p:nvSpPr>
          <p:cNvPr id="333828" name="Rectangle 4"/>
          <p:cNvSpPr>
            <a:spLocks noGrp="1" noRot="1" noChangeArrowheads="1"/>
          </p:cNvSpPr>
          <p:nvPr>
            <p:ph type="title"/>
          </p:nvPr>
        </p:nvSpPr>
        <p:spPr>
          <a:xfrm>
            <a:off x="0" y="1066800"/>
            <a:ext cx="9144000" cy="1143000"/>
          </a:xfrm>
        </p:spPr>
        <p:txBody>
          <a:bodyPr/>
          <a:lstStyle/>
          <a:p>
            <a:pPr rtl="0">
              <a:defRPr/>
            </a:pPr>
            <a:r>
              <a:rPr lang="en-US" dirty="0">
                <a:solidFill>
                  <a:srgbClr val="FF0000"/>
                </a:solidFill>
                <a:latin typeface="Arial Black" pitchFamily="34" charset="0"/>
              </a:rPr>
              <a:t>a. Alginate impression material</a:t>
            </a:r>
            <a:br>
              <a:rPr lang="en-US" dirty="0">
                <a:solidFill>
                  <a:srgbClr val="FF0000"/>
                </a:solidFill>
                <a:latin typeface="Arial Black" pitchFamily="34" charset="0"/>
              </a:rPr>
            </a:br>
            <a:endParaRPr lang="en-US" dirty="0">
              <a:solidFill>
                <a:srgbClr val="FF0000"/>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38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6"/>
          <p:cNvSpPr txBox="1">
            <a:spLocks noChangeArrowheads="1"/>
          </p:cNvSpPr>
          <p:nvPr/>
        </p:nvSpPr>
        <p:spPr bwMode="auto">
          <a:xfrm>
            <a:off x="533400" y="4572000"/>
            <a:ext cx="83058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latin typeface="Franklin Gothic Heavy" panose="020B0903020102020204" pitchFamily="34" charset="0"/>
              </a:rPr>
              <a:t>In the alginate impression, the external oblique ridge shows a groove. The impression should record the ridge. The denture border can be extended 1-2 mm beyond this ridge.</a:t>
            </a:r>
          </a:p>
        </p:txBody>
      </p:sp>
      <p:pic>
        <p:nvPicPr>
          <p:cNvPr id="6" name="Picture 4"/>
          <p:cNvPicPr>
            <a:picLocks noChangeAspect="1" noChangeArrowheads="1"/>
          </p:cNvPicPr>
          <p:nvPr/>
        </p:nvPicPr>
        <p:blipFill>
          <a:blip r:embed="rId2" cstate="print">
            <a:lum bright="-12000" contrast="6000"/>
          </a:blip>
          <a:srcRect r="7295"/>
          <a:stretch>
            <a:fillRect/>
          </a:stretch>
        </p:blipFill>
        <p:spPr bwMode="auto">
          <a:xfrm>
            <a:off x="4739170" y="622300"/>
            <a:ext cx="3947630" cy="3187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descr="haya 0cr_Pic488"/>
          <p:cNvPicPr>
            <a:picLocks noChangeAspect="1" noChangeArrowheads="1"/>
          </p:cNvPicPr>
          <p:nvPr/>
        </p:nvPicPr>
        <p:blipFill>
          <a:blip r:embed="rId3" cstate="print">
            <a:lum bright="-12000" contrast="12000"/>
          </a:blip>
          <a:srcRect l="8929" t="4834" r="5357"/>
          <a:stretch>
            <a:fillRect/>
          </a:stretch>
        </p:blipFill>
        <p:spPr bwMode="auto">
          <a:xfrm>
            <a:off x="457199" y="609600"/>
            <a:ext cx="3994331"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397" name="Line 7"/>
          <p:cNvSpPr>
            <a:spLocks noChangeShapeType="1"/>
          </p:cNvSpPr>
          <p:nvPr/>
        </p:nvSpPr>
        <p:spPr bwMode="auto">
          <a:xfrm flipH="1">
            <a:off x="914400" y="2362200"/>
            <a:ext cx="457200" cy="533400"/>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rrowheads="1"/>
          </p:cNvSpPr>
          <p:nvPr>
            <p:ph type="title"/>
          </p:nvPr>
        </p:nvSpPr>
        <p:spPr/>
        <p:txBody>
          <a:bodyPr/>
          <a:lstStyle/>
          <a:p>
            <a:pPr rtl="0">
              <a:defRPr/>
            </a:pPr>
            <a:r>
              <a:rPr lang="en-US" sz="2800" dirty="0">
                <a:solidFill>
                  <a:srgbClr val="FF0000"/>
                </a:solidFill>
                <a:latin typeface="Arial Black" pitchFamily="34" charset="0"/>
              </a:rPr>
              <a:t>b. Metallic oxide paste (Zinc oxide </a:t>
            </a:r>
            <a:r>
              <a:rPr lang="en-US" sz="2800" dirty="0" err="1">
                <a:solidFill>
                  <a:srgbClr val="FF0000"/>
                </a:solidFill>
                <a:latin typeface="Arial Black" pitchFamily="34" charset="0"/>
              </a:rPr>
              <a:t>eugenol</a:t>
            </a:r>
            <a:r>
              <a:rPr lang="en-US" sz="2800" dirty="0">
                <a:solidFill>
                  <a:srgbClr val="FF0000"/>
                </a:solidFill>
                <a:latin typeface="Arial Black" pitchFamily="34" charset="0"/>
              </a:rPr>
              <a:t> impression paste + Green stick impression compound) </a:t>
            </a:r>
            <a:r>
              <a:rPr lang="en-US" sz="2800" dirty="0">
                <a:solidFill>
                  <a:srgbClr val="FFC000"/>
                </a:solidFill>
                <a:latin typeface="Arial Black" pitchFamily="34" charset="0"/>
              </a:rPr>
              <a:t>/ close fitting tray</a:t>
            </a:r>
          </a:p>
        </p:txBody>
      </p:sp>
      <p:pic>
        <p:nvPicPr>
          <p:cNvPr id="7" name="Picture 2" descr="Border Molding man"/>
          <p:cNvPicPr>
            <a:picLocks noChangeAspect="1" noChangeArrowheads="1"/>
          </p:cNvPicPr>
          <p:nvPr/>
        </p:nvPicPr>
        <p:blipFill>
          <a:blip r:embed="rId2" cstate="print">
            <a:lum bright="-6000" contrast="24000"/>
          </a:blip>
          <a:srcRect/>
          <a:stretch>
            <a:fillRect/>
          </a:stretch>
        </p:blipFill>
        <p:spPr bwMode="auto">
          <a:xfrm>
            <a:off x="4953000" y="1676400"/>
            <a:ext cx="3352800" cy="241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descr="Gcomp mold3"/>
          <p:cNvPicPr>
            <a:picLocks noChangeAspect="1" noChangeArrowheads="1"/>
          </p:cNvPicPr>
          <p:nvPr/>
        </p:nvPicPr>
        <p:blipFill>
          <a:blip r:embed="rId3" cstate="print"/>
          <a:srcRect/>
          <a:stretch>
            <a:fillRect/>
          </a:stretch>
        </p:blipFill>
        <p:spPr bwMode="auto">
          <a:xfrm>
            <a:off x="762000" y="1676400"/>
            <a:ext cx="34290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5" descr="Final Man1"/>
          <p:cNvPicPr>
            <a:picLocks noChangeAspect="1" noChangeArrowheads="1"/>
          </p:cNvPicPr>
          <p:nvPr/>
        </p:nvPicPr>
        <p:blipFill>
          <a:blip r:embed="rId4" cstate="print"/>
          <a:srcRect l="16580" r="18756"/>
          <a:stretch>
            <a:fillRect/>
          </a:stretch>
        </p:blipFill>
        <p:spPr bwMode="auto">
          <a:xfrm>
            <a:off x="4953000" y="4267200"/>
            <a:ext cx="33528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Algi Max"/>
          <p:cNvPicPr>
            <a:picLocks noChangeAspect="1" noChangeArrowheads="1"/>
          </p:cNvPicPr>
          <p:nvPr/>
        </p:nvPicPr>
        <p:blipFill>
          <a:blip r:embed="rId5" cstate="print"/>
          <a:srcRect/>
          <a:stretch>
            <a:fillRect/>
          </a:stretch>
        </p:blipFill>
        <p:spPr bwMode="auto">
          <a:xfrm>
            <a:off x="762000" y="4267200"/>
            <a:ext cx="3429000"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62" name="Picture 2" descr="4800516f6"/>
          <p:cNvPicPr>
            <a:picLocks noGrp="1" noChangeAspect="1" noChangeArrowheads="1"/>
          </p:cNvPicPr>
          <p:nvPr>
            <p:ph idx="1"/>
          </p:nvPr>
        </p:nvPicPr>
        <p:blipFill>
          <a:blip r:embed="rId3" cstate="print"/>
          <a:srcRect/>
          <a:stretch>
            <a:fillRect/>
          </a:stretch>
        </p:blipFill>
        <p:spPr>
          <a:xfrm>
            <a:off x="304800" y="2971800"/>
            <a:ext cx="4190999" cy="2882351"/>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43" name="Text Box 4"/>
          <p:cNvSpPr txBox="1">
            <a:spLocks noChangeArrowheads="1"/>
          </p:cNvSpPr>
          <p:nvPr/>
        </p:nvSpPr>
        <p:spPr bwMode="auto">
          <a:xfrm>
            <a:off x="990600" y="533400"/>
            <a:ext cx="685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spcBef>
                <a:spcPct val="50000"/>
              </a:spcBef>
            </a:pPr>
            <a:r>
              <a:rPr lang="en-US" altLang="en-US" sz="4000">
                <a:solidFill>
                  <a:srgbClr val="FF0000"/>
                </a:solidFill>
                <a:latin typeface="Arial Black" panose="020B0A04020102020204" pitchFamily="34" charset="0"/>
              </a:rPr>
              <a:t>c. Rubber base impression Technique</a:t>
            </a:r>
          </a:p>
        </p:txBody>
      </p:sp>
      <p:pic>
        <p:nvPicPr>
          <p:cNvPr id="5" name="Picture 2" descr="10-6"/>
          <p:cNvPicPr>
            <a:picLocks noChangeAspect="1" noChangeArrowheads="1"/>
          </p:cNvPicPr>
          <p:nvPr/>
        </p:nvPicPr>
        <p:blipFill>
          <a:blip r:embed="rId4" cstate="print"/>
          <a:srcRect/>
          <a:stretch>
            <a:fillRect/>
          </a:stretch>
        </p:blipFill>
        <p:spPr bwMode="auto">
          <a:xfrm>
            <a:off x="4800600" y="2971800"/>
            <a:ext cx="4191000" cy="2870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6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2" grpId="0" build="p" animBg="1"/>
      <p:bldP spid="5"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6" name="Rectangle 2"/>
          <p:cNvSpPr>
            <a:spLocks noGrp="1" noRot="1" noChangeArrowheads="1"/>
          </p:cNvSpPr>
          <p:nvPr>
            <p:ph type="title"/>
          </p:nvPr>
        </p:nvSpPr>
        <p:spPr>
          <a:xfrm>
            <a:off x="457200" y="304800"/>
            <a:ext cx="8229600" cy="1143000"/>
          </a:xfrm>
        </p:spPr>
        <p:txBody>
          <a:bodyPr/>
          <a:lstStyle/>
          <a:p>
            <a:pPr rtl="0">
              <a:defRPr/>
            </a:pPr>
            <a:r>
              <a:rPr lang="en-US" dirty="0">
                <a:solidFill>
                  <a:srgbClr val="FF0000"/>
                </a:solidFill>
                <a:latin typeface="Arial Black" pitchFamily="34" charset="0"/>
              </a:rPr>
              <a:t># </a:t>
            </a:r>
            <a:r>
              <a:rPr lang="en-US" dirty="0" err="1">
                <a:solidFill>
                  <a:srgbClr val="FF0000"/>
                </a:solidFill>
                <a:latin typeface="Arial Black" pitchFamily="34" charset="0"/>
              </a:rPr>
              <a:t>Muco</a:t>
            </a:r>
            <a:r>
              <a:rPr lang="en-US" dirty="0">
                <a:solidFill>
                  <a:srgbClr val="FF0000"/>
                </a:solidFill>
                <a:latin typeface="Arial Black" pitchFamily="34" charset="0"/>
              </a:rPr>
              <a:t>-compressive impression technique</a:t>
            </a:r>
          </a:p>
        </p:txBody>
      </p:sp>
      <p:sp>
        <p:nvSpPr>
          <p:cNvPr id="328707" name="Rectangle 3"/>
          <p:cNvSpPr>
            <a:spLocks noGrp="1" noChangeArrowheads="1"/>
          </p:cNvSpPr>
          <p:nvPr>
            <p:ph type="body" idx="1"/>
          </p:nvPr>
        </p:nvSpPr>
        <p:spPr>
          <a:xfrm>
            <a:off x="228600" y="1798638"/>
            <a:ext cx="8534400" cy="4525962"/>
          </a:xfrm>
        </p:spPr>
        <p:txBody>
          <a:bodyPr/>
          <a:lstStyle/>
          <a:p>
            <a:pPr algn="just" rtl="0">
              <a:lnSpc>
                <a:spcPct val="115000"/>
              </a:lnSpc>
              <a:buClr>
                <a:srgbClr val="00FF00"/>
              </a:buClr>
              <a:defRPr/>
            </a:pPr>
            <a:r>
              <a:rPr lang="en-US" sz="2800" b="1" u="sng" dirty="0">
                <a:solidFill>
                  <a:srgbClr val="66FF33"/>
                </a:solidFill>
                <a:latin typeface="Arial Black" pitchFamily="34" charset="0"/>
              </a:rPr>
              <a:t>Primary impression</a:t>
            </a:r>
            <a:r>
              <a:rPr lang="en-US" sz="2800" b="1" dirty="0"/>
              <a:t> is made with impression compound using suitable stock tray .</a:t>
            </a:r>
          </a:p>
          <a:p>
            <a:pPr algn="just" rtl="0">
              <a:lnSpc>
                <a:spcPct val="115000"/>
              </a:lnSpc>
              <a:buClr>
                <a:srgbClr val="00FF00"/>
              </a:buClr>
              <a:defRPr/>
            </a:pPr>
            <a:r>
              <a:rPr lang="en-US" sz="2800" b="1" u="sng" dirty="0">
                <a:solidFill>
                  <a:srgbClr val="66FF33"/>
                </a:solidFill>
                <a:latin typeface="Arial Black" pitchFamily="34" charset="0"/>
              </a:rPr>
              <a:t>Special trays:</a:t>
            </a:r>
            <a:r>
              <a:rPr lang="en-US" sz="2800" b="1" dirty="0"/>
              <a:t> occ. Blocks at accepted VD</a:t>
            </a:r>
          </a:p>
          <a:p>
            <a:pPr algn="just" rtl="0">
              <a:lnSpc>
                <a:spcPct val="115000"/>
              </a:lnSpc>
              <a:buClr>
                <a:srgbClr val="00FF00"/>
              </a:buClr>
              <a:defRPr/>
            </a:pPr>
            <a:r>
              <a:rPr lang="en-US" sz="2800" b="1" u="sng" dirty="0">
                <a:solidFill>
                  <a:srgbClr val="66FF33"/>
                </a:solidFill>
                <a:latin typeface="Arial Black" pitchFamily="34" charset="0"/>
              </a:rPr>
              <a:t>Border molding</a:t>
            </a:r>
            <a:r>
              <a:rPr lang="en-US" sz="2800" b="1" dirty="0"/>
              <a:t> of the periphery using green stick compound Final impression is made using </a:t>
            </a:r>
            <a:r>
              <a:rPr lang="en-US" sz="2800" b="1" dirty="0">
                <a:solidFill>
                  <a:srgbClr val="66FF33"/>
                </a:solidFill>
              </a:rPr>
              <a:t>zinc oxide and </a:t>
            </a:r>
            <a:r>
              <a:rPr lang="en-US" sz="2800" b="1" dirty="0" err="1">
                <a:solidFill>
                  <a:srgbClr val="66FF33"/>
                </a:solidFill>
              </a:rPr>
              <a:t>eugenol</a:t>
            </a:r>
            <a:r>
              <a:rPr lang="en-US" sz="2800" b="1" dirty="0"/>
              <a:t> impression paste while the patient is closing on the occluding rims </a:t>
            </a:r>
            <a:r>
              <a:rPr lang="en-US" sz="2800" b="1" dirty="0">
                <a:solidFill>
                  <a:srgbClr val="FFC000"/>
                </a:solidFill>
              </a:rPr>
              <a:t>(closed mouth technique)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87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8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7474" name="Picture 2" descr="121"/>
          <p:cNvPicPr>
            <a:picLocks noGrp="1" noChangeAspect="1" noChangeArrowheads="1"/>
          </p:cNvPicPr>
          <p:nvPr>
            <p:ph type="body" idx="1"/>
          </p:nvPr>
        </p:nvPicPr>
        <p:blipFill>
          <a:blip r:embed="rId2">
            <a:lum bright="-12000" contrast="6000"/>
          </a:blip>
          <a:srcRect/>
          <a:stretch>
            <a:fillRect/>
          </a:stretch>
        </p:blipFill>
        <p:spPr>
          <a:xfrm>
            <a:off x="152400" y="152400"/>
            <a:ext cx="4343400" cy="3870325"/>
          </a:xfrm>
          <a:ln w="38100" cap="sq">
            <a:solidFill>
              <a:srgbClr val="000000"/>
            </a:solidFill>
          </a:ln>
          <a:effectLst>
            <a:outerShdw blurRad="50800" dist="38100" dir="2700000" algn="tl" rotWithShape="0">
              <a:srgbClr val="000000">
                <a:alpha val="43000"/>
              </a:srgbClr>
            </a:outerShdw>
          </a:effectLst>
        </p:spPr>
      </p:pic>
      <p:pic>
        <p:nvPicPr>
          <p:cNvPr id="617475" name="Picture 3" descr="r2"/>
          <p:cNvPicPr>
            <a:picLocks noChangeAspect="1" noChangeArrowheads="1"/>
          </p:cNvPicPr>
          <p:nvPr/>
        </p:nvPicPr>
        <p:blipFill>
          <a:blip r:embed="rId3">
            <a:lum bright="-6000"/>
          </a:blip>
          <a:srcRect t="5843" r="3125" b="6140"/>
          <a:stretch>
            <a:fillRect/>
          </a:stretch>
        </p:blipFill>
        <p:spPr bwMode="auto">
          <a:xfrm>
            <a:off x="4648200" y="3962400"/>
            <a:ext cx="4343400" cy="2770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7474">
                                            <p:bg/>
                                          </p:spTgt>
                                        </p:tgtEl>
                                        <p:attrNameLst>
                                          <p:attrName>style.visibility</p:attrName>
                                        </p:attrNameLst>
                                      </p:cBhvr>
                                      <p:to>
                                        <p:strVal val="visible"/>
                                      </p:to>
                                    </p:set>
                                  </p:childTnLst>
                                </p:cTn>
                              </p:par>
                              <p:par>
                                <p:cTn id="7" presetID="2" presetClass="entr" presetSubtype="9" fill="hold" nodeType="withEffect">
                                  <p:stCondLst>
                                    <p:cond delay="0"/>
                                  </p:stCondLst>
                                  <p:childTnLst>
                                    <p:set>
                                      <p:cBhvr>
                                        <p:cTn id="8" dur="1" fill="hold">
                                          <p:stCondLst>
                                            <p:cond delay="0"/>
                                          </p:stCondLst>
                                        </p:cTn>
                                        <p:tgtEl>
                                          <p:spTgt spid="617474"/>
                                        </p:tgtEl>
                                        <p:attrNameLst>
                                          <p:attrName>style.visibility</p:attrName>
                                        </p:attrNameLst>
                                      </p:cBhvr>
                                      <p:to>
                                        <p:strVal val="visible"/>
                                      </p:to>
                                    </p:set>
                                    <p:anim calcmode="lin" valueType="num">
                                      <p:cBhvr additive="base">
                                        <p:cTn id="9" dur="1000" fill="hold"/>
                                        <p:tgtEl>
                                          <p:spTgt spid="617474"/>
                                        </p:tgtEl>
                                        <p:attrNameLst>
                                          <p:attrName>ppt_x</p:attrName>
                                        </p:attrNameLst>
                                      </p:cBhvr>
                                      <p:tavLst>
                                        <p:tav tm="0">
                                          <p:val>
                                            <p:strVal val="0-#ppt_w/2"/>
                                          </p:val>
                                        </p:tav>
                                        <p:tav tm="100000">
                                          <p:val>
                                            <p:strVal val="#ppt_x"/>
                                          </p:val>
                                        </p:tav>
                                      </p:tavLst>
                                    </p:anim>
                                    <p:anim calcmode="lin" valueType="num">
                                      <p:cBhvr additive="base">
                                        <p:cTn id="10" dur="1000" fill="hold"/>
                                        <p:tgtEl>
                                          <p:spTgt spid="617474"/>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17475"/>
                                        </p:tgtEl>
                                        <p:attrNameLst>
                                          <p:attrName>style.visibility</p:attrName>
                                        </p:attrNameLst>
                                      </p:cBhvr>
                                      <p:to>
                                        <p:strVal val="visible"/>
                                      </p:to>
                                    </p:set>
                                    <p:anim calcmode="lin" valueType="num">
                                      <p:cBhvr additive="base">
                                        <p:cTn id="13" dur="500" fill="hold"/>
                                        <p:tgtEl>
                                          <p:spTgt spid="617475"/>
                                        </p:tgtEl>
                                        <p:attrNameLst>
                                          <p:attrName>ppt_x</p:attrName>
                                        </p:attrNameLst>
                                      </p:cBhvr>
                                      <p:tavLst>
                                        <p:tav tm="0">
                                          <p:val>
                                            <p:strVal val="#ppt_x"/>
                                          </p:val>
                                        </p:tav>
                                        <p:tav tm="100000">
                                          <p:val>
                                            <p:strVal val="#ppt_x"/>
                                          </p:val>
                                        </p:tav>
                                      </p:tavLst>
                                    </p:anim>
                                    <p:anim calcmode="lin" valueType="num">
                                      <p:cBhvr additive="base">
                                        <p:cTn id="14" dur="500" fill="hold"/>
                                        <p:tgtEl>
                                          <p:spTgt spid="6174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7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76200"/>
            <a:ext cx="8229600" cy="1017588"/>
          </a:xfrm>
        </p:spPr>
        <p:txBody>
          <a:bodyPr/>
          <a:lstStyle/>
          <a:p>
            <a:pPr rtl="0" eaLnBrk="1" hangingPunct="1">
              <a:lnSpc>
                <a:spcPct val="80000"/>
              </a:lnSpc>
              <a:defRPr/>
            </a:pPr>
            <a:r>
              <a:rPr lang="en-US" sz="4000" b="1" dirty="0">
                <a:solidFill>
                  <a:schemeClr val="hlink"/>
                </a:solidFill>
              </a:rPr>
              <a:t>Density of the bone</a:t>
            </a:r>
            <a:r>
              <a:rPr lang="en-US" sz="4000" b="1" dirty="0"/>
              <a:t> </a:t>
            </a:r>
          </a:p>
        </p:txBody>
      </p:sp>
      <p:sp>
        <p:nvSpPr>
          <p:cNvPr id="12291" name="Rectangle 3"/>
          <p:cNvSpPr>
            <a:spLocks noGrp="1" noChangeArrowheads="1"/>
          </p:cNvSpPr>
          <p:nvPr>
            <p:ph type="body" idx="1"/>
          </p:nvPr>
        </p:nvSpPr>
        <p:spPr>
          <a:xfrm>
            <a:off x="457200" y="1066800"/>
            <a:ext cx="8229600" cy="4678363"/>
          </a:xfrm>
        </p:spPr>
        <p:txBody>
          <a:bodyPr/>
          <a:lstStyle/>
          <a:p>
            <a:pPr algn="ctr" rtl="0" eaLnBrk="1" hangingPunct="1">
              <a:lnSpc>
                <a:spcPct val="80000"/>
              </a:lnSpc>
              <a:defRPr/>
            </a:pPr>
            <a:r>
              <a:rPr lang="en-US" sz="2800" dirty="0"/>
              <a:t>The denser the bone the slower the rate of resorption because there is more bone to be resorbed per unit of time.</a:t>
            </a:r>
          </a:p>
          <a:p>
            <a:pPr algn="ctr" rtl="0" eaLnBrk="1" hangingPunct="1">
              <a:lnSpc>
                <a:spcPct val="80000"/>
              </a:lnSpc>
              <a:buFont typeface="Wingdings" panose="05000000000000000000" pitchFamily="2" charset="2"/>
              <a:buNone/>
              <a:defRPr/>
            </a:pPr>
            <a:endParaRPr lang="en-US" sz="2800" dirty="0"/>
          </a:p>
          <a:p>
            <a:pPr algn="ctr" rtl="0" eaLnBrk="1" hangingPunct="1">
              <a:lnSpc>
                <a:spcPct val="80000"/>
              </a:lnSpc>
              <a:buFont typeface="Wingdings" panose="05000000000000000000" pitchFamily="2" charset="2"/>
              <a:buNone/>
              <a:defRPr/>
            </a:pPr>
            <a:endParaRPr lang="en-US" sz="2800" dirty="0"/>
          </a:p>
          <a:p>
            <a:pPr algn="ctr" rtl="0" eaLnBrk="1" hangingPunct="1">
              <a:lnSpc>
                <a:spcPct val="80000"/>
              </a:lnSpc>
              <a:buFont typeface="Wingdings" panose="05000000000000000000" pitchFamily="2" charset="2"/>
              <a:buNone/>
              <a:defRPr/>
            </a:pPr>
            <a:endParaRPr lang="en-US" sz="2800" dirty="0"/>
          </a:p>
          <a:p>
            <a:pPr algn="ctr" rtl="0" eaLnBrk="1" hangingPunct="1">
              <a:lnSpc>
                <a:spcPct val="80000"/>
              </a:lnSpc>
              <a:buFont typeface="Wingdings" panose="05000000000000000000" pitchFamily="2" charset="2"/>
              <a:buNone/>
              <a:defRPr/>
            </a:pPr>
            <a:endParaRPr lang="en-US" sz="2800" dirty="0"/>
          </a:p>
          <a:p>
            <a:pPr algn="ctr" rtl="0" eaLnBrk="1" hangingPunct="1">
              <a:lnSpc>
                <a:spcPct val="80000"/>
              </a:lnSpc>
              <a:defRPr/>
            </a:pPr>
            <a:r>
              <a:rPr lang="en-US" sz="2800" dirty="0"/>
              <a:t>The reduction of the lower ridge  (</a:t>
            </a:r>
            <a:r>
              <a:rPr lang="en-US" sz="2800" dirty="0" err="1"/>
              <a:t>anteriorly</a:t>
            </a:r>
            <a:r>
              <a:rPr lang="en-US" sz="2800" dirty="0"/>
              <a:t>) approximately four times as greater as of the upper ridge.    </a:t>
            </a:r>
          </a:p>
          <a:p>
            <a:pPr algn="ctr" rtl="0" eaLnBrk="1" hangingPunct="1">
              <a:lnSpc>
                <a:spcPct val="80000"/>
              </a:lnSpc>
              <a:defRPr/>
            </a:pPr>
            <a:r>
              <a:rPr lang="en-US" sz="2800" dirty="0"/>
              <a:t>Pronounced resorption in patient with marked mandibular base bend and less in patient with flattened mandibular base. </a:t>
            </a:r>
          </a:p>
          <a:p>
            <a:pPr algn="ctr" rtl="0" eaLnBrk="1" hangingPunct="1">
              <a:lnSpc>
                <a:spcPct val="80000"/>
              </a:lnSpc>
              <a:defRPr/>
            </a:pPr>
            <a:endParaRPr lang="en-US" sz="2800" dirty="0"/>
          </a:p>
        </p:txBody>
      </p:sp>
      <p:sp>
        <p:nvSpPr>
          <p:cNvPr id="6" name="Rectangle 2"/>
          <p:cNvSpPr txBox="1">
            <a:spLocks noChangeArrowheads="1"/>
          </p:cNvSpPr>
          <p:nvPr/>
        </p:nvSpPr>
        <p:spPr bwMode="auto">
          <a:xfrm>
            <a:off x="457200" y="2563813"/>
            <a:ext cx="8229600" cy="1017587"/>
          </a:xfrm>
          <a:prstGeom prst="rect">
            <a:avLst/>
          </a:prstGeom>
          <a:noFill/>
          <a:ln w="9525">
            <a:noFill/>
            <a:miter lim="800000"/>
            <a:headEnd/>
            <a:tailEnd/>
          </a:ln>
          <a:effectLst/>
        </p:spPr>
        <p:txBody>
          <a:bodyPr anchor="ctr" anchorCtr="1"/>
          <a:lstStyle/>
          <a:p>
            <a:pPr rtl="0">
              <a:lnSpc>
                <a:spcPct val="80000"/>
              </a:lnSpc>
              <a:defRPr/>
            </a:pPr>
            <a:r>
              <a:rPr lang="en-US" sz="4000" b="1" dirty="0">
                <a:solidFill>
                  <a:schemeClr val="hlink"/>
                </a:solidFill>
                <a:effectLst>
                  <a:outerShdw blurRad="38100" dist="38100" dir="2700000" algn="tl">
                    <a:srgbClr val="000000">
                      <a:alpha val="43137"/>
                    </a:srgbClr>
                  </a:outerShdw>
                </a:effectLst>
              </a:rPr>
              <a:t>Ridge relationship</a:t>
            </a:r>
            <a:r>
              <a:rPr lang="en-US" sz="4000" b="1" dirty="0">
                <a:effectLst>
                  <a:outerShdw blurRad="38100" dist="38100" dir="2700000" algn="tl">
                    <a:srgbClr val="000000">
                      <a:alpha val="43137"/>
                    </a:srgbClr>
                  </a:outerShdw>
                </a:effectLst>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Rot="1" noChangeArrowheads="1"/>
          </p:cNvSpPr>
          <p:nvPr>
            <p:ph type="title"/>
          </p:nvPr>
        </p:nvSpPr>
        <p:spPr>
          <a:xfrm>
            <a:off x="457200" y="17463"/>
            <a:ext cx="8229600" cy="1143000"/>
          </a:xfrm>
        </p:spPr>
        <p:txBody>
          <a:bodyPr/>
          <a:lstStyle/>
          <a:p>
            <a:pPr rtl="0">
              <a:defRPr/>
            </a:pPr>
            <a:r>
              <a:rPr lang="en-US" dirty="0">
                <a:solidFill>
                  <a:srgbClr val="FFFF00"/>
                </a:solidFill>
                <a:latin typeface="Franklin Gothic Heavy" pitchFamily="34" charset="0"/>
              </a:rPr>
              <a:t>Impression Making</a:t>
            </a:r>
          </a:p>
        </p:txBody>
      </p:sp>
      <p:sp>
        <p:nvSpPr>
          <p:cNvPr id="64515" name="Text Box 3"/>
          <p:cNvSpPr txBox="1">
            <a:spLocks noChangeArrowheads="1"/>
          </p:cNvSpPr>
          <p:nvPr/>
        </p:nvSpPr>
        <p:spPr bwMode="auto">
          <a:xfrm>
            <a:off x="0" y="1236663"/>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spcBef>
                <a:spcPct val="50000"/>
              </a:spcBef>
            </a:pPr>
            <a:r>
              <a:rPr lang="en-US" altLang="en-US" sz="3600" u="sng">
                <a:solidFill>
                  <a:srgbClr val="FF0000"/>
                </a:solidFill>
                <a:latin typeface="Franklin Gothic Heavy" panose="020B0903020102020204" pitchFamily="34" charset="0"/>
              </a:rPr>
              <a:t>Muco-compressive impression technique</a:t>
            </a:r>
          </a:p>
        </p:txBody>
      </p:sp>
      <p:pic>
        <p:nvPicPr>
          <p:cNvPr id="322564" name="Picture 4" descr="DSCF2071"/>
          <p:cNvPicPr>
            <a:picLocks noGrp="1" noChangeAspect="1" noChangeArrowheads="1"/>
          </p:cNvPicPr>
          <p:nvPr>
            <p:ph type="body" idx="1"/>
          </p:nvPr>
        </p:nvPicPr>
        <p:blipFill>
          <a:blip r:embed="rId2">
            <a:lum bright="-12000" contrast="18000"/>
          </a:blip>
          <a:srcRect/>
          <a:stretch>
            <a:fillRect/>
          </a:stretch>
        </p:blipFill>
        <p:spPr>
          <a:xfrm>
            <a:off x="2133600" y="2057400"/>
            <a:ext cx="4929188" cy="3124200"/>
          </a:xfrm>
          <a:ln w="38100" cap="sq">
            <a:solidFill>
              <a:srgbClr val="000000"/>
            </a:solidFill>
          </a:ln>
          <a:effectLst>
            <a:outerShdw blurRad="50800" dist="38100" dir="2700000" algn="tl" rotWithShape="0">
              <a:srgbClr val="000000">
                <a:alpha val="43000"/>
              </a:srgbClr>
            </a:outerShdw>
          </a:effectLst>
        </p:spPr>
      </p:pic>
      <p:sp>
        <p:nvSpPr>
          <p:cNvPr id="322566" name="Text Box 6"/>
          <p:cNvSpPr txBox="1">
            <a:spLocks noChangeArrowheads="1"/>
          </p:cNvSpPr>
          <p:nvPr/>
        </p:nvSpPr>
        <p:spPr bwMode="auto">
          <a:xfrm>
            <a:off x="0" y="5351463"/>
            <a:ext cx="9144000" cy="1354137"/>
          </a:xfrm>
          <a:prstGeom prst="rect">
            <a:avLst/>
          </a:prstGeom>
          <a:noFill/>
          <a:ln w="9525">
            <a:noFill/>
            <a:miter lim="800000"/>
            <a:headEnd/>
            <a:tailEnd/>
          </a:ln>
          <a:effectLst/>
        </p:spPr>
        <p:txBody>
          <a:bodyPr>
            <a:spAutoFit/>
          </a:bodyPr>
          <a:lstStyle/>
          <a:p>
            <a:pPr rtl="0">
              <a:lnSpc>
                <a:spcPct val="115000"/>
              </a:lnSpc>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Arial Black" pitchFamily="34" charset="0"/>
              </a:rPr>
              <a:t>Final impression is made using </a:t>
            </a:r>
            <a:r>
              <a:rPr lang="en-US" sz="2400" dirty="0">
                <a:solidFill>
                  <a:srgbClr val="66FF33"/>
                </a:solidFill>
                <a:effectLst>
                  <a:outerShdw blurRad="38100" dist="38100" dir="2700000" algn="tl">
                    <a:srgbClr val="000000"/>
                  </a:outerShdw>
                </a:effectLst>
                <a:latin typeface="Arial Black" pitchFamily="34" charset="0"/>
              </a:rPr>
              <a:t>zinc oxide and </a:t>
            </a:r>
            <a:r>
              <a:rPr lang="en-US" sz="2400" dirty="0" err="1">
                <a:solidFill>
                  <a:srgbClr val="66FF33"/>
                </a:solidFill>
                <a:effectLst>
                  <a:outerShdw blurRad="38100" dist="38100" dir="2700000" algn="tl">
                    <a:srgbClr val="000000"/>
                  </a:outerShdw>
                </a:effectLst>
                <a:latin typeface="Arial Black" pitchFamily="34" charset="0"/>
              </a:rPr>
              <a:t>eugenol</a:t>
            </a:r>
            <a:r>
              <a:rPr lang="en-US" sz="2400" dirty="0">
                <a:effectLst>
                  <a:outerShdw blurRad="38100" dist="38100" dir="2700000" algn="tl">
                    <a:srgbClr val="000000"/>
                  </a:outerShdw>
                </a:effectLst>
                <a:latin typeface="Arial Black" pitchFamily="34" charset="0"/>
              </a:rPr>
              <a:t> impression paste while the patient is closing on the occluding rims (closed mouth technique)</a:t>
            </a:r>
            <a:endParaRPr lang="en-US" sz="2400" dirty="0">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256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4610" name="Picture 2" descr="image44"/>
          <p:cNvPicPr>
            <a:picLocks noChangeAspect="1" noChangeArrowheads="1"/>
          </p:cNvPicPr>
          <p:nvPr/>
        </p:nvPicPr>
        <p:blipFill>
          <a:blip r:embed="rId2"/>
          <a:srcRect/>
          <a:stretch>
            <a:fillRect/>
          </a:stretch>
        </p:blipFill>
        <p:spPr bwMode="auto">
          <a:xfrm>
            <a:off x="4572000" y="1257300"/>
            <a:ext cx="4381500" cy="3286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4611" name="Rectangle 3"/>
          <p:cNvSpPr>
            <a:spLocks noGrp="1" noChangeArrowheads="1"/>
          </p:cNvSpPr>
          <p:nvPr>
            <p:ph type="body" idx="1"/>
          </p:nvPr>
        </p:nvSpPr>
        <p:spPr>
          <a:xfrm>
            <a:off x="0" y="1371600"/>
            <a:ext cx="4953000" cy="3200400"/>
          </a:xfrm>
        </p:spPr>
        <p:txBody>
          <a:bodyPr/>
          <a:lstStyle/>
          <a:p>
            <a:pPr indent="0" algn="l" rtl="0">
              <a:lnSpc>
                <a:spcPct val="145000"/>
              </a:lnSpc>
              <a:buFont typeface="Wingdings" panose="05000000000000000000" pitchFamily="2" charset="2"/>
              <a:buNone/>
            </a:pPr>
            <a:r>
              <a:rPr lang="en-US" altLang="en-US" sz="2800">
                <a:solidFill>
                  <a:srgbClr val="FFFF00"/>
                </a:solidFill>
                <a:effectLst/>
                <a:latin typeface="Arial Black" panose="020B0A04020102020204" pitchFamily="34" charset="0"/>
              </a:rPr>
              <a:t>This technique is indicated in case of advanced resorbed ridge with projecting sublingual glands.</a:t>
            </a:r>
          </a:p>
        </p:txBody>
      </p:sp>
      <p:sp>
        <p:nvSpPr>
          <p:cNvPr id="324612" name="Text Box 4"/>
          <p:cNvSpPr txBox="1">
            <a:spLocks noChangeArrowheads="1"/>
          </p:cNvSpPr>
          <p:nvPr/>
        </p:nvSpPr>
        <p:spPr bwMode="auto">
          <a:xfrm>
            <a:off x="0" y="457200"/>
            <a:ext cx="9144000" cy="762000"/>
          </a:xfrm>
          <a:prstGeom prst="rect">
            <a:avLst/>
          </a:prstGeom>
          <a:noFill/>
          <a:ln w="9525">
            <a:noFill/>
            <a:miter lim="800000"/>
            <a:headEnd/>
            <a:tailEnd/>
          </a:ln>
          <a:effectLst/>
        </p:spPr>
        <p:txBody>
          <a:bodyPr>
            <a:spAutoFit/>
          </a:bodyPr>
          <a:lstStyle/>
          <a:p>
            <a:pPr rtl="0">
              <a:spcBef>
                <a:spcPct val="20000"/>
              </a:spcBef>
              <a:buClr>
                <a:schemeClr val="hlink"/>
              </a:buClr>
              <a:buSzPct val="70000"/>
              <a:defRPr/>
            </a:pPr>
            <a:r>
              <a:rPr lang="en-US" sz="4400" i="1" dirty="0">
                <a:solidFill>
                  <a:srgbClr val="FF0000"/>
                </a:solidFill>
                <a:effectLst>
                  <a:outerShdw blurRad="38100" dist="38100" dir="2700000" algn="tl">
                    <a:srgbClr val="000000"/>
                  </a:outerShdw>
                </a:effectLst>
                <a:latin typeface="Franklin Gothic Heavy" pitchFamily="34" charset="0"/>
              </a:rPr>
              <a:t>#Butterfly impression technique</a:t>
            </a:r>
            <a:endParaRPr lang="en-US" sz="4400" dirty="0">
              <a:solidFill>
                <a:srgbClr val="FF0000"/>
              </a:solidFill>
              <a:latin typeface="Franklin Gothic Heavy" pitchFamily="34" charset="0"/>
            </a:endParaRPr>
          </a:p>
        </p:txBody>
      </p:sp>
      <p:sp>
        <p:nvSpPr>
          <p:cNvPr id="65541" name="Text Box 5"/>
          <p:cNvSpPr txBox="1">
            <a:spLocks noChangeArrowheads="1"/>
          </p:cNvSpPr>
          <p:nvPr/>
        </p:nvSpPr>
        <p:spPr bwMode="auto">
          <a:xfrm>
            <a:off x="0" y="4570413"/>
            <a:ext cx="9144000"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608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lnSpc>
                <a:spcPct val="145000"/>
              </a:lnSpc>
              <a:spcBef>
                <a:spcPct val="20000"/>
              </a:spcBef>
              <a:buClr>
                <a:schemeClr val="hlink"/>
              </a:buClr>
              <a:buSzPct val="70000"/>
            </a:pPr>
            <a:r>
              <a:rPr lang="en-US" altLang="en-US" sz="3200">
                <a:solidFill>
                  <a:srgbClr val="FFFF00"/>
                </a:solidFill>
                <a:latin typeface="Franklin Gothic Heavy" panose="020B0903020102020204" pitchFamily="34" charset="0"/>
              </a:rPr>
              <a:t>Three applications of tissue conditioning material are used for making this impression</a:t>
            </a:r>
            <a:endParaRPr lang="en-US" altLang="en-US" sz="3200">
              <a:latin typeface="Franklin Gothic Heavy" panose="020B0903020102020204" pitchFamily="34" charset="0"/>
            </a:endParaRPr>
          </a:p>
        </p:txBody>
      </p:sp>
      <p:sp>
        <p:nvSpPr>
          <p:cNvPr id="65542" name="Oval 6"/>
          <p:cNvSpPr>
            <a:spLocks noChangeArrowheads="1"/>
          </p:cNvSpPr>
          <p:nvPr/>
        </p:nvSpPr>
        <p:spPr bwMode="auto">
          <a:xfrm rot="2437712">
            <a:off x="7443788" y="1954213"/>
            <a:ext cx="914400" cy="14351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endParaRPr lang="ar-IQ" altLang="en-US"/>
          </a:p>
        </p:txBody>
      </p:sp>
      <p:sp>
        <p:nvSpPr>
          <p:cNvPr id="65543" name="Oval 6"/>
          <p:cNvSpPr>
            <a:spLocks noChangeArrowheads="1"/>
          </p:cNvSpPr>
          <p:nvPr/>
        </p:nvSpPr>
        <p:spPr bwMode="auto">
          <a:xfrm rot="-2120226">
            <a:off x="4857750" y="1990725"/>
            <a:ext cx="914400" cy="14351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endParaRPr lang="ar-IQ"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9731" name="Rectangle 3"/>
          <p:cNvSpPr>
            <a:spLocks noGrp="1" noChangeArrowheads="1"/>
          </p:cNvSpPr>
          <p:nvPr>
            <p:ph type="body" idx="1"/>
          </p:nvPr>
        </p:nvSpPr>
        <p:spPr>
          <a:xfrm>
            <a:off x="533400" y="533400"/>
            <a:ext cx="8229600" cy="6019800"/>
          </a:xfrm>
        </p:spPr>
        <p:txBody>
          <a:bodyPr/>
          <a:lstStyle/>
          <a:p>
            <a:pPr algn="just" rtl="0">
              <a:lnSpc>
                <a:spcPct val="120000"/>
              </a:lnSpc>
              <a:defRPr/>
            </a:pPr>
            <a:r>
              <a:rPr lang="en-US" b="1" u="sng" dirty="0">
                <a:solidFill>
                  <a:srgbClr val="66FF33"/>
                </a:solidFill>
                <a:latin typeface="Arial Black" pitchFamily="34" charset="0"/>
              </a:rPr>
              <a:t>A primary impression</a:t>
            </a:r>
            <a:r>
              <a:rPr lang="en-US" b="1" dirty="0"/>
              <a:t> is made cover the sublingual crescent area using alginate impression material.</a:t>
            </a:r>
          </a:p>
          <a:p>
            <a:pPr algn="just" rtl="0">
              <a:lnSpc>
                <a:spcPct val="120000"/>
              </a:lnSpc>
              <a:defRPr/>
            </a:pPr>
            <a:r>
              <a:rPr lang="en-US" b="1" u="sng" dirty="0">
                <a:solidFill>
                  <a:srgbClr val="66FF33"/>
                </a:solidFill>
                <a:latin typeface="Arial Black" pitchFamily="34" charset="0"/>
              </a:rPr>
              <a:t>An acrylic resin special tray</a:t>
            </a:r>
            <a:r>
              <a:rPr lang="en-US" b="1" dirty="0"/>
              <a:t> is fabricated with a butterfly extension over the sublingual crescent area and an </a:t>
            </a:r>
            <a:r>
              <a:rPr lang="en-US" b="1" dirty="0">
                <a:solidFill>
                  <a:srgbClr val="66FF33"/>
                </a:solidFill>
                <a:latin typeface="Arial Black" pitchFamily="34" charset="0"/>
              </a:rPr>
              <a:t>occlusion rim is added</a:t>
            </a:r>
            <a:r>
              <a:rPr lang="en-US" b="1" dirty="0"/>
              <a:t> to simulate the height and position of the anterior and posterior teeth.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7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55" name="Rectangle 3"/>
          <p:cNvSpPr>
            <a:spLocks noGrp="1" noChangeArrowheads="1"/>
          </p:cNvSpPr>
          <p:nvPr>
            <p:ph type="body" idx="1"/>
          </p:nvPr>
        </p:nvSpPr>
        <p:spPr>
          <a:xfrm>
            <a:off x="609600" y="990600"/>
            <a:ext cx="8229600" cy="5334000"/>
          </a:xfrm>
        </p:spPr>
        <p:txBody>
          <a:bodyPr/>
          <a:lstStyle/>
          <a:p>
            <a:pPr algn="just" rtl="0">
              <a:lnSpc>
                <a:spcPct val="130000"/>
              </a:lnSpc>
              <a:defRPr/>
            </a:pPr>
            <a:r>
              <a:rPr lang="en-US" sz="4400" b="1" dirty="0">
                <a:solidFill>
                  <a:srgbClr val="66FF33"/>
                </a:solidFill>
              </a:rPr>
              <a:t>The borders</a:t>
            </a:r>
            <a:r>
              <a:rPr lang="en-US" sz="4400" b="1" dirty="0"/>
              <a:t> are adjusted.</a:t>
            </a:r>
          </a:p>
          <a:p>
            <a:pPr algn="just" rtl="0">
              <a:lnSpc>
                <a:spcPct val="130000"/>
              </a:lnSpc>
              <a:defRPr/>
            </a:pPr>
            <a:r>
              <a:rPr lang="en-US" sz="4400" b="1" dirty="0">
                <a:solidFill>
                  <a:srgbClr val="66FF33"/>
                </a:solidFill>
              </a:rPr>
              <a:t>Three applications</a:t>
            </a:r>
            <a:r>
              <a:rPr lang="en-US" sz="4400" b="1" dirty="0"/>
              <a:t> of the tissue conditioning material are used with closed mouth technique.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07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07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2802" name="Rectangle 2"/>
          <p:cNvSpPr>
            <a:spLocks noGrp="1" noChangeArrowheads="1"/>
          </p:cNvSpPr>
          <p:nvPr>
            <p:ph type="body" idx="1"/>
          </p:nvPr>
        </p:nvSpPr>
        <p:spPr>
          <a:xfrm>
            <a:off x="533400" y="762000"/>
            <a:ext cx="8229600" cy="4876800"/>
          </a:xfrm>
        </p:spPr>
        <p:txBody>
          <a:bodyPr/>
          <a:lstStyle/>
          <a:p>
            <a:pPr algn="just" rtl="0">
              <a:lnSpc>
                <a:spcPct val="125000"/>
              </a:lnSpc>
              <a:defRPr/>
            </a:pPr>
            <a:r>
              <a:rPr lang="en-US" b="1" dirty="0">
                <a:solidFill>
                  <a:srgbClr val="66FF33"/>
                </a:solidFill>
              </a:rPr>
              <a:t>Two application of a viscous tissue conditioning material.</a:t>
            </a:r>
            <a:r>
              <a:rPr lang="en-US" b="1" dirty="0"/>
              <a:t> Each application is allowed to remain in the mouth for 8-10 minutes pressure areas are corrected after each application.</a:t>
            </a:r>
          </a:p>
          <a:p>
            <a:pPr algn="just" rtl="0">
              <a:lnSpc>
                <a:spcPct val="125000"/>
              </a:lnSpc>
              <a:defRPr/>
            </a:pPr>
            <a:r>
              <a:rPr lang="en-US" b="1" dirty="0">
                <a:solidFill>
                  <a:srgbClr val="66FF33"/>
                </a:solidFill>
              </a:rPr>
              <a:t>Third wash is made</a:t>
            </a:r>
            <a:r>
              <a:rPr lang="en-US" b="1" dirty="0"/>
              <a:t> using either a soft tissue conditioning material or a light-bodied rubber base impression material.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28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280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Untitled-23"/>
          <p:cNvPicPr>
            <a:picLocks noChangeAspect="1" noChangeArrowheads="1"/>
          </p:cNvPicPr>
          <p:nvPr/>
        </p:nvPicPr>
        <p:blipFill>
          <a:blip r:embed="rId2"/>
          <a:srcRect/>
          <a:stretch>
            <a:fillRect/>
          </a:stretch>
        </p:blipFill>
        <p:spPr bwMode="auto">
          <a:xfrm>
            <a:off x="838200" y="228600"/>
            <a:ext cx="7391400" cy="4783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4067" name="Text Box 3"/>
          <p:cNvSpPr txBox="1">
            <a:spLocks noChangeArrowheads="1"/>
          </p:cNvSpPr>
          <p:nvPr/>
        </p:nvSpPr>
        <p:spPr bwMode="auto">
          <a:xfrm>
            <a:off x="0" y="5105400"/>
            <a:ext cx="9144000" cy="1774825"/>
          </a:xfrm>
          <a:prstGeom prst="rect">
            <a:avLst/>
          </a:prstGeom>
          <a:noFill/>
          <a:ln w="9525">
            <a:noFill/>
            <a:miter lim="800000"/>
            <a:headEnd/>
            <a:tailEnd/>
          </a:ln>
          <a:effectLst/>
        </p:spPr>
        <p:txBody>
          <a:bodyPr>
            <a:spAutoFit/>
          </a:bodyPr>
          <a:lstStyle/>
          <a:p>
            <a:pPr rtl="0">
              <a:lnSpc>
                <a:spcPct val="115000"/>
              </a:lnSpc>
              <a:spcBef>
                <a:spcPct val="20000"/>
              </a:spcBef>
              <a:buClr>
                <a:schemeClr val="hlink"/>
              </a:buClr>
              <a:buSzPct val="70000"/>
              <a:buFont typeface="Wingdings" pitchFamily="2" charset="2"/>
              <a:buNone/>
              <a:defRPr/>
            </a:pPr>
            <a:r>
              <a:rPr lang="en-US" sz="2400" dirty="0">
                <a:effectLst>
                  <a:outerShdw blurRad="38100" dist="38100" dir="2700000" algn="tl">
                    <a:srgbClr val="000000"/>
                  </a:outerShdw>
                </a:effectLst>
                <a:latin typeface="Arial Black" pitchFamily="34" charset="0"/>
              </a:rPr>
              <a:t>Final impression is made using </a:t>
            </a:r>
            <a:r>
              <a:rPr lang="en-US" sz="2400" dirty="0">
                <a:solidFill>
                  <a:srgbClr val="66FF33"/>
                </a:solidFill>
                <a:effectLst>
                  <a:outerShdw blurRad="38100" dist="38100" dir="2700000" algn="tl">
                    <a:srgbClr val="000000"/>
                  </a:outerShdw>
                </a:effectLst>
                <a:latin typeface="Arial Black" pitchFamily="34" charset="0"/>
              </a:rPr>
              <a:t>a viscous and soft tissue conditioning material.</a:t>
            </a:r>
            <a:r>
              <a:rPr lang="en-US" sz="2400" dirty="0">
                <a:latin typeface="Arial Black" pitchFamily="34" charset="0"/>
              </a:rPr>
              <a:t> </a:t>
            </a:r>
            <a:r>
              <a:rPr lang="en-US" sz="2400" dirty="0">
                <a:effectLst>
                  <a:outerShdw blurRad="38100" dist="38100" dir="2700000" algn="tl">
                    <a:srgbClr val="000000"/>
                  </a:outerShdw>
                </a:effectLst>
                <a:latin typeface="Arial Black" pitchFamily="34" charset="0"/>
              </a:rPr>
              <a:t>while the patient is closing on the occluding rims (closed mouth technique)</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5874" name="Rectangle 2"/>
          <p:cNvSpPr>
            <a:spLocks noGrp="1" noChangeArrowheads="1"/>
          </p:cNvSpPr>
          <p:nvPr>
            <p:ph type="body" idx="1"/>
          </p:nvPr>
        </p:nvSpPr>
        <p:spPr>
          <a:xfrm>
            <a:off x="685800" y="2286000"/>
            <a:ext cx="7848600" cy="2971800"/>
          </a:xfrm>
        </p:spPr>
        <p:txBody>
          <a:bodyPr/>
          <a:lstStyle/>
          <a:p>
            <a:pPr marL="0" indent="0" algn="ctr" rtl="0">
              <a:lnSpc>
                <a:spcPct val="130000"/>
              </a:lnSpc>
              <a:spcBef>
                <a:spcPct val="0"/>
              </a:spcBef>
              <a:buClrTx/>
              <a:buFont typeface="Wingdings" panose="05000000000000000000" pitchFamily="2" charset="2"/>
              <a:buNone/>
              <a:defRPr/>
            </a:pPr>
            <a:r>
              <a:rPr lang="en-US" sz="3600" dirty="0">
                <a:latin typeface="Arial Black" pitchFamily="34" charset="0"/>
              </a:rPr>
              <a:t>This technique is used to record the range of muscle action as well as spaces into which the denture can be extended without displacement.</a:t>
            </a:r>
          </a:p>
        </p:txBody>
      </p:sp>
      <p:sp>
        <p:nvSpPr>
          <p:cNvPr id="335875" name="Rectangle 3"/>
          <p:cNvSpPr>
            <a:spLocks noGrp="1" noRot="1" noChangeArrowheads="1"/>
          </p:cNvSpPr>
          <p:nvPr>
            <p:ph type="title"/>
          </p:nvPr>
        </p:nvSpPr>
        <p:spPr>
          <a:xfrm>
            <a:off x="457200" y="685800"/>
            <a:ext cx="8229600" cy="1143000"/>
          </a:xfrm>
        </p:spPr>
        <p:txBody>
          <a:bodyPr/>
          <a:lstStyle/>
          <a:p>
            <a:pPr rtl="0">
              <a:defRPr/>
            </a:pPr>
            <a:r>
              <a:rPr lang="en-US" sz="4800" i="1" dirty="0">
                <a:solidFill>
                  <a:srgbClr val="FF0000"/>
                </a:solidFill>
                <a:latin typeface="Arial Black" pitchFamily="34" charset="0"/>
              </a:rPr>
              <a:t># </a:t>
            </a:r>
            <a:r>
              <a:rPr lang="en-US" sz="4800" i="1" u="sng" dirty="0">
                <a:solidFill>
                  <a:srgbClr val="FF0000"/>
                </a:solidFill>
                <a:latin typeface="Arial Black" pitchFamily="34" charset="0"/>
              </a:rPr>
              <a:t>Dynamic impression technique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58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4800516f16"/>
          <p:cNvPicPr>
            <a:picLocks noChangeAspect="1" noChangeArrowheads="1"/>
          </p:cNvPicPr>
          <p:nvPr/>
        </p:nvPicPr>
        <p:blipFill>
          <a:blip r:embed="rId2" cstate="print">
            <a:lum bright="-6000" contrast="24000"/>
          </a:blip>
          <a:srcRect l="12903" t="12849" r="20969" b="6499"/>
          <a:stretch>
            <a:fillRect/>
          </a:stretch>
        </p:blipFill>
        <p:spPr bwMode="auto">
          <a:xfrm>
            <a:off x="533400" y="457200"/>
            <a:ext cx="3886200" cy="3082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8947" name="Picture 3" descr="022 impression 001"/>
          <p:cNvPicPr>
            <a:picLocks noChangeAspect="1" noChangeArrowheads="1"/>
          </p:cNvPicPr>
          <p:nvPr/>
        </p:nvPicPr>
        <p:blipFill>
          <a:blip r:embed="rId3" cstate="print">
            <a:lum bright="-6000" contrast="12000"/>
          </a:blip>
          <a:srcRect l="13576" t="70761"/>
          <a:stretch>
            <a:fillRect/>
          </a:stretch>
        </p:blipFill>
        <p:spPr bwMode="auto">
          <a:xfrm>
            <a:off x="4648200" y="455613"/>
            <a:ext cx="4114800" cy="3101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8949" name="Picture 5" descr="Untitled-1 copy"/>
          <p:cNvPicPr>
            <a:picLocks noChangeAspect="1" noChangeArrowheads="1"/>
          </p:cNvPicPr>
          <p:nvPr/>
        </p:nvPicPr>
        <p:blipFill>
          <a:blip r:embed="rId4" cstate="print"/>
          <a:srcRect b="2702"/>
          <a:stretch>
            <a:fillRect/>
          </a:stretch>
        </p:blipFill>
        <p:spPr bwMode="auto">
          <a:xfrm>
            <a:off x="533400" y="3733800"/>
            <a:ext cx="3962400" cy="2992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685" name="Text Box 6"/>
          <p:cNvSpPr txBox="1">
            <a:spLocks noChangeArrowheads="1"/>
          </p:cNvSpPr>
          <p:nvPr/>
        </p:nvSpPr>
        <p:spPr bwMode="auto">
          <a:xfrm>
            <a:off x="5562600" y="4111625"/>
            <a:ext cx="2590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eaLnBrk="1" hangingPunct="1">
              <a:spcBef>
                <a:spcPct val="50000"/>
              </a:spcBef>
            </a:pPr>
            <a:r>
              <a:rPr lang="en-US" altLang="en-US" sz="3600">
                <a:latin typeface="Arial Black" panose="020B0A04020102020204" pitchFamily="34" charset="0"/>
              </a:rPr>
              <a:t>Stoppers on the fitting surface</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1810" name="Picture 2" descr="4800516f16"/>
          <p:cNvPicPr>
            <a:picLocks noGrp="1" noChangeAspect="1" noChangeArrowheads="1"/>
          </p:cNvPicPr>
          <p:nvPr>
            <p:ph sz="half" idx="2"/>
          </p:nvPr>
        </p:nvPicPr>
        <p:blipFill>
          <a:blip r:embed="rId2" cstate="print">
            <a:lum contrast="12000"/>
          </a:blip>
          <a:srcRect l="11440" t="12616" r="21358" b="5388"/>
          <a:stretch>
            <a:fillRect/>
          </a:stretch>
        </p:blipFill>
        <p:spPr>
          <a:xfrm>
            <a:off x="5257800" y="2971800"/>
            <a:ext cx="3048000" cy="2719388"/>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2707" name="Text Box 3"/>
          <p:cNvSpPr txBox="1">
            <a:spLocks noChangeArrowheads="1"/>
          </p:cNvSpPr>
          <p:nvPr/>
        </p:nvSpPr>
        <p:spPr bwMode="auto">
          <a:xfrm>
            <a:off x="228600" y="5835650"/>
            <a:ext cx="853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85738" indent="-18573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0">
              <a:spcBef>
                <a:spcPct val="20000"/>
              </a:spcBef>
              <a:buClr>
                <a:schemeClr val="hlink"/>
              </a:buClr>
              <a:buSzPct val="125000"/>
            </a:pPr>
            <a:r>
              <a:rPr lang="en-US" altLang="en-US" sz="2800">
                <a:solidFill>
                  <a:srgbClr val="FFFF00"/>
                </a:solidFill>
                <a:latin typeface="Comic Sans MS" panose="030F0702030302020204" pitchFamily="66" charset="0"/>
                <a:ea typeface="Gungsuh" panose="02030600000101010101" pitchFamily="18" charset="-127"/>
              </a:rPr>
              <a:t>The stops must contact the upper teeth at the selected OVD.</a:t>
            </a:r>
          </a:p>
        </p:txBody>
      </p:sp>
      <p:sp>
        <p:nvSpPr>
          <p:cNvPr id="631812" name="Rectangle 4"/>
          <p:cNvSpPr>
            <a:spLocks noGrp="1" noChangeArrowheads="1"/>
          </p:cNvSpPr>
          <p:nvPr>
            <p:ph type="body" sz="half" idx="1"/>
          </p:nvPr>
        </p:nvSpPr>
        <p:spPr>
          <a:xfrm>
            <a:off x="152400" y="533400"/>
            <a:ext cx="4724400" cy="4114800"/>
          </a:xfrm>
        </p:spPr>
        <p:txBody>
          <a:bodyPr/>
          <a:lstStyle/>
          <a:p>
            <a:pPr algn="l" rtl="0">
              <a:lnSpc>
                <a:spcPct val="105000"/>
              </a:lnSpc>
              <a:defRPr/>
            </a:pPr>
            <a:r>
              <a:rPr lang="en-US" sz="2800" b="1" dirty="0">
                <a:latin typeface="Comic Sans MS" pitchFamily="66" charset="0"/>
              </a:rPr>
              <a:t>The upper denture </a:t>
            </a:r>
            <a:r>
              <a:rPr lang="en-US" sz="2800" b="1" dirty="0">
                <a:solidFill>
                  <a:srgbClr val="FF0000"/>
                </a:solidFill>
                <a:latin typeface="Comic Sans MS" pitchFamily="66" charset="0"/>
              </a:rPr>
              <a:t>is set up</a:t>
            </a:r>
            <a:r>
              <a:rPr lang="en-US" sz="2800" b="1" dirty="0">
                <a:latin typeface="Comic Sans MS" pitchFamily="66" charset="0"/>
              </a:rPr>
              <a:t> conventionally to the prescribed </a:t>
            </a:r>
            <a:r>
              <a:rPr lang="en-US" sz="2800" b="1" dirty="0" err="1">
                <a:latin typeface="Comic Sans MS" pitchFamily="66" charset="0"/>
              </a:rPr>
              <a:t>occlusal</a:t>
            </a:r>
            <a:r>
              <a:rPr lang="en-US" sz="2800" b="1" dirty="0">
                <a:latin typeface="Comic Sans MS" pitchFamily="66" charset="0"/>
              </a:rPr>
              <a:t> vertical dimension (OVD). </a:t>
            </a:r>
          </a:p>
          <a:p>
            <a:pPr algn="l" rtl="0">
              <a:lnSpc>
                <a:spcPct val="105000"/>
              </a:lnSpc>
              <a:defRPr/>
            </a:pPr>
            <a:r>
              <a:rPr lang="en-US" sz="2800" b="1" dirty="0">
                <a:latin typeface="Comic Sans MS" pitchFamily="66" charset="0"/>
              </a:rPr>
              <a:t>Opposing the upper set-up is a </a:t>
            </a:r>
            <a:r>
              <a:rPr lang="en-US" sz="2800" b="1" dirty="0">
                <a:solidFill>
                  <a:srgbClr val="FF0000"/>
                </a:solidFill>
                <a:latin typeface="Comic Sans MS" pitchFamily="66" charset="0"/>
              </a:rPr>
              <a:t>resin base with three vertical stops joined by a wire</a:t>
            </a:r>
            <a:r>
              <a:rPr lang="en-US" sz="2800" b="1" dirty="0">
                <a:latin typeface="Comic Sans MS" pitchFamily="66" charset="0"/>
              </a:rPr>
              <a:t> bent in a sinusoidal manner. </a:t>
            </a:r>
          </a:p>
        </p:txBody>
      </p:sp>
      <p:pic>
        <p:nvPicPr>
          <p:cNvPr id="631813" name="Picture 5" descr="denturemat_d1237i8"/>
          <p:cNvPicPr>
            <a:picLocks noChangeAspect="1" noChangeArrowheads="1"/>
          </p:cNvPicPr>
          <p:nvPr/>
        </p:nvPicPr>
        <p:blipFill>
          <a:blip r:embed="rId3" cstate="print">
            <a:lum bright="-6000" contrast="6000"/>
          </a:blip>
          <a:srcRect t="8835" r="6976"/>
          <a:stretch>
            <a:fillRect/>
          </a:stretch>
        </p:blipFill>
        <p:spPr bwMode="auto">
          <a:xfrm>
            <a:off x="5257800" y="381000"/>
            <a:ext cx="3048000"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18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18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2"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3043" name="Rectangle 3"/>
          <p:cNvSpPr>
            <a:spLocks noGrp="1" noChangeArrowheads="1"/>
          </p:cNvSpPr>
          <p:nvPr>
            <p:ph type="body" idx="1"/>
          </p:nvPr>
        </p:nvSpPr>
        <p:spPr>
          <a:xfrm>
            <a:off x="457200" y="381000"/>
            <a:ext cx="8229600" cy="6324600"/>
          </a:xfrm>
        </p:spPr>
        <p:txBody>
          <a:bodyPr/>
          <a:lstStyle/>
          <a:p>
            <a:pPr algn="l" rtl="0">
              <a:lnSpc>
                <a:spcPct val="120000"/>
              </a:lnSpc>
              <a:defRPr/>
            </a:pPr>
            <a:r>
              <a:rPr lang="en-US" sz="2800" b="1" dirty="0"/>
              <a:t>Final impression is made using a </a:t>
            </a:r>
            <a:r>
              <a:rPr lang="en-US" sz="2800" b="1" dirty="0">
                <a:solidFill>
                  <a:srgbClr val="66FF33"/>
                </a:solidFill>
              </a:rPr>
              <a:t>thin mix of </a:t>
            </a:r>
            <a:r>
              <a:rPr lang="en-US" sz="2800" b="1" dirty="0">
                <a:solidFill>
                  <a:srgbClr val="FF0000"/>
                </a:solidFill>
              </a:rPr>
              <a:t>alginate</a:t>
            </a:r>
            <a:r>
              <a:rPr lang="en-US" sz="2800" b="1" dirty="0">
                <a:solidFill>
                  <a:srgbClr val="66FF33"/>
                </a:solidFill>
              </a:rPr>
              <a:t> impression material.</a:t>
            </a:r>
            <a:r>
              <a:rPr lang="en-US" sz="2800" b="1" dirty="0"/>
              <a:t> </a:t>
            </a:r>
          </a:p>
          <a:p>
            <a:pPr algn="l" rtl="0">
              <a:lnSpc>
                <a:spcPct val="120000"/>
              </a:lnSpc>
              <a:defRPr/>
            </a:pPr>
            <a:r>
              <a:rPr lang="en-US" sz="2800" b="1" dirty="0"/>
              <a:t>Then, the patient is asked to close slowly until </a:t>
            </a:r>
            <a:r>
              <a:rPr lang="en-US" sz="2800" b="1" dirty="0">
                <a:solidFill>
                  <a:srgbClr val="66FF33"/>
                </a:solidFill>
              </a:rPr>
              <a:t>the mandibular rests firmly contact the maxillary arch and keep his tongue in contact with the tongue rest.</a:t>
            </a:r>
          </a:p>
          <a:p>
            <a:pPr algn="l" rtl="0">
              <a:lnSpc>
                <a:spcPct val="120000"/>
              </a:lnSpc>
              <a:defRPr/>
            </a:pPr>
            <a:r>
              <a:rPr lang="en-US" sz="2800" b="1" dirty="0"/>
              <a:t>The patient is instructed to </a:t>
            </a:r>
            <a:r>
              <a:rPr lang="en-US" sz="2800" b="1" dirty="0">
                <a:solidFill>
                  <a:srgbClr val="66FF33"/>
                </a:solidFill>
              </a:rPr>
              <a:t>swallow 3-4 times</a:t>
            </a:r>
            <a:r>
              <a:rPr lang="en-US" sz="2800" b="1" dirty="0"/>
              <a:t> and forcefully protrude the lips forwards.</a:t>
            </a:r>
          </a:p>
          <a:p>
            <a:pPr algn="l" rtl="0">
              <a:lnSpc>
                <a:spcPct val="120000"/>
              </a:lnSpc>
              <a:defRPr/>
            </a:pPr>
            <a:r>
              <a:rPr lang="en-US" sz="2800" b="1" dirty="0"/>
              <a:t>The resulting impression covers the maximum possible basal seat area and the borders are in harmony with the adjacent moving tissues.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30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30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30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30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1139825"/>
          </a:xfrm>
        </p:spPr>
        <p:txBody>
          <a:bodyPr/>
          <a:lstStyle/>
          <a:p>
            <a:pPr rtl="0" eaLnBrk="1" hangingPunct="1">
              <a:defRPr/>
            </a:pPr>
            <a:r>
              <a:rPr lang="en-US" sz="4800" b="1" dirty="0">
                <a:solidFill>
                  <a:schemeClr val="hlink"/>
                </a:solidFill>
              </a:rPr>
              <a:t>Biologic &amp; Metabolic factors </a:t>
            </a:r>
          </a:p>
        </p:txBody>
      </p:sp>
      <p:sp>
        <p:nvSpPr>
          <p:cNvPr id="13315" name="Rectangle 3"/>
          <p:cNvSpPr>
            <a:spLocks noGrp="1" noChangeArrowheads="1"/>
          </p:cNvSpPr>
          <p:nvPr>
            <p:ph type="body" idx="1"/>
          </p:nvPr>
        </p:nvSpPr>
        <p:spPr>
          <a:xfrm>
            <a:off x="228600" y="1371600"/>
            <a:ext cx="8686800" cy="4525963"/>
          </a:xfrm>
        </p:spPr>
        <p:txBody>
          <a:bodyPr/>
          <a:lstStyle/>
          <a:p>
            <a:pPr algn="just" rtl="0" eaLnBrk="1" hangingPunct="1">
              <a:defRPr/>
            </a:pPr>
            <a:r>
              <a:rPr lang="en-US" sz="2800" dirty="0"/>
              <a:t>Include all of the multiple nutritional, hormonal, and other metabolic factors which influence the cellular activity of the bone forming cells (</a:t>
            </a:r>
            <a:r>
              <a:rPr lang="en-US" sz="2800" dirty="0" err="1"/>
              <a:t>osteoplast</a:t>
            </a:r>
            <a:r>
              <a:rPr lang="en-US" sz="2800" dirty="0"/>
              <a:t>) and the bone </a:t>
            </a:r>
            <a:r>
              <a:rPr lang="en-US" sz="2800" dirty="0" err="1"/>
              <a:t>resorbing</a:t>
            </a:r>
            <a:r>
              <a:rPr lang="en-US" sz="2800" dirty="0"/>
              <a:t> cells (</a:t>
            </a:r>
            <a:r>
              <a:rPr lang="en-US" sz="2800" dirty="0" err="1"/>
              <a:t>osteoclast</a:t>
            </a:r>
            <a:r>
              <a:rPr lang="en-US" sz="2800" dirty="0"/>
              <a:t>).</a:t>
            </a:r>
          </a:p>
          <a:p>
            <a:pPr algn="just" rtl="0" eaLnBrk="1" hangingPunct="1">
              <a:buFont typeface="Wingdings" panose="05000000000000000000" pitchFamily="2" charset="2"/>
              <a:buNone/>
              <a:defRPr/>
            </a:pPr>
            <a:endParaRPr lang="en-US" sz="800" dirty="0"/>
          </a:p>
          <a:p>
            <a:pPr algn="just" rtl="0" eaLnBrk="1" hangingPunct="1">
              <a:defRPr/>
            </a:pPr>
            <a:r>
              <a:rPr lang="en-US" sz="2800" dirty="0"/>
              <a:t>Age, sex, and general health, such: blood dyscrasis or DM.</a:t>
            </a:r>
          </a:p>
          <a:p>
            <a:pPr algn="just" rtl="0" eaLnBrk="1" hangingPunct="1">
              <a:buFont typeface="Wingdings" panose="05000000000000000000" pitchFamily="2" charset="2"/>
              <a:buNone/>
              <a:defRPr/>
            </a:pPr>
            <a:endParaRPr lang="en-US" sz="800" dirty="0"/>
          </a:p>
          <a:p>
            <a:pPr algn="just" rtl="0" eaLnBrk="1" hangingPunct="1">
              <a:defRPr/>
            </a:pPr>
            <a:r>
              <a:rPr lang="en-US" sz="2800" dirty="0"/>
              <a:t>Treatment for certain diseases, by radiation therapy or hormonal drugs. </a:t>
            </a:r>
          </a:p>
          <a:p>
            <a:pPr algn="just" rtl="0" eaLnBrk="1" hangingPunct="1">
              <a:buFont typeface="Wingdings" panose="05000000000000000000" pitchFamily="2" charset="2"/>
              <a:buNone/>
              <a:defRPr/>
            </a:pPr>
            <a:endParaRPr lang="en-US" sz="800" dirty="0"/>
          </a:p>
          <a:p>
            <a:pPr algn="just" rtl="0" eaLnBrk="1" hangingPunct="1">
              <a:defRPr/>
            </a:pPr>
            <a:r>
              <a:rPr lang="en-US" sz="2800" dirty="0"/>
              <a:t>Loss of teeth as result of periodontal problems, lead to more  amount of RRR.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Rot="1" noChangeArrowheads="1"/>
          </p:cNvSpPr>
          <p:nvPr>
            <p:ph type="title"/>
          </p:nvPr>
        </p:nvSpPr>
        <p:spPr>
          <a:xfrm>
            <a:off x="0" y="274638"/>
            <a:ext cx="9144000" cy="1143000"/>
          </a:xfrm>
        </p:spPr>
        <p:txBody>
          <a:bodyPr/>
          <a:lstStyle/>
          <a:p>
            <a:pPr rtl="0">
              <a:defRPr/>
            </a:pPr>
            <a:r>
              <a:rPr lang="en-US" sz="4800" dirty="0">
                <a:solidFill>
                  <a:srgbClr val="FF0000"/>
                </a:solidFill>
                <a:latin typeface="Arial Black" pitchFamily="34" charset="0"/>
              </a:rPr>
              <a:t># Functional impression</a:t>
            </a:r>
          </a:p>
        </p:txBody>
      </p:sp>
      <p:sp>
        <p:nvSpPr>
          <p:cNvPr id="267267" name="Rectangle 3"/>
          <p:cNvSpPr>
            <a:spLocks noGrp="1" noChangeArrowheads="1"/>
          </p:cNvSpPr>
          <p:nvPr>
            <p:ph type="body" idx="1"/>
          </p:nvPr>
        </p:nvSpPr>
        <p:spPr/>
        <p:txBody>
          <a:bodyPr/>
          <a:lstStyle/>
          <a:p>
            <a:pPr marL="806450" indent="-806450" algn="ctr" rtl="0">
              <a:lnSpc>
                <a:spcPct val="165000"/>
              </a:lnSpc>
              <a:buFont typeface="Wingdings" panose="05000000000000000000" pitchFamily="2" charset="2"/>
              <a:buNone/>
              <a:defRPr/>
            </a:pPr>
            <a:r>
              <a:rPr lang="en-US" b="1" dirty="0">
                <a:solidFill>
                  <a:srgbClr val="FFFF00"/>
                </a:solidFill>
              </a:rPr>
              <a:t>Two variations are commonly used for functional impressions.</a:t>
            </a:r>
            <a:endParaRPr lang="en-US" b="1" i="1" dirty="0">
              <a:solidFill>
                <a:srgbClr val="FFFF00"/>
              </a:solidFill>
            </a:endParaRPr>
          </a:p>
          <a:p>
            <a:pPr marL="806450" indent="-806450" algn="ctr" rtl="0">
              <a:lnSpc>
                <a:spcPct val="165000"/>
              </a:lnSpc>
              <a:buFont typeface="Wingdings" panose="05000000000000000000" pitchFamily="2" charset="2"/>
              <a:buNone/>
              <a:defRPr/>
            </a:pPr>
            <a:r>
              <a:rPr lang="en-US" b="1" dirty="0"/>
              <a:t>(a) Neutral Zone  Impression Techniques </a:t>
            </a:r>
          </a:p>
          <a:p>
            <a:pPr marL="806450" indent="-806450" algn="ctr" rtl="0">
              <a:lnSpc>
                <a:spcPct val="165000"/>
              </a:lnSpc>
              <a:buFont typeface="Wingdings" panose="05000000000000000000" pitchFamily="2" charset="2"/>
              <a:buNone/>
              <a:defRPr/>
            </a:pPr>
            <a:r>
              <a:rPr lang="en-US" b="1" dirty="0"/>
              <a:t>(b) Local areas of modification</a:t>
            </a:r>
          </a:p>
          <a:p>
            <a:pPr marL="806450" indent="-806450" algn="ctr" rtl="0">
              <a:lnSpc>
                <a:spcPct val="165000"/>
              </a:lnSpc>
              <a:buFont typeface="Wingdings" panose="05000000000000000000" pitchFamily="2" charset="2"/>
              <a:buNone/>
              <a:defRPr/>
            </a:pP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2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3" name="Rectangle 3"/>
          <p:cNvSpPr>
            <a:spLocks noGrp="1" noChangeArrowheads="1"/>
          </p:cNvSpPr>
          <p:nvPr>
            <p:ph type="body" idx="1"/>
          </p:nvPr>
        </p:nvSpPr>
        <p:spPr>
          <a:xfrm>
            <a:off x="381000" y="1676400"/>
            <a:ext cx="8458200" cy="4343400"/>
          </a:xfrm>
        </p:spPr>
        <p:txBody>
          <a:bodyPr/>
          <a:lstStyle/>
          <a:p>
            <a:pPr algn="l" rtl="0">
              <a:lnSpc>
                <a:spcPct val="125000"/>
              </a:lnSpc>
              <a:buFont typeface="Wingdings" panose="05000000000000000000" pitchFamily="2" charset="2"/>
              <a:buNone/>
              <a:defRPr/>
            </a:pPr>
            <a:r>
              <a:rPr lang="en-US" sz="3600" dirty="0">
                <a:solidFill>
                  <a:srgbClr val="FFC000"/>
                </a:solidFill>
                <a:latin typeface="Franklin Gothic Heavy" pitchFamily="34" charset="0"/>
              </a:rPr>
              <a:t>Indications:</a:t>
            </a:r>
          </a:p>
          <a:p>
            <a:pPr algn="l" rtl="0">
              <a:lnSpc>
                <a:spcPct val="125000"/>
              </a:lnSpc>
              <a:defRPr/>
            </a:pPr>
            <a:r>
              <a:rPr lang="en-US" sz="3600" dirty="0">
                <a:latin typeface="Franklin Gothic Heavy" pitchFamily="34" charset="0"/>
              </a:rPr>
              <a:t>It is designed for patients with poor track records of (lower) denture stability.</a:t>
            </a:r>
          </a:p>
          <a:p>
            <a:pPr algn="l" rtl="0">
              <a:lnSpc>
                <a:spcPct val="125000"/>
              </a:lnSpc>
              <a:defRPr/>
            </a:pPr>
            <a:r>
              <a:rPr lang="en-US" sz="3600" dirty="0">
                <a:latin typeface="Franklin Gothic Heavy" pitchFamily="34" charset="0"/>
              </a:rPr>
              <a:t>A large tongue or other anatomical anomaly. </a:t>
            </a:r>
          </a:p>
        </p:txBody>
      </p:sp>
      <p:sp>
        <p:nvSpPr>
          <p:cNvPr id="5" name="عنوان 4"/>
          <p:cNvSpPr>
            <a:spLocks noGrp="1"/>
          </p:cNvSpPr>
          <p:nvPr>
            <p:ph type="title"/>
          </p:nvPr>
        </p:nvSpPr>
        <p:spPr/>
        <p:txBody>
          <a:bodyPr/>
          <a:lstStyle/>
          <a:p>
            <a:pPr rtl="0">
              <a:defRPr/>
            </a:pPr>
            <a:r>
              <a:rPr lang="en-US" sz="4800" b="1" dirty="0">
                <a:solidFill>
                  <a:srgbClr val="FF0000"/>
                </a:solidFill>
              </a:rPr>
              <a:t>a. Neutral Zone Impression Technique:</a:t>
            </a:r>
            <a:endParaRPr lang="ar-IQ" sz="48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13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13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6162" name="Rectangle 2"/>
          <p:cNvSpPr>
            <a:spLocks noGrp="1" noChangeArrowheads="1"/>
          </p:cNvSpPr>
          <p:nvPr>
            <p:ph type="body" idx="1"/>
          </p:nvPr>
        </p:nvSpPr>
        <p:spPr>
          <a:xfrm>
            <a:off x="250825" y="381000"/>
            <a:ext cx="4397375" cy="4114800"/>
          </a:xfrm>
        </p:spPr>
        <p:txBody>
          <a:bodyPr/>
          <a:lstStyle/>
          <a:p>
            <a:pPr marL="0" indent="0" algn="ctr" rtl="0">
              <a:spcBef>
                <a:spcPts val="0"/>
              </a:spcBef>
              <a:buFont typeface="Wingdings" panose="05000000000000000000" pitchFamily="2" charset="2"/>
              <a:buNone/>
              <a:defRPr/>
            </a:pPr>
            <a:r>
              <a:rPr lang="en-GB" sz="4000" b="1" dirty="0">
                <a:solidFill>
                  <a:srgbClr val="FFC000"/>
                </a:solidFill>
              </a:rPr>
              <a:t>The neutral zone concept</a:t>
            </a:r>
            <a:r>
              <a:rPr lang="en-GB" sz="4000" dirty="0">
                <a:solidFill>
                  <a:srgbClr val="FFC000"/>
                </a:solidFill>
              </a:rPr>
              <a:t> </a:t>
            </a:r>
          </a:p>
          <a:p>
            <a:pPr marL="0" indent="0" algn="just" rtl="0">
              <a:spcBef>
                <a:spcPts val="0"/>
              </a:spcBef>
              <a:buFont typeface="Wingdings" panose="05000000000000000000" pitchFamily="2" charset="2"/>
              <a:buNone/>
              <a:defRPr/>
            </a:pPr>
            <a:endParaRPr lang="en-GB" sz="1200" dirty="0"/>
          </a:p>
          <a:p>
            <a:pPr marL="0" indent="0" algn="just" rtl="0">
              <a:spcBef>
                <a:spcPts val="0"/>
              </a:spcBef>
              <a:buFont typeface="Wingdings" panose="05000000000000000000" pitchFamily="2" charset="2"/>
              <a:buNone/>
              <a:defRPr/>
            </a:pPr>
            <a:r>
              <a:rPr lang="en-GB" sz="2800" dirty="0"/>
              <a:t>Is based on the belief that the muscles should be functionally </a:t>
            </a:r>
            <a:r>
              <a:rPr lang="en-GB" sz="2800" dirty="0" err="1"/>
              <a:t>mold</a:t>
            </a:r>
            <a:r>
              <a:rPr lang="en-GB" sz="2800" dirty="0"/>
              <a:t> not only the borders and the artificial teeth, but also the entire polished surface.</a:t>
            </a:r>
          </a:p>
          <a:p>
            <a:pPr marL="0" indent="0" algn="just" rtl="0">
              <a:spcBef>
                <a:spcPts val="0"/>
              </a:spcBef>
              <a:buFont typeface="Wingdings" panose="05000000000000000000" pitchFamily="2" charset="2"/>
              <a:buNone/>
              <a:defRPr/>
            </a:pPr>
            <a:r>
              <a:rPr lang="en-GB" sz="2800" dirty="0"/>
              <a:t>               facial and lingual forces generated by the musculature of the lips, cheeks and tongue are balanced.</a:t>
            </a:r>
            <a:endParaRPr lang="en-US" sz="2800" dirty="0"/>
          </a:p>
        </p:txBody>
      </p:sp>
      <p:sp>
        <p:nvSpPr>
          <p:cNvPr id="76803" name="Line 3"/>
          <p:cNvSpPr>
            <a:spLocks noChangeShapeType="1"/>
          </p:cNvSpPr>
          <p:nvPr/>
        </p:nvSpPr>
        <p:spPr bwMode="auto">
          <a:xfrm>
            <a:off x="539750" y="4648200"/>
            <a:ext cx="935038" cy="0"/>
          </a:xfrm>
          <a:prstGeom prst="line">
            <a:avLst/>
          </a:prstGeom>
          <a:noFill/>
          <a:ln w="762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4" name="Line 4"/>
          <p:cNvSpPr>
            <a:spLocks noChangeShapeType="1"/>
          </p:cNvSpPr>
          <p:nvPr/>
        </p:nvSpPr>
        <p:spPr bwMode="auto">
          <a:xfrm flipH="1">
            <a:off x="8243888" y="1412875"/>
            <a:ext cx="433387" cy="71438"/>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6501" name="Picture 5" descr="9 saddles162-173 005"/>
          <p:cNvPicPr>
            <a:picLocks noChangeAspect="1" noChangeArrowheads="1"/>
          </p:cNvPicPr>
          <p:nvPr/>
        </p:nvPicPr>
        <p:blipFill>
          <a:blip r:embed="rId2">
            <a:lum bright="-24000" contrast="36000"/>
          </a:blip>
          <a:srcRect/>
          <a:stretch>
            <a:fillRect/>
          </a:stretch>
        </p:blipFill>
        <p:spPr bwMode="auto">
          <a:xfrm>
            <a:off x="5029200" y="1071563"/>
            <a:ext cx="3505200" cy="2509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6502" name="Picture 6" descr="9 saddles162-173 004"/>
          <p:cNvPicPr>
            <a:picLocks noChangeAspect="1" noChangeArrowheads="1"/>
          </p:cNvPicPr>
          <p:nvPr/>
        </p:nvPicPr>
        <p:blipFill>
          <a:blip r:embed="rId3">
            <a:lum bright="-18000" contrast="36000"/>
          </a:blip>
          <a:srcRect/>
          <a:stretch>
            <a:fillRect/>
          </a:stretch>
        </p:blipFill>
        <p:spPr bwMode="auto">
          <a:xfrm>
            <a:off x="5029200" y="3789363"/>
            <a:ext cx="3505200" cy="2695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6807" name="Line 7"/>
          <p:cNvSpPr>
            <a:spLocks noChangeShapeType="1"/>
          </p:cNvSpPr>
          <p:nvPr/>
        </p:nvSpPr>
        <p:spPr bwMode="auto">
          <a:xfrm flipH="1">
            <a:off x="7235825" y="4652963"/>
            <a:ext cx="504825"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8" name="Line 8"/>
          <p:cNvSpPr>
            <a:spLocks noChangeShapeType="1"/>
          </p:cNvSpPr>
          <p:nvPr/>
        </p:nvSpPr>
        <p:spPr bwMode="auto">
          <a:xfrm flipH="1">
            <a:off x="7451725" y="5300663"/>
            <a:ext cx="504825"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09" name="Line 9"/>
          <p:cNvSpPr>
            <a:spLocks noChangeShapeType="1"/>
          </p:cNvSpPr>
          <p:nvPr/>
        </p:nvSpPr>
        <p:spPr bwMode="auto">
          <a:xfrm flipH="1">
            <a:off x="7667625" y="5734050"/>
            <a:ext cx="504825"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0" name="Line 10"/>
          <p:cNvSpPr>
            <a:spLocks noChangeShapeType="1"/>
          </p:cNvSpPr>
          <p:nvPr/>
        </p:nvSpPr>
        <p:spPr bwMode="auto">
          <a:xfrm>
            <a:off x="5292725" y="5661025"/>
            <a:ext cx="574675"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1" name="Line 11"/>
          <p:cNvSpPr>
            <a:spLocks noChangeShapeType="1"/>
          </p:cNvSpPr>
          <p:nvPr/>
        </p:nvSpPr>
        <p:spPr bwMode="auto">
          <a:xfrm>
            <a:off x="5508625" y="5084763"/>
            <a:ext cx="574675"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6812" name="Line 12"/>
          <p:cNvSpPr>
            <a:spLocks noChangeShapeType="1"/>
          </p:cNvSpPr>
          <p:nvPr/>
        </p:nvSpPr>
        <p:spPr bwMode="auto">
          <a:xfrm>
            <a:off x="5580063" y="4581525"/>
            <a:ext cx="574675" cy="0"/>
          </a:xfrm>
          <a:prstGeom prst="line">
            <a:avLst/>
          </a:prstGeom>
          <a:noFill/>
          <a:ln w="762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6162">
                                            <p:txEl>
                                              <p:pRg st="0" end="0"/>
                                            </p:txEl>
                                          </p:spTgt>
                                        </p:tgtEl>
                                        <p:attrNameLst>
                                          <p:attrName>style.visibility</p:attrName>
                                        </p:attrNameLst>
                                      </p:cBhvr>
                                      <p:to>
                                        <p:strVal val="visible"/>
                                      </p:to>
                                    </p:set>
                                    <p:animEffect transition="in" filter="fade">
                                      <p:cBhvr>
                                        <p:cTn id="7" dur="1000">
                                          <p:stCondLst>
                                            <p:cond delay="0"/>
                                          </p:stCondLst>
                                        </p:cTn>
                                        <p:tgtEl>
                                          <p:spTgt spid="47616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6162">
                                            <p:txEl>
                                              <p:pRg st="2" end="2"/>
                                            </p:txEl>
                                          </p:spTgt>
                                        </p:tgtEl>
                                        <p:attrNameLst>
                                          <p:attrName>style.visibility</p:attrName>
                                        </p:attrNameLst>
                                      </p:cBhvr>
                                      <p:to>
                                        <p:strVal val="visible"/>
                                      </p:to>
                                    </p:set>
                                    <p:animEffect transition="in" filter="fade">
                                      <p:cBhvr>
                                        <p:cTn id="10" dur="1000">
                                          <p:stCondLst>
                                            <p:cond delay="0"/>
                                          </p:stCondLst>
                                        </p:cTn>
                                        <p:tgtEl>
                                          <p:spTgt spid="47616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6162">
                                            <p:txEl>
                                              <p:pRg st="3" end="3"/>
                                            </p:txEl>
                                          </p:spTgt>
                                        </p:tgtEl>
                                        <p:attrNameLst>
                                          <p:attrName>style.visibility</p:attrName>
                                        </p:attrNameLst>
                                      </p:cBhvr>
                                      <p:to>
                                        <p:strVal val="visible"/>
                                      </p:to>
                                    </p:set>
                                    <p:animEffect transition="in" filter="fade">
                                      <p:cBhvr>
                                        <p:cTn id="13" dur="1000">
                                          <p:stCondLst>
                                            <p:cond delay="0"/>
                                          </p:stCondLst>
                                        </p:cTn>
                                        <p:tgtEl>
                                          <p:spTgt spid="4761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2" grpId="0" build="p"/>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0786" name="Rectangle 2"/>
          <p:cNvSpPr>
            <a:spLocks noGrp="1" noRot="1" noChangeArrowheads="1"/>
          </p:cNvSpPr>
          <p:nvPr>
            <p:ph type="title"/>
          </p:nvPr>
        </p:nvSpPr>
        <p:spPr>
          <a:xfrm>
            <a:off x="0" y="350838"/>
            <a:ext cx="9144000" cy="1554162"/>
          </a:xfrm>
        </p:spPr>
        <p:txBody>
          <a:bodyPr/>
          <a:lstStyle/>
          <a:p>
            <a:pPr rtl="0">
              <a:defRPr/>
            </a:pPr>
            <a:r>
              <a:rPr lang="en-US" sz="3600" dirty="0">
                <a:solidFill>
                  <a:srgbClr val="FFC000"/>
                </a:solidFill>
                <a:latin typeface="Arial Black" pitchFamily="34" charset="0"/>
              </a:rPr>
              <a:t>Technique of neutral zone impression using </a:t>
            </a:r>
            <a:r>
              <a:rPr lang="en-US" sz="3600" u="sng" dirty="0" err="1">
                <a:solidFill>
                  <a:srgbClr val="FF0000"/>
                </a:solidFill>
                <a:latin typeface="Arial Black" pitchFamily="34" charset="0"/>
              </a:rPr>
              <a:t>Viscogel</a:t>
            </a:r>
            <a:r>
              <a:rPr lang="en-US" sz="3600" u="sng" dirty="0">
                <a:solidFill>
                  <a:srgbClr val="FF0000"/>
                </a:solidFill>
                <a:latin typeface="Arial Black" pitchFamily="34" charset="0"/>
              </a:rPr>
              <a:t> material</a:t>
            </a:r>
            <a:r>
              <a:rPr lang="en-US" sz="3600" dirty="0">
                <a:solidFill>
                  <a:srgbClr val="FF0000"/>
                </a:solidFill>
                <a:latin typeface="Arial Black" pitchFamily="34" charset="0"/>
              </a:rPr>
              <a:t> </a:t>
            </a:r>
          </a:p>
        </p:txBody>
      </p:sp>
      <p:sp>
        <p:nvSpPr>
          <p:cNvPr id="630787" name="Rectangle 3"/>
          <p:cNvSpPr>
            <a:spLocks noGrp="1" noChangeArrowheads="1"/>
          </p:cNvSpPr>
          <p:nvPr>
            <p:ph type="body" idx="1"/>
          </p:nvPr>
        </p:nvSpPr>
        <p:spPr>
          <a:xfrm>
            <a:off x="304800" y="2057400"/>
            <a:ext cx="8763000" cy="3124200"/>
          </a:xfrm>
        </p:spPr>
        <p:txBody>
          <a:bodyPr/>
          <a:lstStyle/>
          <a:p>
            <a:pPr algn="l" rtl="0">
              <a:lnSpc>
                <a:spcPct val="125000"/>
              </a:lnSpc>
              <a:defRPr/>
            </a:pPr>
            <a:r>
              <a:rPr lang="en-US" sz="2800" b="1" dirty="0">
                <a:latin typeface="Comic Sans MS" pitchFamily="66" charset="0"/>
              </a:rPr>
              <a:t>Primary impressions of the upper and lower jaws are taken in impression compound.</a:t>
            </a:r>
          </a:p>
          <a:p>
            <a:pPr algn="l" rtl="0">
              <a:lnSpc>
                <a:spcPct val="125000"/>
              </a:lnSpc>
              <a:defRPr/>
            </a:pPr>
            <a:r>
              <a:rPr lang="en-US" sz="2800" b="1" dirty="0">
                <a:latin typeface="Comic Sans MS" pitchFamily="66" charset="0"/>
              </a:rPr>
              <a:t>Upper wax rims and a lower special tray are constructed.</a:t>
            </a:r>
          </a:p>
          <a:p>
            <a:pPr algn="l" rtl="0">
              <a:lnSpc>
                <a:spcPct val="125000"/>
              </a:lnSpc>
              <a:defRPr/>
            </a:pPr>
            <a:r>
              <a:rPr lang="en-US" sz="2800" b="1" dirty="0">
                <a:latin typeface="Comic Sans MS" pitchFamily="66" charset="0"/>
              </a:rPr>
              <a:t>The special tray is a plate of </a:t>
            </a:r>
            <a:r>
              <a:rPr lang="en-US" sz="2800" b="1" dirty="0">
                <a:solidFill>
                  <a:srgbClr val="00FF00"/>
                </a:solidFill>
                <a:latin typeface="Comic Sans MS" pitchFamily="66" charset="0"/>
              </a:rPr>
              <a:t>acrylic without a handle, with spurs or fins projecting upwards towards the upper arch</a:t>
            </a:r>
            <a:r>
              <a:rPr lang="en-US" sz="2800" b="1" dirty="0">
                <a:latin typeface="Comic Sans MS" pitchFamily="66" charset="0"/>
              </a:rPr>
              <a:t>. These help with retention of the impression material.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07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07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07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8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9" name="Picture 3" descr="neutral2"/>
          <p:cNvPicPr>
            <a:picLocks noChangeAspect="1" noChangeArrowheads="1"/>
          </p:cNvPicPr>
          <p:nvPr/>
        </p:nvPicPr>
        <p:blipFill>
          <a:blip r:embed="rId2" cstate="print">
            <a:lum bright="-18000" contrast="48000"/>
          </a:blip>
          <a:srcRect l="6741" t="4494" r="5618"/>
          <a:stretch>
            <a:fillRect/>
          </a:stretch>
        </p:blipFill>
        <p:spPr bwMode="auto">
          <a:xfrm>
            <a:off x="1752600" y="304800"/>
            <a:ext cx="5638800" cy="4608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p:cNvSpPr>
            <a:spLocks noGrp="1" noRot="1" noChangeArrowheads="1"/>
          </p:cNvSpPr>
          <p:nvPr>
            <p:ph type="title"/>
          </p:nvPr>
        </p:nvSpPr>
        <p:spPr>
          <a:xfrm>
            <a:off x="457200" y="5151438"/>
            <a:ext cx="8229600" cy="1477962"/>
          </a:xfrm>
        </p:spPr>
        <p:txBody>
          <a:bodyPr/>
          <a:lstStyle/>
          <a:p>
            <a:pPr>
              <a:defRPr/>
            </a:pPr>
            <a:r>
              <a:rPr lang="en-US" sz="2800" dirty="0">
                <a:latin typeface="Arial Black" pitchFamily="34" charset="0"/>
              </a:rPr>
              <a:t>A lower acrylic special tray with metal </a:t>
            </a:r>
            <a:r>
              <a:rPr lang="en-US" sz="2800" dirty="0" err="1">
                <a:latin typeface="Arial Black" pitchFamily="34" charset="0"/>
              </a:rPr>
              <a:t>sprues</a:t>
            </a:r>
            <a:r>
              <a:rPr lang="en-US" sz="2800" dirty="0">
                <a:latin typeface="Arial Black" pitchFamily="34" charset="0"/>
              </a:rPr>
              <a:t> to aid retention of the impression material</a:t>
            </a:r>
            <a:r>
              <a:rPr lang="ar-SA" sz="2800" dirty="0">
                <a:latin typeface="Arial Black" pitchFamily="34" charset="0"/>
              </a:rPr>
              <a:t> </a:t>
            </a:r>
            <a:endParaRPr lang="en-US" sz="2800" dirty="0">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18499"/>
                                        </p:tgtEl>
                                        <p:attrNameLst>
                                          <p:attrName>style.visibility</p:attrName>
                                        </p:attrNameLst>
                                      </p:cBhvr>
                                      <p:to>
                                        <p:strVal val="visible"/>
                                      </p:to>
                                    </p:set>
                                    <p:anim calcmode="lin" valueType="num">
                                      <p:cBhvr>
                                        <p:cTn id="7" dur="500" fill="hold"/>
                                        <p:tgtEl>
                                          <p:spTgt spid="618499"/>
                                        </p:tgtEl>
                                        <p:attrNameLst>
                                          <p:attrName>ppt_w</p:attrName>
                                        </p:attrNameLst>
                                      </p:cBhvr>
                                      <p:tavLst>
                                        <p:tav tm="0">
                                          <p:val>
                                            <p:fltVal val="0"/>
                                          </p:val>
                                        </p:tav>
                                        <p:tav tm="100000">
                                          <p:val>
                                            <p:strVal val="#ppt_w"/>
                                          </p:val>
                                        </p:tav>
                                      </p:tavLst>
                                    </p:anim>
                                    <p:anim calcmode="lin" valueType="num">
                                      <p:cBhvr>
                                        <p:cTn id="8" dur="500" fill="hold"/>
                                        <p:tgtEl>
                                          <p:spTgt spid="618499"/>
                                        </p:tgtEl>
                                        <p:attrNameLst>
                                          <p:attrName>ppt_h</p:attrName>
                                        </p:attrNameLst>
                                      </p:cBhvr>
                                      <p:tavLst>
                                        <p:tav tm="0">
                                          <p:val>
                                            <p:fltVal val="0"/>
                                          </p:val>
                                        </p:tav>
                                        <p:tav tm="100000">
                                          <p:val>
                                            <p:strVal val="#ppt_h"/>
                                          </p:val>
                                        </p:tav>
                                      </p:tavLst>
                                    </p:anim>
                                    <p:anim calcmode="lin" valueType="num">
                                      <p:cBhvr>
                                        <p:cTn id="9" dur="500" fill="hold"/>
                                        <p:tgtEl>
                                          <p:spTgt spid="618499"/>
                                        </p:tgtEl>
                                        <p:attrNameLst>
                                          <p:attrName>style.rotation</p:attrName>
                                        </p:attrNameLst>
                                      </p:cBhvr>
                                      <p:tavLst>
                                        <p:tav tm="0">
                                          <p:val>
                                            <p:fltVal val="360"/>
                                          </p:val>
                                        </p:tav>
                                        <p:tav tm="100000">
                                          <p:val>
                                            <p:fltVal val="0"/>
                                          </p:val>
                                        </p:tav>
                                      </p:tavLst>
                                    </p:anim>
                                    <p:animEffect transition="in" filter="fade">
                                      <p:cBhvr>
                                        <p:cTn id="10" dur="500"/>
                                        <p:tgtEl>
                                          <p:spTgt spid="61849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Rot="1" noChangeArrowheads="1"/>
          </p:cNvSpPr>
          <p:nvPr>
            <p:ph type="title"/>
          </p:nvPr>
        </p:nvSpPr>
        <p:spPr>
          <a:xfrm>
            <a:off x="457200" y="5410200"/>
            <a:ext cx="8229600" cy="1139825"/>
          </a:xfrm>
        </p:spPr>
        <p:txBody>
          <a:bodyPr/>
          <a:lstStyle/>
          <a:p>
            <a:pPr>
              <a:defRPr/>
            </a:pPr>
            <a:r>
              <a:rPr lang="en-US" sz="2400" dirty="0" err="1">
                <a:latin typeface="Arial Black" pitchFamily="34" charset="0"/>
              </a:rPr>
              <a:t>Occlusal</a:t>
            </a:r>
            <a:r>
              <a:rPr lang="en-US" sz="2400" dirty="0">
                <a:latin typeface="Arial Black" pitchFamily="34" charset="0"/>
              </a:rPr>
              <a:t> pillars have been built up in green stick to the correct </a:t>
            </a:r>
            <a:r>
              <a:rPr lang="en-US" sz="2400" dirty="0" err="1">
                <a:latin typeface="Arial Black" pitchFamily="34" charset="0"/>
              </a:rPr>
              <a:t>occlusal</a:t>
            </a:r>
            <a:r>
              <a:rPr lang="en-US" sz="2400" dirty="0">
                <a:latin typeface="Arial Black" pitchFamily="34" charset="0"/>
              </a:rPr>
              <a:t> height</a:t>
            </a:r>
            <a:r>
              <a:rPr lang="ar-SA" sz="2400" dirty="0">
                <a:latin typeface="Arial Black" pitchFamily="34" charset="0"/>
              </a:rPr>
              <a:t> </a:t>
            </a:r>
            <a:endParaRPr lang="en-US" sz="2400" dirty="0">
              <a:latin typeface="Arial Black" pitchFamily="34" charset="0"/>
            </a:endParaRPr>
          </a:p>
        </p:txBody>
      </p:sp>
      <p:pic>
        <p:nvPicPr>
          <p:cNvPr id="619523" name="Picture 3" descr="neutral3"/>
          <p:cNvPicPr>
            <a:picLocks noChangeAspect="1" noChangeArrowheads="1"/>
          </p:cNvPicPr>
          <p:nvPr/>
        </p:nvPicPr>
        <p:blipFill>
          <a:blip r:embed="rId2" cstate="print">
            <a:lum bright="-6000" contrast="12000"/>
          </a:blip>
          <a:srcRect t="8592"/>
          <a:stretch>
            <a:fillRect/>
          </a:stretch>
        </p:blipFill>
        <p:spPr bwMode="auto">
          <a:xfrm>
            <a:off x="1371600" y="457200"/>
            <a:ext cx="6407962"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19523"/>
                                        </p:tgtEl>
                                        <p:attrNameLst>
                                          <p:attrName>style.visibility</p:attrName>
                                        </p:attrNameLst>
                                      </p:cBhvr>
                                      <p:to>
                                        <p:strVal val="visible"/>
                                      </p:to>
                                    </p:set>
                                    <p:animEffect transition="in" filter="fade">
                                      <p:cBhvr>
                                        <p:cTn id="7" dur="500"/>
                                        <p:tgtEl>
                                          <p:spTgt spid="619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Rot="1" noChangeArrowheads="1"/>
          </p:cNvSpPr>
          <p:nvPr>
            <p:ph type="title"/>
          </p:nvPr>
        </p:nvSpPr>
        <p:spPr/>
        <p:txBody>
          <a:bodyPr/>
          <a:lstStyle/>
          <a:p>
            <a:pPr>
              <a:defRPr/>
            </a:pPr>
            <a:r>
              <a:rPr lang="en-US" sz="3200" dirty="0">
                <a:solidFill>
                  <a:srgbClr val="FFC000"/>
                </a:solidFill>
                <a:latin typeface="Arial Black" pitchFamily="34" charset="0"/>
              </a:rPr>
              <a:t>Establishing the correct </a:t>
            </a:r>
            <a:r>
              <a:rPr lang="en-US" sz="3200" dirty="0" err="1">
                <a:solidFill>
                  <a:srgbClr val="FFC000"/>
                </a:solidFill>
                <a:latin typeface="Arial Black" pitchFamily="34" charset="0"/>
              </a:rPr>
              <a:t>occlusal</a:t>
            </a:r>
            <a:r>
              <a:rPr lang="en-US" sz="3200" dirty="0">
                <a:solidFill>
                  <a:srgbClr val="FFC000"/>
                </a:solidFill>
                <a:latin typeface="Arial Black" pitchFamily="34" charset="0"/>
              </a:rPr>
              <a:t> height</a:t>
            </a:r>
            <a:r>
              <a:rPr lang="ar-SA" sz="3200" dirty="0">
                <a:solidFill>
                  <a:srgbClr val="FFC000"/>
                </a:solidFill>
                <a:latin typeface="Arial Black" pitchFamily="34" charset="0"/>
              </a:rPr>
              <a:t> </a:t>
            </a:r>
            <a:endParaRPr lang="en-US" sz="3200" dirty="0">
              <a:solidFill>
                <a:srgbClr val="FFC000"/>
              </a:solidFill>
              <a:latin typeface="Arial Black" pitchFamily="34" charset="0"/>
            </a:endParaRPr>
          </a:p>
        </p:txBody>
      </p:sp>
      <p:pic>
        <p:nvPicPr>
          <p:cNvPr id="620547" name="Picture 3" descr="neutral4"/>
          <p:cNvPicPr>
            <a:picLocks noChangeAspect="1" noChangeArrowheads="1"/>
          </p:cNvPicPr>
          <p:nvPr/>
        </p:nvPicPr>
        <p:blipFill>
          <a:blip r:embed="rId2" cstate="print"/>
          <a:srcRect/>
          <a:stretch>
            <a:fillRect/>
          </a:stretch>
        </p:blipFill>
        <p:spPr bwMode="auto">
          <a:xfrm>
            <a:off x="4222675" y="1631145"/>
            <a:ext cx="4616525" cy="3245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900" name="Text Box 4"/>
          <p:cNvSpPr txBox="1">
            <a:spLocks noChangeArrowheads="1"/>
          </p:cNvSpPr>
          <p:nvPr/>
        </p:nvSpPr>
        <p:spPr bwMode="auto">
          <a:xfrm>
            <a:off x="152400" y="1536700"/>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0" eaLnBrk="1" hangingPunct="1">
              <a:spcBef>
                <a:spcPct val="50000"/>
              </a:spcBef>
            </a:pPr>
            <a:r>
              <a:rPr lang="en-US" altLang="en-US" sz="2400">
                <a:latin typeface="Arial Black" panose="020B0A04020102020204" pitchFamily="34" charset="0"/>
              </a:rPr>
              <a:t>The upper wax rim is adjusted as in normal registration for the compl. Denture / The lower special tray is placed in the mouth. Two occlusal pillars are then built up with self - cured acrylic on</a:t>
            </a:r>
            <a:endParaRPr lang="en-US" altLang="en-US" sz="2400"/>
          </a:p>
        </p:txBody>
      </p:sp>
      <p:sp>
        <p:nvSpPr>
          <p:cNvPr id="80901" name="Text Box 5"/>
          <p:cNvSpPr txBox="1">
            <a:spLocks noChangeArrowheads="1"/>
          </p:cNvSpPr>
          <p:nvPr/>
        </p:nvSpPr>
        <p:spPr bwMode="auto">
          <a:xfrm>
            <a:off x="152400" y="4953000"/>
            <a:ext cx="8839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0" eaLnBrk="1" hangingPunct="1">
              <a:spcBef>
                <a:spcPct val="50000"/>
              </a:spcBef>
            </a:pPr>
            <a:r>
              <a:rPr lang="en-US" altLang="en-US" sz="2400">
                <a:latin typeface="Arial Black" panose="020B0A04020102020204" pitchFamily="34" charset="0"/>
              </a:rPr>
              <a:t>the opposite sides of the lower arch. </a:t>
            </a:r>
          </a:p>
          <a:p>
            <a:pPr algn="just" rtl="0" eaLnBrk="1" hangingPunct="1">
              <a:spcBef>
                <a:spcPct val="50000"/>
              </a:spcBef>
            </a:pPr>
            <a:r>
              <a:rPr lang="en-US" altLang="en-US" sz="2400">
                <a:solidFill>
                  <a:srgbClr val="00FF00"/>
                </a:solidFill>
                <a:latin typeface="Arial Black" panose="020B0A04020102020204" pitchFamily="34" charset="0"/>
              </a:rPr>
              <a:t>These pillars are molded and adjusted to the correct height so as to give the usual 3mm freeway space.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620547"/>
                                        </p:tgtEl>
                                        <p:attrNameLst>
                                          <p:attrName>style.visibility</p:attrName>
                                        </p:attrNameLst>
                                      </p:cBhvr>
                                      <p:to>
                                        <p:strVal val="visible"/>
                                      </p:to>
                                    </p:set>
                                    <p:anim calcmode="lin" valueType="num">
                                      <p:cBhvr>
                                        <p:cTn id="7" dur="500" fill="hold"/>
                                        <p:tgtEl>
                                          <p:spTgt spid="620547"/>
                                        </p:tgtEl>
                                        <p:attrNameLst>
                                          <p:attrName>ppt_w</p:attrName>
                                        </p:attrNameLst>
                                      </p:cBhvr>
                                      <p:tavLst>
                                        <p:tav tm="0">
                                          <p:val>
                                            <p:fltVal val="0"/>
                                          </p:val>
                                        </p:tav>
                                        <p:tav tm="100000">
                                          <p:val>
                                            <p:strVal val="#ppt_w"/>
                                          </p:val>
                                        </p:tav>
                                      </p:tavLst>
                                    </p:anim>
                                    <p:anim calcmode="lin" valueType="num">
                                      <p:cBhvr>
                                        <p:cTn id="8" dur="500" fill="hold"/>
                                        <p:tgtEl>
                                          <p:spTgt spid="6205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9" name="Rectangle 3"/>
          <p:cNvSpPr>
            <a:spLocks noGrp="1" noChangeArrowheads="1"/>
          </p:cNvSpPr>
          <p:nvPr>
            <p:ph type="body" idx="1"/>
          </p:nvPr>
        </p:nvSpPr>
        <p:spPr>
          <a:xfrm>
            <a:off x="228600" y="1371600"/>
            <a:ext cx="3505200" cy="3276600"/>
          </a:xfrm>
        </p:spPr>
        <p:txBody>
          <a:bodyPr/>
          <a:lstStyle/>
          <a:p>
            <a:pPr marL="0" indent="0" algn="just" rtl="0">
              <a:spcBef>
                <a:spcPts val="0"/>
              </a:spcBef>
              <a:buFont typeface="Wingdings" panose="05000000000000000000" pitchFamily="2" charset="2"/>
              <a:buNone/>
              <a:defRPr/>
            </a:pPr>
            <a:r>
              <a:rPr lang="en-US" sz="2800" dirty="0">
                <a:latin typeface="Arial Black" pitchFamily="34" charset="0"/>
              </a:rPr>
              <a:t>Thick mix of </a:t>
            </a:r>
            <a:r>
              <a:rPr lang="en-US" sz="2800" dirty="0" err="1">
                <a:solidFill>
                  <a:srgbClr val="FF0000"/>
                </a:solidFill>
                <a:latin typeface="Arial Black" pitchFamily="34" charset="0"/>
              </a:rPr>
              <a:t>viscogel</a:t>
            </a:r>
            <a:r>
              <a:rPr lang="en-US" sz="2800" dirty="0">
                <a:latin typeface="Arial Black" pitchFamily="34" charset="0"/>
              </a:rPr>
              <a:t> is then placed around the rest of the lower</a:t>
            </a:r>
            <a:r>
              <a:rPr lang="en-US" sz="800" dirty="0">
                <a:latin typeface="Arial Black" pitchFamily="34" charset="0"/>
              </a:rPr>
              <a:t> </a:t>
            </a:r>
            <a:r>
              <a:rPr lang="en-US" sz="2800" dirty="0">
                <a:latin typeface="Arial Black" pitchFamily="34" charset="0"/>
              </a:rPr>
              <a:t>special tray distally, and </a:t>
            </a:r>
            <a:r>
              <a:rPr lang="en-US" sz="2800" dirty="0" err="1">
                <a:latin typeface="Arial Black" pitchFamily="34" charset="0"/>
              </a:rPr>
              <a:t>mesially</a:t>
            </a:r>
            <a:r>
              <a:rPr lang="en-US" sz="2800" dirty="0">
                <a:latin typeface="Arial Black" pitchFamily="34" charset="0"/>
              </a:rPr>
              <a:t> to the </a:t>
            </a:r>
            <a:r>
              <a:rPr lang="en-US" sz="2800" dirty="0" err="1">
                <a:latin typeface="Arial Black" pitchFamily="34" charset="0"/>
              </a:rPr>
              <a:t>occlusal</a:t>
            </a:r>
            <a:r>
              <a:rPr lang="en-US" sz="2800" dirty="0">
                <a:latin typeface="Arial Black" pitchFamily="34" charset="0"/>
              </a:rPr>
              <a:t> pillars.</a:t>
            </a:r>
          </a:p>
        </p:txBody>
      </p:sp>
      <p:pic>
        <p:nvPicPr>
          <p:cNvPr id="96259" name="Picture 5" descr="neutral5"/>
          <p:cNvPicPr>
            <a:picLocks noChangeAspect="1" noChangeArrowheads="1"/>
          </p:cNvPicPr>
          <p:nvPr/>
        </p:nvPicPr>
        <p:blipFill>
          <a:blip r:embed="rId2" cstate="print"/>
          <a:srcRect/>
          <a:stretch>
            <a:fillRect/>
          </a:stretch>
        </p:blipFill>
        <p:spPr bwMode="auto">
          <a:xfrm>
            <a:off x="4038600" y="1457325"/>
            <a:ext cx="4572000" cy="3419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3862" name="Rectangle 6"/>
          <p:cNvSpPr>
            <a:spLocks noChangeArrowheads="1"/>
          </p:cNvSpPr>
          <p:nvPr/>
        </p:nvSpPr>
        <p:spPr bwMode="auto">
          <a:xfrm>
            <a:off x="228600" y="4876800"/>
            <a:ext cx="8763000" cy="990600"/>
          </a:xfrm>
          <a:prstGeom prst="rect">
            <a:avLst/>
          </a:prstGeom>
          <a:noFill/>
          <a:ln w="9525">
            <a:noFill/>
            <a:miter lim="800000"/>
            <a:headEnd/>
            <a:tailEnd/>
          </a:ln>
          <a:effectLst/>
        </p:spPr>
        <p:txBody>
          <a:bodyPr/>
          <a:lstStyle/>
          <a:p>
            <a:pPr algn="just" rtl="0">
              <a:spcBef>
                <a:spcPts val="0"/>
              </a:spcBef>
              <a:buClr>
                <a:schemeClr val="hlink"/>
              </a:buClr>
              <a:buSzPct val="70000"/>
              <a:buFont typeface="Wingdings" pitchFamily="2" charset="2"/>
              <a:buNone/>
              <a:defRPr/>
            </a:pPr>
            <a:r>
              <a:rPr lang="en-US" sz="2800" dirty="0">
                <a:effectLst>
                  <a:outerShdw blurRad="38100" dist="38100" dir="2700000" algn="tl">
                    <a:srgbClr val="000000"/>
                  </a:outerShdw>
                </a:effectLst>
                <a:latin typeface="Arial Black" pitchFamily="34" charset="0"/>
              </a:rPr>
              <a:t>The patient is then asked to talk, swallow, drink some water …. etc. </a:t>
            </a:r>
          </a:p>
        </p:txBody>
      </p:sp>
      <p:sp>
        <p:nvSpPr>
          <p:cNvPr id="5" name="مربع نص 4"/>
          <p:cNvSpPr txBox="1"/>
          <p:nvPr/>
        </p:nvSpPr>
        <p:spPr>
          <a:xfrm>
            <a:off x="304800" y="457200"/>
            <a:ext cx="2743200" cy="769938"/>
          </a:xfrm>
          <a:prstGeom prst="rect">
            <a:avLst/>
          </a:prstGeom>
          <a:noFill/>
        </p:spPr>
        <p:txBody>
          <a:bodyPr rtlCol="1">
            <a:spAutoFit/>
          </a:bodyPr>
          <a:lstStyle/>
          <a:p>
            <a:pPr>
              <a:defRPr/>
            </a:pPr>
            <a:r>
              <a:rPr lang="en-US" sz="4400" b="1" dirty="0">
                <a:solidFill>
                  <a:srgbClr val="FFC000"/>
                </a:solidFill>
                <a:effectLst>
                  <a:outerShdw blurRad="38100" dist="38100" dir="2700000" algn="tl">
                    <a:srgbClr val="000000">
                      <a:alpha val="43137"/>
                    </a:srgbClr>
                  </a:outerShdw>
                </a:effectLst>
              </a:rPr>
              <a:t>Then</a:t>
            </a:r>
            <a:endParaRPr lang="ar-IQ" sz="4400" b="1" dirty="0">
              <a:solidFill>
                <a:srgbClr val="FFC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33862"/>
                                        </p:tgtEl>
                                        <p:attrNameLst>
                                          <p:attrName>style.visibility</p:attrName>
                                        </p:attrNameLst>
                                      </p:cBhvr>
                                      <p:to>
                                        <p:strVal val="visible"/>
                                      </p:to>
                                    </p:set>
                                    <p:anim calcmode="lin" valueType="num">
                                      <p:cBhvr additive="base">
                                        <p:cTn id="7" dur="500" fill="hold"/>
                                        <p:tgtEl>
                                          <p:spTgt spid="633862"/>
                                        </p:tgtEl>
                                        <p:attrNameLst>
                                          <p:attrName>ppt_x</p:attrName>
                                        </p:attrNameLst>
                                      </p:cBhvr>
                                      <p:tavLst>
                                        <p:tav tm="0">
                                          <p:val>
                                            <p:strVal val="#ppt_x"/>
                                          </p:val>
                                        </p:tav>
                                        <p:tav tm="100000">
                                          <p:val>
                                            <p:strVal val="#ppt_x"/>
                                          </p:val>
                                        </p:tav>
                                      </p:tavLst>
                                    </p:anim>
                                    <p:anim calcmode="lin" valueType="num">
                                      <p:cBhvr additive="base">
                                        <p:cTn id="8" dur="500" fill="hold"/>
                                        <p:tgtEl>
                                          <p:spTgt spid="6338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6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body" idx="1"/>
          </p:nvPr>
        </p:nvSpPr>
        <p:spPr>
          <a:xfrm>
            <a:off x="152400" y="457200"/>
            <a:ext cx="3657600" cy="4419600"/>
          </a:xfrm>
        </p:spPr>
        <p:txBody>
          <a:bodyPr/>
          <a:lstStyle/>
          <a:p>
            <a:pPr marL="77788" indent="-77788" algn="just" rtl="0">
              <a:lnSpc>
                <a:spcPct val="125000"/>
              </a:lnSpc>
              <a:buFont typeface="Wingdings" panose="05000000000000000000" pitchFamily="2" charset="2"/>
              <a:buNone/>
              <a:defRPr/>
            </a:pPr>
            <a:r>
              <a:rPr lang="en-US" sz="2800" dirty="0">
                <a:latin typeface="Arial Black" pitchFamily="34" charset="0"/>
              </a:rPr>
              <a:t>After about 5-10 minutes the set impression is removed from the mouth and examined. The </a:t>
            </a:r>
            <a:r>
              <a:rPr lang="en-US" sz="2800" dirty="0" err="1">
                <a:latin typeface="Arial Black" pitchFamily="34" charset="0"/>
              </a:rPr>
              <a:t>viscogel</a:t>
            </a:r>
            <a:r>
              <a:rPr lang="en-US" sz="2800" dirty="0">
                <a:latin typeface="Arial Black" pitchFamily="34" charset="0"/>
              </a:rPr>
              <a:t> material would have been</a:t>
            </a:r>
          </a:p>
        </p:txBody>
      </p:sp>
      <p:sp>
        <p:nvSpPr>
          <p:cNvPr id="634883" name="Rectangle 3"/>
          <p:cNvSpPr>
            <a:spLocks noChangeArrowheads="1"/>
          </p:cNvSpPr>
          <p:nvPr/>
        </p:nvSpPr>
        <p:spPr bwMode="auto">
          <a:xfrm>
            <a:off x="0" y="4800600"/>
            <a:ext cx="8839200" cy="2057400"/>
          </a:xfrm>
          <a:prstGeom prst="rect">
            <a:avLst/>
          </a:prstGeom>
          <a:noFill/>
          <a:ln w="9525">
            <a:noFill/>
            <a:miter lim="800000"/>
            <a:headEnd/>
            <a:tailEnd/>
          </a:ln>
          <a:effectLst/>
        </p:spPr>
        <p:txBody>
          <a:bodyPr/>
          <a:lstStyle/>
          <a:p>
            <a:pPr marL="261938" algn="just" rtl="0">
              <a:lnSpc>
                <a:spcPct val="125000"/>
              </a:lnSpc>
              <a:spcBef>
                <a:spcPct val="20000"/>
              </a:spcBef>
              <a:buClr>
                <a:schemeClr val="hlink"/>
              </a:buClr>
              <a:buSzPct val="70000"/>
              <a:defRPr/>
            </a:pPr>
            <a:r>
              <a:rPr lang="en-US" sz="2800" dirty="0">
                <a:effectLst>
                  <a:outerShdw blurRad="38100" dist="38100" dir="2700000" algn="tl">
                    <a:srgbClr val="000000"/>
                  </a:outerShdw>
                </a:effectLst>
                <a:latin typeface="Arial Black" pitchFamily="34" charset="0"/>
              </a:rPr>
              <a:t>molded by the patient's musculature into a position of balance.</a:t>
            </a:r>
            <a:r>
              <a:rPr lang="en-US" sz="2000" dirty="0">
                <a:effectLst>
                  <a:outerShdw blurRad="38100" dist="38100" dir="2700000" algn="tl">
                    <a:srgbClr val="000000"/>
                  </a:outerShdw>
                </a:effectLst>
                <a:latin typeface="Arial Black" pitchFamily="34" charset="0"/>
              </a:rPr>
              <a:t> </a:t>
            </a:r>
          </a:p>
        </p:txBody>
      </p:sp>
      <p:pic>
        <p:nvPicPr>
          <p:cNvPr id="97284" name="Picture 5" descr="netral6"/>
          <p:cNvPicPr>
            <a:picLocks noChangeAspect="1" noChangeArrowheads="1"/>
          </p:cNvPicPr>
          <p:nvPr/>
        </p:nvPicPr>
        <p:blipFill>
          <a:blip r:embed="rId2" cstate="print"/>
          <a:srcRect l="10744" r="13223"/>
          <a:stretch>
            <a:fillRect/>
          </a:stretch>
        </p:blipFill>
        <p:spPr bwMode="auto">
          <a:xfrm>
            <a:off x="4191000" y="533400"/>
            <a:ext cx="4419600" cy="4273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34883"/>
                                        </p:tgtEl>
                                        <p:attrNameLst>
                                          <p:attrName>style.visibility</p:attrName>
                                        </p:attrNameLst>
                                      </p:cBhvr>
                                      <p:to>
                                        <p:strVal val="visible"/>
                                      </p:to>
                                    </p:set>
                                    <p:anim calcmode="lin" valueType="num">
                                      <p:cBhvr additive="base">
                                        <p:cTn id="7" dur="500" fill="hold"/>
                                        <p:tgtEl>
                                          <p:spTgt spid="634883"/>
                                        </p:tgtEl>
                                        <p:attrNameLst>
                                          <p:attrName>ppt_x</p:attrName>
                                        </p:attrNameLst>
                                      </p:cBhvr>
                                      <p:tavLst>
                                        <p:tav tm="0">
                                          <p:val>
                                            <p:strVal val="#ppt_x"/>
                                          </p:val>
                                        </p:tav>
                                        <p:tav tm="100000">
                                          <p:val>
                                            <p:strVal val="#ppt_x"/>
                                          </p:val>
                                        </p:tav>
                                      </p:tavLst>
                                    </p:anim>
                                    <p:anim calcmode="lin" valueType="num">
                                      <p:cBhvr additive="base">
                                        <p:cTn id="8" dur="500" fill="hold"/>
                                        <p:tgtEl>
                                          <p:spTgt spid="6348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a:xfrm>
            <a:off x="381000" y="-152400"/>
            <a:ext cx="8229600" cy="2362200"/>
          </a:xfrm>
        </p:spPr>
        <p:txBody>
          <a:bodyPr/>
          <a:lstStyle/>
          <a:p>
            <a:pPr rtl="0"/>
            <a:r>
              <a:rPr lang="en-US" altLang="en-US" sz="3200">
                <a:solidFill>
                  <a:srgbClr val="FFC000"/>
                </a:solidFill>
                <a:effectLst/>
                <a:latin typeface="Arial Black" panose="020B0A04020102020204" pitchFamily="34" charset="0"/>
              </a:rPr>
              <a:t>Functional Neutral Zone Impression Technique / recorded in </a:t>
            </a:r>
            <a:r>
              <a:rPr lang="en-US" altLang="en-US" sz="3200" u="sng">
                <a:solidFill>
                  <a:srgbClr val="FF0000"/>
                </a:solidFill>
                <a:effectLst/>
                <a:latin typeface="Arial Black" panose="020B0A04020102020204" pitchFamily="34" charset="0"/>
              </a:rPr>
              <a:t>PVS putty</a:t>
            </a:r>
            <a:r>
              <a:rPr lang="en-US" altLang="en-US" sz="3200">
                <a:solidFill>
                  <a:srgbClr val="FFC000"/>
                </a:solidFill>
                <a:effectLst/>
                <a:latin typeface="Arial Black" panose="020B0A04020102020204" pitchFamily="34" charset="0"/>
              </a:rPr>
              <a:t>:</a:t>
            </a:r>
          </a:p>
        </p:txBody>
      </p:sp>
      <p:sp>
        <p:nvSpPr>
          <p:cNvPr id="83971" name="Text Box 4"/>
          <p:cNvSpPr txBox="1">
            <a:spLocks noChangeArrowheads="1"/>
          </p:cNvSpPr>
          <p:nvPr/>
        </p:nvSpPr>
        <p:spPr bwMode="auto">
          <a:xfrm>
            <a:off x="762000" y="1752600"/>
            <a:ext cx="76962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45000"/>
              </a:lnSpc>
              <a:spcBef>
                <a:spcPct val="50000"/>
              </a:spcBef>
            </a:pPr>
            <a:r>
              <a:rPr lang="en-US" altLang="en-US" sz="2800">
                <a:solidFill>
                  <a:srgbClr val="FF0000"/>
                </a:solidFill>
                <a:latin typeface="Franklin Gothic Demi Cond" panose="020B0706030402020204" pitchFamily="34" charset="0"/>
                <a:ea typeface="Gungsuh" panose="02030600000101010101" pitchFamily="18" charset="-127"/>
              </a:rPr>
              <a:t>Polyvinylsiloxane putty </a:t>
            </a:r>
            <a:r>
              <a:rPr lang="en-US" altLang="en-US" sz="2800">
                <a:latin typeface="Franklin Gothic Demi Cond" panose="020B0706030402020204" pitchFamily="34" charset="0"/>
                <a:ea typeface="Gungsuh" panose="02030600000101010101" pitchFamily="18" charset="-127"/>
              </a:rPr>
              <a:t>is added to the conventional fitting surface and also to the buccal and lingual aspects of the lower base which has been coated with the requisite adhesive, and placed in the patient's mouth. the upper try-in is inserted and the patient asked to close to the OVD, swallow and carry out closed mouth exercises.</a:t>
            </a:r>
            <a:r>
              <a:rPr lang="en-US" altLang="en-US" sz="2800">
                <a:latin typeface="Comic Sans MS" panose="030F0702030302020204" pitchFamily="66" charset="0"/>
                <a:ea typeface="Gungsuh" panose="02030600000101010101" pitchFamily="18" charset="-127"/>
              </a:rPr>
              <a:t> </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just" rtl="0" eaLnBrk="1" hangingPunct="1">
              <a:lnSpc>
                <a:spcPct val="80000"/>
              </a:lnSpc>
              <a:defRPr/>
            </a:pPr>
            <a:r>
              <a:rPr lang="en-US" sz="5400" b="1" dirty="0">
                <a:solidFill>
                  <a:schemeClr val="hlink"/>
                </a:solidFill>
              </a:rPr>
              <a:t>Functional factors </a:t>
            </a:r>
          </a:p>
        </p:txBody>
      </p:sp>
      <p:sp>
        <p:nvSpPr>
          <p:cNvPr id="14339" name="Rectangle 3"/>
          <p:cNvSpPr>
            <a:spLocks noGrp="1" noChangeArrowheads="1"/>
          </p:cNvSpPr>
          <p:nvPr>
            <p:ph type="body" idx="1"/>
          </p:nvPr>
        </p:nvSpPr>
        <p:spPr>
          <a:xfrm>
            <a:off x="457200" y="1447800"/>
            <a:ext cx="8229600" cy="4525963"/>
          </a:xfrm>
        </p:spPr>
        <p:txBody>
          <a:bodyPr/>
          <a:lstStyle/>
          <a:p>
            <a:pPr algn="just" rtl="0" eaLnBrk="1" hangingPunct="1">
              <a:lnSpc>
                <a:spcPct val="80000"/>
              </a:lnSpc>
              <a:defRPr/>
            </a:pPr>
            <a:r>
              <a:rPr lang="en-US" sz="2800" dirty="0"/>
              <a:t>Include the frequency ,intensity ,duration ,and direction of forces applied to the bone which are translated into cellular activity, resulting in either bone formation or bone resorption depending on the patient individual resistance to these forces.</a:t>
            </a:r>
          </a:p>
          <a:p>
            <a:pPr algn="just" rtl="0" eaLnBrk="1" hangingPunct="1">
              <a:lnSpc>
                <a:spcPct val="80000"/>
              </a:lnSpc>
              <a:buFont typeface="Wingdings" panose="05000000000000000000" pitchFamily="2" charset="2"/>
              <a:buNone/>
              <a:defRPr/>
            </a:pPr>
            <a:r>
              <a:rPr lang="en-US" sz="2800" dirty="0"/>
              <a:t> </a:t>
            </a:r>
          </a:p>
          <a:p>
            <a:pPr algn="just" rtl="0" eaLnBrk="1" hangingPunct="1">
              <a:lnSpc>
                <a:spcPct val="80000"/>
              </a:lnSpc>
              <a:defRPr/>
            </a:pPr>
            <a:r>
              <a:rPr lang="en-US" sz="2800" dirty="0"/>
              <a:t>For example patient with history of </a:t>
            </a:r>
            <a:r>
              <a:rPr lang="en-US" sz="2800" dirty="0" err="1"/>
              <a:t>bruxism</a:t>
            </a:r>
            <a:r>
              <a:rPr lang="en-US" sz="2800" dirty="0"/>
              <a:t>  show significant bone loss.</a:t>
            </a:r>
          </a:p>
          <a:p>
            <a:pPr algn="just" rtl="0" eaLnBrk="1" hangingPunct="1">
              <a:lnSpc>
                <a:spcPct val="80000"/>
              </a:lnSpc>
              <a:buFont typeface="Wingdings" panose="05000000000000000000" pitchFamily="2" charset="2"/>
              <a:buNone/>
              <a:defRPr/>
            </a:pPr>
            <a:r>
              <a:rPr lang="en-US" sz="2800" dirty="0"/>
              <a:t> </a:t>
            </a:r>
          </a:p>
          <a:p>
            <a:pPr algn="just" rtl="0" eaLnBrk="1" hangingPunct="1">
              <a:lnSpc>
                <a:spcPct val="80000"/>
              </a:lnSpc>
              <a:defRPr/>
            </a:pPr>
            <a:r>
              <a:rPr lang="en-US" sz="2800" dirty="0"/>
              <a:t>Also if there is not sufficient </a:t>
            </a:r>
            <a:r>
              <a:rPr lang="en-US" sz="2800" dirty="0" err="1"/>
              <a:t>interocclusal</a:t>
            </a:r>
            <a:r>
              <a:rPr lang="en-US" sz="2800" dirty="0"/>
              <a:t> distance the frequency and duration of forces on the residual ridge may be increased to  a pathologic degree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a:xfrm>
            <a:off x="250825" y="5334000"/>
            <a:ext cx="8893175" cy="1371600"/>
          </a:xfrm>
        </p:spPr>
        <p:txBody>
          <a:bodyPr/>
          <a:lstStyle/>
          <a:p>
            <a:pPr>
              <a:defRPr/>
            </a:pPr>
            <a:r>
              <a:rPr lang="en-US" sz="2400" dirty="0">
                <a:solidFill>
                  <a:srgbClr val="FFFF00"/>
                </a:solidFill>
                <a:latin typeface="Comic Sans MS" pitchFamily="66" charset="0"/>
              </a:rPr>
              <a:t>These exercises provide an indication of where inward-directed forces from the </a:t>
            </a:r>
            <a:r>
              <a:rPr lang="en-US" sz="2400" dirty="0" err="1">
                <a:solidFill>
                  <a:srgbClr val="FFFF00"/>
                </a:solidFill>
                <a:latin typeface="Comic Sans MS" pitchFamily="66" charset="0"/>
              </a:rPr>
              <a:t>buccinator</a:t>
            </a:r>
            <a:r>
              <a:rPr lang="en-US" sz="2400" dirty="0">
                <a:solidFill>
                  <a:srgbClr val="FFFF00"/>
                </a:solidFill>
                <a:latin typeface="Comic Sans MS" pitchFamily="66" charset="0"/>
              </a:rPr>
              <a:t> muscles are equaled or 'neutralized' by outwardly-directed lingual forces </a:t>
            </a:r>
            <a:r>
              <a:rPr lang="en-US" sz="2400" dirty="0" err="1">
                <a:solidFill>
                  <a:srgbClr val="FFFF00"/>
                </a:solidFill>
                <a:latin typeface="Comic Sans MS" pitchFamily="66" charset="0"/>
              </a:rPr>
              <a:t>ie</a:t>
            </a:r>
            <a:r>
              <a:rPr lang="en-US" sz="2400" dirty="0">
                <a:solidFill>
                  <a:srgbClr val="FFFF00"/>
                </a:solidFill>
                <a:latin typeface="Comic Sans MS" pitchFamily="66" charset="0"/>
              </a:rPr>
              <a:t> the zone of minimal conflict.</a:t>
            </a:r>
            <a:endParaRPr lang="en-US" dirty="0"/>
          </a:p>
        </p:txBody>
      </p:sp>
      <p:pic>
        <p:nvPicPr>
          <p:cNvPr id="273411" name="Picture 3" descr="4800516f17"/>
          <p:cNvPicPr>
            <a:picLocks noGrp="1" noChangeAspect="1" noChangeArrowheads="1"/>
          </p:cNvPicPr>
          <p:nvPr>
            <p:ph idx="1"/>
          </p:nvPr>
        </p:nvPicPr>
        <p:blipFill>
          <a:blip r:embed="rId2" cstate="print">
            <a:lum contrast="6000"/>
          </a:blip>
          <a:srcRect t="3871"/>
          <a:stretch>
            <a:fillRect/>
          </a:stretch>
        </p:blipFill>
        <p:spPr>
          <a:xfrm>
            <a:off x="1905000" y="1397000"/>
            <a:ext cx="5029200" cy="37846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4996" name="Text Box 5"/>
          <p:cNvSpPr txBox="1">
            <a:spLocks noChangeArrowheads="1"/>
          </p:cNvSpPr>
          <p:nvPr/>
        </p:nvSpPr>
        <p:spPr bwMode="auto">
          <a:xfrm>
            <a:off x="381000" y="92075"/>
            <a:ext cx="86106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45000"/>
              </a:lnSpc>
              <a:spcBef>
                <a:spcPct val="50000"/>
              </a:spcBef>
            </a:pPr>
            <a:r>
              <a:rPr lang="en-US" altLang="en-US" sz="2800">
                <a:solidFill>
                  <a:schemeClr val="tx2"/>
                </a:solidFill>
                <a:latin typeface="Comic Sans MS" panose="030F0702030302020204" pitchFamily="66" charset="0"/>
                <a:ea typeface="Gungsuh" panose="02030600000101010101" pitchFamily="18" charset="-127"/>
              </a:rPr>
              <a:t>Completed functional impression of denture form - recorded in PVS putty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3411">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1"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4434" name="Picture 2" descr="4800516f18"/>
          <p:cNvPicPr>
            <a:picLocks noGrp="1" noChangeAspect="1" noChangeArrowheads="1"/>
          </p:cNvPicPr>
          <p:nvPr>
            <p:ph idx="1"/>
          </p:nvPr>
        </p:nvPicPr>
        <p:blipFill>
          <a:blip r:embed="rId2" cstate="print"/>
          <a:srcRect/>
          <a:stretch>
            <a:fillRect/>
          </a:stretch>
        </p:blipFill>
        <p:spPr>
          <a:xfrm>
            <a:off x="3851275" y="333375"/>
            <a:ext cx="5106988" cy="3957638"/>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6019" name="Text Box 3"/>
          <p:cNvSpPr txBox="1">
            <a:spLocks noChangeArrowheads="1"/>
          </p:cNvSpPr>
          <p:nvPr/>
        </p:nvSpPr>
        <p:spPr bwMode="auto">
          <a:xfrm>
            <a:off x="250825" y="4365625"/>
            <a:ext cx="87407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0">
              <a:lnSpc>
                <a:spcPct val="130000"/>
              </a:lnSpc>
            </a:pPr>
            <a:r>
              <a:rPr lang="en-US" altLang="en-US" sz="2400">
                <a:solidFill>
                  <a:srgbClr val="FFFF00"/>
                </a:solidFill>
                <a:latin typeface="Comic Sans MS" panose="030F0702030302020204" pitchFamily="66" charset="0"/>
                <a:ea typeface="Gungsuh" panose="02030600000101010101" pitchFamily="18" charset="-127"/>
              </a:rPr>
              <a:t>These enable an exact wax form to be poured to give a functional form to the polished surfaces and occlusal form of the lower denture. </a:t>
            </a:r>
          </a:p>
          <a:p>
            <a:pPr algn="just" rtl="0">
              <a:lnSpc>
                <a:spcPct val="130000"/>
              </a:lnSpc>
            </a:pPr>
            <a:r>
              <a:rPr lang="en-US" altLang="en-US" sz="2400">
                <a:solidFill>
                  <a:srgbClr val="FFFF00"/>
                </a:solidFill>
                <a:latin typeface="Comic Sans MS" panose="030F0702030302020204" pitchFamily="66" charset="0"/>
                <a:ea typeface="Gungsuh" panose="02030600000101010101" pitchFamily="18" charset="-127"/>
              </a:rPr>
              <a:t>Setting of the lower teeth to match with the functional template.</a:t>
            </a:r>
          </a:p>
        </p:txBody>
      </p:sp>
      <p:sp>
        <p:nvSpPr>
          <p:cNvPr id="86020" name="Text Box 4"/>
          <p:cNvSpPr txBox="1">
            <a:spLocks noChangeArrowheads="1"/>
          </p:cNvSpPr>
          <p:nvPr/>
        </p:nvSpPr>
        <p:spPr bwMode="auto">
          <a:xfrm>
            <a:off x="250825" y="161925"/>
            <a:ext cx="352901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rtl="0">
              <a:lnSpc>
                <a:spcPct val="145000"/>
              </a:lnSpc>
              <a:spcBef>
                <a:spcPct val="50000"/>
              </a:spcBef>
            </a:pPr>
            <a:r>
              <a:rPr lang="en-US" altLang="en-US" sz="2400">
                <a:solidFill>
                  <a:srgbClr val="FFFF00"/>
                </a:solidFill>
                <a:latin typeface="Comic Sans MS" panose="030F0702030302020204" pitchFamily="66" charset="0"/>
                <a:ea typeface="Gungsuh" panose="02030600000101010101" pitchFamily="18" charset="-127"/>
              </a:rPr>
              <a:t>Plaster or laboratory-putty keys made of the functional impression to give A functional form to the polished surfaces and occlusal form of the lower denture.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4434">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rrowheads="1"/>
          </p:cNvSpPr>
          <p:nvPr>
            <p:ph type="title"/>
          </p:nvPr>
        </p:nvSpPr>
        <p:spPr>
          <a:xfrm>
            <a:off x="457200" y="4953000"/>
            <a:ext cx="8229600" cy="1143000"/>
          </a:xfrm>
        </p:spPr>
        <p:txBody>
          <a:bodyPr/>
          <a:lstStyle/>
          <a:p>
            <a:pPr rtl="0">
              <a:defRPr/>
            </a:pPr>
            <a:r>
              <a:rPr lang="en-US" sz="3200" b="1" dirty="0"/>
              <a:t>A plaster index used to locate the teeth to the neutral zone</a:t>
            </a:r>
            <a:r>
              <a:rPr lang="ar-SA" sz="3200" b="1" dirty="0"/>
              <a:t>.</a:t>
            </a:r>
            <a:r>
              <a:rPr lang="ar-SA" b="1" dirty="0"/>
              <a:t> </a:t>
            </a:r>
            <a:endParaRPr lang="en-US" b="1" dirty="0"/>
          </a:p>
        </p:txBody>
      </p:sp>
      <p:pic>
        <p:nvPicPr>
          <p:cNvPr id="105477" name="Picture 5" descr="DSCF2063"/>
          <p:cNvPicPr>
            <a:picLocks noChangeAspect="1" noChangeArrowheads="1"/>
          </p:cNvPicPr>
          <p:nvPr/>
        </p:nvPicPr>
        <p:blipFill>
          <a:blip r:embed="rId2" cstate="print">
            <a:lum bright="-12000" contrast="42000"/>
          </a:blip>
          <a:srcRect/>
          <a:stretch>
            <a:fillRect/>
          </a:stretch>
        </p:blipFill>
        <p:spPr bwMode="auto">
          <a:xfrm>
            <a:off x="2971800" y="762000"/>
            <a:ext cx="29718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dissolve">
                                      <p:cBhvr>
                                        <p:cTn id="7" dur="5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6"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42" name="Rectangle 2"/>
          <p:cNvSpPr>
            <a:spLocks noGrp="1" noRot="1" noChangeArrowheads="1"/>
          </p:cNvSpPr>
          <p:nvPr>
            <p:ph type="title"/>
          </p:nvPr>
        </p:nvSpPr>
        <p:spPr>
          <a:xfrm>
            <a:off x="0" y="333375"/>
            <a:ext cx="9144000" cy="1143000"/>
          </a:xfrm>
        </p:spPr>
        <p:txBody>
          <a:bodyPr/>
          <a:lstStyle/>
          <a:p>
            <a:pPr rtl="0">
              <a:defRPr/>
            </a:pPr>
            <a:r>
              <a:rPr lang="en-US" sz="4000" b="1" dirty="0">
                <a:solidFill>
                  <a:srgbClr val="FFC000"/>
                </a:solidFill>
              </a:rPr>
              <a:t>b. Local areas of modification:</a:t>
            </a:r>
            <a:br>
              <a:rPr lang="en-US" sz="4000" b="1" dirty="0">
                <a:solidFill>
                  <a:srgbClr val="FF0000"/>
                </a:solidFill>
              </a:rPr>
            </a:br>
            <a:r>
              <a:rPr lang="en-US" sz="4000" b="1" dirty="0">
                <a:solidFill>
                  <a:schemeClr val="tx1"/>
                </a:solidFill>
              </a:rPr>
              <a:t>Functional impression using : </a:t>
            </a:r>
            <a:r>
              <a:rPr lang="en-US" sz="4000" b="1" dirty="0">
                <a:solidFill>
                  <a:srgbClr val="FF0000"/>
                </a:solidFill>
              </a:rPr>
              <a:t>“chair-side resilient lining material”.</a:t>
            </a:r>
            <a:r>
              <a:rPr lang="en-US" sz="4000" b="1" dirty="0">
                <a:solidFill>
                  <a:srgbClr val="FFC000"/>
                </a:solidFill>
              </a:rPr>
              <a:t> </a:t>
            </a:r>
          </a:p>
        </p:txBody>
      </p:sp>
      <p:pic>
        <p:nvPicPr>
          <p:cNvPr id="624643" name="Picture 3" descr="4800516f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2162175"/>
            <a:ext cx="4649787" cy="3017838"/>
          </a:xfrm>
          <a:noFill/>
          <a:extLst>
            <a:ext uri="{909E8E84-426E-40DD-AFC4-6F175D3DCCD1}">
              <a14:hiddenFill xmlns:a14="http://schemas.microsoft.com/office/drawing/2010/main">
                <a:solidFill>
                  <a:srgbClr val="FFFFFF"/>
                </a:solidFill>
              </a14:hiddenFill>
            </a:ext>
          </a:extLst>
        </p:spPr>
      </p:pic>
      <p:sp>
        <p:nvSpPr>
          <p:cNvPr id="624644" name="Rectangle 4"/>
          <p:cNvSpPr>
            <a:spLocks noChangeArrowheads="1"/>
          </p:cNvSpPr>
          <p:nvPr/>
        </p:nvSpPr>
        <p:spPr bwMode="auto">
          <a:xfrm>
            <a:off x="684213" y="5373688"/>
            <a:ext cx="7772400" cy="1143000"/>
          </a:xfrm>
          <a:prstGeom prst="rect">
            <a:avLst/>
          </a:prstGeom>
          <a:noFill/>
          <a:ln w="9525">
            <a:noFill/>
            <a:miter lim="800000"/>
            <a:headEnd/>
            <a:tailEnd/>
          </a:ln>
          <a:effectLst/>
        </p:spPr>
        <p:txBody>
          <a:bodyPr anchor="ctr"/>
          <a:lstStyle/>
          <a:p>
            <a:pPr rtl="0">
              <a:defRPr/>
            </a:pPr>
            <a:r>
              <a:rPr lang="en-US" sz="2800" dirty="0">
                <a:solidFill>
                  <a:schemeClr val="tx2"/>
                </a:solidFill>
                <a:effectLst>
                  <a:outerShdw blurRad="38100" dist="38100" dir="2700000" algn="tl">
                    <a:srgbClr val="000000"/>
                  </a:outerShdw>
                </a:effectLst>
              </a:rPr>
              <a:t>D</a:t>
            </a:r>
            <a:r>
              <a:rPr lang="en-US" sz="2800">
                <a:solidFill>
                  <a:schemeClr val="tx2"/>
                </a:solidFill>
                <a:effectLst>
                  <a:outerShdw blurRad="38100" dist="38100" dir="2700000" algn="tl">
                    <a:srgbClr val="000000"/>
                  </a:outerShdw>
                </a:effectLst>
              </a:rPr>
              <a:t>entures </a:t>
            </a:r>
            <a:r>
              <a:rPr lang="en-US" sz="2800" dirty="0">
                <a:solidFill>
                  <a:schemeClr val="tx2"/>
                </a:solidFill>
                <a:effectLst>
                  <a:outerShdw blurRad="38100" dist="38100" dir="2700000" algn="tl">
                    <a:srgbClr val="000000"/>
                  </a:outerShdw>
                </a:effectLst>
              </a:rPr>
              <a:t>may exhibit looseness, not arising primarily from retention problems but because of localized areas of poor functional adaptation.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464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3"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5666" name="Rectangle 2"/>
          <p:cNvSpPr>
            <a:spLocks noGrp="1" noChangeArrowheads="1"/>
          </p:cNvSpPr>
          <p:nvPr>
            <p:ph type="body" idx="1"/>
          </p:nvPr>
        </p:nvSpPr>
        <p:spPr>
          <a:xfrm>
            <a:off x="684213" y="476250"/>
            <a:ext cx="7772400" cy="4114800"/>
          </a:xfrm>
        </p:spPr>
        <p:txBody>
          <a:bodyPr/>
          <a:lstStyle/>
          <a:p>
            <a:pPr algn="just" rtl="0">
              <a:lnSpc>
                <a:spcPct val="130000"/>
              </a:lnSpc>
              <a:spcBef>
                <a:spcPct val="0"/>
              </a:spcBef>
              <a:defRPr/>
            </a:pPr>
            <a:r>
              <a:rPr lang="en-US" sz="2800" dirty="0">
                <a:latin typeface="Comic Sans MS" pitchFamily="66" charset="0"/>
              </a:rPr>
              <a:t>In these cases, the application of a thin mix of a </a:t>
            </a:r>
            <a:r>
              <a:rPr lang="en-US" sz="2800" dirty="0" err="1">
                <a:latin typeface="Comic Sans MS" pitchFamily="66" charset="0"/>
              </a:rPr>
              <a:t>chairside</a:t>
            </a:r>
            <a:r>
              <a:rPr lang="en-US" sz="2800" dirty="0">
                <a:latin typeface="Comic Sans MS" pitchFamily="66" charset="0"/>
              </a:rPr>
              <a:t> resilient lining material (</a:t>
            </a:r>
            <a:r>
              <a:rPr lang="en-US" sz="2800" dirty="0" err="1">
                <a:latin typeface="Comic Sans MS" pitchFamily="66" charset="0"/>
              </a:rPr>
              <a:t>eg</a:t>
            </a:r>
            <a:r>
              <a:rPr lang="en-US" sz="2800" dirty="0">
                <a:latin typeface="Comic Sans MS" pitchFamily="66" charset="0"/>
              </a:rPr>
              <a:t> </a:t>
            </a:r>
            <a:r>
              <a:rPr lang="en-US" sz="2800" dirty="0" err="1">
                <a:solidFill>
                  <a:srgbClr val="FF0000"/>
                </a:solidFill>
                <a:latin typeface="Comic Sans MS" pitchFamily="66" charset="0"/>
              </a:rPr>
              <a:t>Visco</a:t>
            </a:r>
            <a:r>
              <a:rPr lang="en-US" sz="2800" dirty="0">
                <a:solidFill>
                  <a:srgbClr val="FF0000"/>
                </a:solidFill>
                <a:latin typeface="Comic Sans MS" pitchFamily="66" charset="0"/>
              </a:rPr>
              <a:t>-Gel</a:t>
            </a:r>
            <a:r>
              <a:rPr lang="en-US" sz="2800" dirty="0">
                <a:latin typeface="Comic Sans MS" pitchFamily="66" charset="0"/>
              </a:rPr>
              <a:t>) may be used. </a:t>
            </a:r>
          </a:p>
          <a:p>
            <a:pPr algn="just" rtl="0">
              <a:lnSpc>
                <a:spcPct val="130000"/>
              </a:lnSpc>
              <a:spcBef>
                <a:spcPct val="0"/>
              </a:spcBef>
              <a:defRPr/>
            </a:pPr>
            <a:r>
              <a:rPr lang="en-US" sz="2800" dirty="0">
                <a:latin typeface="Comic Sans MS" pitchFamily="66" charset="0"/>
              </a:rPr>
              <a:t>The mixed material is added to the fitting surface of the denture and the patient is instructed to wear the denture for one hour.</a:t>
            </a:r>
          </a:p>
          <a:p>
            <a:pPr algn="just" rtl="0">
              <a:lnSpc>
                <a:spcPct val="130000"/>
              </a:lnSpc>
              <a:spcBef>
                <a:spcPct val="0"/>
              </a:spcBef>
              <a:defRPr/>
            </a:pPr>
            <a:r>
              <a:rPr lang="en-US" sz="2800" dirty="0">
                <a:latin typeface="Comic Sans MS" pitchFamily="66" charset="0"/>
              </a:rPr>
              <a:t> After one hour of functional </a:t>
            </a:r>
            <a:r>
              <a:rPr lang="en-US" sz="2800" dirty="0" err="1">
                <a:latin typeface="Comic Sans MS" pitchFamily="66" charset="0"/>
              </a:rPr>
              <a:t>moulding</a:t>
            </a:r>
            <a:r>
              <a:rPr lang="en-US" sz="2800" dirty="0">
                <a:latin typeface="Comic Sans MS" pitchFamily="66" charset="0"/>
              </a:rPr>
              <a:t> the denture is then removed from the mouth and the conventional relining process completed.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56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566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56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6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Untitled-38"/>
          <p:cNvPicPr>
            <a:picLocks noChangeAspect="1" noChangeArrowheads="1"/>
          </p:cNvPicPr>
          <p:nvPr/>
        </p:nvPicPr>
        <p:blipFill>
          <a:blip r:embed="rId2" cstate="print"/>
          <a:srcRect t="2942"/>
          <a:stretch>
            <a:fillRect/>
          </a:stretch>
        </p:blipFill>
        <p:spPr bwMode="auto">
          <a:xfrm>
            <a:off x="4876801" y="228600"/>
            <a:ext cx="403860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9571" name="Picture 3" descr="Untitled-26"/>
          <p:cNvPicPr>
            <a:picLocks noChangeAspect="1" noChangeArrowheads="1"/>
          </p:cNvPicPr>
          <p:nvPr/>
        </p:nvPicPr>
        <p:blipFill>
          <a:blip r:embed="rId3" cstate="print"/>
          <a:srcRect/>
          <a:stretch>
            <a:fillRect/>
          </a:stretch>
        </p:blipFill>
        <p:spPr bwMode="auto">
          <a:xfrm>
            <a:off x="228600" y="225425"/>
            <a:ext cx="4202861" cy="3279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Untitled-21"/>
          <p:cNvPicPr>
            <a:picLocks noChangeAspect="1" noChangeArrowheads="1"/>
          </p:cNvPicPr>
          <p:nvPr/>
        </p:nvPicPr>
        <p:blipFill>
          <a:blip r:embed="rId4" cstate="print"/>
          <a:srcRect l="1666" r="50833" b="2380"/>
          <a:stretch>
            <a:fillRect/>
          </a:stretch>
        </p:blipFill>
        <p:spPr bwMode="auto">
          <a:xfrm>
            <a:off x="211873" y="3733800"/>
            <a:ext cx="4207727"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descr="Untitled-21"/>
          <p:cNvPicPr>
            <a:picLocks noChangeAspect="1" noChangeArrowheads="1"/>
          </p:cNvPicPr>
          <p:nvPr/>
        </p:nvPicPr>
        <p:blipFill>
          <a:blip r:embed="rId4" cstate="print"/>
          <a:srcRect l="51666" b="2380"/>
          <a:stretch>
            <a:fillRect/>
          </a:stretch>
        </p:blipFill>
        <p:spPr bwMode="auto">
          <a:xfrm>
            <a:off x="4876800" y="3733801"/>
            <a:ext cx="405161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0002" name="Rectangle 2"/>
          <p:cNvSpPr>
            <a:spLocks noGrp="1" noRot="1" noChangeArrowheads="1"/>
          </p:cNvSpPr>
          <p:nvPr>
            <p:ph type="title"/>
          </p:nvPr>
        </p:nvSpPr>
        <p:spPr>
          <a:xfrm>
            <a:off x="457200" y="841375"/>
            <a:ext cx="8229600" cy="1139825"/>
          </a:xfrm>
        </p:spPr>
        <p:txBody>
          <a:bodyPr/>
          <a:lstStyle/>
          <a:p>
            <a:pPr rtl="0">
              <a:defRPr/>
            </a:pPr>
            <a:r>
              <a:rPr lang="en-US" sz="5400" b="1" dirty="0">
                <a:solidFill>
                  <a:srgbClr val="FFFF00"/>
                </a:solidFill>
                <a:latin typeface="Arial Black" pitchFamily="34" charset="0"/>
              </a:rPr>
              <a:t>Jaw Relation</a:t>
            </a:r>
          </a:p>
        </p:txBody>
      </p:sp>
      <p:sp>
        <p:nvSpPr>
          <p:cNvPr id="640003" name="Rectangle 3"/>
          <p:cNvSpPr>
            <a:spLocks noGrp="1" noChangeArrowheads="1"/>
          </p:cNvSpPr>
          <p:nvPr>
            <p:ph type="body" idx="1"/>
          </p:nvPr>
        </p:nvSpPr>
        <p:spPr>
          <a:xfrm>
            <a:off x="457200" y="2362200"/>
            <a:ext cx="8229600" cy="4800600"/>
          </a:xfrm>
        </p:spPr>
        <p:txBody>
          <a:bodyPr/>
          <a:lstStyle/>
          <a:p>
            <a:pPr marL="401638" lvl="1" indent="-287338" algn="just" rtl="0">
              <a:defRPr/>
            </a:pPr>
            <a:r>
              <a:rPr lang="en-US" sz="3600" b="1" u="sng" dirty="0">
                <a:solidFill>
                  <a:srgbClr val="66FF33"/>
                </a:solidFill>
              </a:rPr>
              <a:t>Jaw relation</a:t>
            </a:r>
            <a:r>
              <a:rPr lang="en-US" sz="3600" b="1" dirty="0"/>
              <a:t> registration is carried out </a:t>
            </a:r>
            <a:r>
              <a:rPr lang="en-US" sz="3600" b="1" dirty="0">
                <a:solidFill>
                  <a:srgbClr val="FF0000"/>
                </a:solidFill>
              </a:rPr>
              <a:t>using check bite technique.</a:t>
            </a:r>
          </a:p>
          <a:p>
            <a:pPr marL="401638" lvl="1" indent="-287338" algn="just" rtl="0">
              <a:defRPr/>
            </a:pPr>
            <a:endParaRPr lang="en-US" sz="3600" b="1" dirty="0">
              <a:solidFill>
                <a:srgbClr val="FF0000"/>
              </a:solidFill>
            </a:endParaRPr>
          </a:p>
          <a:p>
            <a:pPr marL="401638" lvl="1" indent="-287338" algn="just" rtl="0">
              <a:defRPr/>
            </a:pPr>
            <a:r>
              <a:rPr lang="en-US" sz="3600" b="1" u="sng" dirty="0">
                <a:solidFill>
                  <a:srgbClr val="66FF33"/>
                </a:solidFill>
              </a:rPr>
              <a:t>Occlusal plane</a:t>
            </a:r>
            <a:r>
              <a:rPr lang="en-US" sz="3600" b="1" dirty="0"/>
              <a:t> is adjusted </a:t>
            </a:r>
            <a:r>
              <a:rPr lang="en-US" sz="3600" b="1" dirty="0">
                <a:solidFill>
                  <a:srgbClr val="FF0000"/>
                </a:solidFill>
              </a:rPr>
              <a:t>nearer to the flat ridge to decrease the lever arm.</a:t>
            </a:r>
          </a:p>
        </p:txBody>
      </p:sp>
      <p:sp>
        <p:nvSpPr>
          <p:cNvPr id="4" name="سهم مخطط إلى اليمين 3"/>
          <p:cNvSpPr/>
          <p:nvPr/>
        </p:nvSpPr>
        <p:spPr bwMode="auto">
          <a:xfrm>
            <a:off x="838200" y="1219200"/>
            <a:ext cx="914400" cy="609600"/>
          </a:xfrm>
          <a:prstGeom prst="stripedRightArrow">
            <a:avLst/>
          </a:prstGeom>
          <a:solidFill>
            <a:srgbClr val="FFFF00"/>
          </a:solidFill>
          <a:ln w="9525" cap="flat" cmpd="sng" algn="ctr">
            <a:solidFill>
              <a:srgbClr val="C00000"/>
            </a:solidFill>
            <a:prstDash val="solid"/>
            <a:round/>
            <a:headEnd type="none" w="med" len="med"/>
            <a:tailEnd type="none" w="med" len="med"/>
          </a:ln>
          <a:effectLst/>
        </p:spPr>
        <p:txBody>
          <a:bodyPr rtlCol="1"/>
          <a:lstStyle/>
          <a:p>
            <a:pPr>
              <a:defRPr/>
            </a:pPr>
            <a:endParaRPr lang="ar-IQ"/>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400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00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rrowheads="1"/>
          </p:cNvSpPr>
          <p:nvPr>
            <p:ph type="title"/>
          </p:nvPr>
        </p:nvSpPr>
        <p:spPr>
          <a:xfrm>
            <a:off x="685800" y="152400"/>
            <a:ext cx="8229600" cy="1143000"/>
          </a:xfrm>
        </p:spPr>
        <p:txBody>
          <a:bodyPr/>
          <a:lstStyle/>
          <a:p>
            <a:pPr rtl="0">
              <a:defRPr/>
            </a:pPr>
            <a:r>
              <a:rPr lang="en-US" sz="4800" b="1" dirty="0">
                <a:solidFill>
                  <a:srgbClr val="FFFF00"/>
                </a:solidFill>
                <a:latin typeface="Arial Black" pitchFamily="34" charset="0"/>
              </a:rPr>
              <a:t>Setting up of teeth</a:t>
            </a:r>
          </a:p>
        </p:txBody>
      </p:sp>
      <p:sp>
        <p:nvSpPr>
          <p:cNvPr id="312323" name="Rectangle 3"/>
          <p:cNvSpPr>
            <a:spLocks noGrp="1" noChangeArrowheads="1"/>
          </p:cNvSpPr>
          <p:nvPr>
            <p:ph type="body" idx="1"/>
          </p:nvPr>
        </p:nvSpPr>
        <p:spPr>
          <a:xfrm>
            <a:off x="0" y="1265238"/>
            <a:ext cx="8534400" cy="4525962"/>
          </a:xfrm>
        </p:spPr>
        <p:txBody>
          <a:bodyPr/>
          <a:lstStyle/>
          <a:p>
            <a:pPr marL="628650" lvl="1" indent="-182563" algn="just" rtl="0">
              <a:lnSpc>
                <a:spcPct val="105000"/>
              </a:lnSpc>
              <a:spcBef>
                <a:spcPct val="55000"/>
              </a:spcBef>
              <a:defRPr/>
            </a:pPr>
            <a:r>
              <a:rPr lang="en-US" sz="3200" b="1" dirty="0"/>
              <a:t>Cross-linked </a:t>
            </a:r>
            <a:r>
              <a:rPr lang="en-US" sz="3200" b="1" u="sng" dirty="0" err="1">
                <a:solidFill>
                  <a:srgbClr val="66FF33"/>
                </a:solidFill>
              </a:rPr>
              <a:t>cuspless</a:t>
            </a:r>
            <a:r>
              <a:rPr lang="en-US" sz="3200" b="1" u="sng" dirty="0">
                <a:solidFill>
                  <a:srgbClr val="66FF33"/>
                </a:solidFill>
              </a:rPr>
              <a:t> acrylic teeth</a:t>
            </a:r>
            <a:r>
              <a:rPr lang="en-US" sz="3200" b="1" dirty="0"/>
              <a:t> are used to decrease the lateral component of force and improve denture stability.</a:t>
            </a:r>
          </a:p>
          <a:p>
            <a:pPr marL="628650" lvl="1" indent="-182563" algn="just" rtl="0">
              <a:lnSpc>
                <a:spcPct val="105000"/>
              </a:lnSpc>
              <a:spcBef>
                <a:spcPct val="55000"/>
              </a:spcBef>
              <a:defRPr/>
            </a:pPr>
            <a:r>
              <a:rPr lang="en-US" sz="3200" b="1" u="sng" dirty="0">
                <a:solidFill>
                  <a:srgbClr val="00FF00"/>
                </a:solidFill>
              </a:rPr>
              <a:t>Decrease</a:t>
            </a:r>
            <a:r>
              <a:rPr lang="en-US" sz="3200" b="1" u="sng" dirty="0"/>
              <a:t> </a:t>
            </a:r>
            <a:r>
              <a:rPr lang="en-US" sz="3200" b="1" u="sng" dirty="0">
                <a:solidFill>
                  <a:srgbClr val="00FF00"/>
                </a:solidFill>
              </a:rPr>
              <a:t>the </a:t>
            </a:r>
            <a:r>
              <a:rPr lang="en-US" sz="3200" b="1" u="sng" dirty="0" err="1">
                <a:solidFill>
                  <a:srgbClr val="00FF00"/>
                </a:solidFill>
              </a:rPr>
              <a:t>occlusal</a:t>
            </a:r>
            <a:r>
              <a:rPr lang="en-US" sz="3200" b="1" u="sng" dirty="0">
                <a:solidFill>
                  <a:srgbClr val="00FF00"/>
                </a:solidFill>
              </a:rPr>
              <a:t> table</a:t>
            </a:r>
            <a:r>
              <a:rPr lang="en-US" sz="3200" b="1" dirty="0">
                <a:solidFill>
                  <a:srgbClr val="00FF00"/>
                </a:solidFill>
              </a:rPr>
              <a:t> </a:t>
            </a:r>
            <a:r>
              <a:rPr lang="en-US" sz="3200" b="1" dirty="0"/>
              <a:t>to increase the cutting efficiency, so </a:t>
            </a:r>
            <a:r>
              <a:rPr lang="en-US" sz="3200" b="1" dirty="0" err="1"/>
              <a:t>decreast</a:t>
            </a:r>
            <a:r>
              <a:rPr lang="en-US" sz="3200" b="1" dirty="0"/>
              <a:t> the transmitted forces.</a:t>
            </a:r>
          </a:p>
          <a:p>
            <a:pPr marL="628650" lvl="1" indent="-182563" algn="just" rtl="0">
              <a:lnSpc>
                <a:spcPct val="105000"/>
              </a:lnSpc>
              <a:spcBef>
                <a:spcPct val="55000"/>
              </a:spcBef>
              <a:defRPr/>
            </a:pPr>
            <a:r>
              <a:rPr lang="en-US" sz="3200" b="1" dirty="0"/>
              <a:t>Setting up of teeth </a:t>
            </a:r>
            <a:r>
              <a:rPr lang="en-US" sz="3200" b="1" u="sng" dirty="0">
                <a:solidFill>
                  <a:srgbClr val="66FF33"/>
                </a:solidFill>
              </a:rPr>
              <a:t>in the neutral zone</a:t>
            </a:r>
            <a:r>
              <a:rPr lang="en-US" sz="3200" b="1" dirty="0"/>
              <a:t> would help to achieve denture stability.</a:t>
            </a:r>
            <a:endParaRPr lang="en-US" dirty="0"/>
          </a:p>
        </p:txBody>
      </p:sp>
      <p:sp>
        <p:nvSpPr>
          <p:cNvPr id="4" name="سهم مخطط إلى اليمين 3"/>
          <p:cNvSpPr/>
          <p:nvPr/>
        </p:nvSpPr>
        <p:spPr bwMode="auto">
          <a:xfrm>
            <a:off x="609600" y="381000"/>
            <a:ext cx="914400" cy="609600"/>
          </a:xfrm>
          <a:prstGeom prst="stripedRightArrow">
            <a:avLst/>
          </a:prstGeom>
          <a:solidFill>
            <a:srgbClr val="FFFF00"/>
          </a:solidFill>
          <a:ln w="9525" cap="flat" cmpd="sng" algn="ctr">
            <a:solidFill>
              <a:srgbClr val="C00000"/>
            </a:solidFill>
            <a:prstDash val="solid"/>
            <a:round/>
            <a:headEnd type="none" w="med" len="med"/>
            <a:tailEnd type="none" w="med" len="med"/>
          </a:ln>
          <a:effectLst/>
        </p:spPr>
        <p:txBody>
          <a:bodyPr rtlCol="1"/>
          <a:lstStyle/>
          <a:p>
            <a:pPr>
              <a:defRPr/>
            </a:pPr>
            <a:endParaRPr lang="ar-IQ"/>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rrowheads="1"/>
          </p:cNvSpPr>
          <p:nvPr>
            <p:ph type="title"/>
          </p:nvPr>
        </p:nvSpPr>
        <p:spPr>
          <a:xfrm>
            <a:off x="457200" y="5486400"/>
            <a:ext cx="8229600" cy="1139825"/>
          </a:xfrm>
        </p:spPr>
        <p:txBody>
          <a:bodyPr/>
          <a:lstStyle/>
          <a:p>
            <a:pPr rtl="0">
              <a:defRPr/>
            </a:pPr>
            <a:r>
              <a:rPr lang="en-US" sz="3200" dirty="0">
                <a:latin typeface="Arial Black" pitchFamily="34" charset="0"/>
              </a:rPr>
              <a:t>The teeth positioned in the neutral zone leaving plenty of tongue space</a:t>
            </a:r>
            <a:r>
              <a:rPr lang="ar-SA" sz="3200" dirty="0">
                <a:latin typeface="Arial Black" pitchFamily="34" charset="0"/>
              </a:rPr>
              <a:t> </a:t>
            </a:r>
            <a:endParaRPr lang="en-US" sz="3200" dirty="0">
              <a:latin typeface="Arial Black" pitchFamily="34" charset="0"/>
            </a:endParaRPr>
          </a:p>
        </p:txBody>
      </p:sp>
      <p:pic>
        <p:nvPicPr>
          <p:cNvPr id="311299" name="Picture 3" descr="neutral8"/>
          <p:cNvPicPr>
            <a:picLocks noChangeAspect="1" noChangeArrowheads="1"/>
          </p:cNvPicPr>
          <p:nvPr/>
        </p:nvPicPr>
        <p:blipFill>
          <a:blip r:embed="rId2" cstate="print"/>
          <a:srcRect/>
          <a:stretch>
            <a:fillRect/>
          </a:stretch>
        </p:blipFill>
        <p:spPr bwMode="auto">
          <a:xfrm>
            <a:off x="1524000" y="533400"/>
            <a:ext cx="6019800" cy="4514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311299"/>
                                        </p:tgtEl>
                                        <p:attrNameLst>
                                          <p:attrName>style.visibility</p:attrName>
                                        </p:attrNameLst>
                                      </p:cBhvr>
                                      <p:to>
                                        <p:strVal val="visible"/>
                                      </p:to>
                                    </p:set>
                                    <p:animEffect transition="in" filter="fade">
                                      <p:cBhvr>
                                        <p:cTn id="7" dur="800" decel="100000"/>
                                        <p:tgtEl>
                                          <p:spTgt spid="311299"/>
                                        </p:tgtEl>
                                      </p:cBhvr>
                                    </p:animEffect>
                                    <p:anim calcmode="lin" valueType="num">
                                      <p:cBhvr>
                                        <p:cTn id="8" dur="800" decel="100000" fill="hold"/>
                                        <p:tgtEl>
                                          <p:spTgt spid="311299"/>
                                        </p:tgtEl>
                                        <p:attrNameLst>
                                          <p:attrName>style.rotation</p:attrName>
                                        </p:attrNameLst>
                                      </p:cBhvr>
                                      <p:tavLst>
                                        <p:tav tm="0">
                                          <p:val>
                                            <p:fltVal val="-90"/>
                                          </p:val>
                                        </p:tav>
                                        <p:tav tm="100000">
                                          <p:val>
                                            <p:fltVal val="0"/>
                                          </p:val>
                                        </p:tav>
                                      </p:tavLst>
                                    </p:anim>
                                    <p:anim calcmode="lin" valueType="num">
                                      <p:cBhvr>
                                        <p:cTn id="9" dur="800" decel="100000" fill="hold"/>
                                        <p:tgtEl>
                                          <p:spTgt spid="311299"/>
                                        </p:tgtEl>
                                        <p:attrNameLst>
                                          <p:attrName>ppt_x</p:attrName>
                                        </p:attrNameLst>
                                      </p:cBhvr>
                                      <p:tavLst>
                                        <p:tav tm="0">
                                          <p:val>
                                            <p:strVal val="#ppt_x+0.4"/>
                                          </p:val>
                                        </p:tav>
                                        <p:tav tm="100000">
                                          <p:val>
                                            <p:strVal val="#ppt_x-0.05"/>
                                          </p:val>
                                        </p:tav>
                                      </p:tavLst>
                                    </p:anim>
                                    <p:anim calcmode="lin" valueType="num">
                                      <p:cBhvr>
                                        <p:cTn id="10" dur="800" decel="100000" fill="hold"/>
                                        <p:tgtEl>
                                          <p:spTgt spid="31129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1129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1129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body" sz="half" idx="1"/>
          </p:nvPr>
        </p:nvSpPr>
        <p:spPr>
          <a:xfrm>
            <a:off x="152400" y="762000"/>
            <a:ext cx="4038600" cy="2057400"/>
          </a:xfrm>
        </p:spPr>
        <p:txBody>
          <a:bodyPr/>
          <a:lstStyle/>
          <a:p>
            <a:pPr marL="0" indent="0" algn="just" rtl="0">
              <a:spcBef>
                <a:spcPts val="0"/>
              </a:spcBef>
              <a:buFont typeface="Wingdings" panose="05000000000000000000" pitchFamily="2" charset="2"/>
              <a:buNone/>
              <a:defRPr/>
            </a:pPr>
            <a:r>
              <a:rPr lang="en-US" dirty="0">
                <a:latin typeface="Comic Sans MS" pitchFamily="66" charset="0"/>
              </a:rPr>
              <a:t>The </a:t>
            </a:r>
            <a:r>
              <a:rPr lang="en-US" dirty="0" err="1">
                <a:latin typeface="Comic Sans MS" pitchFamily="66" charset="0"/>
              </a:rPr>
              <a:t>occlusal</a:t>
            </a:r>
            <a:r>
              <a:rPr lang="en-US" dirty="0">
                <a:latin typeface="Comic Sans MS" pitchFamily="66" charset="0"/>
              </a:rPr>
              <a:t> table has been reduced significantly by reducing the length and width of the posterior table. </a:t>
            </a:r>
          </a:p>
        </p:txBody>
      </p:sp>
      <p:pic>
        <p:nvPicPr>
          <p:cNvPr id="94211" name="Picture 4" descr="disbb"/>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4267200" y="533400"/>
            <a:ext cx="4648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212" name="رابط كسهم مستقيم 6"/>
          <p:cNvCxnSpPr>
            <a:cxnSpLocks noChangeShapeType="1"/>
          </p:cNvCxnSpPr>
          <p:nvPr/>
        </p:nvCxnSpPr>
        <p:spPr bwMode="auto">
          <a:xfrm>
            <a:off x="2819400" y="2057400"/>
            <a:ext cx="609600" cy="1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Rectangle 2"/>
          <p:cNvSpPr txBox="1">
            <a:spLocks noChangeArrowheads="1"/>
          </p:cNvSpPr>
          <p:nvPr/>
        </p:nvSpPr>
        <p:spPr bwMode="auto">
          <a:xfrm>
            <a:off x="76200" y="3810000"/>
            <a:ext cx="8991600" cy="2590800"/>
          </a:xfrm>
          <a:prstGeom prst="rect">
            <a:avLst/>
          </a:prstGeom>
          <a:noFill/>
          <a:ln w="9525">
            <a:noFill/>
            <a:miter lim="800000"/>
            <a:headEnd/>
            <a:tailEnd/>
          </a:ln>
          <a:effectLst/>
        </p:spPr>
        <p:txBody>
          <a:bodyPr/>
          <a:lstStyle/>
          <a:p>
            <a:pPr algn="just" rtl="0" eaLnBrk="0" hangingPunct="0">
              <a:spcBef>
                <a:spcPts val="0"/>
              </a:spcBef>
              <a:buClr>
                <a:schemeClr val="hlink"/>
              </a:buClr>
              <a:buSzPct val="80000"/>
              <a:buFont typeface="Wingdings" pitchFamily="2" charset="2"/>
              <a:buNone/>
              <a:defRPr/>
            </a:pPr>
            <a:r>
              <a:rPr lang="en-US" sz="2800" b="1" kern="0">
                <a:effectLst>
                  <a:outerShdw blurRad="38100" dist="38100" dir="2700000" algn="tl">
                    <a:srgbClr val="000000"/>
                  </a:outerShdw>
                </a:effectLst>
                <a:latin typeface="Comic Sans MS" pitchFamily="66" charset="0"/>
                <a:cs typeface="+mn-cs"/>
              </a:rPr>
              <a:t>The occlusal table proved to be a problem because the wide posterior teeth presented lingual undercuts. In addition, the length of the table, extending over the ascending portion of the ridge, adversely affected denture stability.</a:t>
            </a:r>
            <a:r>
              <a:rPr lang="en-US" sz="2800" kern="0">
                <a:effectLst>
                  <a:outerShdw blurRad="38100" dist="38100" dir="2700000" algn="tl">
                    <a:srgbClr val="000000"/>
                  </a:outerShdw>
                </a:effectLst>
                <a:latin typeface="Comic Sans MS" pitchFamily="66" charset="0"/>
                <a:cs typeface="+mn-cs"/>
              </a:rPr>
              <a:t> </a:t>
            </a:r>
            <a:endParaRPr lang="en-US" sz="2800" kern="0" dirty="0">
              <a:effectLst>
                <a:outerShdw blurRad="38100" dist="38100" dir="2700000" algn="tl">
                  <a:srgbClr val="000000"/>
                </a:outerShdw>
              </a:effectLst>
              <a:latin typeface="Comic Sans MS" pitchFamily="66"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76200"/>
            <a:ext cx="8229600" cy="1139825"/>
          </a:xfrm>
        </p:spPr>
        <p:txBody>
          <a:bodyPr/>
          <a:lstStyle/>
          <a:p>
            <a:pPr algn="just" rtl="0" eaLnBrk="1" hangingPunct="1">
              <a:lnSpc>
                <a:spcPct val="80000"/>
              </a:lnSpc>
              <a:defRPr/>
            </a:pPr>
            <a:r>
              <a:rPr lang="en-US" sz="5400" b="1" dirty="0">
                <a:solidFill>
                  <a:schemeClr val="hlink"/>
                </a:solidFill>
              </a:rPr>
              <a:t>Prosthetic factors </a:t>
            </a:r>
          </a:p>
        </p:txBody>
      </p:sp>
      <p:sp>
        <p:nvSpPr>
          <p:cNvPr id="15363" name="Rectangle 3"/>
          <p:cNvSpPr>
            <a:spLocks noGrp="1" noChangeArrowheads="1"/>
          </p:cNvSpPr>
          <p:nvPr>
            <p:ph type="body" idx="1"/>
          </p:nvPr>
        </p:nvSpPr>
        <p:spPr>
          <a:xfrm>
            <a:off x="457200" y="914400"/>
            <a:ext cx="8229600" cy="4525963"/>
          </a:xfrm>
        </p:spPr>
        <p:txBody>
          <a:bodyPr/>
          <a:lstStyle/>
          <a:p>
            <a:pPr algn="just" rtl="0" eaLnBrk="1" hangingPunct="1">
              <a:lnSpc>
                <a:spcPct val="80000"/>
              </a:lnSpc>
              <a:defRPr/>
            </a:pPr>
            <a:r>
              <a:rPr lang="en-US" sz="2800" dirty="0"/>
              <a:t>Include the techniques, materials, concepts, principles and practices which are incorporated in the prosthesis. </a:t>
            </a:r>
          </a:p>
          <a:p>
            <a:pPr algn="just" rtl="0" eaLnBrk="1" hangingPunct="1">
              <a:lnSpc>
                <a:spcPct val="80000"/>
              </a:lnSpc>
              <a:buFont typeface="Wingdings" panose="05000000000000000000" pitchFamily="2" charset="2"/>
              <a:buNone/>
              <a:defRPr/>
            </a:pPr>
            <a:endParaRPr lang="en-US" sz="1000" dirty="0"/>
          </a:p>
          <a:p>
            <a:pPr algn="just" rtl="0" eaLnBrk="1" hangingPunct="1">
              <a:lnSpc>
                <a:spcPct val="80000"/>
              </a:lnSpc>
              <a:defRPr/>
            </a:pPr>
            <a:r>
              <a:rPr lang="en-US" sz="2800" dirty="0">
                <a:solidFill>
                  <a:schemeClr val="hlink"/>
                </a:solidFill>
              </a:rPr>
              <a:t>For example: </a:t>
            </a:r>
          </a:p>
          <a:p>
            <a:pPr algn="just" rtl="0" eaLnBrk="1" hangingPunct="1">
              <a:lnSpc>
                <a:spcPct val="80000"/>
              </a:lnSpc>
              <a:buFont typeface="Arial" pitchFamily="34" charset="0"/>
              <a:buChar char="•"/>
              <a:defRPr/>
            </a:pPr>
            <a:r>
              <a:rPr lang="en-US" sz="2800" dirty="0"/>
              <a:t>Functional closed mouth impression versus </a:t>
            </a:r>
            <a:r>
              <a:rPr lang="en-US" sz="2800" dirty="0" err="1"/>
              <a:t>mucostatic</a:t>
            </a:r>
            <a:r>
              <a:rPr lang="en-US" sz="2800" dirty="0"/>
              <a:t> impression.</a:t>
            </a:r>
          </a:p>
          <a:p>
            <a:pPr algn="just" rtl="0" eaLnBrk="1" hangingPunct="1">
              <a:lnSpc>
                <a:spcPct val="80000"/>
              </a:lnSpc>
              <a:buFont typeface="Arial" pitchFamily="34" charset="0"/>
              <a:buChar char="•"/>
              <a:defRPr/>
            </a:pPr>
            <a:r>
              <a:rPr lang="en-US" sz="2800" dirty="0"/>
              <a:t>Porcelain teeth versus acrylic teeth.</a:t>
            </a:r>
          </a:p>
          <a:p>
            <a:pPr algn="just" rtl="0" eaLnBrk="1" hangingPunct="1">
              <a:lnSpc>
                <a:spcPct val="80000"/>
              </a:lnSpc>
              <a:buFont typeface="Arial" pitchFamily="34" charset="0"/>
              <a:buChar char="•"/>
              <a:defRPr/>
            </a:pPr>
            <a:r>
              <a:rPr lang="en-US" sz="2800" dirty="0"/>
              <a:t>Cusped teeth versus flat teeth.</a:t>
            </a:r>
          </a:p>
          <a:p>
            <a:pPr algn="just" rtl="0" eaLnBrk="1" hangingPunct="1">
              <a:lnSpc>
                <a:spcPct val="80000"/>
              </a:lnSpc>
              <a:buFont typeface="Arial" pitchFamily="34" charset="0"/>
              <a:buChar char="•"/>
              <a:defRPr/>
            </a:pPr>
            <a:r>
              <a:rPr lang="en-US" sz="2800" dirty="0"/>
              <a:t>Wide teeth versus narrow teeth.</a:t>
            </a:r>
          </a:p>
          <a:p>
            <a:pPr algn="just" rtl="0" eaLnBrk="1" hangingPunct="1">
              <a:lnSpc>
                <a:spcPct val="80000"/>
              </a:lnSpc>
              <a:buFont typeface="Arial" pitchFamily="34" charset="0"/>
              <a:buChar char="•"/>
              <a:defRPr/>
            </a:pPr>
            <a:r>
              <a:rPr lang="en-US" sz="2800" dirty="0"/>
              <a:t>Teeth setup over the ridge versus natural placement.</a:t>
            </a:r>
          </a:p>
          <a:p>
            <a:pPr algn="just" rtl="0" eaLnBrk="1" hangingPunct="1">
              <a:lnSpc>
                <a:spcPct val="80000"/>
              </a:lnSpc>
              <a:buFont typeface="Arial" pitchFamily="34" charset="0"/>
              <a:buChar char="•"/>
              <a:defRPr/>
            </a:pPr>
            <a:r>
              <a:rPr lang="en-US" sz="2800" dirty="0"/>
              <a:t>Flat plane versus curved planes.</a:t>
            </a:r>
          </a:p>
          <a:p>
            <a:pPr algn="just" rtl="0" eaLnBrk="1" hangingPunct="1">
              <a:lnSpc>
                <a:spcPct val="80000"/>
              </a:lnSpc>
              <a:buFont typeface="Arial" pitchFamily="34" charset="0"/>
              <a:buChar char="•"/>
              <a:defRPr/>
            </a:pPr>
            <a:r>
              <a:rPr lang="en-US" sz="2800" dirty="0"/>
              <a:t>Balance in all position versus balance in centric position only.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7139" name="Text Box 3"/>
          <p:cNvSpPr txBox="1">
            <a:spLocks noChangeArrowheads="1"/>
          </p:cNvSpPr>
          <p:nvPr/>
        </p:nvSpPr>
        <p:spPr bwMode="auto">
          <a:xfrm>
            <a:off x="304800" y="5211763"/>
            <a:ext cx="8604250" cy="1341437"/>
          </a:xfrm>
          <a:prstGeom prst="rect">
            <a:avLst/>
          </a:prstGeom>
          <a:noFill/>
          <a:ln w="9525" algn="ctr">
            <a:noFill/>
            <a:miter lim="800000"/>
            <a:headEnd/>
            <a:tailEnd/>
          </a:ln>
        </p:spPr>
        <p:txBody>
          <a:bodyPr>
            <a:spAutoFit/>
          </a:bodyPr>
          <a:lstStyle/>
          <a:p>
            <a:pPr rtl="0" eaLnBrk="0" hangingPunct="0">
              <a:lnSpc>
                <a:spcPct val="115000"/>
              </a:lnSpc>
              <a:spcBef>
                <a:spcPct val="50000"/>
              </a:spcBef>
              <a:defRPr/>
            </a:pPr>
            <a:r>
              <a:rPr lang="en-US" sz="2400" dirty="0">
                <a:effectLst>
                  <a:outerShdw blurRad="38100" dist="38100" dir="2700000" algn="tl">
                    <a:srgbClr val="000000">
                      <a:alpha val="43137"/>
                    </a:srgbClr>
                  </a:outerShdw>
                </a:effectLst>
                <a:latin typeface="Arial Black" pitchFamily="34" charset="0"/>
                <a:ea typeface="Gungsuh" pitchFamily="18" charset="-127"/>
              </a:rPr>
              <a:t>This is the desirable form of posterior </a:t>
            </a:r>
            <a:r>
              <a:rPr lang="en-US" sz="2400" dirty="0" err="1">
                <a:effectLst>
                  <a:outerShdw blurRad="38100" dist="38100" dir="2700000" algn="tl">
                    <a:srgbClr val="000000">
                      <a:alpha val="43137"/>
                    </a:srgbClr>
                  </a:outerShdw>
                </a:effectLst>
                <a:latin typeface="Arial Black" pitchFamily="34" charset="0"/>
                <a:ea typeface="Gungsuh" pitchFamily="18" charset="-127"/>
              </a:rPr>
              <a:t>buccal</a:t>
            </a:r>
            <a:r>
              <a:rPr lang="en-US" sz="2400" dirty="0">
                <a:effectLst>
                  <a:outerShdw blurRad="38100" dist="38100" dir="2700000" algn="tl">
                    <a:srgbClr val="000000">
                      <a:alpha val="43137"/>
                    </a:srgbClr>
                  </a:outerShdw>
                </a:effectLst>
                <a:latin typeface="Arial Black" pitchFamily="34" charset="0"/>
                <a:ea typeface="Gungsuh" pitchFamily="18" charset="-127"/>
              </a:rPr>
              <a:t> flange of a complete lower denture which restores an atrophic mandibular ridge. </a:t>
            </a:r>
          </a:p>
        </p:txBody>
      </p:sp>
      <p:pic>
        <p:nvPicPr>
          <p:cNvPr id="347140" name="Picture 4" descr="4800373f2a"/>
          <p:cNvPicPr>
            <a:picLocks noChangeAspect="1" noChangeArrowheads="1"/>
          </p:cNvPicPr>
          <p:nvPr/>
        </p:nvPicPr>
        <p:blipFill>
          <a:blip r:embed="rId2">
            <a:lum contrast="6000"/>
            <a:extLst>
              <a:ext uri="{28A0092B-C50C-407E-A947-70E740481C1C}">
                <a14:useLocalDpi xmlns:a14="http://schemas.microsoft.com/office/drawing/2010/main" val="0"/>
              </a:ext>
            </a:extLst>
          </a:blip>
          <a:srcRect l="15263"/>
          <a:stretch>
            <a:fillRect/>
          </a:stretch>
        </p:blipFill>
        <p:spPr bwMode="auto">
          <a:xfrm>
            <a:off x="4648200" y="2438400"/>
            <a:ext cx="3962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1" name="Picture 5" descr="slide15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971800" y="114300"/>
            <a:ext cx="3048000" cy="2095500"/>
          </a:xfrm>
          <a:noFill/>
          <a:extLst>
            <a:ext uri="{909E8E84-426E-40DD-AFC4-6F175D3DCCD1}">
              <a14:hiddenFill xmlns:a14="http://schemas.microsoft.com/office/drawing/2010/main">
                <a:solidFill>
                  <a:srgbClr val="FFFFFF"/>
                </a:solidFill>
              </a14:hiddenFill>
            </a:ext>
          </a:extLst>
        </p:spPr>
      </p:pic>
      <p:pic>
        <p:nvPicPr>
          <p:cNvPr id="347142" name="Picture 6" descr="Untitled-288"/>
          <p:cNvPicPr>
            <a:picLocks noChangeAspect="1" noChangeArrowheads="1"/>
          </p:cNvPicPr>
          <p:nvPr/>
        </p:nvPicPr>
        <p:blipFill>
          <a:blip r:embed="rId4">
            <a:extLst>
              <a:ext uri="{28A0092B-C50C-407E-A947-70E740481C1C}">
                <a14:useLocalDpi xmlns:a14="http://schemas.microsoft.com/office/drawing/2010/main" val="0"/>
              </a:ext>
            </a:extLst>
          </a:blip>
          <a:srcRect l="21664" r="3482" b="32045"/>
          <a:stretch>
            <a:fillRect/>
          </a:stretch>
        </p:blipFill>
        <p:spPr bwMode="auto">
          <a:xfrm>
            <a:off x="457200" y="2471738"/>
            <a:ext cx="38100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ربع نص 6"/>
          <p:cNvSpPr txBox="1"/>
          <p:nvPr/>
        </p:nvSpPr>
        <p:spPr>
          <a:xfrm>
            <a:off x="838200" y="838200"/>
            <a:ext cx="1447800" cy="769938"/>
          </a:xfrm>
          <a:prstGeom prst="rect">
            <a:avLst/>
          </a:prstGeom>
          <a:noFill/>
        </p:spPr>
        <p:txBody>
          <a:bodyPr rtlCol="1">
            <a:spAutoFit/>
          </a:bodyPr>
          <a:lstStyle/>
          <a:p>
            <a:pPr>
              <a:defRPr/>
            </a:pPr>
            <a:r>
              <a:rPr lang="en-US" sz="4400" b="1" dirty="0">
                <a:effectLst>
                  <a:outerShdw blurRad="38100" dist="38100" dir="2700000" algn="tl">
                    <a:srgbClr val="000000">
                      <a:alpha val="43137"/>
                    </a:srgbClr>
                  </a:outerShdw>
                </a:effectLst>
              </a:rPr>
              <a:t>Note </a:t>
            </a:r>
            <a:endParaRPr lang="ar-IQ" sz="4400" b="1" dirty="0">
              <a:effectLst>
                <a:outerShdw blurRad="38100" dist="38100" dir="2700000" algn="tl">
                  <a:srgbClr val="000000">
                    <a:alpha val="43137"/>
                  </a:srgbClr>
                </a:outerShdw>
              </a:effectLst>
            </a:endParaRPr>
          </a:p>
        </p:txBody>
      </p:sp>
      <p:sp>
        <p:nvSpPr>
          <p:cNvPr id="8" name="مربع نص 7"/>
          <p:cNvSpPr txBox="1"/>
          <p:nvPr/>
        </p:nvSpPr>
        <p:spPr>
          <a:xfrm>
            <a:off x="6705600" y="838200"/>
            <a:ext cx="1447800" cy="769938"/>
          </a:xfrm>
          <a:prstGeom prst="rect">
            <a:avLst/>
          </a:prstGeom>
          <a:noFill/>
        </p:spPr>
        <p:txBody>
          <a:bodyPr rtlCol="1">
            <a:spAutoFit/>
          </a:bodyPr>
          <a:lstStyle/>
          <a:p>
            <a:pPr>
              <a:defRPr/>
            </a:pPr>
            <a:r>
              <a:rPr lang="en-US" sz="4400" b="1" dirty="0">
                <a:effectLst>
                  <a:outerShdw blurRad="38100" dist="38100" dir="2700000" algn="tl">
                    <a:srgbClr val="000000">
                      <a:alpha val="43137"/>
                    </a:srgbClr>
                  </a:outerShdw>
                </a:effectLst>
              </a:rPr>
              <a:t>also</a:t>
            </a:r>
            <a:endParaRPr lang="ar-IQ" sz="4400" b="1" dirty="0">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1" nodeType="withEffect">
                                  <p:stCondLst>
                                    <p:cond delay="0"/>
                                  </p:stCondLst>
                                  <p:childTnLst>
                                    <p:set>
                                      <p:cBhvr>
                                        <p:cTn id="6" dur="1" fill="hold">
                                          <p:stCondLst>
                                            <p:cond delay="0"/>
                                          </p:stCondLst>
                                        </p:cTn>
                                        <p:tgtEl>
                                          <p:spTgt spid="347141">
                                            <p:bg/>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47141">
                                            <p:bg/>
                                          </p:spTgt>
                                        </p:tgtEl>
                                        <p:attrNameLst>
                                          <p:attrName>style.visibility</p:attrName>
                                        </p:attrNameLst>
                                      </p:cBhvr>
                                      <p:to>
                                        <p:strVal val="visible"/>
                                      </p:to>
                                    </p:set>
                                    <p:anim calcmode="lin" valueType="num">
                                      <p:cBhvr additive="base">
                                        <p:cTn id="9" dur="500" fill="hold"/>
                                        <p:tgtEl>
                                          <p:spTgt spid="347141">
                                            <p:bg/>
                                          </p:spTgt>
                                        </p:tgtEl>
                                        <p:attrNameLst>
                                          <p:attrName>ppt_x</p:attrName>
                                        </p:attrNameLst>
                                      </p:cBhvr>
                                      <p:tavLst>
                                        <p:tav tm="0">
                                          <p:val>
                                            <p:strVal val="#ppt_x"/>
                                          </p:val>
                                        </p:tav>
                                        <p:tav tm="100000">
                                          <p:val>
                                            <p:strVal val="#ppt_x"/>
                                          </p:val>
                                        </p:tav>
                                      </p:tavLst>
                                    </p:anim>
                                    <p:anim calcmode="lin" valueType="num">
                                      <p:cBhvr additive="base">
                                        <p:cTn id="10" dur="500" fill="hold"/>
                                        <p:tgtEl>
                                          <p:spTgt spid="347141">
                                            <p:bg/>
                                          </p:spTgt>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47142"/>
                                        </p:tgtEl>
                                        <p:attrNameLst>
                                          <p:attrName>style.visibility</p:attrName>
                                        </p:attrNameLst>
                                      </p:cBhvr>
                                      <p:to>
                                        <p:strVal val="visible"/>
                                      </p:to>
                                    </p:set>
                                    <p:anim calcmode="lin" valueType="num">
                                      <p:cBhvr additive="base">
                                        <p:cTn id="13" dur="500" fill="hold"/>
                                        <p:tgtEl>
                                          <p:spTgt spid="347142"/>
                                        </p:tgtEl>
                                        <p:attrNameLst>
                                          <p:attrName>ppt_x</p:attrName>
                                        </p:attrNameLst>
                                      </p:cBhvr>
                                      <p:tavLst>
                                        <p:tav tm="0">
                                          <p:val>
                                            <p:strVal val="#ppt_x"/>
                                          </p:val>
                                        </p:tav>
                                        <p:tav tm="100000">
                                          <p:val>
                                            <p:strVal val="#ppt_x"/>
                                          </p:val>
                                        </p:tav>
                                      </p:tavLst>
                                    </p:anim>
                                    <p:anim calcmode="lin" valueType="num">
                                      <p:cBhvr additive="base">
                                        <p:cTn id="14" dur="500" fill="hold"/>
                                        <p:tgtEl>
                                          <p:spTgt spid="34714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47140">
                                            <p:bg/>
                                          </p:spTgt>
                                        </p:tgtEl>
                                        <p:attrNameLst>
                                          <p:attrName>style.visibility</p:attrName>
                                        </p:attrNameLst>
                                      </p:cBhvr>
                                      <p:to>
                                        <p:strVal val="visible"/>
                                      </p:to>
                                    </p:set>
                                    <p:anim calcmode="lin" valueType="num">
                                      <p:cBhvr additive="base">
                                        <p:cTn id="17" dur="500" fill="hold"/>
                                        <p:tgtEl>
                                          <p:spTgt spid="347140">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47140">
                                            <p:bg/>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0" grpId="0" build="p"/>
      <p:bldP spid="347141" grpId="0" build="p"/>
      <p:bldP spid="347141" grpI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صورة 2" descr="421803_170817533066421_1034525228_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Grp="1" noChangeArrowheads="1"/>
          </p:cNvSpPr>
          <p:nvPr>
            <p:ph idx="1"/>
          </p:nvPr>
        </p:nvSpPr>
        <p:spPr>
          <a:xfrm>
            <a:off x="381000" y="3094038"/>
            <a:ext cx="8229600" cy="1630362"/>
          </a:xfrm>
        </p:spPr>
        <p:txBody>
          <a:bodyPr/>
          <a:lstStyle/>
          <a:p>
            <a:pPr marL="1371600" indent="-1371600" algn="ctr" rtl="0">
              <a:buFont typeface="Wingdings" panose="05000000000000000000" pitchFamily="2" charset="2"/>
              <a:buNone/>
              <a:defRPr/>
            </a:pPr>
            <a:r>
              <a:rPr lang="en-US" sz="8800" dirty="0">
                <a:solidFill>
                  <a:schemeClr val="accent4">
                    <a:lumMod val="10000"/>
                  </a:schemeClr>
                </a:solidFill>
                <a:latin typeface="Monotype Corsiva" pitchFamily="66" charset="0"/>
              </a:rPr>
              <a:t>Thank you</a:t>
            </a:r>
          </a:p>
        </p:txBody>
      </p:sp>
    </p:spTree>
  </p:cSld>
  <p:clrMapOvr>
    <a:masterClrMapping/>
  </p:clrMapOvr>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Ripple</Template>
  <TotalTime>1726</TotalTime>
  <Words>3152</Words>
  <Application>Microsoft Office PowerPoint</Application>
  <PresentationFormat>عرض على الشاشة (4:3)</PresentationFormat>
  <Paragraphs>313</Paragraphs>
  <Slides>91</Slides>
  <Notes>5</Notes>
  <HiddenSlides>0</HiddenSlides>
  <MMClips>0</MMClips>
  <ScaleCrop>false</ScaleCrop>
  <HeadingPairs>
    <vt:vector size="4" baseType="variant">
      <vt:variant>
        <vt:lpstr>نسق</vt:lpstr>
      </vt:variant>
      <vt:variant>
        <vt:i4>1</vt:i4>
      </vt:variant>
      <vt:variant>
        <vt:lpstr>عناوين الشرائح</vt:lpstr>
      </vt:variant>
      <vt:variant>
        <vt:i4>91</vt:i4>
      </vt:variant>
    </vt:vector>
  </HeadingPairs>
  <TitlesOfParts>
    <vt:vector size="92" baseType="lpstr">
      <vt:lpstr>Ripple</vt:lpstr>
      <vt:lpstr>عرض تقديمي في PowerPoint</vt:lpstr>
      <vt:lpstr>عرض تقديمي في PowerPoint</vt:lpstr>
      <vt:lpstr>Etiology </vt:lpstr>
      <vt:lpstr>Anatomic factors </vt:lpstr>
      <vt:lpstr>Type  of bone </vt:lpstr>
      <vt:lpstr>Density of the bone </vt:lpstr>
      <vt:lpstr>Biologic &amp; Metabolic factors </vt:lpstr>
      <vt:lpstr>Functional factors </vt:lpstr>
      <vt:lpstr>Prosthetic factors </vt:lpstr>
      <vt:lpstr> For patients with previous RPD, it also related to:</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Managements: </vt:lpstr>
      <vt:lpstr>عرض تقديمي في PowerPoint</vt:lpstr>
      <vt:lpstr>عرض تقديمي في PowerPoint</vt:lpstr>
      <vt:lpstr>عرض تقديمي في PowerPoint</vt:lpstr>
      <vt:lpstr>Vestibuloplasty can be achieved by:</vt:lpstr>
      <vt:lpstr>a. Mucosal advancement</vt:lpstr>
      <vt:lpstr>عرض تقديمي في PowerPoint</vt:lpstr>
      <vt:lpstr>b. Secondary epithelization</vt:lpstr>
      <vt:lpstr>Vestibuloplasty</vt:lpstr>
      <vt:lpstr>c. Vestibuloplasty with epithelial grafts</vt:lpstr>
      <vt:lpstr>عرض تقديمي في PowerPoint</vt:lpstr>
      <vt:lpstr>عرض تقديمي في PowerPoint</vt:lpstr>
      <vt:lpstr>Vestibuloplasty With Split-Thickness Skin Grafting</vt:lpstr>
      <vt:lpstr>عرض تقديمي في PowerPoint</vt:lpstr>
      <vt:lpstr>II. Trimming mylohyoid ridge</vt:lpstr>
      <vt:lpstr>IV. Bone Grafting </vt:lpstr>
      <vt:lpstr>a. Ridge augmentation </vt:lpstr>
      <vt:lpstr>عرض تقديمي في PowerPoint</vt:lpstr>
      <vt:lpstr>b. Sinus lift and graft procedure</vt:lpstr>
      <vt:lpstr>Sources of Bone Grafts: </vt:lpstr>
      <vt:lpstr>عرض تقديمي في PowerPoint</vt:lpstr>
      <vt:lpstr>Classification of bone based on source, form &amp; composition:</vt:lpstr>
      <vt:lpstr>V. Distraction implants</vt:lpstr>
      <vt:lpstr>عرض تقديمي في PowerPoint</vt:lpstr>
      <vt:lpstr>VI. Osseo-integrated implants </vt:lpstr>
      <vt:lpstr>عرض تقديمي في PowerPoint</vt:lpstr>
      <vt:lpstr>How To Overcome The Problems</vt:lpstr>
      <vt:lpstr>عرض تقديمي في PowerPoint</vt:lpstr>
      <vt:lpstr>عرض تقديمي في PowerPoint</vt:lpstr>
      <vt:lpstr>عرض تقديمي في PowerPoint</vt:lpstr>
      <vt:lpstr>Impression Making</vt:lpstr>
      <vt:lpstr>Impression Techniques</vt:lpstr>
      <vt:lpstr>عرض تقديمي في PowerPoint</vt:lpstr>
      <vt:lpstr>عرض تقديمي في PowerPoint</vt:lpstr>
      <vt:lpstr>عرض تقديمي في PowerPoint</vt:lpstr>
      <vt:lpstr># Conventional Impression Technique Open mouth tech.</vt:lpstr>
      <vt:lpstr>a. Alginate impression material </vt:lpstr>
      <vt:lpstr>عرض تقديمي في PowerPoint</vt:lpstr>
      <vt:lpstr>b. Metallic oxide paste (Zinc oxide eugenol impression paste + Green stick impression compound) / close fitting tray</vt:lpstr>
      <vt:lpstr>عرض تقديمي في PowerPoint</vt:lpstr>
      <vt:lpstr># Muco-compressive impression technique</vt:lpstr>
      <vt:lpstr>عرض تقديمي في PowerPoint</vt:lpstr>
      <vt:lpstr>Impression Making</vt:lpstr>
      <vt:lpstr>عرض تقديمي في PowerPoint</vt:lpstr>
      <vt:lpstr>عرض تقديمي في PowerPoint</vt:lpstr>
      <vt:lpstr>عرض تقديمي في PowerPoint</vt:lpstr>
      <vt:lpstr>عرض تقديمي في PowerPoint</vt:lpstr>
      <vt:lpstr>عرض تقديمي في PowerPoint</vt:lpstr>
      <vt:lpstr># Dynamic impression technique</vt:lpstr>
      <vt:lpstr>عرض تقديمي في PowerPoint</vt:lpstr>
      <vt:lpstr>عرض تقديمي في PowerPoint</vt:lpstr>
      <vt:lpstr>عرض تقديمي في PowerPoint</vt:lpstr>
      <vt:lpstr># Functional impression</vt:lpstr>
      <vt:lpstr>a. Neutral Zone Impression Technique:</vt:lpstr>
      <vt:lpstr>عرض تقديمي في PowerPoint</vt:lpstr>
      <vt:lpstr>Technique of neutral zone impression using Viscogel material </vt:lpstr>
      <vt:lpstr>A lower acrylic special tray with metal sprues to aid retention of the impression material </vt:lpstr>
      <vt:lpstr>Occlusal pillars have been built up in green stick to the correct occlusal height </vt:lpstr>
      <vt:lpstr>Establishing the correct occlusal height </vt:lpstr>
      <vt:lpstr>عرض تقديمي في PowerPoint</vt:lpstr>
      <vt:lpstr>عرض تقديمي في PowerPoint</vt:lpstr>
      <vt:lpstr>Functional Neutral Zone Impression Technique / recorded in PVS putty:</vt:lpstr>
      <vt:lpstr>These exercises provide an indication of where inward-directed forces from the buccinator muscles are equaled or 'neutralized' by outwardly-directed lingual forces ie the zone of minimal conflict.</vt:lpstr>
      <vt:lpstr>عرض تقديمي في PowerPoint</vt:lpstr>
      <vt:lpstr>A plaster index used to locate the teeth to the neutral zone. </vt:lpstr>
      <vt:lpstr>b. Local areas of modification: Functional impression using : “chair-side resilient lining material”. </vt:lpstr>
      <vt:lpstr>عرض تقديمي في PowerPoint</vt:lpstr>
      <vt:lpstr>عرض تقديمي في PowerPoint</vt:lpstr>
      <vt:lpstr>Jaw Relation</vt:lpstr>
      <vt:lpstr>Setting up of teeth</vt:lpstr>
      <vt:lpstr>The teeth positioned in the neutral zone leaving plenty of tongue space </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Your User Name</cp:lastModifiedBy>
  <cp:revision>124</cp:revision>
  <cp:lastPrinted>1601-01-01T00:00:00Z</cp:lastPrinted>
  <dcterms:created xsi:type="dcterms:W3CDTF">1601-01-01T00:00:00Z</dcterms:created>
  <dcterms:modified xsi:type="dcterms:W3CDTF">2017-04-17T12:27:19Z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