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tl="1" saveSubsetFonts="1">
  <p:sldMasterIdLst>
    <p:sldMasterId id="2147483804" r:id="rId1"/>
  </p:sldMasterIdLst>
  <p:notesMasterIdLst>
    <p:notesMasterId r:id="rId41"/>
  </p:notesMasterIdLst>
  <p:handoutMasterIdLst>
    <p:handoutMasterId r:id="rId42"/>
  </p:handoutMasterIdLst>
  <p:sldIdLst>
    <p:sldId id="256" r:id="rId2"/>
    <p:sldId id="266" r:id="rId3"/>
    <p:sldId id="263" r:id="rId4"/>
    <p:sldId id="303" r:id="rId5"/>
    <p:sldId id="267" r:id="rId6"/>
    <p:sldId id="273" r:id="rId7"/>
    <p:sldId id="268" r:id="rId8"/>
    <p:sldId id="270" r:id="rId9"/>
    <p:sldId id="271" r:id="rId10"/>
    <p:sldId id="285" r:id="rId11"/>
    <p:sldId id="286" r:id="rId12"/>
    <p:sldId id="261" r:id="rId13"/>
    <p:sldId id="262" r:id="rId14"/>
    <p:sldId id="269" r:id="rId15"/>
    <p:sldId id="260" r:id="rId16"/>
    <p:sldId id="258" r:id="rId17"/>
    <p:sldId id="281" r:id="rId18"/>
    <p:sldId id="277" r:id="rId19"/>
    <p:sldId id="280" r:id="rId20"/>
    <p:sldId id="279" r:id="rId21"/>
    <p:sldId id="278" r:id="rId22"/>
    <p:sldId id="282" r:id="rId23"/>
    <p:sldId id="304" r:id="rId24"/>
    <p:sldId id="283" r:id="rId25"/>
    <p:sldId id="275" r:id="rId26"/>
    <p:sldId id="305" r:id="rId27"/>
    <p:sldId id="289" r:id="rId28"/>
    <p:sldId id="290" r:id="rId29"/>
    <p:sldId id="291" r:id="rId30"/>
    <p:sldId id="292" r:id="rId31"/>
    <p:sldId id="293" r:id="rId32"/>
    <p:sldId id="294" r:id="rId33"/>
    <p:sldId id="306" r:id="rId34"/>
    <p:sldId id="295" r:id="rId35"/>
    <p:sldId id="300" r:id="rId36"/>
    <p:sldId id="297" r:id="rId37"/>
    <p:sldId id="307" r:id="rId38"/>
    <p:sldId id="309" r:id="rId39"/>
    <p:sldId id="308" r:id="rId40"/>
  </p:sldIdLst>
  <p:sldSz cx="9144000" cy="6858000" type="screen4x3"/>
  <p:notesSz cx="9926638" cy="6797675"/>
  <p:defaultTextStyle>
    <a:defPPr>
      <a:defRPr lang="ar-IQ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="" xmlns:p15="http://schemas.microsoft.com/office/powerpoint/2012/main">
        <p15:guide id="1" orient="horz" pos="2160">
          <p15:clr>
            <a:srgbClr val="A4A3A4"/>
          </p15:clr>
        </p15:guide>
        <p15:guide id="2" pos="3132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333399"/>
    <a:srgbClr val="3333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84706" autoAdjust="0"/>
    <p:restoredTop sz="86856" autoAdjust="0"/>
  </p:normalViewPr>
  <p:slideViewPr>
    <p:cSldViewPr>
      <p:cViewPr varScale="1">
        <p:scale>
          <a:sx n="64" d="100"/>
          <a:sy n="64" d="100"/>
        </p:scale>
        <p:origin x="-1578" y="-9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6048"/>
    </p:cViewPr>
  </p:sorterViewPr>
  <p:notesViewPr>
    <p:cSldViewPr showGuides="1">
      <p:cViewPr varScale="1">
        <p:scale>
          <a:sx n="71" d="100"/>
          <a:sy n="71" d="100"/>
        </p:scale>
        <p:origin x="-1794" y="-90"/>
      </p:cViewPr>
      <p:guideLst>
        <p:guide orient="horz" pos="2141"/>
        <p:guide pos="3126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handoutMaster" Target="handoutMasters/handout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presProps" Target="pres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5625095" y="1"/>
            <a:ext cx="4301543" cy="339613"/>
          </a:xfrm>
          <a:prstGeom prst="rect">
            <a:avLst/>
          </a:prstGeom>
        </p:spPr>
        <p:txBody>
          <a:bodyPr vert="horz" lIns="91001" tIns="45501" rIns="91001" bIns="45501" rtlCol="1"/>
          <a:lstStyle>
            <a:lvl1pPr algn="r">
              <a:defRPr sz="1200"/>
            </a:lvl1pPr>
          </a:lstStyle>
          <a:p>
            <a:endParaRPr lang="ar-SA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2299" y="1"/>
            <a:ext cx="4301543" cy="339613"/>
          </a:xfrm>
          <a:prstGeom prst="rect">
            <a:avLst/>
          </a:prstGeom>
        </p:spPr>
        <p:txBody>
          <a:bodyPr vert="horz" lIns="91001" tIns="45501" rIns="91001" bIns="45501" rtlCol="1"/>
          <a:lstStyle>
            <a:lvl1pPr algn="l">
              <a:defRPr sz="1200"/>
            </a:lvl1pPr>
          </a:lstStyle>
          <a:p>
            <a:pPr rtl="0"/>
            <a:r>
              <a:rPr lang="en-US" dirty="0" smtClean="0"/>
              <a:t>18/10/2014</a:t>
            </a:r>
            <a:endParaRPr lang="ar-SA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5625095" y="6456978"/>
            <a:ext cx="4301543" cy="339612"/>
          </a:xfrm>
          <a:prstGeom prst="rect">
            <a:avLst/>
          </a:prstGeom>
        </p:spPr>
        <p:txBody>
          <a:bodyPr vert="horz" lIns="91001" tIns="45501" rIns="91001" bIns="45501" rtlCol="1" anchor="b"/>
          <a:lstStyle>
            <a:lvl1pPr algn="r">
              <a:defRPr sz="1200"/>
            </a:lvl1pPr>
          </a:lstStyle>
          <a:p>
            <a:endParaRPr lang="ar-SA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2299" y="6456978"/>
            <a:ext cx="4301543" cy="339612"/>
          </a:xfrm>
          <a:prstGeom prst="rect">
            <a:avLst/>
          </a:prstGeom>
        </p:spPr>
        <p:txBody>
          <a:bodyPr vert="horz" lIns="91001" tIns="45501" rIns="91001" bIns="45501" rtlCol="1" anchor="b"/>
          <a:lstStyle>
            <a:lvl1pPr algn="l">
              <a:defRPr sz="1200"/>
            </a:lvl1pPr>
          </a:lstStyle>
          <a:p>
            <a:fld id="{B8E51F8E-7411-4F51-A8A0-AAE05BB5B553}" type="slidenum">
              <a:rPr lang="ar-SA" smtClean="0"/>
              <a:pPr/>
              <a:t>‹#›</a:t>
            </a:fld>
            <a:endParaRPr lang="ar-SA" dirty="0"/>
          </a:p>
        </p:txBody>
      </p:sp>
    </p:spTree>
    <p:extLst>
      <p:ext uri="{BB962C8B-B14F-4D97-AF65-F5344CB8AC3E}">
        <p14:creationId xmlns:p14="http://schemas.microsoft.com/office/powerpoint/2010/main" val="970060805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5625095" y="0"/>
            <a:ext cx="4301543" cy="339884"/>
          </a:xfrm>
          <a:prstGeom prst="rect">
            <a:avLst/>
          </a:prstGeom>
        </p:spPr>
        <p:txBody>
          <a:bodyPr vert="horz" lIns="91001" tIns="45501" rIns="91001" bIns="45501" rtlCol="1"/>
          <a:lstStyle>
            <a:lvl1pPr algn="r">
              <a:defRPr sz="1200"/>
            </a:lvl1pPr>
          </a:lstStyle>
          <a:p>
            <a:endParaRPr lang="ar-SA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2299" y="0"/>
            <a:ext cx="4301543" cy="339884"/>
          </a:xfrm>
          <a:prstGeom prst="rect">
            <a:avLst/>
          </a:prstGeom>
        </p:spPr>
        <p:txBody>
          <a:bodyPr vert="horz" lIns="91001" tIns="45501" rIns="91001" bIns="45501" rtlCol="1"/>
          <a:lstStyle>
            <a:lvl1pPr algn="l">
              <a:defRPr sz="1200"/>
            </a:lvl1pPr>
          </a:lstStyle>
          <a:p>
            <a:fld id="{25AF180E-A6DC-44BF-B458-A737B1559D79}" type="datetimeFigureOut">
              <a:rPr lang="ar-SA" smtClean="0"/>
              <a:pPr/>
              <a:t>30/07/1438</a:t>
            </a:fld>
            <a:endParaRPr lang="ar-SA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263900" y="509588"/>
            <a:ext cx="3398838" cy="25495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001" tIns="45501" rIns="91001" bIns="45501" rtlCol="1" anchor="ctr"/>
          <a:lstStyle/>
          <a:p>
            <a:endParaRPr lang="ar-SA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92664" y="3228896"/>
            <a:ext cx="7941310" cy="3058954"/>
          </a:xfrm>
          <a:prstGeom prst="rect">
            <a:avLst/>
          </a:prstGeom>
        </p:spPr>
        <p:txBody>
          <a:bodyPr vert="horz" lIns="91001" tIns="45501" rIns="91001" bIns="45501" rtlCol="1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ar-S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5625095" y="6456612"/>
            <a:ext cx="4301543" cy="339884"/>
          </a:xfrm>
          <a:prstGeom prst="rect">
            <a:avLst/>
          </a:prstGeom>
        </p:spPr>
        <p:txBody>
          <a:bodyPr vert="horz" lIns="91001" tIns="45501" rIns="91001" bIns="45501" rtlCol="1" anchor="b"/>
          <a:lstStyle>
            <a:lvl1pPr algn="r">
              <a:defRPr sz="1200"/>
            </a:lvl1pPr>
          </a:lstStyle>
          <a:p>
            <a:endParaRPr lang="ar-S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2299" y="6456612"/>
            <a:ext cx="4301543" cy="339884"/>
          </a:xfrm>
          <a:prstGeom prst="rect">
            <a:avLst/>
          </a:prstGeom>
        </p:spPr>
        <p:txBody>
          <a:bodyPr vert="horz" lIns="91001" tIns="45501" rIns="91001" bIns="45501" rtlCol="1" anchor="b"/>
          <a:lstStyle>
            <a:lvl1pPr algn="l">
              <a:defRPr sz="1200"/>
            </a:lvl1pPr>
          </a:lstStyle>
          <a:p>
            <a:fld id="{AA75EFFF-974B-435A-B0E0-98DE58040960}" type="slidenum">
              <a:rPr lang="ar-SA" smtClean="0"/>
              <a:pPr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62790826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صورة الشريحة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عنصر نائب للملاحظات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ar-IQ" dirty="0"/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A75EFFF-974B-435A-B0E0-98DE58040960}" type="slidenum">
              <a:rPr lang="ar-SA" smtClean="0"/>
              <a:pPr/>
              <a:t>1</a:t>
            </a:fld>
            <a:endParaRPr lang="ar-SA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 rtl="0">
              <a:buNone/>
            </a:pPr>
            <a:r>
              <a:rPr lang="en-US" dirty="0" smtClean="0">
                <a:solidFill>
                  <a:srgbClr val="00B0F0"/>
                </a:solidFill>
              </a:rPr>
              <a:t>CAUSES  OF  TOXICITY</a:t>
            </a:r>
          </a:p>
          <a:p>
            <a:pPr algn="l" rtl="0"/>
            <a:r>
              <a:rPr lang="en-US" dirty="0" smtClean="0"/>
              <a:t>Use of excessive dose of LA</a:t>
            </a:r>
          </a:p>
          <a:p>
            <a:pPr algn="l" rtl="0"/>
            <a:r>
              <a:rPr lang="en-US" dirty="0" smtClean="0"/>
              <a:t>Inadvertent intravascular injection</a:t>
            </a:r>
          </a:p>
          <a:p>
            <a:pPr algn="l" rtl="0"/>
            <a:r>
              <a:rPr lang="en-US" dirty="0" smtClean="0"/>
              <a:t>Slow detoxification or biotransformation</a:t>
            </a:r>
          </a:p>
          <a:p>
            <a:pPr algn="l" rtl="0"/>
            <a:r>
              <a:rPr lang="en-US" dirty="0" smtClean="0"/>
              <a:t>Slow elimination or redistribution</a:t>
            </a:r>
          </a:p>
          <a:p>
            <a:pPr algn="l" rtl="0">
              <a:buNone/>
            </a:pPr>
            <a:r>
              <a:rPr lang="en-US" dirty="0" smtClean="0"/>
              <a:t>Majority of the toxic reactions to LA are </a:t>
            </a:r>
            <a:r>
              <a:rPr lang="en-US" dirty="0" smtClean="0">
                <a:solidFill>
                  <a:srgbClr val="00B050"/>
                </a:solidFill>
              </a:rPr>
              <a:t>immediate, mild and transient</a:t>
            </a:r>
          </a:p>
          <a:p>
            <a:pPr algn="l" rtl="0">
              <a:buNone/>
            </a:pPr>
            <a:r>
              <a:rPr lang="en-US" dirty="0" smtClean="0"/>
              <a:t>They can be avoided by </a:t>
            </a:r>
            <a:r>
              <a:rPr lang="en-US" dirty="0" smtClean="0">
                <a:solidFill>
                  <a:srgbClr val="00B050"/>
                </a:solidFill>
              </a:rPr>
              <a:t>closely monitoring </a:t>
            </a:r>
            <a:r>
              <a:rPr lang="en-US" dirty="0" smtClean="0"/>
              <a:t>during the injection</a:t>
            </a:r>
            <a:r>
              <a:rPr lang="en-US" dirty="0" smtClean="0">
                <a:solidFill>
                  <a:srgbClr val="00B050"/>
                </a:solidFill>
              </a:rPr>
              <a:t>, injecting  slowly </a:t>
            </a:r>
            <a:r>
              <a:rPr lang="en-US" dirty="0" smtClean="0"/>
              <a:t>and </a:t>
            </a:r>
            <a:r>
              <a:rPr lang="en-US" dirty="0" smtClean="0">
                <a:solidFill>
                  <a:srgbClr val="009242"/>
                </a:solidFill>
              </a:rPr>
              <a:t>withdrawing the needle </a:t>
            </a:r>
            <a:r>
              <a:rPr lang="en-US" dirty="0" smtClean="0"/>
              <a:t>at the first signs of an adverse response</a:t>
            </a:r>
          </a:p>
          <a:p>
            <a:endParaRPr lang="ar-S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A75EFFF-974B-435A-B0E0-98DE58040960}" type="slidenum">
              <a:rPr lang="ar-SA" smtClean="0"/>
              <a:pPr/>
              <a:t>28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412260955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 smtClean="0"/>
              <a:t>Click to edit Master title style</a:t>
            </a:r>
            <a:endParaRPr lang="ar-IQ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 smtClean="0"/>
              <a:t>Click to edit Master subtitle style</a:t>
            </a:r>
            <a:endParaRPr lang="ar-IQ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A666AC-8E46-420F-BDA8-8868B9BA4D59}" type="datetime1">
              <a:rPr lang="ar-SA" smtClean="0"/>
              <a:t>30/07/1438</a:t>
            </a:fld>
            <a:endParaRPr lang="ar-S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D421E2-FAF5-4199-92DE-22EA4AAB39ED}" type="slidenum">
              <a:rPr lang="ar-SA" smtClean="0"/>
              <a:pPr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58458358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ar-IQ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ar-IQ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60187C-BC8F-4FB3-B5AF-8E22EDB98138}" type="datetime1">
              <a:rPr lang="ar-SA" smtClean="0"/>
              <a:t>30/07/1438</a:t>
            </a:fld>
            <a:endParaRPr lang="ar-S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D421E2-FAF5-4199-92DE-22EA4AAB39ED}" type="slidenum">
              <a:rPr lang="ar-SA" smtClean="0"/>
              <a:pPr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400936869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ar-IQ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ar-IQ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A154D3-A315-4DF7-B49C-5C6F8FE81AD2}" type="datetime1">
              <a:rPr lang="ar-SA" smtClean="0"/>
              <a:t>30/07/1438</a:t>
            </a:fld>
            <a:endParaRPr lang="ar-S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D421E2-FAF5-4199-92DE-22EA4AAB39ED}" type="slidenum">
              <a:rPr lang="ar-SA" smtClean="0"/>
              <a:pPr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76098692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ar-IQ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ar-IQ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9DD5F8-7F94-4FCE-8087-D8E8E097F1A0}" type="datetime1">
              <a:rPr lang="ar-SA" smtClean="0"/>
              <a:t>30/07/1438</a:t>
            </a:fld>
            <a:endParaRPr lang="ar-S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D421E2-FAF5-4199-92DE-22EA4AAB39ED}" type="slidenum">
              <a:rPr lang="ar-SA" smtClean="0"/>
              <a:pPr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65601911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 smtClean="0"/>
              <a:t>Click to edit Master title style</a:t>
            </a:r>
            <a:endParaRPr lang="ar-IQ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67624A-E132-495F-88AA-999C89587ACA}" type="datetime1">
              <a:rPr lang="ar-SA" smtClean="0"/>
              <a:t>30/07/1438</a:t>
            </a:fld>
            <a:endParaRPr lang="ar-S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D421E2-FAF5-4199-92DE-22EA4AAB39ED}" type="slidenum">
              <a:rPr lang="ar-SA" smtClean="0"/>
              <a:pPr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34893219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ar-IQ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ar-IQ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ar-IQ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C55C2F-2737-42A1-9684-CF4EC79EBAE5}" type="datetime1">
              <a:rPr lang="ar-SA" smtClean="0"/>
              <a:t>30/07/1438</a:t>
            </a:fld>
            <a:endParaRPr lang="ar-S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D421E2-FAF5-4199-92DE-22EA4AAB39ED}" type="slidenum">
              <a:rPr lang="ar-SA" smtClean="0"/>
              <a:pPr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50614462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ar-IQ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ar-IQ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ar-IQ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9665B3-23F8-44E4-BF92-8D3B89EB14E4}" type="datetime1">
              <a:rPr lang="ar-SA" smtClean="0"/>
              <a:t>30/07/1438</a:t>
            </a:fld>
            <a:endParaRPr lang="ar-SA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D421E2-FAF5-4199-92DE-22EA4AAB39ED}" type="slidenum">
              <a:rPr lang="ar-SA" smtClean="0"/>
              <a:pPr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404257822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ar-IQ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33FD7F-F459-47CF-801B-02A7437F0CB3}" type="datetime1">
              <a:rPr lang="ar-SA" smtClean="0"/>
              <a:t>30/07/1438</a:t>
            </a:fld>
            <a:endParaRPr lang="ar-SA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D421E2-FAF5-4199-92DE-22EA4AAB39ED}" type="slidenum">
              <a:rPr lang="ar-SA" smtClean="0"/>
              <a:pPr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3076142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9E2A43-C335-42B9-AE82-0DFEBD7C27D1}" type="datetime1">
              <a:rPr lang="ar-SA" smtClean="0"/>
              <a:t>30/07/1438</a:t>
            </a:fld>
            <a:endParaRPr lang="ar-SA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D421E2-FAF5-4199-92DE-22EA4AAB39ED}" type="slidenum">
              <a:rPr lang="ar-SA" smtClean="0"/>
              <a:pPr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98318769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 smtClean="0"/>
              <a:t>Click to edit Master title style</a:t>
            </a:r>
            <a:endParaRPr lang="ar-IQ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ar-IQ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6DF5A1-5F79-4E21-B4F2-85CD865CDFCB}" type="datetime1">
              <a:rPr lang="ar-SA" smtClean="0"/>
              <a:t>30/07/1438</a:t>
            </a:fld>
            <a:endParaRPr lang="ar-S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D421E2-FAF5-4199-92DE-22EA4AAB39ED}" type="slidenum">
              <a:rPr lang="ar-SA" smtClean="0"/>
              <a:pPr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90057668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 smtClean="0"/>
              <a:t>Click to edit Master title style</a:t>
            </a:r>
            <a:endParaRPr lang="ar-IQ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ar-IQ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EC681E-885F-4E64-96CF-BD0F01DD8B19}" type="datetime1">
              <a:rPr lang="ar-SA" smtClean="0"/>
              <a:t>30/07/1438</a:t>
            </a:fld>
            <a:endParaRPr lang="ar-S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D421E2-FAF5-4199-92DE-22EA4AAB39ED}" type="slidenum">
              <a:rPr lang="ar-SA" smtClean="0"/>
              <a:pPr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56167253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ar-IQ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ar-IQ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7293A40-0C22-48CE-BBA3-0A46F127BFCC}" type="datetime1">
              <a:rPr lang="ar-SA" smtClean="0"/>
              <a:t>30/07/1438</a:t>
            </a:fld>
            <a:endParaRPr lang="ar-S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ar-S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ED421E2-FAF5-4199-92DE-22EA4AAB39ED}" type="slidenum">
              <a:rPr lang="ar-SA" smtClean="0"/>
              <a:pPr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27743706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05" r:id="rId1"/>
    <p:sldLayoutId id="2147483806" r:id="rId2"/>
    <p:sldLayoutId id="2147483807" r:id="rId3"/>
    <p:sldLayoutId id="2147483808" r:id="rId4"/>
    <p:sldLayoutId id="2147483809" r:id="rId5"/>
    <p:sldLayoutId id="2147483810" r:id="rId6"/>
    <p:sldLayoutId id="2147483811" r:id="rId7"/>
    <p:sldLayoutId id="2147483812" r:id="rId8"/>
    <p:sldLayoutId id="2147483813" r:id="rId9"/>
    <p:sldLayoutId id="2147483814" r:id="rId10"/>
    <p:sldLayoutId id="2147483815" r:id="rId11"/>
  </p:sldLayoutIdLst>
  <p:hf hdr="0" ftr="0" dt="0"/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ar-IQ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5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8.jpe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emf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.jpeg"/><Relationship Id="rId4" Type="http://schemas.openxmlformats.org/officeDocument/2006/relationships/image" Target="../media/image4.pn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hyperlink" Target="http://www.youtube.com/watch?v=Oea2QXNW_eU" TargetMode="External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7.jpeg"/><Relationship Id="rId4" Type="http://schemas.openxmlformats.org/officeDocument/2006/relationships/image" Target="../media/image46.jpeg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3"/>
          <p:cNvSpPr txBox="1"/>
          <p:nvPr/>
        </p:nvSpPr>
        <p:spPr>
          <a:xfrm>
            <a:off x="359024" y="3501008"/>
            <a:ext cx="8784976" cy="2308324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>
            <a:defPPr>
              <a:defRPr lang="ar-SA"/>
            </a:defPPr>
            <a:lvl1pPr marL="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4000" b="1" u="sng" dirty="0"/>
              <a:t>Local Anesthesia </a:t>
            </a:r>
            <a:r>
              <a:rPr lang="en-US" sz="4000" b="1" u="sng" dirty="0" smtClean="0"/>
              <a:t>in Pediatric </a:t>
            </a:r>
          </a:p>
          <a:p>
            <a:pPr algn="ctr"/>
            <a:r>
              <a:rPr lang="en-US" sz="4000" b="1" u="sng" dirty="0" smtClean="0"/>
              <a:t>Dentistry</a:t>
            </a:r>
          </a:p>
          <a:p>
            <a:pPr algn="ctr"/>
            <a:endParaRPr lang="en-US" sz="4000" b="1" u="sng" dirty="0"/>
          </a:p>
          <a:p>
            <a:pPr algn="l"/>
            <a:endParaRPr lang="ar-SA" sz="2400" dirty="0">
              <a:cs typeface="+mj-cs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4788024" y="476672"/>
            <a:ext cx="4032448" cy="156966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r" rtl="1"/>
            <a:r>
              <a:rPr lang="ar-SA" sz="3200" b="1" dirty="0" smtClean="0"/>
              <a:t>أطفال \ خامس اسنان</a:t>
            </a:r>
          </a:p>
          <a:p>
            <a:pPr algn="r" rtl="1"/>
            <a:r>
              <a:rPr lang="ar-SA" sz="3200" b="1" dirty="0" smtClean="0"/>
              <a:t>د. حكم م(1)</a:t>
            </a:r>
          </a:p>
          <a:p>
            <a:pPr algn="r" rtl="1"/>
            <a:r>
              <a:rPr lang="ar-SA" sz="3200" b="1" dirty="0" smtClean="0"/>
              <a:t>26\ 4\ 2017</a:t>
            </a:r>
            <a:endParaRPr lang="ar-IQ" sz="3200" b="1" dirty="0"/>
          </a:p>
        </p:txBody>
      </p:sp>
      <p:sp>
        <p:nvSpPr>
          <p:cNvPr id="3" name="عنصر نائب لرقم الشريحة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D421E2-FAF5-4199-92DE-22EA4AAB39ED}" type="slidenum">
              <a:rPr lang="ar-SA" smtClean="0"/>
              <a:pPr/>
              <a:t>1</a:t>
            </a:fld>
            <a:endParaRPr lang="ar-SA"/>
          </a:p>
        </p:txBody>
      </p:sp>
      <p:sp>
        <p:nvSpPr>
          <p:cNvPr id="4" name="مربع نص 3"/>
          <p:cNvSpPr txBox="1"/>
          <p:nvPr/>
        </p:nvSpPr>
        <p:spPr>
          <a:xfrm>
            <a:off x="3123806" y="846003"/>
            <a:ext cx="1588897" cy="1200329"/>
          </a:xfrm>
          <a:prstGeom prst="rect">
            <a:avLst/>
          </a:prstGeom>
          <a:noFill/>
        </p:spPr>
        <p:txBody>
          <a:bodyPr wrap="none" rtlCol="1">
            <a:spAutoFit/>
          </a:bodyPr>
          <a:lstStyle/>
          <a:p>
            <a:r>
              <a:rPr lang="en-US" sz="7200" dirty="0" smtClean="0"/>
              <a:t>557</a:t>
            </a:r>
            <a:endParaRPr lang="ar-IQ" sz="7200" dirty="0"/>
          </a:p>
        </p:txBody>
      </p:sp>
    </p:spTree>
    <p:extLst>
      <p:ext uri="{BB962C8B-B14F-4D97-AF65-F5344CB8AC3E}">
        <p14:creationId xmlns:p14="http://schemas.microsoft.com/office/powerpoint/2010/main" val="42788818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3252" y="3214686"/>
            <a:ext cx="7960748" cy="36433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 txBox="1">
            <a:spLocks/>
          </p:cNvSpPr>
          <p:nvPr/>
        </p:nvSpPr>
        <p:spPr>
          <a:xfrm>
            <a:off x="179512" y="476672"/>
            <a:ext cx="8712968" cy="5904656"/>
          </a:xfrm>
          <a:prstGeom prst="rect">
            <a:avLst/>
          </a:prstGeom>
        </p:spPr>
        <p:txBody>
          <a:bodyPr/>
          <a:lstStyle>
            <a:lvl1pPr algn="ctr" rtl="1" eaLnBrk="1" latinLnBrk="0" hangingPunct="1">
              <a:spcBef>
                <a:spcPct val="0"/>
              </a:spcBef>
              <a:buNone/>
              <a:defRPr kumimoji="0" sz="3300" kern="1200">
                <a:solidFill>
                  <a:schemeClr val="accent3">
                    <a:shade val="7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2800" b="1" u="sng" dirty="0" smtClean="0">
                <a:solidFill>
                  <a:schemeClr val="tx1"/>
                </a:solidFill>
              </a:rPr>
              <a:t>Points to be Kept in Mined Regarding the Difference between Child and Adult Patient:</a:t>
            </a:r>
          </a:p>
          <a:p>
            <a:pPr algn="l"/>
            <a:endParaRPr lang="en-US" sz="2400" dirty="0" smtClean="0">
              <a:solidFill>
                <a:schemeClr val="tx1"/>
              </a:solidFill>
            </a:endParaRPr>
          </a:p>
          <a:p>
            <a:pPr algn="l"/>
            <a:r>
              <a:rPr lang="en-US" sz="2400" dirty="0">
                <a:solidFill>
                  <a:schemeClr val="tx1"/>
                </a:solidFill>
              </a:rPr>
              <a:t>1.Density and calcification of maxillary and </a:t>
            </a:r>
            <a:r>
              <a:rPr lang="en-US" sz="2400" dirty="0" err="1">
                <a:solidFill>
                  <a:schemeClr val="tx1"/>
                </a:solidFill>
              </a:rPr>
              <a:t>mandibular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dirty="0" smtClean="0">
                <a:solidFill>
                  <a:schemeClr val="tx1"/>
                </a:solidFill>
              </a:rPr>
              <a:t>bone</a:t>
            </a:r>
          </a:p>
          <a:p>
            <a:pPr algn="l"/>
            <a:r>
              <a:rPr lang="en-US" sz="2400" dirty="0" smtClean="0">
                <a:solidFill>
                  <a:schemeClr val="tx1"/>
                </a:solidFill>
              </a:rPr>
              <a:t>in general bone is less calcified and less dense in child </a:t>
            </a:r>
          </a:p>
          <a:p>
            <a:pPr algn="l"/>
            <a:r>
              <a:rPr lang="en-US" sz="2400" dirty="0" smtClean="0">
                <a:solidFill>
                  <a:schemeClr val="tx1"/>
                </a:solidFill>
              </a:rPr>
              <a:t>2.Anatomic structures.</a:t>
            </a:r>
            <a:endParaRPr lang="en-US" sz="2400" dirty="0">
              <a:solidFill>
                <a:schemeClr val="tx1"/>
              </a:solidFill>
            </a:endParaRPr>
          </a:p>
          <a:p>
            <a:pPr algn="l"/>
            <a:r>
              <a:rPr lang="en-US" sz="2400" dirty="0" smtClean="0">
                <a:solidFill>
                  <a:schemeClr val="tx1"/>
                </a:solidFill>
              </a:rPr>
              <a:t>4.Depth </a:t>
            </a:r>
            <a:r>
              <a:rPr lang="en-US" sz="2400" dirty="0">
                <a:solidFill>
                  <a:schemeClr val="tx1"/>
                </a:solidFill>
              </a:rPr>
              <a:t>of needle </a:t>
            </a:r>
            <a:r>
              <a:rPr lang="en-US" sz="2400" dirty="0" smtClean="0">
                <a:solidFill>
                  <a:schemeClr val="tx1"/>
                </a:solidFill>
              </a:rPr>
              <a:t>penetration.</a:t>
            </a:r>
            <a:endParaRPr lang="en-US" sz="2400" dirty="0">
              <a:solidFill>
                <a:schemeClr val="tx1"/>
              </a:solidFill>
            </a:endParaRPr>
          </a:p>
          <a:p>
            <a:pPr algn="l"/>
            <a:r>
              <a:rPr lang="en-US" sz="2400" dirty="0">
                <a:solidFill>
                  <a:schemeClr val="tx1"/>
                </a:solidFill>
              </a:rPr>
              <a:t>5.Emotional </a:t>
            </a:r>
            <a:r>
              <a:rPr lang="en-US" sz="2400" dirty="0" smtClean="0">
                <a:solidFill>
                  <a:schemeClr val="tx1"/>
                </a:solidFill>
              </a:rPr>
              <a:t>aspect.</a:t>
            </a:r>
            <a:endParaRPr lang="en-IN" sz="2400" dirty="0">
              <a:solidFill>
                <a:schemeClr val="tx1"/>
              </a:solidFill>
            </a:endParaRPr>
          </a:p>
          <a:p>
            <a:pPr algn="l"/>
            <a:endParaRPr lang="en-IN" sz="2400" dirty="0">
              <a:solidFill>
                <a:schemeClr val="tx1"/>
              </a:solidFill>
            </a:endParaRPr>
          </a:p>
        </p:txBody>
      </p:sp>
      <p:sp>
        <p:nvSpPr>
          <p:cNvPr id="3" name="عنصر نائب لرقم الشريحة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D421E2-FAF5-4199-92DE-22EA4AAB39ED}" type="slidenum">
              <a:rPr lang="ar-SA" smtClean="0"/>
              <a:pPr/>
              <a:t>10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8490414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>
          <a:xfrm>
            <a:off x="179512" y="357166"/>
            <a:ext cx="8856984" cy="6024162"/>
          </a:xfrm>
          <a:prstGeom prst="rect">
            <a:avLst/>
          </a:prstGeom>
        </p:spPr>
        <p:txBody>
          <a:bodyPr/>
          <a:lstStyle>
            <a:lvl1pPr algn="ctr" rtl="1" eaLnBrk="1" latinLnBrk="0" hangingPunct="1">
              <a:spcBef>
                <a:spcPct val="0"/>
              </a:spcBef>
              <a:buNone/>
              <a:defRPr kumimoji="0" sz="3300" kern="1200">
                <a:solidFill>
                  <a:schemeClr val="accent3">
                    <a:shade val="7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2800" b="1" u="sng" dirty="0" smtClean="0">
                <a:solidFill>
                  <a:schemeClr val="tx1"/>
                </a:solidFill>
              </a:rPr>
              <a:t>Types of Injection Procedures:</a:t>
            </a:r>
          </a:p>
          <a:p>
            <a:pPr algn="l"/>
            <a:endParaRPr lang="en-US" sz="2400" dirty="0" smtClean="0">
              <a:solidFill>
                <a:schemeClr val="tx1"/>
              </a:solidFill>
            </a:endParaRPr>
          </a:p>
          <a:p>
            <a:pPr marL="457200" indent="-457200" algn="l"/>
            <a:r>
              <a:rPr lang="en-US" sz="2400" u="sng" dirty="0">
                <a:solidFill>
                  <a:schemeClr val="tx1"/>
                </a:solidFill>
              </a:rPr>
              <a:t>1</a:t>
            </a:r>
            <a:r>
              <a:rPr lang="en-US" sz="2400" b="1" u="sng" dirty="0">
                <a:solidFill>
                  <a:schemeClr val="tx1"/>
                </a:solidFill>
              </a:rPr>
              <a:t>.Nerve </a:t>
            </a:r>
            <a:r>
              <a:rPr lang="en-US" sz="2400" b="1" u="sng" dirty="0" smtClean="0">
                <a:solidFill>
                  <a:schemeClr val="tx1"/>
                </a:solidFill>
              </a:rPr>
              <a:t>block</a:t>
            </a:r>
            <a:r>
              <a:rPr lang="en-US" sz="2400" u="sng" dirty="0" smtClean="0">
                <a:solidFill>
                  <a:schemeClr val="tx1"/>
                </a:solidFill>
              </a:rPr>
              <a:t>: </a:t>
            </a:r>
            <a:r>
              <a:rPr lang="en-US" sz="2400" dirty="0" smtClean="0">
                <a:solidFill>
                  <a:schemeClr val="tx1"/>
                </a:solidFill>
              </a:rPr>
              <a:t>depositing </a:t>
            </a:r>
            <a:r>
              <a:rPr lang="en-US" sz="2400" dirty="0">
                <a:solidFill>
                  <a:schemeClr val="tx1"/>
                </a:solidFill>
              </a:rPr>
              <a:t>the LA solution within close proximity to a main nerve </a:t>
            </a:r>
            <a:r>
              <a:rPr lang="en-US" sz="2400" dirty="0" smtClean="0">
                <a:solidFill>
                  <a:schemeClr val="tx1"/>
                </a:solidFill>
              </a:rPr>
              <a:t>trunk.</a:t>
            </a:r>
            <a:endParaRPr lang="en-US" sz="2400" dirty="0">
              <a:solidFill>
                <a:schemeClr val="tx1"/>
              </a:solidFill>
            </a:endParaRPr>
          </a:p>
          <a:p>
            <a:pPr algn="l"/>
            <a:r>
              <a:rPr lang="en-US" sz="2400" u="sng" dirty="0">
                <a:solidFill>
                  <a:schemeClr val="tx1"/>
                </a:solidFill>
              </a:rPr>
              <a:t>2</a:t>
            </a:r>
            <a:r>
              <a:rPr lang="en-US" sz="2400" b="1" u="sng" dirty="0">
                <a:solidFill>
                  <a:schemeClr val="tx1"/>
                </a:solidFill>
              </a:rPr>
              <a:t>.Field </a:t>
            </a:r>
            <a:r>
              <a:rPr lang="en-US" sz="2400" b="1" u="sng" dirty="0" smtClean="0">
                <a:solidFill>
                  <a:schemeClr val="tx1"/>
                </a:solidFill>
              </a:rPr>
              <a:t>block</a:t>
            </a:r>
            <a:r>
              <a:rPr lang="en-US" sz="2400" u="sng" dirty="0" smtClean="0">
                <a:solidFill>
                  <a:schemeClr val="tx1"/>
                </a:solidFill>
              </a:rPr>
              <a:t>: </a:t>
            </a:r>
            <a:r>
              <a:rPr lang="en-US" sz="2400" dirty="0" smtClean="0">
                <a:solidFill>
                  <a:schemeClr val="tx1"/>
                </a:solidFill>
              </a:rPr>
              <a:t>depositing  in </a:t>
            </a:r>
            <a:r>
              <a:rPr lang="en-US" sz="2400" dirty="0">
                <a:solidFill>
                  <a:schemeClr val="tx1"/>
                </a:solidFill>
              </a:rPr>
              <a:t>proximity to the larger nerve </a:t>
            </a:r>
            <a:r>
              <a:rPr lang="en-US" sz="2400" dirty="0" smtClean="0">
                <a:solidFill>
                  <a:schemeClr val="tx1"/>
                </a:solidFill>
              </a:rPr>
              <a:t>branches.</a:t>
            </a:r>
            <a:endParaRPr lang="en-US" sz="2400" dirty="0">
              <a:solidFill>
                <a:schemeClr val="tx1"/>
              </a:solidFill>
            </a:endParaRPr>
          </a:p>
          <a:p>
            <a:pPr algn="l"/>
            <a:r>
              <a:rPr lang="en-US" sz="2400" u="sng" dirty="0">
                <a:solidFill>
                  <a:schemeClr val="tx1"/>
                </a:solidFill>
              </a:rPr>
              <a:t>3</a:t>
            </a:r>
            <a:r>
              <a:rPr lang="en-US" sz="2400" b="1" u="sng" dirty="0">
                <a:solidFill>
                  <a:schemeClr val="tx1"/>
                </a:solidFill>
              </a:rPr>
              <a:t>.Local </a:t>
            </a:r>
            <a:r>
              <a:rPr lang="en-US" sz="2400" b="1" u="sng" dirty="0" smtClean="0">
                <a:solidFill>
                  <a:schemeClr val="tx1"/>
                </a:solidFill>
              </a:rPr>
              <a:t>infiltration</a:t>
            </a:r>
            <a:r>
              <a:rPr lang="en-US" sz="2400" u="sng" dirty="0" smtClean="0">
                <a:solidFill>
                  <a:schemeClr val="tx1"/>
                </a:solidFill>
              </a:rPr>
              <a:t>: </a:t>
            </a:r>
            <a:r>
              <a:rPr lang="en-US" sz="2400" dirty="0" smtClean="0">
                <a:solidFill>
                  <a:schemeClr val="tx1"/>
                </a:solidFill>
              </a:rPr>
              <a:t>small </a:t>
            </a:r>
            <a:r>
              <a:rPr lang="en-US" sz="2400" dirty="0">
                <a:solidFill>
                  <a:schemeClr val="tx1"/>
                </a:solidFill>
              </a:rPr>
              <a:t>terminal nerve endings are </a:t>
            </a:r>
            <a:r>
              <a:rPr lang="en-US" sz="2400" dirty="0" smtClean="0">
                <a:solidFill>
                  <a:schemeClr val="tx1"/>
                </a:solidFill>
              </a:rPr>
              <a:t>anaesthetized.</a:t>
            </a:r>
            <a:endParaRPr lang="en-IN" sz="2400" dirty="0">
              <a:solidFill>
                <a:schemeClr val="tx1"/>
              </a:solidFill>
            </a:endParaRP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4282" y="4077072"/>
            <a:ext cx="3267181" cy="22322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14679" y="4077072"/>
            <a:ext cx="3286148" cy="22723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0192" y="4077072"/>
            <a:ext cx="3129592" cy="22405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عنصر نائب لرقم الشريحة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D421E2-FAF5-4199-92DE-22EA4AAB39ED}" type="slidenum">
              <a:rPr lang="ar-SA" smtClean="0"/>
              <a:pPr/>
              <a:t>11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6103300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79512" y="0"/>
            <a:ext cx="8856984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 rtl="0"/>
            <a:r>
              <a:rPr lang="en-US" sz="3200" b="1" u="sng" dirty="0" smtClean="0"/>
              <a:t>Anesthesia of </a:t>
            </a:r>
            <a:r>
              <a:rPr lang="en-US" sz="3200" b="1" u="sng" dirty="0" err="1" smtClean="0"/>
              <a:t>Mandibular</a:t>
            </a:r>
            <a:r>
              <a:rPr lang="en-US" sz="3200" b="1" u="sng" dirty="0" smtClean="0"/>
              <a:t> Teeth and Soft Tissue:</a:t>
            </a:r>
          </a:p>
          <a:p>
            <a:pPr marL="457200" indent="-457200" algn="l" rtl="0">
              <a:buAutoNum type="arabicParenR"/>
            </a:pPr>
            <a:r>
              <a:rPr lang="en-US" sz="2800" b="1" u="sng" dirty="0" smtClean="0"/>
              <a:t>Inferior Alveolar Nerve Block + Lingual Nerve Block:</a:t>
            </a:r>
          </a:p>
          <a:p>
            <a:pPr marL="457200" indent="-457200" algn="l" rtl="0"/>
            <a:r>
              <a:rPr lang="en-US" sz="2800" b="1" dirty="0" smtClean="0"/>
              <a:t>Anatomical Differences </a:t>
            </a:r>
          </a:p>
          <a:p>
            <a:pPr marL="971550" lvl="1" indent="-514350" algn="l" rtl="0">
              <a:buFont typeface="+mj-lt"/>
              <a:buAutoNum type="arabicPeriod"/>
            </a:pPr>
            <a:r>
              <a:rPr lang="en-US" sz="2400" dirty="0" err="1" smtClean="0">
                <a:cs typeface="+mj-cs"/>
              </a:rPr>
              <a:t>Ramus</a:t>
            </a:r>
            <a:r>
              <a:rPr lang="en-US" sz="2400" dirty="0" smtClean="0">
                <a:cs typeface="+mj-cs"/>
              </a:rPr>
              <a:t> is shorter vertically and narrower </a:t>
            </a:r>
            <a:r>
              <a:rPr lang="en-US" sz="2400" dirty="0" err="1" smtClean="0">
                <a:cs typeface="+mj-cs"/>
              </a:rPr>
              <a:t>anteroposteriorly</a:t>
            </a:r>
            <a:r>
              <a:rPr lang="en-US" sz="2400" dirty="0" smtClean="0">
                <a:cs typeface="+mj-cs"/>
              </a:rPr>
              <a:t>  .</a:t>
            </a:r>
          </a:p>
          <a:p>
            <a:pPr marL="971550" lvl="1" indent="-514350" algn="l" rtl="0">
              <a:buFont typeface="+mj-lt"/>
              <a:buAutoNum type="arabicPeriod"/>
            </a:pPr>
            <a:r>
              <a:rPr lang="en-US" sz="2400" dirty="0" err="1" smtClean="0">
                <a:cs typeface="+mj-cs"/>
              </a:rPr>
              <a:t>Mandibular</a:t>
            </a:r>
            <a:r>
              <a:rPr lang="en-US" sz="2400" dirty="0" smtClean="0">
                <a:cs typeface="+mj-cs"/>
              </a:rPr>
              <a:t> foramen is lower than in adult </a:t>
            </a:r>
            <a:endParaRPr lang="en-US" sz="2400" dirty="0">
              <a:cs typeface="+mj-cs"/>
            </a:endParaRPr>
          </a:p>
          <a:p>
            <a:pPr marL="971550" lvl="1" indent="-514350" algn="l" rtl="0"/>
            <a:endParaRPr lang="en-US" sz="2400" b="1" dirty="0">
              <a:cs typeface="+mj-cs"/>
            </a:endParaRP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08004" y="3500438"/>
            <a:ext cx="4045421" cy="25907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596" y="3500438"/>
            <a:ext cx="3942597" cy="25717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6" name="Picture 2" descr="F:\خاص بي ملفات شخصية\Growth and development\6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785918" y="3571876"/>
            <a:ext cx="5428488" cy="2357454"/>
          </a:xfrm>
          <a:prstGeom prst="rect">
            <a:avLst/>
          </a:prstGeom>
          <a:noFill/>
        </p:spPr>
      </p:pic>
      <p:sp>
        <p:nvSpPr>
          <p:cNvPr id="3" name="عنصر نائب لرقم الشريحة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D421E2-FAF5-4199-92DE-22EA4AAB39ED}" type="slidenum">
              <a:rPr lang="ar-SA" smtClean="0"/>
              <a:pPr/>
              <a:t>12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0978961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61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61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0" dur="500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5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79512" y="332656"/>
            <a:ext cx="8784976" cy="341632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l" rtl="0"/>
            <a:endParaRPr lang="en-US" sz="2800" b="1" u="sng" dirty="0" smtClean="0">
              <a:cs typeface="+mj-cs"/>
            </a:endParaRPr>
          </a:p>
          <a:p>
            <a:pPr marL="457200" indent="-457200" algn="l" rtl="0">
              <a:buAutoNum type="arabicParenR"/>
            </a:pPr>
            <a:r>
              <a:rPr lang="en-US" sz="2400" b="1" u="sng" dirty="0" smtClean="0">
                <a:cs typeface="+mj-cs"/>
              </a:rPr>
              <a:t>Inferior Alveolar Nerve Block + Lingual Nerve Block:</a:t>
            </a:r>
          </a:p>
          <a:p>
            <a:pPr marL="285750" indent="-285750" algn="l" rtl="0">
              <a:buFontTx/>
              <a:buChar char="-"/>
            </a:pPr>
            <a:r>
              <a:rPr lang="en-US" sz="2000" dirty="0"/>
              <a:t>T</a:t>
            </a:r>
            <a:r>
              <a:rPr lang="en-US" sz="2000" dirty="0" smtClean="0"/>
              <a:t>he </a:t>
            </a:r>
            <a:r>
              <a:rPr lang="en-US" sz="2000" dirty="0"/>
              <a:t>mandibular</a:t>
            </a:r>
            <a:r>
              <a:rPr lang="en-US" sz="2000" u="sng" dirty="0"/>
              <a:t> foramen </a:t>
            </a:r>
            <a:r>
              <a:rPr lang="en-US" sz="2000" dirty="0"/>
              <a:t>is </a:t>
            </a:r>
            <a:r>
              <a:rPr lang="en-US" sz="2000" dirty="0" smtClean="0"/>
              <a:t>situated at </a:t>
            </a:r>
            <a:r>
              <a:rPr lang="en-US" sz="2000" dirty="0"/>
              <a:t>a level </a:t>
            </a:r>
            <a:r>
              <a:rPr lang="en-US" sz="2000" u="sng" dirty="0"/>
              <a:t>lower than the occlusal plane </a:t>
            </a:r>
            <a:r>
              <a:rPr lang="en-US" sz="2000" dirty="0"/>
              <a:t>of </a:t>
            </a:r>
            <a:r>
              <a:rPr lang="en-US" sz="2000" dirty="0" smtClean="0"/>
              <a:t>the primary </a:t>
            </a:r>
            <a:r>
              <a:rPr lang="en-US" sz="2000" dirty="0"/>
              <a:t>teeth of the pediatric </a:t>
            </a:r>
            <a:r>
              <a:rPr lang="en-US" sz="2000" dirty="0" smtClean="0"/>
              <a:t>patient.</a:t>
            </a:r>
          </a:p>
          <a:p>
            <a:pPr marL="285750" indent="-285750" algn="l" rtl="0">
              <a:buFontTx/>
              <a:buChar char="-"/>
            </a:pPr>
            <a:r>
              <a:rPr lang="en-US" sz="2000" dirty="0" smtClean="0"/>
              <a:t>The injection must </a:t>
            </a:r>
            <a:r>
              <a:rPr lang="en-US" sz="2000" dirty="0"/>
              <a:t>be made slightly </a:t>
            </a:r>
            <a:r>
              <a:rPr lang="en-US" sz="2000" u="sng" dirty="0"/>
              <a:t>lower and more </a:t>
            </a:r>
            <a:r>
              <a:rPr lang="en-US" sz="2000" u="sng" dirty="0" smtClean="0"/>
              <a:t>posteriorly </a:t>
            </a:r>
            <a:r>
              <a:rPr lang="en-US" sz="2000" dirty="0" smtClean="0"/>
              <a:t>than </a:t>
            </a:r>
            <a:r>
              <a:rPr lang="en-US" sz="2000" dirty="0"/>
              <a:t>for an adult patient</a:t>
            </a:r>
            <a:r>
              <a:rPr lang="en-US" sz="2000" dirty="0" smtClean="0"/>
              <a:t>.</a:t>
            </a:r>
          </a:p>
          <a:p>
            <a:pPr marL="285750" indent="-285750" algn="l" rtl="0">
              <a:buFontTx/>
              <a:buChar char="-"/>
            </a:pPr>
            <a:r>
              <a:rPr lang="en-US" sz="2000" dirty="0" smtClean="0"/>
              <a:t>Do not need to penetrate tissue as far as in adult.</a:t>
            </a:r>
          </a:p>
          <a:p>
            <a:pPr marL="285750" indent="-285750" algn="l">
              <a:buFontTx/>
              <a:buChar char="-"/>
            </a:pPr>
            <a:endParaRPr lang="en-US" sz="2000" dirty="0" smtClean="0"/>
          </a:p>
          <a:p>
            <a:endParaRPr lang="en-US" sz="2000" b="1" u="sng" dirty="0" smtClean="0">
              <a:cs typeface="+mj-cs"/>
            </a:endParaRPr>
          </a:p>
          <a:p>
            <a:pPr algn="l" rtl="0"/>
            <a:endParaRPr lang="ar-SA" sz="2400" dirty="0">
              <a:cs typeface="+mj-cs"/>
            </a:endParaRPr>
          </a:p>
        </p:txBody>
      </p:sp>
      <p:pic>
        <p:nvPicPr>
          <p:cNvPr id="5" name="Picture 6" descr="E:\BDS\Pedodontics\Pics\S\DSC00002.JPG"/>
          <p:cNvPicPr>
            <a:picLocks noChangeAspect="1" noChangeArrowheads="1"/>
          </p:cNvPicPr>
          <p:nvPr/>
        </p:nvPicPr>
        <p:blipFill>
          <a:blip r:embed="rId2" cstate="print"/>
          <a:stretch>
            <a:fillRect/>
          </a:stretch>
        </p:blipFill>
        <p:spPr bwMode="auto">
          <a:xfrm>
            <a:off x="3419872" y="3384330"/>
            <a:ext cx="2685146" cy="2348926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Picture 7" descr="E:\BDS\Pedodontics\Pics\S\DSC00004.JPG"/>
          <p:cNvPicPr>
            <a:picLocks noChangeAspect="1" noChangeArrowheads="1"/>
          </p:cNvPicPr>
          <p:nvPr/>
        </p:nvPicPr>
        <p:blipFill>
          <a:blip r:embed="rId3" cstate="print"/>
          <a:stretch>
            <a:fillRect/>
          </a:stretch>
        </p:blipFill>
        <p:spPr bwMode="auto">
          <a:xfrm>
            <a:off x="395536" y="3148658"/>
            <a:ext cx="2818015" cy="2547851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Picture 8" descr="E:\BDS\Pedodontics\Pics\S\DSC00006.JPG"/>
          <p:cNvPicPr>
            <a:picLocks noChangeAspect="1" noChangeArrowheads="1"/>
          </p:cNvPicPr>
          <p:nvPr/>
        </p:nvPicPr>
        <p:blipFill>
          <a:blip r:embed="rId4" cstate="print"/>
          <a:stretch>
            <a:fillRect/>
          </a:stretch>
        </p:blipFill>
        <p:spPr bwMode="auto">
          <a:xfrm>
            <a:off x="6249033" y="3362710"/>
            <a:ext cx="2643447" cy="2389909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TextBox 7"/>
          <p:cNvSpPr txBox="1"/>
          <p:nvPr/>
        </p:nvSpPr>
        <p:spPr>
          <a:xfrm>
            <a:off x="799531" y="5696509"/>
            <a:ext cx="178100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cs typeface="+mj-cs"/>
              </a:rPr>
              <a:t>BELOW  6  YEARS</a:t>
            </a:r>
            <a:endParaRPr lang="en-IN" dirty="0">
              <a:cs typeface="+mj-cs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001261" y="5723964"/>
            <a:ext cx="144552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cs typeface="+mj-cs"/>
              </a:rPr>
              <a:t>6 – 12  YEARS</a:t>
            </a:r>
            <a:endParaRPr lang="en-IN" dirty="0">
              <a:cs typeface="+mj-cs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6444882" y="5723964"/>
            <a:ext cx="186429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cs typeface="+mj-cs"/>
              </a:rPr>
              <a:t>ABOVE  12  YEARS</a:t>
            </a:r>
            <a:endParaRPr lang="en-IN" dirty="0">
              <a:cs typeface="+mj-cs"/>
            </a:endParaRPr>
          </a:p>
        </p:txBody>
      </p:sp>
      <p:sp>
        <p:nvSpPr>
          <p:cNvPr id="2" name="عنصر نائب لرقم الشريحة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D421E2-FAF5-4199-92DE-22EA4AAB39ED}" type="slidenum">
              <a:rPr lang="ar-SA" smtClean="0"/>
              <a:pPr/>
              <a:t>13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0024764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00"/>
                            </p:stCondLst>
                            <p:childTnLst>
                              <p:par>
                                <p:cTn id="11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4000"/>
                            </p:stCondLst>
                            <p:childTnLst>
                              <p:par>
                                <p:cTn id="17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10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4348" y="3714752"/>
            <a:ext cx="7786742" cy="27860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Content Placeholder 2"/>
          <p:cNvSpPr txBox="1">
            <a:spLocks/>
          </p:cNvSpPr>
          <p:nvPr/>
        </p:nvSpPr>
        <p:spPr>
          <a:xfrm>
            <a:off x="179512" y="428604"/>
            <a:ext cx="8795320" cy="3432444"/>
          </a:xfrm>
          <a:prstGeom prst="rect">
            <a:avLst/>
          </a:prstGeom>
        </p:spPr>
        <p:txBody>
          <a:bodyPr>
            <a:normAutofit/>
          </a:bodyPr>
          <a:lstStyle>
            <a:lvl1pPr marL="274320" indent="-274320" algn="r" rtl="1" eaLnBrk="1" latinLnBrk="0" hangingPunct="1">
              <a:spcBef>
                <a:spcPct val="20000"/>
              </a:spcBef>
              <a:buClr>
                <a:schemeClr val="accent1"/>
              </a:buClr>
              <a:buSzPct val="85000"/>
              <a:buFont typeface="Wingdings 2"/>
              <a:buChar char=""/>
              <a:defRPr kumimoji="0"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48640" indent="-274320" algn="r" rtl="1" eaLnBrk="1" latinLnBrk="0" hangingPunct="1">
              <a:spcBef>
                <a:spcPct val="20000"/>
              </a:spcBef>
              <a:buClr>
                <a:schemeClr val="accent2"/>
              </a:buClr>
              <a:buSzPct val="70000"/>
              <a:buFont typeface="Wingdings"/>
              <a:buChar char=""/>
              <a:defRPr kumimoji="0" sz="2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822960" indent="-228600" algn="r" rtl="1" eaLnBrk="1" latinLnBrk="0" hangingPunct="1">
              <a:spcBef>
                <a:spcPct val="20000"/>
              </a:spcBef>
              <a:buClr>
                <a:schemeClr val="accent3"/>
              </a:buClr>
              <a:buSzPct val="75000"/>
              <a:buFont typeface="Wingdings 2"/>
              <a:buChar char="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97280" indent="-228600" algn="r" rtl="1" eaLnBrk="1" latinLnBrk="0" hangingPunct="1">
              <a:spcBef>
                <a:spcPct val="20000"/>
              </a:spcBef>
              <a:buClr>
                <a:schemeClr val="accent4"/>
              </a:buClr>
              <a:buSzPct val="70000"/>
              <a:buFont typeface="Wingdings"/>
              <a:buChar char=""/>
              <a:defRPr kumimoji="0"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1371600" indent="-228600" algn="r" rtl="1" eaLnBrk="1" latinLnBrk="0" hangingPunct="1">
              <a:spcBef>
                <a:spcPct val="20000"/>
              </a:spcBef>
              <a:buClr>
                <a:schemeClr val="accent5"/>
              </a:buClr>
              <a:buFontTx/>
              <a:buChar char="•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645920" indent="-182880" algn="r" rtl="1" eaLnBrk="1" latinLnBrk="0" hangingPunct="1">
              <a:spcBef>
                <a:spcPct val="20000"/>
              </a:spcBef>
              <a:buClr>
                <a:schemeClr val="accent6"/>
              </a:buClr>
              <a:buSzPct val="80000"/>
              <a:buFont typeface="Wingdings 2"/>
              <a:buChar char="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20240" indent="-182880" algn="r" rtl="1" eaLnBrk="1" latinLnBrk="0" hangingPunct="1">
              <a:spcBef>
                <a:spcPct val="20000"/>
              </a:spcBef>
              <a:buClr>
                <a:schemeClr val="accent1">
                  <a:shade val="75000"/>
                </a:schemeClr>
              </a:buClr>
              <a:buSzPct val="90000"/>
              <a:buChar char="•"/>
              <a:defRPr kumimoji="0"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03120" indent="-182880" algn="r" rtl="1" eaLnBrk="1" latinLnBrk="0" hangingPunct="1">
              <a:spcBef>
                <a:spcPct val="20000"/>
              </a:spcBef>
              <a:buClr>
                <a:schemeClr val="accent4">
                  <a:shade val="75000"/>
                </a:schemeClr>
              </a:buClr>
              <a:buChar char="•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377440" indent="-182880" algn="r" rtl="1" eaLnBrk="1" latinLnBrk="0" hangingPunct="1">
              <a:spcBef>
                <a:spcPct val="20000"/>
              </a:spcBef>
              <a:buClr>
                <a:schemeClr val="accent2">
                  <a:shade val="75000"/>
                </a:schemeClr>
              </a:buClr>
              <a:buSzPct val="90000"/>
              <a:buChar char="•"/>
              <a:defRPr kumimoji="0" sz="1400" kern="1200" cap="all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rtl="0">
              <a:buFont typeface="Wingdings 2"/>
              <a:buNone/>
            </a:pPr>
            <a:r>
              <a:rPr lang="en-US" sz="2800" b="1" u="sng" dirty="0" smtClean="0">
                <a:cs typeface="+mj-cs"/>
              </a:rPr>
              <a:t>Area anesthetized</a:t>
            </a:r>
          </a:p>
          <a:p>
            <a:pPr algn="l" rtl="0"/>
            <a:r>
              <a:rPr lang="en-US" sz="2400" dirty="0" smtClean="0">
                <a:cs typeface="+mj-cs"/>
              </a:rPr>
              <a:t>Mandibular teeth of the injected side.</a:t>
            </a:r>
          </a:p>
          <a:p>
            <a:pPr algn="l" rtl="0"/>
            <a:r>
              <a:rPr lang="en-US" sz="2400" dirty="0" smtClean="0">
                <a:cs typeface="+mj-cs"/>
              </a:rPr>
              <a:t>Body of the mandible,  inferior portion of the ramus.</a:t>
            </a:r>
          </a:p>
          <a:p>
            <a:pPr algn="l" rtl="0"/>
            <a:r>
              <a:rPr lang="en-US" sz="2400" dirty="0" smtClean="0">
                <a:cs typeface="+mj-cs"/>
              </a:rPr>
              <a:t>Buccal </a:t>
            </a:r>
            <a:r>
              <a:rPr lang="en-US" sz="2400" dirty="0" err="1" smtClean="0">
                <a:cs typeface="+mj-cs"/>
              </a:rPr>
              <a:t>mucoperiosteum</a:t>
            </a:r>
            <a:r>
              <a:rPr lang="en-US" sz="2400" dirty="0" smtClean="0">
                <a:cs typeface="+mj-cs"/>
              </a:rPr>
              <a:t>, mucous membrane anterior to the mandibular 1</a:t>
            </a:r>
            <a:r>
              <a:rPr lang="en-US" sz="2400" baseline="30000" dirty="0" smtClean="0">
                <a:cs typeface="+mj-cs"/>
              </a:rPr>
              <a:t>st</a:t>
            </a:r>
            <a:r>
              <a:rPr lang="en-US" sz="2400" dirty="0" smtClean="0">
                <a:cs typeface="+mj-cs"/>
              </a:rPr>
              <a:t> molar.</a:t>
            </a:r>
          </a:p>
          <a:p>
            <a:pPr algn="l" rtl="0"/>
            <a:r>
              <a:rPr lang="en-US" sz="2400" dirty="0" smtClean="0">
                <a:cs typeface="+mj-cs"/>
              </a:rPr>
              <a:t>Anterior 2/3</a:t>
            </a:r>
            <a:r>
              <a:rPr lang="en-US" sz="2400" baseline="30000" dirty="0" smtClean="0">
                <a:cs typeface="+mj-cs"/>
              </a:rPr>
              <a:t>rd</a:t>
            </a:r>
            <a:r>
              <a:rPr lang="en-US" sz="2400" dirty="0" smtClean="0">
                <a:cs typeface="+mj-cs"/>
              </a:rPr>
              <a:t> of tongue and floor of the mouth.</a:t>
            </a:r>
          </a:p>
          <a:p>
            <a:pPr algn="l" rtl="0"/>
            <a:r>
              <a:rPr lang="en-US" sz="2400" dirty="0" smtClean="0">
                <a:cs typeface="+mj-cs"/>
              </a:rPr>
              <a:t>Lingual soft tissue and periosteum.</a:t>
            </a:r>
          </a:p>
          <a:p>
            <a:pPr algn="l" rtl="0">
              <a:buNone/>
            </a:pPr>
            <a:endParaRPr lang="en-US" sz="2400" dirty="0">
              <a:cs typeface="+mj-cs"/>
            </a:endParaRPr>
          </a:p>
        </p:txBody>
      </p:sp>
      <p:sp>
        <p:nvSpPr>
          <p:cNvPr id="3" name="عنصر نائب لرقم الشريحة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D421E2-FAF5-4199-92DE-22EA4AAB39ED}" type="slidenum">
              <a:rPr lang="ar-SA" smtClean="0"/>
              <a:pPr/>
              <a:t>14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8946053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79512" y="548680"/>
            <a:ext cx="8856984" cy="861774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l" rtl="0"/>
            <a:r>
              <a:rPr lang="en-US" sz="2800" b="1" u="sng" dirty="0" smtClean="0">
                <a:cs typeface="+mj-cs"/>
              </a:rPr>
              <a:t>2) Mental Nerve Block </a:t>
            </a:r>
            <a:r>
              <a:rPr lang="en-US" sz="2200" dirty="0" smtClean="0">
                <a:cs typeface="+mj-cs"/>
              </a:rPr>
              <a:t>( Lower E &amp; D filling)</a:t>
            </a:r>
          </a:p>
          <a:p>
            <a:pPr algn="l" rtl="0"/>
            <a:endParaRPr lang="ar-SA" sz="2200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891" y="1124744"/>
            <a:ext cx="8326557" cy="52040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عنصر نائب لرقم الشريحة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D421E2-FAF5-4199-92DE-22EA4AAB39ED}" type="slidenum">
              <a:rPr lang="ar-SA" smtClean="0"/>
              <a:pPr/>
              <a:t>15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0273504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43241" y="3284984"/>
            <a:ext cx="6253296" cy="38401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79512" y="620688"/>
            <a:ext cx="8856984" cy="4247317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l" rtl="0"/>
            <a:r>
              <a:rPr lang="en-US" sz="2800" b="1" u="sng" dirty="0" smtClean="0">
                <a:cs typeface="+mj-cs"/>
              </a:rPr>
              <a:t>3) Long Buccal Nerve Block</a:t>
            </a:r>
          </a:p>
          <a:p>
            <a:pPr algn="l"/>
            <a:endParaRPr lang="en-US" sz="2400" dirty="0" smtClean="0">
              <a:cs typeface="+mj-cs"/>
            </a:endParaRPr>
          </a:p>
          <a:p>
            <a:pPr algn="l"/>
            <a:r>
              <a:rPr lang="en-US" sz="2400" u="sng" dirty="0" smtClean="0">
                <a:cs typeface="+mj-cs"/>
              </a:rPr>
              <a:t>Site </a:t>
            </a:r>
            <a:r>
              <a:rPr lang="en-US" sz="2400" u="sng" dirty="0">
                <a:cs typeface="+mj-cs"/>
              </a:rPr>
              <a:t>of injection </a:t>
            </a:r>
            <a:r>
              <a:rPr lang="en-US" sz="2400" u="sng" dirty="0" smtClean="0">
                <a:cs typeface="+mj-cs"/>
              </a:rPr>
              <a:t> </a:t>
            </a:r>
            <a:endParaRPr lang="en-US" sz="2400" u="sng" dirty="0">
              <a:cs typeface="+mj-cs"/>
            </a:endParaRPr>
          </a:p>
          <a:p>
            <a:pPr algn="l">
              <a:buNone/>
            </a:pPr>
            <a:r>
              <a:rPr lang="en-US" sz="2400" dirty="0" smtClean="0">
                <a:cs typeface="+mj-cs"/>
              </a:rPr>
              <a:t>Mucous </a:t>
            </a:r>
            <a:r>
              <a:rPr lang="en-US" sz="2400" dirty="0">
                <a:cs typeface="+mj-cs"/>
              </a:rPr>
              <a:t>membrane distal and buccal to the most distal molar tooth in the </a:t>
            </a:r>
            <a:r>
              <a:rPr lang="en-US" sz="2400" dirty="0" smtClean="0">
                <a:cs typeface="+mj-cs"/>
              </a:rPr>
              <a:t>arch.</a:t>
            </a:r>
            <a:endParaRPr lang="en-US" sz="2400" dirty="0">
              <a:cs typeface="+mj-cs"/>
            </a:endParaRPr>
          </a:p>
          <a:p>
            <a:pPr algn="l">
              <a:buNone/>
            </a:pPr>
            <a:endParaRPr lang="en-US" sz="2400" dirty="0" smtClean="0">
              <a:cs typeface="+mj-cs"/>
            </a:endParaRPr>
          </a:p>
          <a:p>
            <a:pPr algn="l">
              <a:buNone/>
            </a:pPr>
            <a:r>
              <a:rPr lang="en-US" sz="2400" u="sng" dirty="0" smtClean="0">
                <a:cs typeface="+mj-cs"/>
              </a:rPr>
              <a:t>Area  Anesthetized</a:t>
            </a:r>
          </a:p>
          <a:p>
            <a:pPr algn="l"/>
            <a:r>
              <a:rPr lang="en-US" sz="2400" dirty="0" smtClean="0">
                <a:cs typeface="+mj-cs"/>
              </a:rPr>
              <a:t>Soft tissue and periosteum buccal to the mandibular molar teeth.</a:t>
            </a:r>
          </a:p>
          <a:p>
            <a:pPr algn="l" rtl="0"/>
            <a:endParaRPr lang="en-US" sz="2800" b="1" u="sng" dirty="0" smtClean="0">
              <a:cs typeface="+mj-cs"/>
            </a:endParaRPr>
          </a:p>
          <a:p>
            <a:pPr algn="l" rtl="0"/>
            <a:endParaRPr lang="en-US" sz="2800" b="1" u="sng" dirty="0" smtClean="0">
              <a:cs typeface="+mj-cs"/>
            </a:endParaRPr>
          </a:p>
          <a:p>
            <a:pPr algn="l" rtl="0"/>
            <a:endParaRPr lang="ar-SA" dirty="0"/>
          </a:p>
        </p:txBody>
      </p:sp>
      <p:sp>
        <p:nvSpPr>
          <p:cNvPr id="3" name="عنصر نائب لرقم الشريحة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D421E2-FAF5-4199-92DE-22EA4AAB39ED}" type="slidenum">
              <a:rPr lang="ar-SA" smtClean="0"/>
              <a:pPr/>
              <a:t>16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1028960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79512" y="548680"/>
            <a:ext cx="8856984" cy="2000548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l" rtl="0"/>
            <a:r>
              <a:rPr lang="en-US" sz="2800" b="1" u="sng" dirty="0" smtClean="0">
                <a:cs typeface="+mj-cs"/>
              </a:rPr>
              <a:t>4) Infiltration For Mandibular Incisors:</a:t>
            </a:r>
          </a:p>
          <a:p>
            <a:pPr algn="l" rtl="0"/>
            <a:endParaRPr lang="en-US" sz="2400" b="1" u="sng" dirty="0" smtClean="0">
              <a:cs typeface="+mj-cs"/>
            </a:endParaRPr>
          </a:p>
          <a:p>
            <a:pPr algn="l" rtl="0"/>
            <a:endParaRPr lang="en-US" sz="2400" dirty="0">
              <a:cs typeface="+mj-cs"/>
            </a:endParaRPr>
          </a:p>
          <a:p>
            <a:pPr algn="l" rtl="0"/>
            <a:r>
              <a:rPr lang="en-US" sz="2400" b="1" dirty="0">
                <a:cs typeface="+mj-cs"/>
              </a:rPr>
              <a:t>The labial </a:t>
            </a:r>
            <a:r>
              <a:rPr lang="en-US" sz="2400" b="1" dirty="0" smtClean="0">
                <a:cs typeface="+mj-cs"/>
              </a:rPr>
              <a:t>bone </a:t>
            </a:r>
            <a:r>
              <a:rPr lang="en-US" sz="2400" b="1" dirty="0">
                <a:cs typeface="+mj-cs"/>
              </a:rPr>
              <a:t>overlying the mandibular incisors is usually </a:t>
            </a:r>
            <a:r>
              <a:rPr lang="en-US" sz="2400" b="1" dirty="0" smtClean="0">
                <a:cs typeface="+mj-cs"/>
              </a:rPr>
              <a:t>thin enough</a:t>
            </a:r>
            <a:r>
              <a:rPr lang="en-US" sz="2400" dirty="0" smtClean="0">
                <a:cs typeface="+mj-cs"/>
              </a:rPr>
              <a:t> </a:t>
            </a:r>
            <a:r>
              <a:rPr lang="en-US" sz="2400" dirty="0">
                <a:cs typeface="+mj-cs"/>
              </a:rPr>
              <a:t>for </a:t>
            </a:r>
            <a:r>
              <a:rPr lang="en-US" sz="2400" dirty="0" err="1">
                <a:cs typeface="+mj-cs"/>
              </a:rPr>
              <a:t>supraperiosteal</a:t>
            </a:r>
            <a:r>
              <a:rPr lang="en-US" sz="2400" dirty="0">
                <a:cs typeface="+mj-cs"/>
              </a:rPr>
              <a:t> anesthesia techniques to </a:t>
            </a:r>
            <a:r>
              <a:rPr lang="en-US" sz="2400" dirty="0" smtClean="0">
                <a:cs typeface="+mj-cs"/>
              </a:rPr>
              <a:t>be effective</a:t>
            </a:r>
            <a:r>
              <a:rPr lang="en-US" sz="2400" dirty="0">
                <a:cs typeface="+mj-cs"/>
              </a:rPr>
              <a:t>.</a:t>
            </a:r>
            <a:endParaRPr lang="ar-SA" sz="2400" dirty="0">
              <a:cs typeface="+mj-cs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1880" y="3933056"/>
            <a:ext cx="3618516" cy="24456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عنصر نائب لرقم الشريحة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D421E2-FAF5-4199-92DE-22EA4AAB39ED}" type="slidenum">
              <a:rPr lang="ar-SA" smtClean="0"/>
              <a:pPr/>
              <a:t>17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6002267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79512" y="332656"/>
            <a:ext cx="8784976" cy="587853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l" rtl="0"/>
            <a:r>
              <a:rPr lang="en-US" sz="2400" b="1" u="sng" dirty="0">
                <a:cs typeface="+mj-cs"/>
              </a:rPr>
              <a:t>Anesthesia of </a:t>
            </a:r>
            <a:r>
              <a:rPr lang="en-US" sz="2400" b="1" u="sng" dirty="0" smtClean="0">
                <a:cs typeface="+mj-cs"/>
              </a:rPr>
              <a:t>Maxillary </a:t>
            </a:r>
            <a:r>
              <a:rPr lang="en-US" sz="2400" b="1" u="sng" dirty="0">
                <a:cs typeface="+mj-cs"/>
              </a:rPr>
              <a:t>Teeth and Soft </a:t>
            </a:r>
            <a:r>
              <a:rPr lang="en-US" sz="2400" b="1" u="sng" dirty="0" smtClean="0">
                <a:cs typeface="+mj-cs"/>
              </a:rPr>
              <a:t>Tissue:</a:t>
            </a:r>
          </a:p>
          <a:p>
            <a:pPr algn="l" rtl="0"/>
            <a:endParaRPr lang="en-US" sz="2400" b="1" u="sng" dirty="0" smtClean="0">
              <a:cs typeface="+mj-cs"/>
            </a:endParaRPr>
          </a:p>
          <a:p>
            <a:pPr marL="457200" indent="-457200" algn="l" rtl="0">
              <a:buAutoNum type="arabicParenR"/>
            </a:pPr>
            <a:r>
              <a:rPr lang="en-US" sz="2400" b="1" dirty="0" err="1" smtClean="0">
                <a:cs typeface="+mj-cs"/>
              </a:rPr>
              <a:t>Supraperiostial</a:t>
            </a:r>
            <a:r>
              <a:rPr lang="en-US" sz="2400" b="1" dirty="0" smtClean="0">
                <a:cs typeface="+mj-cs"/>
              </a:rPr>
              <a:t> Technique (Local Infiltration)</a:t>
            </a:r>
          </a:p>
          <a:p>
            <a:pPr algn="l" rtl="0">
              <a:buFont typeface="Arial" pitchFamily="34" charset="0"/>
              <a:buChar char="•"/>
            </a:pPr>
            <a:r>
              <a:rPr lang="en-US" sz="2400" dirty="0" smtClean="0">
                <a:cs typeface="+mj-cs"/>
              </a:rPr>
              <a:t>Most </a:t>
            </a:r>
            <a:r>
              <a:rPr lang="en-US" sz="2400" dirty="0">
                <a:cs typeface="+mj-cs"/>
              </a:rPr>
              <a:t>frequently used </a:t>
            </a:r>
            <a:r>
              <a:rPr lang="en-US" sz="2400" dirty="0" smtClean="0">
                <a:cs typeface="+mj-cs"/>
              </a:rPr>
              <a:t> </a:t>
            </a:r>
            <a:r>
              <a:rPr lang="en-US" sz="2400" dirty="0">
                <a:cs typeface="+mj-cs"/>
              </a:rPr>
              <a:t>for obtaining pulpal anesthesia in maxillary </a:t>
            </a:r>
            <a:r>
              <a:rPr lang="en-US" sz="2400" dirty="0" smtClean="0">
                <a:cs typeface="+mj-cs"/>
              </a:rPr>
              <a:t>teeth.</a:t>
            </a:r>
          </a:p>
          <a:p>
            <a:pPr algn="l" rtl="0">
              <a:buFont typeface="Arial" pitchFamily="34" charset="0"/>
              <a:buChar char="•"/>
            </a:pPr>
            <a:r>
              <a:rPr lang="en-US" sz="2400" dirty="0" smtClean="0">
                <a:cs typeface="+mj-cs"/>
              </a:rPr>
              <a:t>Indicated </a:t>
            </a:r>
            <a:r>
              <a:rPr lang="en-US" sz="2400" dirty="0">
                <a:cs typeface="+mj-cs"/>
              </a:rPr>
              <a:t>whenever dental procedures are confined to only one or two </a:t>
            </a:r>
            <a:r>
              <a:rPr lang="en-US" sz="2400" dirty="0" smtClean="0">
                <a:cs typeface="+mj-cs"/>
              </a:rPr>
              <a:t>teeth.</a:t>
            </a:r>
            <a:endParaRPr lang="en-IN" sz="2400" dirty="0">
              <a:cs typeface="+mj-cs"/>
            </a:endParaRPr>
          </a:p>
          <a:p>
            <a:pPr algn="l" rtl="0">
              <a:buFont typeface="Arial" pitchFamily="34" charset="0"/>
              <a:buChar char="•"/>
            </a:pPr>
            <a:r>
              <a:rPr lang="en-US" sz="2400" b="1" dirty="0" smtClean="0">
                <a:cs typeface="+mj-cs"/>
              </a:rPr>
              <a:t>Apices of primary anterior teeth are at depth of  </a:t>
            </a:r>
          </a:p>
          <a:p>
            <a:pPr algn="l" rtl="0"/>
            <a:r>
              <a:rPr lang="en-US" sz="2400" b="1" dirty="0" err="1" smtClean="0">
                <a:cs typeface="+mj-cs"/>
              </a:rPr>
              <a:t>Mucobuccal</a:t>
            </a:r>
            <a:r>
              <a:rPr lang="en-US" sz="2400" b="1" dirty="0" smtClean="0">
                <a:cs typeface="+mj-cs"/>
              </a:rPr>
              <a:t>  fold</a:t>
            </a:r>
          </a:p>
          <a:p>
            <a:pPr algn="l" rtl="0">
              <a:buFont typeface="Arial" pitchFamily="34" charset="0"/>
              <a:buChar char="•"/>
            </a:pPr>
            <a:r>
              <a:rPr lang="en-US" sz="2400" b="1" dirty="0" smtClean="0">
                <a:cs typeface="+mj-cs"/>
              </a:rPr>
              <a:t> </a:t>
            </a:r>
            <a:r>
              <a:rPr lang="en-US" sz="2400" b="1" dirty="0" smtClean="0"/>
              <a:t>Pulling tissue taut makes</a:t>
            </a:r>
          </a:p>
          <a:p>
            <a:pPr algn="l" rtl="0"/>
            <a:r>
              <a:rPr lang="en-US" sz="2400" b="1" dirty="0" smtClean="0"/>
              <a:t>the procedure less painful</a:t>
            </a:r>
          </a:p>
          <a:p>
            <a:pPr algn="l" rtl="0"/>
            <a:endParaRPr lang="en-US" sz="2800" b="1" dirty="0" smtClean="0"/>
          </a:p>
          <a:p>
            <a:pPr algn="l" rtl="0"/>
            <a:r>
              <a:rPr lang="en-US" sz="2400" b="1" dirty="0" smtClean="0">
                <a:cs typeface="+mj-cs"/>
              </a:rPr>
              <a:t>Landmark: </a:t>
            </a:r>
            <a:r>
              <a:rPr lang="en-US" sz="2200" dirty="0" smtClean="0">
                <a:cs typeface="+mj-cs"/>
              </a:rPr>
              <a:t>insertion 45 to </a:t>
            </a:r>
          </a:p>
          <a:p>
            <a:pPr algn="l" rtl="0"/>
            <a:r>
              <a:rPr lang="en-US" sz="2200" dirty="0" smtClean="0">
                <a:cs typeface="+mj-cs"/>
              </a:rPr>
              <a:t>Long </a:t>
            </a:r>
            <a:r>
              <a:rPr lang="en-US" sz="2200" dirty="0" err="1" smtClean="0">
                <a:cs typeface="+mj-cs"/>
              </a:rPr>
              <a:t>acsses</a:t>
            </a:r>
            <a:r>
              <a:rPr lang="en-US" sz="2200" dirty="0" smtClean="0">
                <a:cs typeface="+mj-cs"/>
              </a:rPr>
              <a:t> of the tooth</a:t>
            </a:r>
          </a:p>
          <a:p>
            <a:pPr algn="l" rtl="0"/>
            <a:endParaRPr lang="en-US" b="1" u="sng" dirty="0" smtClean="0">
              <a:cs typeface="+mj-cs"/>
            </a:endParaRPr>
          </a:p>
          <a:p>
            <a:pPr algn="l" rtl="0"/>
            <a:endParaRPr lang="ar-SA" sz="2000" dirty="0">
              <a:cs typeface="+mj-cs"/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3448637"/>
            <a:ext cx="4286250" cy="304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عنصر نائب لرقم الشريحة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D421E2-FAF5-4199-92DE-22EA4AAB39ED}" type="slidenum">
              <a:rPr lang="ar-SA" smtClean="0"/>
              <a:pPr/>
              <a:t>18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6561261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2"/>
          <p:cNvSpPr txBox="1">
            <a:spLocks/>
          </p:cNvSpPr>
          <p:nvPr/>
        </p:nvSpPr>
        <p:spPr>
          <a:xfrm>
            <a:off x="179512" y="500066"/>
            <a:ext cx="8750206" cy="6072206"/>
          </a:xfrm>
          <a:prstGeom prst="rect">
            <a:avLst/>
          </a:prstGeom>
        </p:spPr>
        <p:txBody>
          <a:bodyPr/>
          <a:lstStyle>
            <a:lvl1pPr marL="274320" indent="-274320" algn="r" rtl="1" eaLnBrk="1" latinLnBrk="0" hangingPunct="1">
              <a:spcBef>
                <a:spcPct val="20000"/>
              </a:spcBef>
              <a:buClr>
                <a:schemeClr val="accent1"/>
              </a:buClr>
              <a:buSzPct val="85000"/>
              <a:buFont typeface="Wingdings 2"/>
              <a:buChar char=""/>
              <a:defRPr kumimoji="0"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48640" indent="-274320" algn="r" rtl="1" eaLnBrk="1" latinLnBrk="0" hangingPunct="1">
              <a:spcBef>
                <a:spcPct val="20000"/>
              </a:spcBef>
              <a:buClr>
                <a:schemeClr val="accent2"/>
              </a:buClr>
              <a:buSzPct val="70000"/>
              <a:buFont typeface="Wingdings"/>
              <a:buChar char=""/>
              <a:defRPr kumimoji="0" sz="2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822960" indent="-228600" algn="r" rtl="1" eaLnBrk="1" latinLnBrk="0" hangingPunct="1">
              <a:spcBef>
                <a:spcPct val="20000"/>
              </a:spcBef>
              <a:buClr>
                <a:schemeClr val="accent3"/>
              </a:buClr>
              <a:buSzPct val="75000"/>
              <a:buFont typeface="Wingdings 2"/>
              <a:buChar char="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97280" indent="-228600" algn="r" rtl="1" eaLnBrk="1" latinLnBrk="0" hangingPunct="1">
              <a:spcBef>
                <a:spcPct val="20000"/>
              </a:spcBef>
              <a:buClr>
                <a:schemeClr val="accent4"/>
              </a:buClr>
              <a:buSzPct val="70000"/>
              <a:buFont typeface="Wingdings"/>
              <a:buChar char=""/>
              <a:defRPr kumimoji="0"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1371600" indent="-228600" algn="r" rtl="1" eaLnBrk="1" latinLnBrk="0" hangingPunct="1">
              <a:spcBef>
                <a:spcPct val="20000"/>
              </a:spcBef>
              <a:buClr>
                <a:schemeClr val="accent5"/>
              </a:buClr>
              <a:buFontTx/>
              <a:buChar char="•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645920" indent="-182880" algn="r" rtl="1" eaLnBrk="1" latinLnBrk="0" hangingPunct="1">
              <a:spcBef>
                <a:spcPct val="20000"/>
              </a:spcBef>
              <a:buClr>
                <a:schemeClr val="accent6"/>
              </a:buClr>
              <a:buSzPct val="80000"/>
              <a:buFont typeface="Wingdings 2"/>
              <a:buChar char="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20240" indent="-182880" algn="r" rtl="1" eaLnBrk="1" latinLnBrk="0" hangingPunct="1">
              <a:spcBef>
                <a:spcPct val="20000"/>
              </a:spcBef>
              <a:buClr>
                <a:schemeClr val="accent1">
                  <a:shade val="75000"/>
                </a:schemeClr>
              </a:buClr>
              <a:buSzPct val="90000"/>
              <a:buChar char="•"/>
              <a:defRPr kumimoji="0"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03120" indent="-182880" algn="r" rtl="1" eaLnBrk="1" latinLnBrk="0" hangingPunct="1">
              <a:spcBef>
                <a:spcPct val="20000"/>
              </a:spcBef>
              <a:buClr>
                <a:schemeClr val="accent4">
                  <a:shade val="75000"/>
                </a:schemeClr>
              </a:buClr>
              <a:buChar char="•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377440" indent="-182880" algn="r" rtl="1" eaLnBrk="1" latinLnBrk="0" hangingPunct="1">
              <a:spcBef>
                <a:spcPct val="20000"/>
              </a:spcBef>
              <a:buClr>
                <a:schemeClr val="accent2">
                  <a:shade val="75000"/>
                </a:schemeClr>
              </a:buClr>
              <a:buSzPct val="90000"/>
              <a:buChar char="•"/>
              <a:defRPr kumimoji="0" sz="1400" kern="1200" cap="all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rtl="0">
              <a:buFont typeface="Wingdings 2"/>
              <a:buNone/>
            </a:pPr>
            <a:r>
              <a:rPr lang="en-US" sz="2800" b="1" u="sng" dirty="0" smtClean="0">
                <a:cs typeface="+mj-cs"/>
              </a:rPr>
              <a:t>Areas Anesthetized</a:t>
            </a:r>
          </a:p>
          <a:p>
            <a:pPr marL="1371600" lvl="2" indent="-514350" algn="l" rtl="0">
              <a:buFont typeface="+mj-lt"/>
              <a:buAutoNum type="arabicPeriod"/>
            </a:pPr>
            <a:r>
              <a:rPr lang="en-US" sz="2400" dirty="0" smtClean="0">
                <a:cs typeface="+mj-cs"/>
              </a:rPr>
              <a:t>Pulp and root area of the tooth.</a:t>
            </a:r>
          </a:p>
          <a:p>
            <a:pPr marL="1371600" lvl="2" indent="-514350" algn="l" rtl="0">
              <a:buFont typeface="+mj-lt"/>
              <a:buAutoNum type="arabicPeriod"/>
            </a:pPr>
            <a:r>
              <a:rPr lang="en-US" sz="2400" dirty="0" smtClean="0">
                <a:cs typeface="+mj-cs"/>
              </a:rPr>
              <a:t>Buccal periosteum.</a:t>
            </a:r>
          </a:p>
          <a:p>
            <a:pPr marL="1371600" lvl="2" indent="-514350" algn="l" rtl="0">
              <a:buFont typeface="+mj-lt"/>
              <a:buAutoNum type="arabicPeriod"/>
            </a:pPr>
            <a:r>
              <a:rPr lang="en-US" sz="2400" dirty="0" smtClean="0">
                <a:cs typeface="+mj-cs"/>
              </a:rPr>
              <a:t>Connective tissue.</a:t>
            </a:r>
          </a:p>
          <a:p>
            <a:pPr marL="1371600" lvl="2" indent="-514350" algn="l" rtl="0">
              <a:buFont typeface="+mj-lt"/>
              <a:buAutoNum type="arabicPeriod"/>
            </a:pPr>
            <a:r>
              <a:rPr lang="en-US" sz="2400" dirty="0" smtClean="0">
                <a:cs typeface="+mj-cs"/>
              </a:rPr>
              <a:t>Mucous membrane.</a:t>
            </a:r>
            <a:endParaRPr lang="en-IN" sz="2400" dirty="0">
              <a:cs typeface="+mj-cs"/>
            </a:endParaRP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12977" y="2780928"/>
            <a:ext cx="5823519" cy="39604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عنصر نائب لرقم الشريحة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D421E2-FAF5-4199-92DE-22EA4AAB39ED}" type="slidenum">
              <a:rPr lang="ar-SA" smtClean="0"/>
              <a:pPr/>
              <a:t>19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3771358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179512" y="476672"/>
            <a:ext cx="8712968" cy="21236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 rtl="0">
              <a:buNone/>
            </a:pPr>
            <a:r>
              <a:rPr lang="en-US" sz="2800" b="1" u="sng" dirty="0" smtClean="0">
                <a:cs typeface="+mj-cs"/>
              </a:rPr>
              <a:t>Local Anesthesia:</a:t>
            </a:r>
          </a:p>
          <a:p>
            <a:pPr algn="l" rtl="0">
              <a:buNone/>
            </a:pPr>
            <a:endParaRPr lang="en-US" sz="3200" dirty="0" smtClean="0"/>
          </a:p>
          <a:p>
            <a:pPr algn="l" rtl="0">
              <a:buNone/>
            </a:pPr>
            <a:r>
              <a:rPr lang="en-US" sz="2400" dirty="0" smtClean="0">
                <a:cs typeface="+mj-cs"/>
              </a:rPr>
              <a:t>Transient loss of sensation in a circumscribed area of the body caused by a depression of excitation in nerve endings or an inhibition of the conduction process in peripheral nerves.</a:t>
            </a:r>
            <a:endParaRPr lang="en-IN" sz="2400" dirty="0" smtClean="0">
              <a:cs typeface="+mj-cs"/>
            </a:endParaRPr>
          </a:p>
        </p:txBody>
      </p:sp>
      <p:pic>
        <p:nvPicPr>
          <p:cNvPr id="15362" name="Picture 2" descr="نتيجة بحث الصور عن ‪nerve endings‬‏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 rot="5400000">
            <a:off x="3333971" y="562572"/>
            <a:ext cx="2376264" cy="7533055"/>
          </a:xfrm>
          <a:prstGeom prst="rect">
            <a:avLst/>
          </a:prstGeom>
          <a:noFill/>
        </p:spPr>
      </p:pic>
      <p:sp>
        <p:nvSpPr>
          <p:cNvPr id="2" name="عنصر نائب لرقم الشريحة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D421E2-FAF5-4199-92DE-22EA4AAB39ED}" type="slidenum">
              <a:rPr lang="ar-SA" smtClean="0"/>
              <a:pPr/>
              <a:t>2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8261896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79512" y="476672"/>
            <a:ext cx="8784976" cy="338554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l"/>
            <a:r>
              <a:rPr lang="en-US" sz="2800" b="1" u="sng" dirty="0">
                <a:cs typeface="+mj-cs"/>
              </a:rPr>
              <a:t>4</a:t>
            </a:r>
            <a:r>
              <a:rPr lang="en-US" sz="2800" b="1" u="sng" dirty="0" smtClean="0">
                <a:cs typeface="+mj-cs"/>
              </a:rPr>
              <a:t>) Palatal Anesthesia:</a:t>
            </a:r>
          </a:p>
          <a:p>
            <a:pPr algn="l"/>
            <a:r>
              <a:rPr lang="en-US" sz="2400" b="1" u="sng" dirty="0" smtClean="0">
                <a:cs typeface="+mj-cs"/>
              </a:rPr>
              <a:t>a) </a:t>
            </a:r>
            <a:r>
              <a:rPr lang="en-US" sz="2400" b="1" u="sng" dirty="0" err="1" smtClean="0">
                <a:cs typeface="+mj-cs"/>
              </a:rPr>
              <a:t>Nasoplatine</a:t>
            </a:r>
            <a:r>
              <a:rPr lang="en-US" sz="2400" b="1" u="sng" dirty="0" smtClean="0">
                <a:cs typeface="+mj-cs"/>
              </a:rPr>
              <a:t> Nerve Block:</a:t>
            </a:r>
          </a:p>
          <a:p>
            <a:pPr algn="l" rtl="0"/>
            <a:endParaRPr lang="en-US" sz="2400" dirty="0" smtClean="0">
              <a:cs typeface="+mj-cs"/>
            </a:endParaRPr>
          </a:p>
          <a:p>
            <a:pPr algn="l" rtl="0"/>
            <a:r>
              <a:rPr lang="en-US" sz="2400" dirty="0" smtClean="0">
                <a:cs typeface="+mj-cs"/>
              </a:rPr>
              <a:t>Blocking </a:t>
            </a:r>
            <a:r>
              <a:rPr lang="en-US" sz="2400" dirty="0">
                <a:cs typeface="+mj-cs"/>
              </a:rPr>
              <a:t>the </a:t>
            </a:r>
            <a:r>
              <a:rPr lang="en-US" sz="2400" dirty="0" err="1">
                <a:cs typeface="+mj-cs"/>
              </a:rPr>
              <a:t>nasopalatine</a:t>
            </a:r>
            <a:r>
              <a:rPr lang="en-US" sz="2400" dirty="0">
                <a:cs typeface="+mj-cs"/>
              </a:rPr>
              <a:t> nerve anesthetizes the palatal tissues</a:t>
            </a:r>
          </a:p>
          <a:p>
            <a:pPr algn="l" rtl="0"/>
            <a:r>
              <a:rPr lang="en-US" sz="2400" dirty="0">
                <a:cs typeface="+mj-cs"/>
              </a:rPr>
              <a:t>of the six anterior teeth</a:t>
            </a:r>
            <a:r>
              <a:rPr lang="en-US" sz="2400" dirty="0" smtClean="0">
                <a:cs typeface="+mj-cs"/>
              </a:rPr>
              <a:t>.</a:t>
            </a:r>
          </a:p>
          <a:p>
            <a:pPr algn="l" rtl="0"/>
            <a:endParaRPr lang="en-US" sz="2400" dirty="0" smtClean="0">
              <a:cs typeface="+mj-cs"/>
            </a:endParaRPr>
          </a:p>
          <a:p>
            <a:pPr algn="l" rtl="0"/>
            <a:r>
              <a:rPr lang="en-US" sz="2400" dirty="0">
                <a:cs typeface="+mj-cs"/>
              </a:rPr>
              <a:t>T</a:t>
            </a:r>
            <a:r>
              <a:rPr lang="en-US" sz="2400" dirty="0" smtClean="0">
                <a:cs typeface="+mj-cs"/>
              </a:rPr>
              <a:t>his </a:t>
            </a:r>
            <a:r>
              <a:rPr lang="en-US" sz="2400" dirty="0">
                <a:cs typeface="+mj-cs"/>
              </a:rPr>
              <a:t>technique is </a:t>
            </a:r>
            <a:r>
              <a:rPr lang="en-US" sz="2400" dirty="0" smtClean="0">
                <a:cs typeface="+mj-cs"/>
              </a:rPr>
              <a:t>painful. </a:t>
            </a:r>
            <a:r>
              <a:rPr lang="en-US" sz="2400" u="sng" dirty="0" smtClean="0">
                <a:cs typeface="+mj-cs"/>
              </a:rPr>
              <a:t>( apply pressure to decrease pain).</a:t>
            </a:r>
            <a:endParaRPr lang="en-US" sz="2400" b="1" u="sng" dirty="0" smtClean="0">
              <a:cs typeface="+mj-cs"/>
            </a:endParaRPr>
          </a:p>
          <a:p>
            <a:pPr algn="l"/>
            <a:endParaRPr lang="en-US" sz="2400" b="1" u="sng" dirty="0" smtClean="0">
              <a:cs typeface="+mj-cs"/>
            </a:endParaRPr>
          </a:p>
          <a:p>
            <a:endParaRPr lang="ar-SA" dirty="0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9708" y="3573016"/>
            <a:ext cx="4536504" cy="26420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6" name="Picture 2" descr="C:\Users\lenovo\Desktop\images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85786" y="3643314"/>
            <a:ext cx="3071834" cy="2500330"/>
          </a:xfrm>
          <a:prstGeom prst="rect">
            <a:avLst/>
          </a:prstGeom>
          <a:noFill/>
        </p:spPr>
      </p:pic>
      <p:sp>
        <p:nvSpPr>
          <p:cNvPr id="3" name="عنصر نائب لرقم الشريحة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D421E2-FAF5-4199-92DE-22EA4AAB39ED}" type="slidenum">
              <a:rPr lang="ar-SA" smtClean="0"/>
              <a:pPr/>
              <a:t>20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4850403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79512" y="539388"/>
            <a:ext cx="8712968" cy="193899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l" rtl="0"/>
            <a:r>
              <a:rPr lang="en-US" sz="2400" b="1" u="sng" dirty="0" smtClean="0">
                <a:cs typeface="+mj-cs"/>
              </a:rPr>
              <a:t>b) Greater Palatine Nerve Block:</a:t>
            </a:r>
          </a:p>
          <a:p>
            <a:pPr algn="l" rtl="0"/>
            <a:endParaRPr lang="en-US" sz="2400" dirty="0" smtClean="0"/>
          </a:p>
          <a:p>
            <a:pPr algn="l" rtl="0"/>
            <a:r>
              <a:rPr lang="en-US" sz="2400" dirty="0" smtClean="0"/>
              <a:t>Anesthetizes </a:t>
            </a:r>
            <a:r>
              <a:rPr lang="en-US" sz="2400" dirty="0"/>
              <a:t>the </a:t>
            </a:r>
            <a:r>
              <a:rPr lang="en-US" sz="2400" dirty="0" err="1" smtClean="0"/>
              <a:t>mucoperiosteum</a:t>
            </a:r>
            <a:r>
              <a:rPr lang="en-US" sz="2400" dirty="0"/>
              <a:t> </a:t>
            </a:r>
            <a:r>
              <a:rPr lang="en-US" sz="2400" dirty="0" smtClean="0"/>
              <a:t>of </a:t>
            </a:r>
            <a:r>
              <a:rPr lang="en-US" sz="2400" dirty="0"/>
              <a:t>the palate from the tuberosity to the </a:t>
            </a:r>
            <a:r>
              <a:rPr lang="en-US" sz="2400" dirty="0" smtClean="0"/>
              <a:t>canine region </a:t>
            </a:r>
            <a:r>
              <a:rPr lang="en-US" sz="2400" dirty="0"/>
              <a:t>and from the median line to the gingival crest </a:t>
            </a:r>
            <a:r>
              <a:rPr lang="en-US" sz="2400" dirty="0" smtClean="0"/>
              <a:t>on the </a:t>
            </a:r>
            <a:r>
              <a:rPr lang="en-US" sz="2400" dirty="0"/>
              <a:t>injected side.</a:t>
            </a:r>
            <a:endParaRPr lang="ar-SA" sz="2400" b="1" u="sng" dirty="0">
              <a:cs typeface="+mj-cs"/>
            </a:endParaRP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29826" y="2636912"/>
            <a:ext cx="5155679" cy="3791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عنصر نائب لرقم الشريحة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D421E2-FAF5-4199-92DE-22EA4AAB39ED}" type="slidenum">
              <a:rPr lang="ar-SA" smtClean="0"/>
              <a:pPr/>
              <a:t>21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42293855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60142" y="3832820"/>
            <a:ext cx="1905000" cy="2476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179512" y="548680"/>
            <a:ext cx="8712968" cy="3847207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l"/>
            <a:r>
              <a:rPr lang="en-US" sz="2800" b="1" u="sng" dirty="0" smtClean="0">
                <a:cs typeface="+mj-cs"/>
              </a:rPr>
              <a:t>Supplemental Injection Technique:</a:t>
            </a:r>
          </a:p>
          <a:p>
            <a:pPr algn="l"/>
            <a:r>
              <a:rPr lang="en-US" sz="2400" b="1" u="sng" dirty="0" smtClean="0">
                <a:cs typeface="+mj-cs"/>
              </a:rPr>
              <a:t>1) Periodontal Ligament Injection</a:t>
            </a:r>
          </a:p>
          <a:p>
            <a:pPr algn="l" rtl="0"/>
            <a:endParaRPr lang="en-US" sz="2400" dirty="0" smtClean="0"/>
          </a:p>
          <a:p>
            <a:pPr algn="l" rtl="0"/>
            <a:r>
              <a:rPr lang="en-US" sz="2400" dirty="0" smtClean="0">
                <a:cs typeface="+mj-cs"/>
              </a:rPr>
              <a:t>The </a:t>
            </a:r>
            <a:r>
              <a:rPr lang="en-US" sz="2400" dirty="0">
                <a:cs typeface="+mj-cs"/>
              </a:rPr>
              <a:t>needle is placed in the gingival </a:t>
            </a:r>
            <a:r>
              <a:rPr lang="en-US" sz="2400" dirty="0" smtClean="0">
                <a:cs typeface="+mj-cs"/>
              </a:rPr>
              <a:t>sulcus, and </a:t>
            </a:r>
            <a:r>
              <a:rPr lang="en-US" sz="2400" dirty="0">
                <a:cs typeface="+mj-cs"/>
              </a:rPr>
              <a:t>advanced along the </a:t>
            </a:r>
            <a:r>
              <a:rPr lang="en-US" sz="2400" dirty="0" smtClean="0">
                <a:cs typeface="+mj-cs"/>
              </a:rPr>
              <a:t>root surface </a:t>
            </a:r>
            <a:r>
              <a:rPr lang="en-US" sz="2400" dirty="0">
                <a:cs typeface="+mj-cs"/>
              </a:rPr>
              <a:t>until </a:t>
            </a:r>
            <a:r>
              <a:rPr lang="en-US" sz="2400" dirty="0" smtClean="0">
                <a:cs typeface="+mj-cs"/>
              </a:rPr>
              <a:t>resistance. </a:t>
            </a:r>
          </a:p>
          <a:p>
            <a:pPr algn="l" rtl="0"/>
            <a:r>
              <a:rPr lang="en-US" sz="2400" dirty="0" smtClean="0">
                <a:cs typeface="+mj-cs"/>
              </a:rPr>
              <a:t>Then </a:t>
            </a:r>
            <a:r>
              <a:rPr lang="en-US" sz="2400" dirty="0">
                <a:cs typeface="+mj-cs"/>
              </a:rPr>
              <a:t>approximately 0.2 </a:t>
            </a:r>
            <a:r>
              <a:rPr lang="en-US" sz="2400" dirty="0" smtClean="0">
                <a:cs typeface="+mj-cs"/>
              </a:rPr>
              <a:t>mL of </a:t>
            </a:r>
            <a:r>
              <a:rPr lang="en-US" sz="2400" dirty="0">
                <a:cs typeface="+mj-cs"/>
              </a:rPr>
              <a:t>anesthetic is deposited into the periodontal ligament</a:t>
            </a:r>
            <a:r>
              <a:rPr lang="en-US" sz="2400" dirty="0" smtClean="0">
                <a:cs typeface="+mj-cs"/>
              </a:rPr>
              <a:t>.</a:t>
            </a:r>
          </a:p>
          <a:p>
            <a:pPr algn="l" rtl="0"/>
            <a:endParaRPr lang="en-US" sz="2400" b="1" u="sng" dirty="0">
              <a:cs typeface="+mj-cs"/>
            </a:endParaRPr>
          </a:p>
          <a:p>
            <a:pPr algn="l" rtl="0"/>
            <a:r>
              <a:rPr lang="en-US" sz="2400" dirty="0"/>
              <a:t>P</a:t>
            </a:r>
            <a:r>
              <a:rPr lang="en-US" sz="2400" dirty="0" smtClean="0"/>
              <a:t>ressure </a:t>
            </a:r>
            <a:r>
              <a:rPr lang="en-US" sz="2400" dirty="0"/>
              <a:t>is </a:t>
            </a:r>
            <a:r>
              <a:rPr lang="en-US" sz="2400" dirty="0" smtClean="0"/>
              <a:t>necessary ( by the injection)  </a:t>
            </a:r>
            <a:r>
              <a:rPr lang="en-US" sz="2400" dirty="0"/>
              <a:t>to </a:t>
            </a:r>
            <a:r>
              <a:rPr lang="en-US" sz="2400" dirty="0" smtClean="0"/>
              <a:t>express the </a:t>
            </a:r>
            <a:r>
              <a:rPr lang="en-US" sz="2400" dirty="0"/>
              <a:t>anesthetic </a:t>
            </a:r>
            <a:r>
              <a:rPr lang="en-US" sz="2400" dirty="0" smtClean="0"/>
              <a:t>solution.</a:t>
            </a:r>
            <a:endParaRPr lang="ar-SA" sz="2400" b="1" u="sng" dirty="0">
              <a:cs typeface="+mj-cs"/>
            </a:endParaRPr>
          </a:p>
        </p:txBody>
      </p:sp>
      <p:sp>
        <p:nvSpPr>
          <p:cNvPr id="2" name="عنصر نائب لرقم الشريحة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D421E2-FAF5-4199-92DE-22EA4AAB39ED}" type="slidenum">
              <a:rPr lang="ar-SA" smtClean="0"/>
              <a:pPr/>
              <a:t>22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9136624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79512" y="614293"/>
            <a:ext cx="8856984" cy="4154984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l" rtl="0"/>
            <a:r>
              <a:rPr lang="en-US" sz="2400" b="1" u="sng" dirty="0" smtClean="0">
                <a:cs typeface="+mj-cs"/>
              </a:rPr>
              <a:t>Advantages of Periodontal Ligament Anesthesia</a:t>
            </a:r>
            <a:r>
              <a:rPr lang="en-US" sz="2400" b="1" u="sng" dirty="0">
                <a:cs typeface="+mj-cs"/>
              </a:rPr>
              <a:t>:</a:t>
            </a:r>
          </a:p>
          <a:p>
            <a:pPr algn="l" rtl="0"/>
            <a:r>
              <a:rPr lang="en-US" dirty="0"/>
              <a:t>1</a:t>
            </a:r>
            <a:r>
              <a:rPr lang="en-US" sz="2400" dirty="0">
                <a:cs typeface="+mj-cs"/>
              </a:rPr>
              <a:t>. It provides reliable pain control rapidly and easily.</a:t>
            </a:r>
          </a:p>
          <a:p>
            <a:pPr algn="l" rtl="0"/>
            <a:r>
              <a:rPr lang="en-US" sz="2400" dirty="0">
                <a:cs typeface="+mj-cs"/>
              </a:rPr>
              <a:t>2. It provides pulpal anesthesia for 30 to 45 </a:t>
            </a:r>
            <a:r>
              <a:rPr lang="en-US" sz="2400" dirty="0" smtClean="0">
                <a:cs typeface="+mj-cs"/>
              </a:rPr>
              <a:t>minutes.</a:t>
            </a:r>
            <a:endParaRPr lang="en-US" sz="2400" dirty="0">
              <a:cs typeface="+mj-cs"/>
            </a:endParaRPr>
          </a:p>
          <a:p>
            <a:pPr algn="l" rtl="0"/>
            <a:r>
              <a:rPr lang="en-US" sz="2400" dirty="0">
                <a:cs typeface="+mj-cs"/>
              </a:rPr>
              <a:t>3. It is no more uncomfortable than other local </a:t>
            </a:r>
            <a:r>
              <a:rPr lang="en-US" sz="2400" dirty="0" smtClean="0">
                <a:cs typeface="+mj-cs"/>
              </a:rPr>
              <a:t>anesthesia techniques</a:t>
            </a:r>
            <a:r>
              <a:rPr lang="en-US" sz="2400" dirty="0">
                <a:cs typeface="+mj-cs"/>
              </a:rPr>
              <a:t>.</a:t>
            </a:r>
          </a:p>
          <a:p>
            <a:pPr algn="l" rtl="0"/>
            <a:r>
              <a:rPr lang="en-US" sz="2400" dirty="0" smtClean="0">
                <a:cs typeface="+mj-cs"/>
              </a:rPr>
              <a:t>4. </a:t>
            </a:r>
            <a:r>
              <a:rPr lang="en-US" sz="2400" dirty="0">
                <a:cs typeface="+mj-cs"/>
              </a:rPr>
              <a:t>It requires very small quantities of anesthetic solution.</a:t>
            </a:r>
          </a:p>
          <a:p>
            <a:pPr algn="l" rtl="0"/>
            <a:r>
              <a:rPr lang="en-US" sz="2400" dirty="0" smtClean="0">
                <a:cs typeface="+mj-cs"/>
              </a:rPr>
              <a:t>5. It does not require aspiration before injection.</a:t>
            </a:r>
          </a:p>
          <a:p>
            <a:pPr algn="l" rtl="0"/>
            <a:r>
              <a:rPr lang="en-US" sz="2400" dirty="0" smtClean="0">
                <a:cs typeface="+mj-cs"/>
              </a:rPr>
              <a:t>6. It may be performed without removal of the rubber dam.</a:t>
            </a:r>
          </a:p>
          <a:p>
            <a:pPr algn="l" rtl="0"/>
            <a:r>
              <a:rPr lang="en-US" sz="2400" dirty="0" smtClean="0">
                <a:cs typeface="+mj-cs"/>
              </a:rPr>
              <a:t>7. </a:t>
            </a:r>
            <a:r>
              <a:rPr lang="en-US" sz="2400" dirty="0">
                <a:cs typeface="+mj-cs"/>
              </a:rPr>
              <a:t>It may be useful in patients with bleeding </a:t>
            </a:r>
            <a:r>
              <a:rPr lang="en-US" sz="2400" dirty="0" smtClean="0">
                <a:cs typeface="+mj-cs"/>
              </a:rPr>
              <a:t>disorders that </a:t>
            </a:r>
            <a:r>
              <a:rPr lang="en-US" sz="2400" dirty="0">
                <a:cs typeface="+mj-cs"/>
              </a:rPr>
              <a:t>contraindicate use </a:t>
            </a:r>
            <a:r>
              <a:rPr lang="en-US" sz="2400" dirty="0" smtClean="0">
                <a:cs typeface="+mj-cs"/>
              </a:rPr>
              <a:t>of other injections like </a:t>
            </a:r>
            <a:r>
              <a:rPr lang="en-US" sz="2400" dirty="0" err="1" smtClean="0"/>
              <a:t>haemophilia</a:t>
            </a:r>
            <a:r>
              <a:rPr lang="en-US" sz="2400" dirty="0" smtClean="0">
                <a:cs typeface="+mj-cs"/>
              </a:rPr>
              <a:t>.</a:t>
            </a:r>
            <a:endParaRPr lang="en-US" sz="2400" dirty="0">
              <a:cs typeface="+mj-cs"/>
            </a:endParaRPr>
          </a:p>
          <a:p>
            <a:pPr algn="l" rtl="0"/>
            <a:r>
              <a:rPr lang="en-US" sz="2400" dirty="0" smtClean="0">
                <a:cs typeface="+mj-cs"/>
              </a:rPr>
              <a:t>8. </a:t>
            </a:r>
            <a:r>
              <a:rPr lang="en-US" sz="2400" dirty="0">
                <a:cs typeface="+mj-cs"/>
              </a:rPr>
              <a:t>It may be useful in young or disabled patients </a:t>
            </a:r>
            <a:r>
              <a:rPr lang="en-US" sz="2400" dirty="0" smtClean="0">
                <a:cs typeface="+mj-cs"/>
              </a:rPr>
              <a:t>in whom </a:t>
            </a:r>
            <a:r>
              <a:rPr lang="en-US" sz="2400" dirty="0">
                <a:cs typeface="+mj-cs"/>
              </a:rPr>
              <a:t>the possibility of postoperative trauma to </a:t>
            </a:r>
            <a:r>
              <a:rPr lang="en-US" sz="2400" dirty="0" smtClean="0">
                <a:cs typeface="+mj-cs"/>
              </a:rPr>
              <a:t>the lips </a:t>
            </a:r>
            <a:r>
              <a:rPr lang="en-US" sz="2400" dirty="0">
                <a:cs typeface="+mj-cs"/>
              </a:rPr>
              <a:t>or tongue is a </a:t>
            </a:r>
            <a:r>
              <a:rPr lang="en-US" sz="2400" dirty="0" smtClean="0">
                <a:cs typeface="+mj-cs"/>
              </a:rPr>
              <a:t>concern.</a:t>
            </a:r>
            <a:endParaRPr lang="ar-SA" sz="2400" dirty="0">
              <a:cs typeface="+mj-cs"/>
            </a:endParaRPr>
          </a:p>
        </p:txBody>
      </p:sp>
      <p:sp>
        <p:nvSpPr>
          <p:cNvPr id="3" name="عنصر نائب لرقم الشريحة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D421E2-FAF5-4199-92DE-22EA4AAB39ED}" type="slidenum">
              <a:rPr lang="ar-SA" smtClean="0"/>
              <a:pPr/>
              <a:t>23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0925687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6176" y="3758042"/>
            <a:ext cx="3096344" cy="28395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Content Placeholder 2"/>
          <p:cNvSpPr txBox="1">
            <a:spLocks/>
          </p:cNvSpPr>
          <p:nvPr/>
        </p:nvSpPr>
        <p:spPr>
          <a:xfrm>
            <a:off x="179512" y="571480"/>
            <a:ext cx="8964488" cy="6026161"/>
          </a:xfrm>
          <a:prstGeom prst="rect">
            <a:avLst/>
          </a:prstGeom>
        </p:spPr>
        <p:txBody>
          <a:bodyPr>
            <a:normAutofit/>
          </a:bodyPr>
          <a:lstStyle>
            <a:lvl1pPr marL="274320" indent="-274320" algn="r" rtl="1" eaLnBrk="1" latinLnBrk="0" hangingPunct="1">
              <a:spcBef>
                <a:spcPct val="20000"/>
              </a:spcBef>
              <a:buClr>
                <a:schemeClr val="accent1"/>
              </a:buClr>
              <a:buSzPct val="85000"/>
              <a:buFont typeface="Wingdings 2"/>
              <a:buChar char=""/>
              <a:defRPr kumimoji="0"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48640" indent="-274320" algn="r" rtl="1" eaLnBrk="1" latinLnBrk="0" hangingPunct="1">
              <a:spcBef>
                <a:spcPct val="20000"/>
              </a:spcBef>
              <a:buClr>
                <a:schemeClr val="accent2"/>
              </a:buClr>
              <a:buSzPct val="70000"/>
              <a:buFont typeface="Wingdings"/>
              <a:buChar char=""/>
              <a:defRPr kumimoji="0" sz="2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822960" indent="-228600" algn="r" rtl="1" eaLnBrk="1" latinLnBrk="0" hangingPunct="1">
              <a:spcBef>
                <a:spcPct val="20000"/>
              </a:spcBef>
              <a:buClr>
                <a:schemeClr val="accent3"/>
              </a:buClr>
              <a:buSzPct val="75000"/>
              <a:buFont typeface="Wingdings 2"/>
              <a:buChar char="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97280" indent="-228600" algn="r" rtl="1" eaLnBrk="1" latinLnBrk="0" hangingPunct="1">
              <a:spcBef>
                <a:spcPct val="20000"/>
              </a:spcBef>
              <a:buClr>
                <a:schemeClr val="accent4"/>
              </a:buClr>
              <a:buSzPct val="70000"/>
              <a:buFont typeface="Wingdings"/>
              <a:buChar char=""/>
              <a:defRPr kumimoji="0"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1371600" indent="-228600" algn="r" rtl="1" eaLnBrk="1" latinLnBrk="0" hangingPunct="1">
              <a:spcBef>
                <a:spcPct val="20000"/>
              </a:spcBef>
              <a:buClr>
                <a:schemeClr val="accent5"/>
              </a:buClr>
              <a:buFontTx/>
              <a:buChar char="•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645920" indent="-182880" algn="r" rtl="1" eaLnBrk="1" latinLnBrk="0" hangingPunct="1">
              <a:spcBef>
                <a:spcPct val="20000"/>
              </a:spcBef>
              <a:buClr>
                <a:schemeClr val="accent6"/>
              </a:buClr>
              <a:buSzPct val="80000"/>
              <a:buFont typeface="Wingdings 2"/>
              <a:buChar char="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20240" indent="-182880" algn="r" rtl="1" eaLnBrk="1" latinLnBrk="0" hangingPunct="1">
              <a:spcBef>
                <a:spcPct val="20000"/>
              </a:spcBef>
              <a:buClr>
                <a:schemeClr val="accent1">
                  <a:shade val="75000"/>
                </a:schemeClr>
              </a:buClr>
              <a:buSzPct val="90000"/>
              <a:buChar char="•"/>
              <a:defRPr kumimoji="0"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03120" indent="-182880" algn="r" rtl="1" eaLnBrk="1" latinLnBrk="0" hangingPunct="1">
              <a:spcBef>
                <a:spcPct val="20000"/>
              </a:spcBef>
              <a:buClr>
                <a:schemeClr val="accent4">
                  <a:shade val="75000"/>
                </a:schemeClr>
              </a:buClr>
              <a:buChar char="•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377440" indent="-182880" algn="r" rtl="1" eaLnBrk="1" latinLnBrk="0" hangingPunct="1">
              <a:spcBef>
                <a:spcPct val="20000"/>
              </a:spcBef>
              <a:buClr>
                <a:schemeClr val="accent2">
                  <a:shade val="75000"/>
                </a:schemeClr>
              </a:buClr>
              <a:buSzPct val="90000"/>
              <a:buChar char="•"/>
              <a:defRPr kumimoji="0" sz="1400" kern="1200" cap="all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l" rtl="0">
              <a:buNone/>
            </a:pPr>
            <a:r>
              <a:rPr lang="en-US" sz="2800" b="1" u="sng" dirty="0" smtClean="0">
                <a:cs typeface="+mj-cs"/>
              </a:rPr>
              <a:t>2)</a:t>
            </a:r>
            <a:r>
              <a:rPr lang="en-US" sz="2800" b="1" u="sng" dirty="0" err="1" smtClean="0">
                <a:cs typeface="+mj-cs"/>
              </a:rPr>
              <a:t>Intrapulpal</a:t>
            </a:r>
            <a:r>
              <a:rPr lang="en-US" sz="2800" b="1" u="sng" dirty="0" smtClean="0">
                <a:cs typeface="+mj-cs"/>
              </a:rPr>
              <a:t> Injection: </a:t>
            </a:r>
            <a:r>
              <a:rPr lang="en-US" sz="2400" dirty="0" smtClean="0">
                <a:cs typeface="+mj-cs"/>
              </a:rPr>
              <a:t>( not used for deciduous teeth)</a:t>
            </a:r>
          </a:p>
          <a:p>
            <a:pPr marL="0" indent="0" algn="l" rtl="0">
              <a:buNone/>
            </a:pPr>
            <a:r>
              <a:rPr lang="en-US" sz="2800" dirty="0" smtClean="0">
                <a:cs typeface="+mj-cs"/>
              </a:rPr>
              <a:t>Local anesthetic solution is delivered directly to the pulp using a bent needle.</a:t>
            </a:r>
          </a:p>
          <a:p>
            <a:pPr marL="0" indent="0" algn="l" rtl="0">
              <a:buNone/>
            </a:pPr>
            <a:endParaRPr lang="en-US" sz="2800" dirty="0" smtClean="0">
              <a:cs typeface="+mj-cs"/>
            </a:endParaRPr>
          </a:p>
          <a:p>
            <a:pPr marL="0" indent="0" algn="l" rtl="0">
              <a:buNone/>
            </a:pPr>
            <a:r>
              <a:rPr lang="en-US" sz="2800" u="sng" dirty="0" smtClean="0">
                <a:cs typeface="+mj-cs"/>
              </a:rPr>
              <a:t>Advantages: </a:t>
            </a:r>
          </a:p>
          <a:p>
            <a:pPr lvl="2" algn="l" rtl="0"/>
            <a:r>
              <a:rPr lang="en-US" sz="2800" dirty="0" smtClean="0">
                <a:cs typeface="+mj-cs"/>
              </a:rPr>
              <a:t>Requires minimum volumes of LA solution</a:t>
            </a:r>
          </a:p>
          <a:p>
            <a:pPr lvl="2" algn="l" rtl="0"/>
            <a:r>
              <a:rPr lang="en-US" sz="2800" dirty="0" smtClean="0">
                <a:cs typeface="+mj-cs"/>
              </a:rPr>
              <a:t>Immediate onset of action</a:t>
            </a:r>
          </a:p>
          <a:p>
            <a:pPr lvl="2" algn="l" rtl="0"/>
            <a:r>
              <a:rPr lang="en-US" sz="2800" dirty="0" smtClean="0">
                <a:cs typeface="+mj-cs"/>
              </a:rPr>
              <a:t>Very few post operative complications </a:t>
            </a:r>
            <a:endParaRPr lang="en-IN" sz="2800" dirty="0">
              <a:cs typeface="+mj-cs"/>
            </a:endParaRPr>
          </a:p>
        </p:txBody>
      </p:sp>
      <p:sp>
        <p:nvSpPr>
          <p:cNvPr id="3" name="عنصر نائب لرقم الشريحة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D421E2-FAF5-4199-92DE-22EA4AAB39ED}" type="slidenum">
              <a:rPr lang="ar-SA" smtClean="0"/>
              <a:pPr/>
              <a:t>24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5878953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2"/>
          <p:cNvSpPr txBox="1">
            <a:spLocks/>
          </p:cNvSpPr>
          <p:nvPr/>
        </p:nvSpPr>
        <p:spPr>
          <a:xfrm>
            <a:off x="179512" y="476672"/>
            <a:ext cx="8856984" cy="5760640"/>
          </a:xfrm>
          <a:prstGeom prst="rect">
            <a:avLst/>
          </a:prstGeom>
        </p:spPr>
        <p:txBody>
          <a:bodyPr/>
          <a:lstStyle>
            <a:lvl1pPr marL="274320" indent="-274320" algn="r" rtl="1" eaLnBrk="1" latinLnBrk="0" hangingPunct="1">
              <a:spcBef>
                <a:spcPct val="20000"/>
              </a:spcBef>
              <a:buClr>
                <a:schemeClr val="accent1"/>
              </a:buClr>
              <a:buSzPct val="85000"/>
              <a:buFont typeface="Wingdings 2"/>
              <a:buChar char=""/>
              <a:defRPr kumimoji="0"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48640" indent="-274320" algn="r" rtl="1" eaLnBrk="1" latinLnBrk="0" hangingPunct="1">
              <a:spcBef>
                <a:spcPct val="20000"/>
              </a:spcBef>
              <a:buClr>
                <a:schemeClr val="accent2"/>
              </a:buClr>
              <a:buSzPct val="70000"/>
              <a:buFont typeface="Wingdings"/>
              <a:buChar char=""/>
              <a:defRPr kumimoji="0" sz="2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822960" indent="-228600" algn="r" rtl="1" eaLnBrk="1" latinLnBrk="0" hangingPunct="1">
              <a:spcBef>
                <a:spcPct val="20000"/>
              </a:spcBef>
              <a:buClr>
                <a:schemeClr val="accent3"/>
              </a:buClr>
              <a:buSzPct val="75000"/>
              <a:buFont typeface="Wingdings 2"/>
              <a:buChar char="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97280" indent="-228600" algn="r" rtl="1" eaLnBrk="1" latinLnBrk="0" hangingPunct="1">
              <a:spcBef>
                <a:spcPct val="20000"/>
              </a:spcBef>
              <a:buClr>
                <a:schemeClr val="accent4"/>
              </a:buClr>
              <a:buSzPct val="70000"/>
              <a:buFont typeface="Wingdings"/>
              <a:buChar char=""/>
              <a:defRPr kumimoji="0"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1371600" indent="-228600" algn="r" rtl="1" eaLnBrk="1" latinLnBrk="0" hangingPunct="1">
              <a:spcBef>
                <a:spcPct val="20000"/>
              </a:spcBef>
              <a:buClr>
                <a:schemeClr val="accent5"/>
              </a:buClr>
              <a:buFontTx/>
              <a:buChar char="•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645920" indent="-182880" algn="r" rtl="1" eaLnBrk="1" latinLnBrk="0" hangingPunct="1">
              <a:spcBef>
                <a:spcPct val="20000"/>
              </a:spcBef>
              <a:buClr>
                <a:schemeClr val="accent6"/>
              </a:buClr>
              <a:buSzPct val="80000"/>
              <a:buFont typeface="Wingdings 2"/>
              <a:buChar char="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20240" indent="-182880" algn="r" rtl="1" eaLnBrk="1" latinLnBrk="0" hangingPunct="1">
              <a:spcBef>
                <a:spcPct val="20000"/>
              </a:spcBef>
              <a:buClr>
                <a:schemeClr val="accent1">
                  <a:shade val="75000"/>
                </a:schemeClr>
              </a:buClr>
              <a:buSzPct val="90000"/>
              <a:buChar char="•"/>
              <a:defRPr kumimoji="0"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03120" indent="-182880" algn="r" rtl="1" eaLnBrk="1" latinLnBrk="0" hangingPunct="1">
              <a:spcBef>
                <a:spcPct val="20000"/>
              </a:spcBef>
              <a:buClr>
                <a:schemeClr val="accent4">
                  <a:shade val="75000"/>
                </a:schemeClr>
              </a:buClr>
              <a:buChar char="•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377440" indent="-182880" algn="r" rtl="1" eaLnBrk="1" latinLnBrk="0" hangingPunct="1">
              <a:spcBef>
                <a:spcPct val="20000"/>
              </a:spcBef>
              <a:buClr>
                <a:schemeClr val="accent2">
                  <a:shade val="75000"/>
                </a:schemeClr>
              </a:buClr>
              <a:buSzPct val="90000"/>
              <a:buChar char="•"/>
              <a:defRPr kumimoji="0" sz="1400" kern="1200" cap="all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l" rtl="0">
              <a:buNone/>
            </a:pPr>
            <a:r>
              <a:rPr lang="en-US" sz="2800" b="1" u="sng" dirty="0" smtClean="0">
                <a:cs typeface="+mj-cs"/>
              </a:rPr>
              <a:t>Maximum Recommended Doses (Safety):</a:t>
            </a:r>
          </a:p>
          <a:p>
            <a:pPr marL="0" indent="0" algn="l" rtl="0">
              <a:buNone/>
            </a:pPr>
            <a:r>
              <a:rPr lang="en-US" sz="2400" dirty="0" smtClean="0">
                <a:cs typeface="+mj-cs"/>
              </a:rPr>
              <a:t>4.4 mg/kg body weight.</a:t>
            </a:r>
          </a:p>
          <a:p>
            <a:pPr marL="0" indent="0" algn="l" rtl="0">
              <a:buNone/>
            </a:pPr>
            <a:endParaRPr lang="en-US" sz="2400" dirty="0" smtClean="0">
              <a:cs typeface="+mj-cs"/>
            </a:endParaRPr>
          </a:p>
          <a:p>
            <a:pPr marL="0" indent="0" algn="l" rtl="0">
              <a:buNone/>
            </a:pPr>
            <a:r>
              <a:rPr lang="en-US" sz="2800" b="1" u="sng" dirty="0" smtClean="0">
                <a:cs typeface="+mj-cs"/>
              </a:rPr>
              <a:t>Dose Calculation:</a:t>
            </a:r>
          </a:p>
          <a:p>
            <a:pPr marL="0" indent="0" algn="l" rtl="0">
              <a:buNone/>
            </a:pPr>
            <a:r>
              <a:rPr lang="en-US" sz="2400" dirty="0" smtClean="0">
                <a:cs typeface="+mj-cs"/>
              </a:rPr>
              <a:t>2% lidocaine = 20 mg/ ml  with 1:100,000 </a:t>
            </a:r>
            <a:r>
              <a:rPr lang="en-US" sz="2400" dirty="0" err="1" smtClean="0">
                <a:cs typeface="+mj-cs"/>
              </a:rPr>
              <a:t>Epinephren</a:t>
            </a:r>
            <a:endParaRPr lang="en-US" sz="2400" dirty="0" smtClean="0">
              <a:cs typeface="+mj-cs"/>
            </a:endParaRPr>
          </a:p>
          <a:p>
            <a:pPr marL="0" indent="0" algn="l" rtl="0">
              <a:buNone/>
            </a:pPr>
            <a:r>
              <a:rPr lang="en-US" sz="2400" dirty="0" smtClean="0">
                <a:cs typeface="+mj-cs"/>
              </a:rPr>
              <a:t>1 </a:t>
            </a:r>
            <a:r>
              <a:rPr lang="en-US" sz="2400" dirty="0" err="1" smtClean="0">
                <a:cs typeface="+mj-cs"/>
              </a:rPr>
              <a:t>carpule</a:t>
            </a:r>
            <a:r>
              <a:rPr lang="en-US" sz="2400" dirty="0" smtClean="0">
                <a:cs typeface="+mj-cs"/>
              </a:rPr>
              <a:t> = 1.8ml </a:t>
            </a:r>
          </a:p>
          <a:p>
            <a:pPr marL="0" indent="0" algn="l" rtl="0">
              <a:buNone/>
            </a:pPr>
            <a:r>
              <a:rPr lang="en-US" sz="2400" dirty="0" smtClean="0">
                <a:cs typeface="+mj-cs"/>
              </a:rPr>
              <a:t>Amount of LA in 1 </a:t>
            </a:r>
            <a:r>
              <a:rPr lang="en-US" sz="2400" dirty="0" err="1" smtClean="0">
                <a:cs typeface="+mj-cs"/>
              </a:rPr>
              <a:t>carpule</a:t>
            </a:r>
            <a:r>
              <a:rPr lang="en-US" sz="2400" dirty="0" smtClean="0">
                <a:cs typeface="+mj-cs"/>
              </a:rPr>
              <a:t> = 20X 1.8 = 36mg/</a:t>
            </a:r>
            <a:r>
              <a:rPr lang="en-US" sz="2400" dirty="0" err="1" smtClean="0">
                <a:cs typeface="+mj-cs"/>
              </a:rPr>
              <a:t>carpule</a:t>
            </a:r>
            <a:r>
              <a:rPr lang="en-US" sz="2400" dirty="0" smtClean="0">
                <a:cs typeface="+mj-cs"/>
              </a:rPr>
              <a:t>.</a:t>
            </a:r>
          </a:p>
          <a:p>
            <a:pPr marL="0" indent="0" algn="l" rtl="0">
              <a:buNone/>
            </a:pPr>
            <a:endParaRPr lang="en-US" sz="2400" dirty="0">
              <a:cs typeface="+mj-cs"/>
            </a:endParaRPr>
          </a:p>
          <a:p>
            <a:pPr marL="0" indent="0" algn="l" rtl="0">
              <a:buNone/>
            </a:pPr>
            <a:r>
              <a:rPr lang="en-US" sz="2400" b="1" u="sng" dirty="0" smtClean="0">
                <a:cs typeface="+mj-cs"/>
              </a:rPr>
              <a:t>Example:</a:t>
            </a:r>
          </a:p>
          <a:p>
            <a:pPr marL="0" indent="0" algn="l" rtl="0">
              <a:buNone/>
            </a:pPr>
            <a:r>
              <a:rPr lang="en-US" sz="2400" dirty="0" smtClean="0">
                <a:cs typeface="+mj-cs"/>
              </a:rPr>
              <a:t>20 Kg child can tolerate a maximum dose of 2% lidocaine with vasoconstrictor of  LA  ---------- </a:t>
            </a:r>
          </a:p>
          <a:p>
            <a:pPr marL="0" indent="0" algn="l" rtl="0">
              <a:buNone/>
            </a:pPr>
            <a:r>
              <a:rPr lang="en-US" sz="2400" dirty="0" smtClean="0">
                <a:cs typeface="+mj-cs"/>
              </a:rPr>
              <a:t>4.4 X 20= 88 mg =  88/36 =   </a:t>
            </a:r>
            <a:r>
              <a:rPr lang="en-US" sz="2400" b="1" dirty="0" smtClean="0">
                <a:cs typeface="+mj-cs"/>
              </a:rPr>
              <a:t>2.4carpules</a:t>
            </a:r>
            <a:r>
              <a:rPr lang="en-US" sz="2400" dirty="0" smtClean="0">
                <a:cs typeface="+mj-cs"/>
              </a:rPr>
              <a:t>.</a:t>
            </a:r>
          </a:p>
          <a:p>
            <a:pPr marL="0" indent="0" algn="l" rtl="0">
              <a:buNone/>
            </a:pPr>
            <a:endParaRPr lang="en-US" dirty="0" smtClean="0"/>
          </a:p>
          <a:p>
            <a:endParaRPr lang="en-IN" dirty="0"/>
          </a:p>
        </p:txBody>
      </p:sp>
      <p:sp>
        <p:nvSpPr>
          <p:cNvPr id="3" name="عنصر نائب لرقم الشريحة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D421E2-FAF5-4199-92DE-22EA4AAB39ED}" type="slidenum">
              <a:rPr lang="ar-SA" smtClean="0"/>
              <a:pPr/>
              <a:t>25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4222893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500"/>
                                        <p:tgtEl>
                                          <p:spTgt spid="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مستطيل 1"/>
          <p:cNvSpPr/>
          <p:nvPr/>
        </p:nvSpPr>
        <p:spPr>
          <a:xfrm>
            <a:off x="214282" y="214290"/>
            <a:ext cx="8706713" cy="175432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5400" b="1" dirty="0" smtClean="0">
                <a:ln w="12700">
                  <a:solidFill>
                    <a:schemeClr val="tx1"/>
                  </a:solidFill>
                  <a:prstDash val="solid"/>
                </a:ln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How to calculate </a:t>
            </a:r>
            <a:endParaRPr lang="ar-IQ" sz="5400" b="1" dirty="0" smtClean="0">
              <a:ln w="12700">
                <a:solidFill>
                  <a:schemeClr val="tx1"/>
                </a:solidFill>
                <a:prstDash val="solid"/>
              </a:ln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  <a:p>
            <a:pPr algn="ctr"/>
            <a:r>
              <a:rPr lang="en-US" sz="5400" b="1" dirty="0" smtClean="0">
                <a:ln w="12700">
                  <a:solidFill>
                    <a:schemeClr val="tx1"/>
                  </a:solidFill>
                  <a:prstDash val="solid"/>
                </a:ln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maximum dose</a:t>
            </a:r>
            <a:endParaRPr lang="ar-SA" sz="5400" b="1" dirty="0">
              <a:ln w="12700">
                <a:solidFill>
                  <a:schemeClr val="tx1"/>
                </a:solidFill>
                <a:prstDash val="solid"/>
              </a:ln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3" name="مربع نص 2"/>
          <p:cNvSpPr txBox="1"/>
          <p:nvPr/>
        </p:nvSpPr>
        <p:spPr>
          <a:xfrm>
            <a:off x="857224" y="2500306"/>
            <a:ext cx="6357982" cy="3200876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u="sng" dirty="0" smtClean="0"/>
              <a:t>Child weight  </a:t>
            </a:r>
            <a:r>
              <a:rPr lang="az-Cyrl-AZ" u="sng" dirty="0" smtClean="0"/>
              <a:t>Х</a:t>
            </a:r>
            <a:r>
              <a:rPr lang="en-US" u="sng" dirty="0" smtClean="0"/>
              <a:t>   Maximum dose of  L A      </a:t>
            </a:r>
            <a:endParaRPr lang="en-US" dirty="0" smtClean="0"/>
          </a:p>
          <a:p>
            <a:r>
              <a:rPr lang="en-US" dirty="0" smtClean="0"/>
              <a:t>Amount of  L A  per </a:t>
            </a:r>
            <a:r>
              <a:rPr lang="en-US" dirty="0" err="1" smtClean="0"/>
              <a:t>carpule</a:t>
            </a:r>
            <a:r>
              <a:rPr lang="en-US" dirty="0" smtClean="0"/>
              <a:t>          </a:t>
            </a:r>
          </a:p>
          <a:p>
            <a:endParaRPr lang="en-US" dirty="0" smtClean="0"/>
          </a:p>
          <a:p>
            <a:endParaRPr lang="en-US" dirty="0" smtClean="0"/>
          </a:p>
          <a:p>
            <a:r>
              <a:rPr lang="en-US" sz="2000" b="1" dirty="0" smtClean="0"/>
              <a:t>Example child weight 10 Kg , what is the maximum safe dose of local anesthesia that we can give                                           </a:t>
            </a:r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r>
              <a:rPr lang="en-US" dirty="0" smtClean="0"/>
              <a:t>  </a:t>
            </a:r>
            <a:r>
              <a:rPr lang="en-US" u="sng" dirty="0" smtClean="0"/>
              <a:t> </a:t>
            </a:r>
            <a:r>
              <a:rPr lang="en-US" dirty="0" smtClean="0"/>
              <a:t> </a:t>
            </a:r>
            <a:endParaRPr lang="ar-IQ" dirty="0"/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D421E2-FAF5-4199-92DE-22EA4AAB39ED}" type="slidenum">
              <a:rPr lang="ar-SA" smtClean="0"/>
              <a:pPr/>
              <a:t>26</a:t>
            </a:fld>
            <a:endParaRPr lang="ar-SA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79512" y="404664"/>
            <a:ext cx="8784976" cy="390876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l" rtl="0"/>
            <a:r>
              <a:rPr lang="en-US" sz="2800" b="1" u="sng" dirty="0" smtClean="0">
                <a:cs typeface="+mj-cs"/>
              </a:rPr>
              <a:t>Complications OF LA:</a:t>
            </a:r>
          </a:p>
          <a:p>
            <a:pPr algn="l" rtl="0"/>
            <a:endParaRPr lang="en-US" sz="2800" b="1" u="sng" dirty="0" smtClean="0">
              <a:cs typeface="+mj-cs"/>
            </a:endParaRPr>
          </a:p>
          <a:p>
            <a:pPr marL="514350" indent="-514350" algn="l" rtl="0">
              <a:buAutoNum type="arabicParenR"/>
            </a:pPr>
            <a:r>
              <a:rPr lang="en-US" sz="4000" b="1" u="sng" dirty="0" smtClean="0">
                <a:cs typeface="+mj-cs"/>
              </a:rPr>
              <a:t>Systemic Complications</a:t>
            </a:r>
          </a:p>
          <a:p>
            <a:pPr marL="457200" indent="-457200" algn="l" rtl="0">
              <a:buFont typeface="Arial" pitchFamily="34" charset="0"/>
              <a:buChar char="•"/>
            </a:pPr>
            <a:r>
              <a:rPr lang="en-US" sz="2400" dirty="0" smtClean="0">
                <a:cs typeface="+mj-cs"/>
              </a:rPr>
              <a:t>Toxicity.</a:t>
            </a:r>
          </a:p>
          <a:p>
            <a:pPr marL="457200" indent="-457200" algn="l" rtl="0">
              <a:buFont typeface="Arial" pitchFamily="34" charset="0"/>
              <a:buChar char="•"/>
            </a:pPr>
            <a:r>
              <a:rPr lang="en-US" sz="2400" dirty="0" smtClean="0">
                <a:cs typeface="+mj-cs"/>
              </a:rPr>
              <a:t>Syncope.</a:t>
            </a:r>
          </a:p>
          <a:p>
            <a:pPr marL="457200" indent="-457200" algn="l" rtl="0">
              <a:buFont typeface="Arial" pitchFamily="34" charset="0"/>
              <a:buChar char="•"/>
            </a:pPr>
            <a:r>
              <a:rPr lang="en-US" sz="2400" dirty="0" smtClean="0">
                <a:cs typeface="+mj-cs"/>
              </a:rPr>
              <a:t>Allergic Reaction.</a:t>
            </a:r>
          </a:p>
          <a:p>
            <a:pPr marL="457200" indent="-457200" algn="l" rtl="0">
              <a:buFont typeface="Arial" pitchFamily="34" charset="0"/>
              <a:buChar char="•"/>
            </a:pPr>
            <a:r>
              <a:rPr lang="en-US" sz="2400" dirty="0" smtClean="0">
                <a:cs typeface="+mj-cs"/>
              </a:rPr>
              <a:t>Vasoconstrictors effects.</a:t>
            </a:r>
          </a:p>
          <a:p>
            <a:pPr marL="457200" indent="-457200" algn="l" rtl="0">
              <a:buFont typeface="Arial" pitchFamily="34" charset="0"/>
              <a:buChar char="•"/>
            </a:pPr>
            <a:endParaRPr lang="en-US" sz="2800" b="1" u="sng" dirty="0">
              <a:cs typeface="+mj-cs"/>
            </a:endParaRPr>
          </a:p>
          <a:p>
            <a:pPr algn="l" rtl="0"/>
            <a:r>
              <a:rPr lang="en-US" sz="2800" b="1" u="sng" dirty="0" smtClean="0">
                <a:cs typeface="+mj-cs"/>
              </a:rPr>
              <a:t> </a:t>
            </a:r>
            <a:endParaRPr lang="ar-SA" sz="2800" b="1" u="sng" dirty="0">
              <a:cs typeface="+mj-cs"/>
            </a:endParaRPr>
          </a:p>
        </p:txBody>
      </p:sp>
      <p:sp>
        <p:nvSpPr>
          <p:cNvPr id="2" name="عنصر نائب لرقم الشريحة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D421E2-FAF5-4199-92DE-22EA4AAB39ED}" type="slidenum">
              <a:rPr lang="ar-SA" smtClean="0"/>
              <a:pPr/>
              <a:t>27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7037355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>
          <a:xfrm>
            <a:off x="179512" y="485800"/>
            <a:ext cx="8435280" cy="1143000"/>
          </a:xfrm>
          <a:prstGeom prst="rect">
            <a:avLst/>
          </a:prstGeom>
        </p:spPr>
        <p:txBody>
          <a:bodyPr/>
          <a:lstStyle>
            <a:lvl1pPr algn="ctr" rtl="1" eaLnBrk="1" latinLnBrk="0" hangingPunct="1">
              <a:spcBef>
                <a:spcPct val="0"/>
              </a:spcBef>
              <a:buNone/>
              <a:defRPr kumimoji="0" sz="3300" kern="1200">
                <a:solidFill>
                  <a:schemeClr val="accent3">
                    <a:shade val="7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2800" b="1" u="sng" dirty="0" smtClean="0">
                <a:solidFill>
                  <a:schemeClr val="tx1"/>
                </a:solidFill>
              </a:rPr>
              <a:t>Manifestation Of  Toxicity</a:t>
            </a:r>
            <a:endParaRPr lang="en-IN" sz="2800" b="1" u="sng" dirty="0">
              <a:solidFill>
                <a:schemeClr val="tx1"/>
              </a:solidFill>
            </a:endParaRPr>
          </a:p>
        </p:txBody>
      </p:sp>
      <p:sp>
        <p:nvSpPr>
          <p:cNvPr id="3" name="Content Placeholder 2"/>
          <p:cNvSpPr txBox="1">
            <a:spLocks/>
          </p:cNvSpPr>
          <p:nvPr/>
        </p:nvSpPr>
        <p:spPr>
          <a:xfrm>
            <a:off x="1706858" y="1600581"/>
            <a:ext cx="7437142" cy="4525963"/>
          </a:xfrm>
          <a:prstGeom prst="rect">
            <a:avLst/>
          </a:prstGeom>
        </p:spPr>
        <p:txBody>
          <a:bodyPr/>
          <a:lstStyle>
            <a:lvl1pPr marL="274320" indent="-274320" algn="r" rtl="1" eaLnBrk="1" latinLnBrk="0" hangingPunct="1">
              <a:spcBef>
                <a:spcPct val="20000"/>
              </a:spcBef>
              <a:buClr>
                <a:schemeClr val="accent1"/>
              </a:buClr>
              <a:buSzPct val="85000"/>
              <a:buFont typeface="Wingdings 2"/>
              <a:buChar char=""/>
              <a:defRPr kumimoji="0"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48640" indent="-274320" algn="r" rtl="1" eaLnBrk="1" latinLnBrk="0" hangingPunct="1">
              <a:spcBef>
                <a:spcPct val="20000"/>
              </a:spcBef>
              <a:buClr>
                <a:schemeClr val="accent2"/>
              </a:buClr>
              <a:buSzPct val="70000"/>
              <a:buFont typeface="Wingdings"/>
              <a:buChar char=""/>
              <a:defRPr kumimoji="0" sz="2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822960" indent="-228600" algn="r" rtl="1" eaLnBrk="1" latinLnBrk="0" hangingPunct="1">
              <a:spcBef>
                <a:spcPct val="20000"/>
              </a:spcBef>
              <a:buClr>
                <a:schemeClr val="accent3"/>
              </a:buClr>
              <a:buSzPct val="75000"/>
              <a:buFont typeface="Wingdings 2"/>
              <a:buChar char="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97280" indent="-228600" algn="r" rtl="1" eaLnBrk="1" latinLnBrk="0" hangingPunct="1">
              <a:spcBef>
                <a:spcPct val="20000"/>
              </a:spcBef>
              <a:buClr>
                <a:schemeClr val="accent4"/>
              </a:buClr>
              <a:buSzPct val="70000"/>
              <a:buFont typeface="Wingdings"/>
              <a:buChar char=""/>
              <a:defRPr kumimoji="0"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1371600" indent="-228600" algn="r" rtl="1" eaLnBrk="1" latinLnBrk="0" hangingPunct="1">
              <a:spcBef>
                <a:spcPct val="20000"/>
              </a:spcBef>
              <a:buClr>
                <a:schemeClr val="accent5"/>
              </a:buClr>
              <a:buFontTx/>
              <a:buChar char="•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645920" indent="-182880" algn="r" rtl="1" eaLnBrk="1" latinLnBrk="0" hangingPunct="1">
              <a:spcBef>
                <a:spcPct val="20000"/>
              </a:spcBef>
              <a:buClr>
                <a:schemeClr val="accent6"/>
              </a:buClr>
              <a:buSzPct val="80000"/>
              <a:buFont typeface="Wingdings 2"/>
              <a:buChar char="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20240" indent="-182880" algn="r" rtl="1" eaLnBrk="1" latinLnBrk="0" hangingPunct="1">
              <a:spcBef>
                <a:spcPct val="20000"/>
              </a:spcBef>
              <a:buClr>
                <a:schemeClr val="accent1">
                  <a:shade val="75000"/>
                </a:schemeClr>
              </a:buClr>
              <a:buSzPct val="90000"/>
              <a:buChar char="•"/>
              <a:defRPr kumimoji="0"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03120" indent="-182880" algn="r" rtl="1" eaLnBrk="1" latinLnBrk="0" hangingPunct="1">
              <a:spcBef>
                <a:spcPct val="20000"/>
              </a:spcBef>
              <a:buClr>
                <a:schemeClr val="accent4">
                  <a:shade val="75000"/>
                </a:schemeClr>
              </a:buClr>
              <a:buChar char="•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377440" indent="-182880" algn="r" rtl="1" eaLnBrk="1" latinLnBrk="0" hangingPunct="1">
              <a:spcBef>
                <a:spcPct val="20000"/>
              </a:spcBef>
              <a:buClr>
                <a:schemeClr val="accent2">
                  <a:shade val="75000"/>
                </a:schemeClr>
              </a:buClr>
              <a:buSzPct val="90000"/>
              <a:buChar char="•"/>
              <a:defRPr kumimoji="0" sz="1400" kern="1200" cap="all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rtl="0"/>
            <a:r>
              <a:rPr lang="en-US" sz="2800" dirty="0" smtClean="0">
                <a:cs typeface="+mj-cs"/>
              </a:rPr>
              <a:t>Cardiac Depression</a:t>
            </a:r>
          </a:p>
          <a:p>
            <a:pPr algn="l" rtl="0"/>
            <a:r>
              <a:rPr lang="en-US" sz="2800" dirty="0" smtClean="0">
                <a:cs typeface="+mj-cs"/>
              </a:rPr>
              <a:t>Coma</a:t>
            </a:r>
          </a:p>
          <a:p>
            <a:pPr algn="l" rtl="0"/>
            <a:r>
              <a:rPr lang="en-US" sz="2800" dirty="0" smtClean="0">
                <a:cs typeface="+mj-cs"/>
              </a:rPr>
              <a:t>Convulsions</a:t>
            </a:r>
          </a:p>
          <a:p>
            <a:pPr algn="l" rtl="0"/>
            <a:r>
              <a:rPr lang="en-US" sz="2800" dirty="0" smtClean="0">
                <a:cs typeface="+mj-cs"/>
              </a:rPr>
              <a:t>Unconsciousness</a:t>
            </a:r>
          </a:p>
          <a:p>
            <a:pPr algn="l" rtl="0"/>
            <a:r>
              <a:rPr lang="en-US" sz="2800" dirty="0" smtClean="0">
                <a:cs typeface="+mj-cs"/>
              </a:rPr>
              <a:t>Muscular twitching</a:t>
            </a:r>
          </a:p>
          <a:p>
            <a:pPr algn="l" rtl="0"/>
            <a:r>
              <a:rPr lang="en-US" sz="2800" dirty="0" smtClean="0">
                <a:cs typeface="+mj-cs"/>
              </a:rPr>
              <a:t>Visual and auditory disturbances</a:t>
            </a:r>
          </a:p>
          <a:p>
            <a:pPr algn="l">
              <a:buNone/>
            </a:pPr>
            <a:r>
              <a:rPr lang="en-IN" dirty="0" smtClean="0"/>
              <a:t>They can be avoided by closely monitoring during the injection, injecting slowly and withdrawing the needle at first signs of an adverse response</a:t>
            </a:r>
            <a:endParaRPr lang="en-IN" dirty="0"/>
          </a:p>
        </p:txBody>
      </p:sp>
      <p:sp>
        <p:nvSpPr>
          <p:cNvPr id="4" name="Up Arrow 3"/>
          <p:cNvSpPr/>
          <p:nvPr/>
        </p:nvSpPr>
        <p:spPr>
          <a:xfrm>
            <a:off x="1063916" y="1268760"/>
            <a:ext cx="642942" cy="4857784"/>
          </a:xfrm>
          <a:prstGeom prst="up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>
              <a:solidFill>
                <a:schemeClr val="tx1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 rot="16200000">
            <a:off x="-1523661" y="3626073"/>
            <a:ext cx="4539833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600" dirty="0" smtClean="0"/>
              <a:t>Concentration  of  LA  in  Plasma</a:t>
            </a:r>
            <a:endParaRPr lang="en-IN" sz="2600" dirty="0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D421E2-FAF5-4199-92DE-22EA4AAB39ED}" type="slidenum">
              <a:rPr lang="ar-SA" smtClean="0"/>
              <a:pPr/>
              <a:t>28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40113037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24128" y="3140968"/>
            <a:ext cx="2877666" cy="30391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3717032"/>
            <a:ext cx="3333750" cy="2619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79512" y="476672"/>
            <a:ext cx="8784976" cy="3754874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l" rtl="0"/>
            <a:r>
              <a:rPr lang="en-US" sz="2800" b="1" u="sng" dirty="0" smtClean="0">
                <a:cs typeface="+mj-cs"/>
              </a:rPr>
              <a:t>Syncope:</a:t>
            </a:r>
          </a:p>
          <a:p>
            <a:pPr algn="l" rtl="0"/>
            <a:endParaRPr lang="en-US" dirty="0" smtClean="0"/>
          </a:p>
          <a:p>
            <a:pPr algn="l" rtl="0"/>
            <a:r>
              <a:rPr lang="en-US" sz="2400" dirty="0" smtClean="0">
                <a:cs typeface="+mj-cs"/>
              </a:rPr>
              <a:t>Most common cause : Vasovagal attach</a:t>
            </a:r>
          </a:p>
          <a:p>
            <a:pPr algn="l" rtl="0"/>
            <a:endParaRPr lang="en-US" sz="2400" dirty="0" smtClean="0">
              <a:cs typeface="+mj-cs"/>
            </a:endParaRPr>
          </a:p>
          <a:p>
            <a:pPr algn="l" rtl="0"/>
            <a:r>
              <a:rPr lang="en-US" sz="2400" u="sng" dirty="0" smtClean="0">
                <a:cs typeface="+mj-cs"/>
              </a:rPr>
              <a:t>Signs and Symptoms:</a:t>
            </a:r>
          </a:p>
          <a:p>
            <a:pPr marL="285750" indent="-285750" algn="l" rtl="0">
              <a:buFont typeface="Arial" pitchFamily="34" charset="0"/>
              <a:buChar char="•"/>
            </a:pPr>
            <a:r>
              <a:rPr lang="en-US" sz="2400" dirty="0" smtClean="0">
                <a:cs typeface="+mj-cs"/>
              </a:rPr>
              <a:t>Child become pale and cold .</a:t>
            </a:r>
          </a:p>
          <a:p>
            <a:pPr marL="285750" indent="-285750" algn="l" rtl="0">
              <a:buFont typeface="Arial" pitchFamily="34" charset="0"/>
              <a:buChar char="•"/>
            </a:pPr>
            <a:r>
              <a:rPr lang="en-US" sz="2400" dirty="0" smtClean="0">
                <a:cs typeface="+mj-cs"/>
              </a:rPr>
              <a:t>Pulse is rapid.</a:t>
            </a:r>
          </a:p>
          <a:p>
            <a:pPr marL="285750" indent="-285750" algn="l" rtl="0">
              <a:buFont typeface="Arial" pitchFamily="34" charset="0"/>
              <a:buChar char="•"/>
            </a:pPr>
            <a:r>
              <a:rPr lang="en-US" sz="2400" dirty="0" smtClean="0">
                <a:cs typeface="+mj-cs"/>
              </a:rPr>
              <a:t>The pupils are dilated or constricted.</a:t>
            </a:r>
          </a:p>
          <a:p>
            <a:pPr marL="285750" indent="-285750" algn="l" rtl="0">
              <a:buFont typeface="Arial" pitchFamily="34" charset="0"/>
              <a:buChar char="•"/>
            </a:pPr>
            <a:r>
              <a:rPr lang="en-US" sz="2400" dirty="0" smtClean="0">
                <a:cs typeface="+mj-cs"/>
              </a:rPr>
              <a:t>Drop of blood pressure.</a:t>
            </a:r>
          </a:p>
          <a:p>
            <a:pPr marL="285750" indent="-285750" algn="l" rtl="0">
              <a:buFont typeface="Arial" pitchFamily="34" charset="0"/>
              <a:buChar char="•"/>
            </a:pPr>
            <a:endParaRPr lang="ar-SA" sz="2400" dirty="0">
              <a:cs typeface="+mj-cs"/>
            </a:endParaRPr>
          </a:p>
        </p:txBody>
      </p:sp>
      <p:sp>
        <p:nvSpPr>
          <p:cNvPr id="3" name="عنصر نائب لرقم الشريحة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D421E2-FAF5-4199-92DE-22EA4AAB39ED}" type="slidenum">
              <a:rPr lang="ar-SA" smtClean="0"/>
              <a:pPr/>
              <a:t>29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0221071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503040" y="500042"/>
            <a:ext cx="8640960" cy="4154984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l"/>
            <a:r>
              <a:rPr lang="en-US" sz="2400" b="1" u="sng" dirty="0" smtClean="0">
                <a:cs typeface="+mj-cs"/>
              </a:rPr>
              <a:t>Topical Anesthesia</a:t>
            </a:r>
            <a:endParaRPr lang="en-US" dirty="0" smtClean="0"/>
          </a:p>
          <a:p>
            <a:pPr algn="l" rtl="0"/>
            <a:r>
              <a:rPr lang="en-US" sz="2000" dirty="0" smtClean="0">
                <a:cs typeface="+mj-cs"/>
              </a:rPr>
              <a:t>Available in different forms: </a:t>
            </a:r>
          </a:p>
          <a:p>
            <a:pPr marL="285750" indent="-285750" algn="l" rtl="0">
              <a:buFontTx/>
              <a:buChar char="-"/>
            </a:pPr>
            <a:r>
              <a:rPr lang="en-US" sz="2000" dirty="0" smtClean="0">
                <a:cs typeface="+mj-cs"/>
              </a:rPr>
              <a:t>Gel ( most effective type).</a:t>
            </a:r>
          </a:p>
          <a:p>
            <a:pPr marL="285750" indent="-285750" algn="l" rtl="0">
              <a:buFontTx/>
              <a:buChar char="-"/>
            </a:pPr>
            <a:r>
              <a:rPr lang="en-US" sz="2000" dirty="0" smtClean="0">
                <a:cs typeface="+mj-cs"/>
              </a:rPr>
              <a:t>Liquid</a:t>
            </a:r>
          </a:p>
          <a:p>
            <a:pPr marL="285750" indent="-285750" algn="l" rtl="0">
              <a:buFontTx/>
              <a:buChar char="-"/>
            </a:pPr>
            <a:r>
              <a:rPr lang="en-US" sz="2000" dirty="0" smtClean="0">
                <a:cs typeface="+mj-cs"/>
              </a:rPr>
              <a:t>Spray.</a:t>
            </a:r>
          </a:p>
          <a:p>
            <a:pPr marL="285750" indent="-285750" algn="l" rtl="0">
              <a:buFontTx/>
              <a:buChar char="-"/>
            </a:pPr>
            <a:endParaRPr lang="en-US" sz="2000" dirty="0" smtClean="0">
              <a:cs typeface="+mj-cs"/>
            </a:endParaRPr>
          </a:p>
          <a:p>
            <a:pPr marL="285750" indent="-285750" algn="l" rtl="0">
              <a:buFontTx/>
              <a:buChar char="-"/>
            </a:pPr>
            <a:r>
              <a:rPr lang="en-US" sz="2000" b="1" u="sng" dirty="0" smtClean="0">
                <a:cs typeface="+mj-cs"/>
              </a:rPr>
              <a:t>Technique:</a:t>
            </a:r>
          </a:p>
          <a:p>
            <a:pPr marL="342900" indent="-342900" algn="l" rtl="0">
              <a:buFont typeface="Arial" charset="0"/>
              <a:buChar char="•"/>
            </a:pPr>
            <a:r>
              <a:rPr lang="en-US" sz="2000" dirty="0" smtClean="0">
                <a:cs typeface="+mj-cs"/>
              </a:rPr>
              <a:t>The mucosa at the site of the intended needle insertion is dried with gauze.</a:t>
            </a:r>
          </a:p>
          <a:p>
            <a:pPr marL="342900" indent="-342900" algn="l" rtl="0">
              <a:buFont typeface="Arial" charset="0"/>
              <a:buChar char="•"/>
            </a:pPr>
            <a:r>
              <a:rPr lang="en-US" sz="2000" dirty="0">
                <a:cs typeface="+mj-cs"/>
              </a:rPr>
              <a:t>A</a:t>
            </a:r>
            <a:r>
              <a:rPr lang="en-US" sz="2000" dirty="0" smtClean="0">
                <a:cs typeface="+mj-cs"/>
              </a:rPr>
              <a:t> </a:t>
            </a:r>
            <a:r>
              <a:rPr lang="en-US" sz="2000" dirty="0">
                <a:cs typeface="+mj-cs"/>
              </a:rPr>
              <a:t>small amount of the </a:t>
            </a:r>
            <a:r>
              <a:rPr lang="en-US" sz="2000" dirty="0" smtClean="0">
                <a:cs typeface="+mj-cs"/>
              </a:rPr>
              <a:t>topical anesthetic </a:t>
            </a:r>
            <a:r>
              <a:rPr lang="en-US" sz="2000" dirty="0">
                <a:cs typeface="+mj-cs"/>
              </a:rPr>
              <a:t>agent is applied to the tissue with </a:t>
            </a:r>
            <a:r>
              <a:rPr lang="en-US" sz="2000" dirty="0" smtClean="0">
                <a:cs typeface="+mj-cs"/>
              </a:rPr>
              <a:t>a cotton swab.</a:t>
            </a:r>
          </a:p>
          <a:p>
            <a:pPr marL="342900" indent="-342900" algn="l" rtl="0">
              <a:buFont typeface="Arial" charset="0"/>
              <a:buChar char="•"/>
            </a:pPr>
            <a:r>
              <a:rPr lang="en-US" sz="2000" dirty="0" smtClean="0">
                <a:cs typeface="+mj-cs"/>
              </a:rPr>
              <a:t>The dentist </a:t>
            </a:r>
            <a:r>
              <a:rPr lang="en-US" sz="2000" dirty="0">
                <a:cs typeface="+mj-cs"/>
              </a:rPr>
              <a:t>should prepare the child for the </a:t>
            </a:r>
            <a:r>
              <a:rPr lang="en-US" sz="2000" dirty="0" smtClean="0">
                <a:cs typeface="+mj-cs"/>
              </a:rPr>
              <a:t>injection ( tell the patient : the </a:t>
            </a:r>
            <a:r>
              <a:rPr lang="en-US" sz="2000" dirty="0">
                <a:cs typeface="+mj-cs"/>
              </a:rPr>
              <a:t>tooth is going </a:t>
            </a:r>
            <a:r>
              <a:rPr lang="en-US" sz="2000" dirty="0" smtClean="0">
                <a:cs typeface="+mj-cs"/>
              </a:rPr>
              <a:t>to sleep </a:t>
            </a:r>
            <a:r>
              <a:rPr lang="en-US" sz="2000" dirty="0">
                <a:cs typeface="+mj-cs"/>
              </a:rPr>
              <a:t>so that the treatment can proceed </a:t>
            </a:r>
            <a:r>
              <a:rPr lang="en-US" sz="2000" dirty="0" smtClean="0">
                <a:cs typeface="+mj-cs"/>
              </a:rPr>
              <a:t>without discomfort).</a:t>
            </a:r>
          </a:p>
          <a:p>
            <a:pPr marL="342900" indent="-342900" algn="l" rtl="0">
              <a:buFont typeface="Arial" charset="0"/>
              <a:buChar char="•"/>
            </a:pPr>
            <a:r>
              <a:rPr lang="en-US" sz="2000" dirty="0" smtClean="0">
                <a:cs typeface="+mj-cs"/>
              </a:rPr>
              <a:t>Give it enough time.</a:t>
            </a:r>
            <a:endParaRPr lang="ar-SA" sz="2000" dirty="0">
              <a:cs typeface="+mj-cs"/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2066" y="5000636"/>
            <a:ext cx="2971800" cy="13573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49169" y="188640"/>
            <a:ext cx="2115319" cy="15422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86380" y="214290"/>
            <a:ext cx="1500186" cy="15716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00496" y="428604"/>
            <a:ext cx="1143008" cy="19266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عنصر نائب لرقم الشريحة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D421E2-FAF5-4199-92DE-22EA4AAB39ED}" type="slidenum">
              <a:rPr lang="ar-SA" smtClean="0"/>
              <a:pPr/>
              <a:t>3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7988970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79512" y="404664"/>
            <a:ext cx="8784976" cy="347787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l" rtl="0"/>
            <a:r>
              <a:rPr lang="en-US" sz="2800" b="1" u="sng" dirty="0" smtClean="0">
                <a:cs typeface="+mj-cs"/>
              </a:rPr>
              <a:t>Allergic Reaction:</a:t>
            </a:r>
            <a:endParaRPr lang="en-US" sz="2400" dirty="0" smtClean="0"/>
          </a:p>
          <a:p>
            <a:pPr marL="342900" indent="-342900" algn="l" rtl="0">
              <a:buFont typeface="Arial" pitchFamily="34" charset="0"/>
              <a:buChar char="•"/>
            </a:pPr>
            <a:r>
              <a:rPr lang="en-US" sz="2400" dirty="0" smtClean="0">
                <a:cs typeface="+mj-cs"/>
              </a:rPr>
              <a:t>Uncommon.</a:t>
            </a:r>
          </a:p>
          <a:p>
            <a:pPr marL="342900" indent="-342900" algn="l" rtl="0">
              <a:buFont typeface="Arial" pitchFamily="34" charset="0"/>
              <a:buChar char="•"/>
            </a:pPr>
            <a:r>
              <a:rPr lang="en-US" sz="2400" dirty="0" smtClean="0">
                <a:cs typeface="+mj-cs"/>
              </a:rPr>
              <a:t>Manifestations:  edema, eczema .skin rash .itching ……</a:t>
            </a:r>
          </a:p>
          <a:p>
            <a:pPr marL="342900" indent="-342900" algn="l" rtl="0">
              <a:buFont typeface="Arial" pitchFamily="34" charset="0"/>
              <a:buChar char="•"/>
            </a:pPr>
            <a:r>
              <a:rPr lang="en-US" sz="2400" dirty="0" smtClean="0">
                <a:cs typeface="+mj-cs"/>
              </a:rPr>
              <a:t>Anaphylactic shock : more sever form of allergy &gt;&gt; Med. Emergency.</a:t>
            </a:r>
          </a:p>
          <a:p>
            <a:pPr marL="342900" indent="-342900" algn="l" rtl="0">
              <a:buFont typeface="Arial" pitchFamily="34" charset="0"/>
              <a:buChar char="•"/>
            </a:pPr>
            <a:r>
              <a:rPr lang="en-US" sz="2400" dirty="0" err="1" smtClean="0">
                <a:cs typeface="+mj-cs"/>
              </a:rPr>
              <a:t>Tx</a:t>
            </a:r>
            <a:r>
              <a:rPr lang="en-US" sz="2400" dirty="0" smtClean="0">
                <a:cs typeface="+mj-cs"/>
              </a:rPr>
              <a:t>: .1-.5 ml of 1:1000 epinephrine injection &gt;&gt; the base of the tongue.</a:t>
            </a:r>
          </a:p>
          <a:p>
            <a:pPr marL="342900" indent="-342900" algn="l" rtl="0">
              <a:buFont typeface="Arial" pitchFamily="34" charset="0"/>
              <a:buChar char="•"/>
            </a:pPr>
            <a:endParaRPr lang="en-US" sz="2400" dirty="0" smtClean="0">
              <a:cs typeface="+mj-cs"/>
            </a:endParaRPr>
          </a:p>
          <a:p>
            <a:pPr marL="342900" indent="-342900" algn="l" rtl="0">
              <a:buFont typeface="Arial" pitchFamily="34" charset="0"/>
              <a:buChar char="•"/>
            </a:pPr>
            <a:endParaRPr lang="ar-SA" sz="2400" dirty="0">
              <a:cs typeface="+mj-cs"/>
            </a:endParaRPr>
          </a:p>
        </p:txBody>
      </p:sp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97932" y="2931368"/>
            <a:ext cx="4762500" cy="381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عنصر نائب لرقم الشريحة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D421E2-FAF5-4199-92DE-22EA4AAB39ED}" type="slidenum">
              <a:rPr lang="ar-SA" smtClean="0"/>
              <a:pPr/>
              <a:t>30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4840412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2"/>
          <p:cNvSpPr txBox="1">
            <a:spLocks/>
          </p:cNvSpPr>
          <p:nvPr/>
        </p:nvSpPr>
        <p:spPr>
          <a:xfrm>
            <a:off x="169168" y="571480"/>
            <a:ext cx="8867328" cy="5521816"/>
          </a:xfrm>
          <a:prstGeom prst="rect">
            <a:avLst/>
          </a:prstGeom>
        </p:spPr>
        <p:txBody>
          <a:bodyPr/>
          <a:lstStyle>
            <a:lvl1pPr marL="274320" indent="-274320" algn="r" rtl="1" eaLnBrk="1" latinLnBrk="0" hangingPunct="1">
              <a:spcBef>
                <a:spcPct val="20000"/>
              </a:spcBef>
              <a:buClr>
                <a:schemeClr val="accent1"/>
              </a:buClr>
              <a:buSzPct val="85000"/>
              <a:buFont typeface="Wingdings 2"/>
              <a:buChar char=""/>
              <a:defRPr kumimoji="0"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48640" indent="-274320" algn="r" rtl="1" eaLnBrk="1" latinLnBrk="0" hangingPunct="1">
              <a:spcBef>
                <a:spcPct val="20000"/>
              </a:spcBef>
              <a:buClr>
                <a:schemeClr val="accent2"/>
              </a:buClr>
              <a:buSzPct val="70000"/>
              <a:buFont typeface="Wingdings"/>
              <a:buChar char=""/>
              <a:defRPr kumimoji="0" sz="2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822960" indent="-228600" algn="r" rtl="1" eaLnBrk="1" latinLnBrk="0" hangingPunct="1">
              <a:spcBef>
                <a:spcPct val="20000"/>
              </a:spcBef>
              <a:buClr>
                <a:schemeClr val="accent3"/>
              </a:buClr>
              <a:buSzPct val="75000"/>
              <a:buFont typeface="Wingdings 2"/>
              <a:buChar char="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97280" indent="-228600" algn="r" rtl="1" eaLnBrk="1" latinLnBrk="0" hangingPunct="1">
              <a:spcBef>
                <a:spcPct val="20000"/>
              </a:spcBef>
              <a:buClr>
                <a:schemeClr val="accent4"/>
              </a:buClr>
              <a:buSzPct val="70000"/>
              <a:buFont typeface="Wingdings"/>
              <a:buChar char=""/>
              <a:defRPr kumimoji="0"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1371600" indent="-228600" algn="r" rtl="1" eaLnBrk="1" latinLnBrk="0" hangingPunct="1">
              <a:spcBef>
                <a:spcPct val="20000"/>
              </a:spcBef>
              <a:buClr>
                <a:schemeClr val="accent5"/>
              </a:buClr>
              <a:buFontTx/>
              <a:buChar char="•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645920" indent="-182880" algn="r" rtl="1" eaLnBrk="1" latinLnBrk="0" hangingPunct="1">
              <a:spcBef>
                <a:spcPct val="20000"/>
              </a:spcBef>
              <a:buClr>
                <a:schemeClr val="accent6"/>
              </a:buClr>
              <a:buSzPct val="80000"/>
              <a:buFont typeface="Wingdings 2"/>
              <a:buChar char="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20240" indent="-182880" algn="r" rtl="1" eaLnBrk="1" latinLnBrk="0" hangingPunct="1">
              <a:spcBef>
                <a:spcPct val="20000"/>
              </a:spcBef>
              <a:buClr>
                <a:schemeClr val="accent1">
                  <a:shade val="75000"/>
                </a:schemeClr>
              </a:buClr>
              <a:buSzPct val="90000"/>
              <a:buChar char="•"/>
              <a:defRPr kumimoji="0"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03120" indent="-182880" algn="r" rtl="1" eaLnBrk="1" latinLnBrk="0" hangingPunct="1">
              <a:spcBef>
                <a:spcPct val="20000"/>
              </a:spcBef>
              <a:buClr>
                <a:schemeClr val="accent4">
                  <a:shade val="75000"/>
                </a:schemeClr>
              </a:buClr>
              <a:buChar char="•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377440" indent="-182880" algn="r" rtl="1" eaLnBrk="1" latinLnBrk="0" hangingPunct="1">
              <a:spcBef>
                <a:spcPct val="20000"/>
              </a:spcBef>
              <a:buClr>
                <a:schemeClr val="accent2">
                  <a:shade val="75000"/>
                </a:schemeClr>
              </a:buClr>
              <a:buSzPct val="90000"/>
              <a:buChar char="•"/>
              <a:defRPr kumimoji="0" sz="1400" kern="1200" cap="all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rtl="0">
              <a:buNone/>
            </a:pPr>
            <a:r>
              <a:rPr lang="en-US" sz="2800" b="1" u="sng" dirty="0">
                <a:cs typeface="+mj-cs"/>
              </a:rPr>
              <a:t>Vasoconstrictors </a:t>
            </a:r>
            <a:r>
              <a:rPr lang="en-US" sz="2800" b="1" u="sng" dirty="0" smtClean="0">
                <a:cs typeface="+mj-cs"/>
              </a:rPr>
              <a:t>Effects: </a:t>
            </a:r>
          </a:p>
          <a:p>
            <a:pPr algn="l" rtl="0"/>
            <a:endParaRPr lang="en-US" dirty="0" smtClean="0">
              <a:cs typeface="+mj-cs"/>
            </a:endParaRPr>
          </a:p>
          <a:p>
            <a:pPr marL="0" indent="0" algn="l" rtl="0">
              <a:buNone/>
            </a:pPr>
            <a:r>
              <a:rPr lang="en-US" sz="2400" dirty="0" smtClean="0">
                <a:cs typeface="+mj-cs"/>
              </a:rPr>
              <a:t>Patients with ischemic heart diseases and hypertension are at high risk of toxicity if LA administrated </a:t>
            </a:r>
            <a:r>
              <a:rPr lang="en-US" sz="2400" dirty="0" err="1" smtClean="0">
                <a:cs typeface="+mj-cs"/>
              </a:rPr>
              <a:t>intravascularly</a:t>
            </a:r>
            <a:r>
              <a:rPr lang="en-US" sz="2400" dirty="0" smtClean="0">
                <a:cs typeface="+mj-cs"/>
              </a:rPr>
              <a:t>.</a:t>
            </a:r>
          </a:p>
          <a:p>
            <a:endParaRPr lang="en-US" dirty="0" smtClean="0">
              <a:cs typeface="+mj-cs"/>
            </a:endParaRPr>
          </a:p>
        </p:txBody>
      </p:sp>
      <p:pic>
        <p:nvPicPr>
          <p:cNvPr id="11266" name="Picture 2" descr="نتيجة بحث الصور عن ‪don't forget before injection‬‏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312256" y="2492896"/>
            <a:ext cx="4581152" cy="2361001"/>
          </a:xfrm>
          <a:prstGeom prst="rect">
            <a:avLst/>
          </a:prstGeom>
          <a:noFill/>
        </p:spPr>
      </p:pic>
      <p:sp>
        <p:nvSpPr>
          <p:cNvPr id="4" name="مستطيل 3"/>
          <p:cNvSpPr/>
          <p:nvPr/>
        </p:nvSpPr>
        <p:spPr>
          <a:xfrm>
            <a:off x="672201" y="4998424"/>
            <a:ext cx="7861262" cy="1754326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5400" b="1" cap="none" spc="0" dirty="0" smtClean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</a:rPr>
              <a:t>Don’t forget aspiration </a:t>
            </a:r>
          </a:p>
          <a:p>
            <a:pPr algn="ctr"/>
            <a:r>
              <a:rPr lang="en-US" sz="5400" b="1" dirty="0" smtClean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</a:rPr>
              <a:t>Before injection</a:t>
            </a:r>
            <a:endParaRPr lang="ar-SA" sz="5400" b="1" cap="none" spc="0" dirty="0">
              <a:ln w="900" cmpd="sng">
                <a:solidFill>
                  <a:schemeClr val="accent1">
                    <a:satMod val="190000"/>
                    <a:alpha val="55000"/>
                  </a:schemeClr>
                </a:solidFill>
                <a:prstDash val="solid"/>
              </a:ln>
              <a:effectLst>
                <a:innerShdw blurRad="101600" dist="76200" dir="5400000">
                  <a:schemeClr val="accent1">
                    <a:satMod val="190000"/>
                    <a:tint val="100000"/>
                    <a:alpha val="74000"/>
                  </a:schemeClr>
                </a:innerShdw>
              </a:effectLst>
            </a:endParaRPr>
          </a:p>
        </p:txBody>
      </p:sp>
      <p:sp>
        <p:nvSpPr>
          <p:cNvPr id="3" name="عنصر نائب لرقم الشريحة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D421E2-FAF5-4199-92DE-22EA4AAB39ED}" type="slidenum">
              <a:rPr lang="ar-SA" smtClean="0"/>
              <a:pPr/>
              <a:t>31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9986026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2"/>
          <p:cNvSpPr txBox="1">
            <a:spLocks/>
          </p:cNvSpPr>
          <p:nvPr/>
        </p:nvSpPr>
        <p:spPr>
          <a:xfrm>
            <a:off x="179512" y="476672"/>
            <a:ext cx="8784976" cy="3240360"/>
          </a:xfrm>
          <a:prstGeom prst="rect">
            <a:avLst/>
          </a:prstGeom>
        </p:spPr>
        <p:txBody>
          <a:bodyPr>
            <a:normAutofit fontScale="92500"/>
          </a:bodyPr>
          <a:lstStyle>
            <a:lvl1pPr marL="274320" indent="-274320" algn="r" rtl="1" eaLnBrk="1" latinLnBrk="0" hangingPunct="1">
              <a:spcBef>
                <a:spcPct val="20000"/>
              </a:spcBef>
              <a:buClr>
                <a:schemeClr val="accent1"/>
              </a:buClr>
              <a:buSzPct val="85000"/>
              <a:buFont typeface="Wingdings 2"/>
              <a:buChar char=""/>
              <a:defRPr kumimoji="0"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48640" indent="-274320" algn="r" rtl="1" eaLnBrk="1" latinLnBrk="0" hangingPunct="1">
              <a:spcBef>
                <a:spcPct val="20000"/>
              </a:spcBef>
              <a:buClr>
                <a:schemeClr val="accent2"/>
              </a:buClr>
              <a:buSzPct val="70000"/>
              <a:buFont typeface="Wingdings"/>
              <a:buChar char=""/>
              <a:defRPr kumimoji="0" sz="2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822960" indent="-228600" algn="r" rtl="1" eaLnBrk="1" latinLnBrk="0" hangingPunct="1">
              <a:spcBef>
                <a:spcPct val="20000"/>
              </a:spcBef>
              <a:buClr>
                <a:schemeClr val="accent3"/>
              </a:buClr>
              <a:buSzPct val="75000"/>
              <a:buFont typeface="Wingdings 2"/>
              <a:buChar char="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97280" indent="-228600" algn="r" rtl="1" eaLnBrk="1" latinLnBrk="0" hangingPunct="1">
              <a:spcBef>
                <a:spcPct val="20000"/>
              </a:spcBef>
              <a:buClr>
                <a:schemeClr val="accent4"/>
              </a:buClr>
              <a:buSzPct val="70000"/>
              <a:buFont typeface="Wingdings"/>
              <a:buChar char=""/>
              <a:defRPr kumimoji="0"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1371600" indent="-228600" algn="r" rtl="1" eaLnBrk="1" latinLnBrk="0" hangingPunct="1">
              <a:spcBef>
                <a:spcPct val="20000"/>
              </a:spcBef>
              <a:buClr>
                <a:schemeClr val="accent5"/>
              </a:buClr>
              <a:buFontTx/>
              <a:buChar char="•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645920" indent="-182880" algn="r" rtl="1" eaLnBrk="1" latinLnBrk="0" hangingPunct="1">
              <a:spcBef>
                <a:spcPct val="20000"/>
              </a:spcBef>
              <a:buClr>
                <a:schemeClr val="accent6"/>
              </a:buClr>
              <a:buSzPct val="80000"/>
              <a:buFont typeface="Wingdings 2"/>
              <a:buChar char="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20240" indent="-182880" algn="r" rtl="1" eaLnBrk="1" latinLnBrk="0" hangingPunct="1">
              <a:spcBef>
                <a:spcPct val="20000"/>
              </a:spcBef>
              <a:buClr>
                <a:schemeClr val="accent1">
                  <a:shade val="75000"/>
                </a:schemeClr>
              </a:buClr>
              <a:buSzPct val="90000"/>
              <a:buChar char="•"/>
              <a:defRPr kumimoji="0"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03120" indent="-182880" algn="r" rtl="1" eaLnBrk="1" latinLnBrk="0" hangingPunct="1">
              <a:spcBef>
                <a:spcPct val="20000"/>
              </a:spcBef>
              <a:buClr>
                <a:schemeClr val="accent4">
                  <a:shade val="75000"/>
                </a:schemeClr>
              </a:buClr>
              <a:buChar char="•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377440" indent="-182880" algn="r" rtl="1" eaLnBrk="1" latinLnBrk="0" hangingPunct="1">
              <a:spcBef>
                <a:spcPct val="20000"/>
              </a:spcBef>
              <a:buClr>
                <a:schemeClr val="accent2">
                  <a:shade val="75000"/>
                </a:schemeClr>
              </a:buClr>
              <a:buSzPct val="90000"/>
              <a:buChar char="•"/>
              <a:defRPr kumimoji="0" sz="1400" kern="1200" cap="all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l" rtl="0">
              <a:buNone/>
            </a:pPr>
            <a:r>
              <a:rPr lang="en-US" sz="2800" b="1" u="sng" dirty="0" smtClean="0">
                <a:cs typeface="+mj-cs"/>
              </a:rPr>
              <a:t>2) </a:t>
            </a:r>
            <a:r>
              <a:rPr lang="en-US" sz="3200" b="1" u="sng" dirty="0" smtClean="0">
                <a:cs typeface="+mj-cs"/>
              </a:rPr>
              <a:t>Local Complications:</a:t>
            </a:r>
          </a:p>
          <a:p>
            <a:pPr algn="l" rtl="0"/>
            <a:r>
              <a:rPr lang="en-US" sz="2400" dirty="0" smtClean="0">
                <a:cs typeface="+mj-cs"/>
              </a:rPr>
              <a:t>Broken needle.(due to sudden movement during administration)</a:t>
            </a:r>
          </a:p>
          <a:p>
            <a:pPr algn="l" rtl="0"/>
            <a:r>
              <a:rPr lang="en-US" sz="2400" dirty="0" smtClean="0">
                <a:cs typeface="+mj-cs"/>
              </a:rPr>
              <a:t>Hematoma and scar formation (due to repeat insertion in the same area).</a:t>
            </a:r>
          </a:p>
          <a:p>
            <a:pPr algn="l" rtl="0"/>
            <a:r>
              <a:rPr lang="en-US" sz="2400" dirty="0" smtClean="0">
                <a:cs typeface="+mj-cs"/>
              </a:rPr>
              <a:t>Facial nerve gets temporarily paralyzed.</a:t>
            </a:r>
          </a:p>
          <a:p>
            <a:pPr algn="l" rtl="0"/>
            <a:r>
              <a:rPr lang="en-US" sz="2400" dirty="0" smtClean="0">
                <a:cs typeface="+mj-cs"/>
              </a:rPr>
              <a:t>Trauma of the nerve causing Paresthesia. </a:t>
            </a:r>
          </a:p>
          <a:p>
            <a:pPr algn="l" rtl="0"/>
            <a:r>
              <a:rPr lang="en-US" sz="2400" dirty="0" smtClean="0">
                <a:cs typeface="+mj-cs"/>
              </a:rPr>
              <a:t>Blanching due to Vasoconstrictor.</a:t>
            </a:r>
          </a:p>
          <a:p>
            <a:pPr algn="l" rtl="0"/>
            <a:r>
              <a:rPr lang="en-US" sz="2400" dirty="0" smtClean="0">
                <a:cs typeface="+mj-cs"/>
              </a:rPr>
              <a:t>Soft tissue injury or</a:t>
            </a:r>
            <a:r>
              <a:rPr lang="en-US" sz="2400" dirty="0" smtClean="0"/>
              <a:t> trauma to soft tissue</a:t>
            </a:r>
            <a:r>
              <a:rPr lang="en-US" sz="2400" dirty="0" smtClean="0">
                <a:cs typeface="+mj-cs"/>
              </a:rPr>
              <a:t> .</a:t>
            </a:r>
          </a:p>
          <a:p>
            <a:endParaRPr lang="en-US" sz="2000" dirty="0" smtClean="0">
              <a:cs typeface="+mj-cs"/>
            </a:endParaRPr>
          </a:p>
          <a:p>
            <a:pPr>
              <a:buFont typeface="Wingdings 2"/>
              <a:buNone/>
            </a:pPr>
            <a:endParaRPr lang="en-US" dirty="0" smtClean="0"/>
          </a:p>
        </p:txBody>
      </p:sp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7" y="3789040"/>
            <a:ext cx="3840427" cy="22322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3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03575" y="3717032"/>
            <a:ext cx="4760913" cy="2603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عنصر نائب لرقم الشريحة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D421E2-FAF5-4199-92DE-22EA4AAB39ED}" type="slidenum">
              <a:rPr lang="ar-SA" smtClean="0"/>
              <a:pPr/>
              <a:t>32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0858828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2"/>
          <p:cNvSpPr txBox="1">
            <a:spLocks/>
          </p:cNvSpPr>
          <p:nvPr/>
        </p:nvSpPr>
        <p:spPr>
          <a:xfrm>
            <a:off x="179512" y="476672"/>
            <a:ext cx="8784976" cy="3240360"/>
          </a:xfrm>
          <a:prstGeom prst="rect">
            <a:avLst/>
          </a:prstGeom>
        </p:spPr>
        <p:txBody>
          <a:bodyPr>
            <a:normAutofit/>
          </a:bodyPr>
          <a:lstStyle>
            <a:lvl1pPr marL="274320" indent="-274320" algn="r" rtl="1" eaLnBrk="1" latinLnBrk="0" hangingPunct="1">
              <a:spcBef>
                <a:spcPct val="20000"/>
              </a:spcBef>
              <a:buClr>
                <a:schemeClr val="accent1"/>
              </a:buClr>
              <a:buSzPct val="85000"/>
              <a:buFont typeface="Wingdings 2"/>
              <a:buChar char=""/>
              <a:defRPr kumimoji="0"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48640" indent="-274320" algn="r" rtl="1" eaLnBrk="1" latinLnBrk="0" hangingPunct="1">
              <a:spcBef>
                <a:spcPct val="20000"/>
              </a:spcBef>
              <a:buClr>
                <a:schemeClr val="accent2"/>
              </a:buClr>
              <a:buSzPct val="70000"/>
              <a:buFont typeface="Wingdings"/>
              <a:buChar char=""/>
              <a:defRPr kumimoji="0" sz="2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822960" indent="-228600" algn="r" rtl="1" eaLnBrk="1" latinLnBrk="0" hangingPunct="1">
              <a:spcBef>
                <a:spcPct val="20000"/>
              </a:spcBef>
              <a:buClr>
                <a:schemeClr val="accent3"/>
              </a:buClr>
              <a:buSzPct val="75000"/>
              <a:buFont typeface="Wingdings 2"/>
              <a:buChar char="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97280" indent="-228600" algn="r" rtl="1" eaLnBrk="1" latinLnBrk="0" hangingPunct="1">
              <a:spcBef>
                <a:spcPct val="20000"/>
              </a:spcBef>
              <a:buClr>
                <a:schemeClr val="accent4"/>
              </a:buClr>
              <a:buSzPct val="70000"/>
              <a:buFont typeface="Wingdings"/>
              <a:buChar char=""/>
              <a:defRPr kumimoji="0"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1371600" indent="-228600" algn="r" rtl="1" eaLnBrk="1" latinLnBrk="0" hangingPunct="1">
              <a:spcBef>
                <a:spcPct val="20000"/>
              </a:spcBef>
              <a:buClr>
                <a:schemeClr val="accent5"/>
              </a:buClr>
              <a:buFontTx/>
              <a:buChar char="•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645920" indent="-182880" algn="r" rtl="1" eaLnBrk="1" latinLnBrk="0" hangingPunct="1">
              <a:spcBef>
                <a:spcPct val="20000"/>
              </a:spcBef>
              <a:buClr>
                <a:schemeClr val="accent6"/>
              </a:buClr>
              <a:buSzPct val="80000"/>
              <a:buFont typeface="Wingdings 2"/>
              <a:buChar char="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20240" indent="-182880" algn="r" rtl="1" eaLnBrk="1" latinLnBrk="0" hangingPunct="1">
              <a:spcBef>
                <a:spcPct val="20000"/>
              </a:spcBef>
              <a:buClr>
                <a:schemeClr val="accent1">
                  <a:shade val="75000"/>
                </a:schemeClr>
              </a:buClr>
              <a:buSzPct val="90000"/>
              <a:buChar char="•"/>
              <a:defRPr kumimoji="0"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03120" indent="-182880" algn="r" rtl="1" eaLnBrk="1" latinLnBrk="0" hangingPunct="1">
              <a:spcBef>
                <a:spcPct val="20000"/>
              </a:spcBef>
              <a:buClr>
                <a:schemeClr val="accent4">
                  <a:shade val="75000"/>
                </a:schemeClr>
              </a:buClr>
              <a:buChar char="•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377440" indent="-182880" algn="r" rtl="1" eaLnBrk="1" latinLnBrk="0" hangingPunct="1">
              <a:spcBef>
                <a:spcPct val="20000"/>
              </a:spcBef>
              <a:buClr>
                <a:schemeClr val="accent2">
                  <a:shade val="75000"/>
                </a:schemeClr>
              </a:buClr>
              <a:buSzPct val="90000"/>
              <a:buChar char="•"/>
              <a:defRPr kumimoji="0" sz="1400" kern="1200" cap="all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l" rtl="0">
              <a:buNone/>
            </a:pPr>
            <a:r>
              <a:rPr lang="en-US" sz="2800" b="1" u="sng" dirty="0" smtClean="0">
                <a:cs typeface="+mj-cs"/>
              </a:rPr>
              <a:t>3) </a:t>
            </a:r>
            <a:r>
              <a:rPr lang="en-US" sz="3200" b="1" u="sng" dirty="0" smtClean="0">
                <a:cs typeface="+mj-cs"/>
              </a:rPr>
              <a:t>Post Anesthesia Trauma:</a:t>
            </a:r>
          </a:p>
          <a:p>
            <a:pPr algn="l" rtl="0"/>
            <a:r>
              <a:rPr lang="en-US" sz="2400" dirty="0" smtClean="0">
                <a:cs typeface="+mj-cs"/>
              </a:rPr>
              <a:t>Remind both parent and child that area will remain numb after the appointment.</a:t>
            </a:r>
          </a:p>
          <a:p>
            <a:pPr algn="l" rtl="0"/>
            <a:r>
              <a:rPr lang="en-US" sz="2400" dirty="0" smtClean="0">
                <a:cs typeface="+mj-cs"/>
              </a:rPr>
              <a:t>Caution that child should not to chew or bite at area.</a:t>
            </a:r>
          </a:p>
          <a:p>
            <a:pPr algn="l" rtl="0"/>
            <a:r>
              <a:rPr lang="en-US" sz="2400" dirty="0" smtClean="0">
                <a:cs typeface="+mj-cs"/>
              </a:rPr>
              <a:t>Sometimes placing a cotton roll between the teeth will help remind patient not to chew.</a:t>
            </a:r>
          </a:p>
          <a:p>
            <a:pPr algn="l" rtl="0">
              <a:buNone/>
            </a:pPr>
            <a:endParaRPr lang="en-US" sz="2000" dirty="0" smtClean="0">
              <a:cs typeface="+mj-cs"/>
            </a:endParaRPr>
          </a:p>
          <a:p>
            <a:pPr>
              <a:buFont typeface="Wingdings 2"/>
              <a:buNone/>
            </a:pPr>
            <a:endParaRPr lang="en-US" dirty="0" smtClean="0"/>
          </a:p>
        </p:txBody>
      </p:sp>
      <p:sp>
        <p:nvSpPr>
          <p:cNvPr id="1026" name="AutoShape 2" descr="نتيجة بحث الصور عن ‪Post local Anesthesia Trauma‬‏"/>
          <p:cNvSpPr>
            <a:spLocks noChangeAspect="1" noChangeArrowheads="1"/>
          </p:cNvSpPr>
          <p:nvPr/>
        </p:nvSpPr>
        <p:spPr bwMode="auto">
          <a:xfrm>
            <a:off x="8923338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ar-IQ"/>
          </a:p>
        </p:txBody>
      </p:sp>
      <p:sp>
        <p:nvSpPr>
          <p:cNvPr id="1028" name="AutoShape 4" descr="نتيجة بحث الصور عن ‪Post local Anesthesia Trauma‬‏"/>
          <p:cNvSpPr>
            <a:spLocks noChangeAspect="1" noChangeArrowheads="1"/>
          </p:cNvSpPr>
          <p:nvPr/>
        </p:nvSpPr>
        <p:spPr bwMode="auto">
          <a:xfrm>
            <a:off x="8923338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ar-IQ"/>
          </a:p>
        </p:txBody>
      </p:sp>
      <p:pic>
        <p:nvPicPr>
          <p:cNvPr id="1029" name="Picture 5" descr="C:\Users\lenovo\Desktop\HEMATOMA-FORMATION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928794" y="3071810"/>
            <a:ext cx="4657725" cy="3200400"/>
          </a:xfrm>
          <a:prstGeom prst="rect">
            <a:avLst/>
          </a:prstGeom>
          <a:noFill/>
        </p:spPr>
      </p:pic>
      <p:sp>
        <p:nvSpPr>
          <p:cNvPr id="3" name="عنصر نائب لرقم الشريحة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D421E2-FAF5-4199-92DE-22EA4AAB39ED}" type="slidenum">
              <a:rPr lang="ar-SA" smtClean="0"/>
              <a:pPr/>
              <a:t>33</a:t>
            </a:fld>
            <a:endParaRPr lang="ar-SA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2"/>
          <p:cNvSpPr txBox="1">
            <a:spLocks/>
          </p:cNvSpPr>
          <p:nvPr/>
        </p:nvSpPr>
        <p:spPr>
          <a:xfrm>
            <a:off x="107504" y="548681"/>
            <a:ext cx="8928992" cy="3672407"/>
          </a:xfrm>
          <a:prstGeom prst="rect">
            <a:avLst/>
          </a:prstGeom>
        </p:spPr>
        <p:txBody>
          <a:bodyPr/>
          <a:lstStyle>
            <a:lvl1pPr marL="274320" indent="-274320" algn="r" rtl="1" eaLnBrk="1" latinLnBrk="0" hangingPunct="1">
              <a:spcBef>
                <a:spcPct val="20000"/>
              </a:spcBef>
              <a:buClr>
                <a:schemeClr val="accent1"/>
              </a:buClr>
              <a:buSzPct val="85000"/>
              <a:buFont typeface="Wingdings 2"/>
              <a:buChar char=""/>
              <a:defRPr kumimoji="0"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48640" indent="-274320" algn="r" rtl="1" eaLnBrk="1" latinLnBrk="0" hangingPunct="1">
              <a:spcBef>
                <a:spcPct val="20000"/>
              </a:spcBef>
              <a:buClr>
                <a:schemeClr val="accent2"/>
              </a:buClr>
              <a:buSzPct val="70000"/>
              <a:buFont typeface="Wingdings"/>
              <a:buChar char=""/>
              <a:defRPr kumimoji="0" sz="2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822960" indent="-228600" algn="r" rtl="1" eaLnBrk="1" latinLnBrk="0" hangingPunct="1">
              <a:spcBef>
                <a:spcPct val="20000"/>
              </a:spcBef>
              <a:buClr>
                <a:schemeClr val="accent3"/>
              </a:buClr>
              <a:buSzPct val="75000"/>
              <a:buFont typeface="Wingdings 2"/>
              <a:buChar char="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97280" indent="-228600" algn="r" rtl="1" eaLnBrk="1" latinLnBrk="0" hangingPunct="1">
              <a:spcBef>
                <a:spcPct val="20000"/>
              </a:spcBef>
              <a:buClr>
                <a:schemeClr val="accent4"/>
              </a:buClr>
              <a:buSzPct val="70000"/>
              <a:buFont typeface="Wingdings"/>
              <a:buChar char=""/>
              <a:defRPr kumimoji="0"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1371600" indent="-228600" algn="r" rtl="1" eaLnBrk="1" latinLnBrk="0" hangingPunct="1">
              <a:spcBef>
                <a:spcPct val="20000"/>
              </a:spcBef>
              <a:buClr>
                <a:schemeClr val="accent5"/>
              </a:buClr>
              <a:buFontTx/>
              <a:buChar char="•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645920" indent="-182880" algn="r" rtl="1" eaLnBrk="1" latinLnBrk="0" hangingPunct="1">
              <a:spcBef>
                <a:spcPct val="20000"/>
              </a:spcBef>
              <a:buClr>
                <a:schemeClr val="accent6"/>
              </a:buClr>
              <a:buSzPct val="80000"/>
              <a:buFont typeface="Wingdings 2"/>
              <a:buChar char="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20240" indent="-182880" algn="r" rtl="1" eaLnBrk="1" latinLnBrk="0" hangingPunct="1">
              <a:spcBef>
                <a:spcPct val="20000"/>
              </a:spcBef>
              <a:buClr>
                <a:schemeClr val="accent1">
                  <a:shade val="75000"/>
                </a:schemeClr>
              </a:buClr>
              <a:buSzPct val="90000"/>
              <a:buChar char="•"/>
              <a:defRPr kumimoji="0"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03120" indent="-182880" algn="r" rtl="1" eaLnBrk="1" latinLnBrk="0" hangingPunct="1">
              <a:spcBef>
                <a:spcPct val="20000"/>
              </a:spcBef>
              <a:buClr>
                <a:schemeClr val="accent4">
                  <a:shade val="75000"/>
                </a:schemeClr>
              </a:buClr>
              <a:buChar char="•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377440" indent="-182880" algn="r" rtl="1" eaLnBrk="1" latinLnBrk="0" hangingPunct="1">
              <a:spcBef>
                <a:spcPct val="20000"/>
              </a:spcBef>
              <a:buClr>
                <a:schemeClr val="accent2">
                  <a:shade val="75000"/>
                </a:schemeClr>
              </a:buClr>
              <a:buSzPct val="90000"/>
              <a:buChar char="•"/>
              <a:defRPr kumimoji="0" sz="1400" kern="1200" cap="all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l" rtl="0">
              <a:buNone/>
            </a:pPr>
            <a:r>
              <a:rPr lang="en-US" sz="2400" b="1" u="sng" dirty="0" smtClean="0">
                <a:cs typeface="+mj-cs"/>
              </a:rPr>
              <a:t>Computer Controlled Anesthesia Delivery System (WAND) :</a:t>
            </a:r>
          </a:p>
          <a:p>
            <a:pPr marL="0" indent="0" algn="l" rtl="0">
              <a:buNone/>
            </a:pPr>
            <a:endParaRPr lang="en-US" sz="2400" dirty="0" smtClean="0">
              <a:cs typeface="+mj-cs"/>
            </a:endParaRPr>
          </a:p>
          <a:p>
            <a:pPr marL="0" indent="0" algn="l" rtl="0">
              <a:buNone/>
            </a:pPr>
            <a:r>
              <a:rPr lang="en-US" sz="2400" dirty="0">
                <a:cs typeface="+mj-cs"/>
              </a:rPr>
              <a:t>A</a:t>
            </a:r>
            <a:r>
              <a:rPr lang="en-US" sz="2400" dirty="0" smtClean="0">
                <a:cs typeface="+mj-cs"/>
              </a:rPr>
              <a:t>dministers local anesthetic at two specific rates of delivery. </a:t>
            </a:r>
          </a:p>
          <a:p>
            <a:pPr algn="l" rtl="0"/>
            <a:endParaRPr lang="en-US" sz="2400" dirty="0" smtClean="0">
              <a:cs typeface="+mj-cs"/>
            </a:endParaRPr>
          </a:p>
          <a:p>
            <a:pPr algn="l" rtl="0"/>
            <a:r>
              <a:rPr lang="en-US" sz="2400" dirty="0" smtClean="0">
                <a:cs typeface="+mj-cs"/>
              </a:rPr>
              <a:t>The slow rate is 0.5ml/min </a:t>
            </a:r>
          </a:p>
          <a:p>
            <a:pPr marL="0" indent="0" algn="l" rtl="0">
              <a:buNone/>
            </a:pPr>
            <a:r>
              <a:rPr lang="en-US" sz="2400" dirty="0">
                <a:cs typeface="+mj-cs"/>
              </a:rPr>
              <a:t> </a:t>
            </a:r>
            <a:r>
              <a:rPr lang="en-US" sz="2400" dirty="0" smtClean="0">
                <a:cs typeface="+mj-cs"/>
              </a:rPr>
              <a:t>   and</a:t>
            </a:r>
          </a:p>
          <a:p>
            <a:pPr algn="l" rtl="0"/>
            <a:r>
              <a:rPr lang="en-US" sz="2400" dirty="0" smtClean="0">
                <a:cs typeface="+mj-cs"/>
              </a:rPr>
              <a:t> fast rate is 1.8ml/min . </a:t>
            </a:r>
            <a:endParaRPr lang="en-US" sz="2400" dirty="0"/>
          </a:p>
          <a:p>
            <a:pPr algn="l" rtl="0"/>
            <a:endParaRPr lang="en-US" sz="2400" dirty="0">
              <a:cs typeface="+mj-cs"/>
            </a:endParaRPr>
          </a:p>
        </p:txBody>
      </p:sp>
      <p:pic>
        <p:nvPicPr>
          <p:cNvPr id="17410" name="Picture 2">
            <a:hlinkClick r:id="rId2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63254" y="3501008"/>
            <a:ext cx="3801234" cy="31522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عنصر نائب لرقم الشريحة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D421E2-FAF5-4199-92DE-22EA4AAB39ED}" type="slidenum">
              <a:rPr lang="ar-SA" smtClean="0"/>
              <a:pPr/>
              <a:t>34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0020434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2"/>
          <p:cNvSpPr txBox="1">
            <a:spLocks/>
          </p:cNvSpPr>
          <p:nvPr/>
        </p:nvSpPr>
        <p:spPr>
          <a:xfrm>
            <a:off x="179512" y="548680"/>
            <a:ext cx="8784976" cy="3888432"/>
          </a:xfrm>
          <a:prstGeom prst="rect">
            <a:avLst/>
          </a:prstGeom>
        </p:spPr>
        <p:txBody>
          <a:bodyPr>
            <a:normAutofit/>
          </a:bodyPr>
          <a:lstStyle>
            <a:lvl1pPr marL="274320" indent="-274320" algn="r" rtl="1" eaLnBrk="1" latinLnBrk="0" hangingPunct="1">
              <a:spcBef>
                <a:spcPct val="20000"/>
              </a:spcBef>
              <a:buClr>
                <a:schemeClr val="accent1"/>
              </a:buClr>
              <a:buSzPct val="85000"/>
              <a:buFont typeface="Wingdings 2"/>
              <a:buChar char=""/>
              <a:defRPr kumimoji="0"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48640" indent="-274320" algn="r" rtl="1" eaLnBrk="1" latinLnBrk="0" hangingPunct="1">
              <a:spcBef>
                <a:spcPct val="20000"/>
              </a:spcBef>
              <a:buClr>
                <a:schemeClr val="accent2"/>
              </a:buClr>
              <a:buSzPct val="70000"/>
              <a:buFont typeface="Wingdings"/>
              <a:buChar char=""/>
              <a:defRPr kumimoji="0" sz="2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822960" indent="-228600" algn="r" rtl="1" eaLnBrk="1" latinLnBrk="0" hangingPunct="1">
              <a:spcBef>
                <a:spcPct val="20000"/>
              </a:spcBef>
              <a:buClr>
                <a:schemeClr val="accent3"/>
              </a:buClr>
              <a:buSzPct val="75000"/>
              <a:buFont typeface="Wingdings 2"/>
              <a:buChar char="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97280" indent="-228600" algn="r" rtl="1" eaLnBrk="1" latinLnBrk="0" hangingPunct="1">
              <a:spcBef>
                <a:spcPct val="20000"/>
              </a:spcBef>
              <a:buClr>
                <a:schemeClr val="accent4"/>
              </a:buClr>
              <a:buSzPct val="70000"/>
              <a:buFont typeface="Wingdings"/>
              <a:buChar char=""/>
              <a:defRPr kumimoji="0"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1371600" indent="-228600" algn="r" rtl="1" eaLnBrk="1" latinLnBrk="0" hangingPunct="1">
              <a:spcBef>
                <a:spcPct val="20000"/>
              </a:spcBef>
              <a:buClr>
                <a:schemeClr val="accent5"/>
              </a:buClr>
              <a:buFontTx/>
              <a:buChar char="•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645920" indent="-182880" algn="r" rtl="1" eaLnBrk="1" latinLnBrk="0" hangingPunct="1">
              <a:spcBef>
                <a:spcPct val="20000"/>
              </a:spcBef>
              <a:buClr>
                <a:schemeClr val="accent6"/>
              </a:buClr>
              <a:buSzPct val="80000"/>
              <a:buFont typeface="Wingdings 2"/>
              <a:buChar char="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20240" indent="-182880" algn="r" rtl="1" eaLnBrk="1" latinLnBrk="0" hangingPunct="1">
              <a:spcBef>
                <a:spcPct val="20000"/>
              </a:spcBef>
              <a:buClr>
                <a:schemeClr val="accent1">
                  <a:shade val="75000"/>
                </a:schemeClr>
              </a:buClr>
              <a:buSzPct val="90000"/>
              <a:buChar char="•"/>
              <a:defRPr kumimoji="0"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03120" indent="-182880" algn="r" rtl="1" eaLnBrk="1" latinLnBrk="0" hangingPunct="1">
              <a:spcBef>
                <a:spcPct val="20000"/>
              </a:spcBef>
              <a:buClr>
                <a:schemeClr val="accent4">
                  <a:shade val="75000"/>
                </a:schemeClr>
              </a:buClr>
              <a:buChar char="•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377440" indent="-182880" algn="r" rtl="1" eaLnBrk="1" latinLnBrk="0" hangingPunct="1">
              <a:spcBef>
                <a:spcPct val="20000"/>
              </a:spcBef>
              <a:buClr>
                <a:schemeClr val="accent2">
                  <a:shade val="75000"/>
                </a:schemeClr>
              </a:buClr>
              <a:buSzPct val="90000"/>
              <a:buChar char="•"/>
              <a:defRPr kumimoji="0" sz="1400" kern="1200" cap="all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l" rtl="0">
              <a:buFont typeface="Wingdings 2"/>
              <a:buNone/>
            </a:pPr>
            <a:r>
              <a:rPr lang="en-US" sz="2800" b="1" u="sng" smtClean="0">
                <a:cs typeface="+mj-cs"/>
              </a:rPr>
              <a:t>Intraoral  </a:t>
            </a:r>
            <a:r>
              <a:rPr lang="en-US" sz="2800" b="1" u="sng" dirty="0" smtClean="0">
                <a:cs typeface="+mj-cs"/>
              </a:rPr>
              <a:t>lidocaine  patch </a:t>
            </a:r>
            <a:r>
              <a:rPr lang="en-US" sz="2000" dirty="0" smtClean="0">
                <a:cs typeface="+mj-cs"/>
              </a:rPr>
              <a:t>(Topical Anesthesia) </a:t>
            </a:r>
          </a:p>
          <a:p>
            <a:pPr algn="l" rtl="0"/>
            <a:r>
              <a:rPr lang="en-US" sz="2400" dirty="0" smtClean="0">
                <a:cs typeface="+mj-cs"/>
              </a:rPr>
              <a:t>Contains 10% or 20% lidocaine. </a:t>
            </a:r>
          </a:p>
          <a:p>
            <a:pPr algn="l" rtl="0"/>
            <a:r>
              <a:rPr lang="en-US" sz="2400" dirty="0" smtClean="0">
                <a:cs typeface="+mj-cs"/>
              </a:rPr>
              <a:t>Placed for 15 minutes</a:t>
            </a:r>
            <a:r>
              <a:rPr lang="en-IN" sz="2400" dirty="0" smtClean="0">
                <a:cs typeface="+mj-cs"/>
              </a:rPr>
              <a:t> on the buccal mucosa of the maxillary or mandibular premolar area, 2 mm apical to the </a:t>
            </a:r>
            <a:r>
              <a:rPr lang="en-IN" sz="2400" dirty="0" err="1" smtClean="0">
                <a:cs typeface="+mj-cs"/>
              </a:rPr>
              <a:t>mucogingival</a:t>
            </a:r>
            <a:r>
              <a:rPr lang="en-IN" sz="2400" dirty="0" smtClean="0">
                <a:cs typeface="+mj-cs"/>
              </a:rPr>
              <a:t> junction.</a:t>
            </a:r>
            <a:endParaRPr lang="en-US" sz="2400" dirty="0" smtClean="0">
              <a:cs typeface="+mj-cs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3645024"/>
            <a:ext cx="6084887" cy="2590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4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72200" y="3933056"/>
            <a:ext cx="2535493" cy="180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عنصر نائب لرقم الشريحة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D421E2-FAF5-4199-92DE-22EA4AAB39ED}" type="slidenum">
              <a:rPr lang="ar-SA" smtClean="0"/>
              <a:pPr/>
              <a:t>35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1522795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72198" y="2786058"/>
            <a:ext cx="2737104" cy="2359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0" y="-24"/>
            <a:ext cx="8784976" cy="7448193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l" rtl="0"/>
            <a:r>
              <a:rPr lang="en-US" sz="2800" b="1" u="sng" dirty="0" smtClean="0">
                <a:cs typeface="+mj-cs"/>
              </a:rPr>
              <a:t>Principles of Atraumatic Injection:</a:t>
            </a:r>
          </a:p>
          <a:p>
            <a:pPr marL="285750" indent="-285750" algn="l" rtl="0">
              <a:buFont typeface="Arial" pitchFamily="34" charset="0"/>
              <a:buChar char="•"/>
            </a:pPr>
            <a:r>
              <a:rPr lang="en-US" sz="2400" dirty="0" smtClean="0">
                <a:cs typeface="+mj-cs"/>
              </a:rPr>
              <a:t>Lock confident and smile.</a:t>
            </a:r>
          </a:p>
          <a:p>
            <a:pPr marL="285750" indent="-285750" algn="l" rtl="0">
              <a:buFont typeface="Arial" pitchFamily="34" charset="0"/>
              <a:buChar char="•"/>
            </a:pPr>
            <a:r>
              <a:rPr lang="en-US" sz="2400" dirty="0" smtClean="0">
                <a:cs typeface="+mj-cs"/>
              </a:rPr>
              <a:t>Don’t let the parents take charge.</a:t>
            </a:r>
          </a:p>
          <a:p>
            <a:pPr marL="285750" indent="-285750" algn="l" rtl="0">
              <a:buFont typeface="Arial" pitchFamily="34" charset="0"/>
              <a:buChar char="•"/>
            </a:pPr>
            <a:r>
              <a:rPr lang="en-US" sz="2400" dirty="0" smtClean="0">
                <a:cs typeface="+mj-cs"/>
              </a:rPr>
              <a:t>Use Anesthetic cartilage and siring at</a:t>
            </a:r>
          </a:p>
          <a:p>
            <a:pPr algn="l" rtl="0"/>
            <a:r>
              <a:rPr lang="en-US" sz="2400" dirty="0" smtClean="0">
                <a:cs typeface="+mj-cs"/>
              </a:rPr>
              <a:t> temperature close to room temperature.</a:t>
            </a:r>
          </a:p>
          <a:p>
            <a:pPr marL="285750" indent="-285750" algn="l" rtl="0">
              <a:buFont typeface="Arial" pitchFamily="34" charset="0"/>
              <a:buChar char="•"/>
            </a:pPr>
            <a:r>
              <a:rPr lang="en-US" sz="2400" dirty="0" smtClean="0">
                <a:cs typeface="+mj-cs"/>
              </a:rPr>
              <a:t>Proper positioning for the patient and doctor.</a:t>
            </a:r>
          </a:p>
          <a:p>
            <a:pPr marL="285750" indent="-285750" algn="l" rtl="0">
              <a:buFont typeface="Arial" pitchFamily="34" charset="0"/>
              <a:buChar char="•"/>
            </a:pPr>
            <a:r>
              <a:rPr lang="en-US" sz="2400" dirty="0" smtClean="0">
                <a:cs typeface="+mj-cs"/>
              </a:rPr>
              <a:t>Apply topical anesthesia.</a:t>
            </a:r>
          </a:p>
          <a:p>
            <a:pPr marL="285750" indent="-285750" algn="l" rtl="0">
              <a:buFont typeface="Arial" pitchFamily="34" charset="0"/>
              <a:buChar char="•"/>
            </a:pPr>
            <a:r>
              <a:rPr lang="en-US" sz="2400" dirty="0" smtClean="0">
                <a:cs typeface="+mj-cs"/>
              </a:rPr>
              <a:t>Always communicate with the patient.</a:t>
            </a:r>
          </a:p>
          <a:p>
            <a:pPr marL="285750" indent="-285750" algn="l" rtl="0">
              <a:buFont typeface="Arial" pitchFamily="34" charset="0"/>
              <a:buChar char="•"/>
            </a:pPr>
            <a:r>
              <a:rPr lang="en-US" sz="2400" dirty="0" smtClean="0">
                <a:cs typeface="+mj-cs"/>
              </a:rPr>
              <a:t>Keep syringe out of patient site.</a:t>
            </a:r>
          </a:p>
          <a:p>
            <a:pPr marL="285750" indent="-285750" algn="l" rtl="0">
              <a:buFont typeface="Arial" pitchFamily="34" charset="0"/>
              <a:buChar char="•"/>
            </a:pPr>
            <a:r>
              <a:rPr lang="en-US" sz="2400" dirty="0" smtClean="0">
                <a:cs typeface="+mj-cs"/>
              </a:rPr>
              <a:t>Don’t inject subperiosteally.</a:t>
            </a:r>
          </a:p>
          <a:p>
            <a:pPr marL="285750" indent="-285750" algn="l" rtl="0">
              <a:buFont typeface="Arial" pitchFamily="34" charset="0"/>
              <a:buChar char="•"/>
            </a:pPr>
            <a:r>
              <a:rPr lang="en-US" sz="2400" dirty="0" smtClean="0">
                <a:cs typeface="+mj-cs"/>
              </a:rPr>
              <a:t>Always aspirate.</a:t>
            </a:r>
          </a:p>
          <a:p>
            <a:pPr marL="285750" indent="-285750" algn="l" rtl="0">
              <a:buFont typeface="Arial" pitchFamily="34" charset="0"/>
              <a:buChar char="•"/>
            </a:pPr>
            <a:r>
              <a:rPr lang="en-US" sz="2400" dirty="0" smtClean="0">
                <a:cs typeface="+mj-cs"/>
              </a:rPr>
              <a:t>Slowly deposit LA solution.</a:t>
            </a:r>
          </a:p>
          <a:p>
            <a:pPr marL="285750" indent="-285750" algn="l" rtl="0">
              <a:buFont typeface="Arial" pitchFamily="34" charset="0"/>
              <a:buChar char="•"/>
            </a:pPr>
            <a:r>
              <a:rPr lang="en-US" sz="2400" dirty="0" smtClean="0">
                <a:cs typeface="+mj-cs"/>
              </a:rPr>
              <a:t>Bevel of the needle facing the bone.</a:t>
            </a:r>
          </a:p>
          <a:p>
            <a:pPr marL="285750" indent="-285750" algn="l" rtl="0">
              <a:buFont typeface="Arial" pitchFamily="34" charset="0"/>
              <a:buChar char="•"/>
            </a:pPr>
            <a:r>
              <a:rPr lang="en-US" sz="2400" dirty="0" smtClean="0">
                <a:cs typeface="+mj-cs"/>
              </a:rPr>
              <a:t>Never leave patient unattended a</a:t>
            </a:r>
            <a:r>
              <a:rPr lang="en-US" sz="2400" dirty="0" smtClean="0"/>
              <a:t>ssistant </a:t>
            </a:r>
          </a:p>
          <a:p>
            <a:pPr marL="285750" indent="-285750" algn="l" rtl="0"/>
            <a:r>
              <a:rPr lang="en-US" sz="2400" dirty="0" smtClean="0"/>
              <a:t> should be ready at all times to restrain patient’s hands.</a:t>
            </a:r>
          </a:p>
          <a:p>
            <a:pPr marL="285750" indent="-285750" algn="l" rtl="0">
              <a:buFont typeface="Arial" pitchFamily="34" charset="0"/>
              <a:buChar char="•"/>
            </a:pPr>
            <a:r>
              <a:rPr lang="en-US" sz="2400" dirty="0" smtClean="0"/>
              <a:t>Assistance can help </a:t>
            </a:r>
            <a:r>
              <a:rPr lang="en-US" sz="2400" dirty="0" err="1" smtClean="0"/>
              <a:t>bloch</a:t>
            </a:r>
            <a:r>
              <a:rPr lang="en-US" sz="2400" dirty="0" smtClean="0"/>
              <a:t> view and keep patient distracted.</a:t>
            </a:r>
          </a:p>
          <a:p>
            <a:pPr marL="285750" indent="-285750" algn="l" rtl="0">
              <a:buFont typeface="Arial" pitchFamily="34" charset="0"/>
              <a:buChar char="•"/>
            </a:pPr>
            <a:endParaRPr lang="en-US" sz="2400" dirty="0" smtClean="0"/>
          </a:p>
          <a:p>
            <a:pPr marL="285750" indent="-285750" algn="l" rtl="0">
              <a:buFont typeface="Arial" pitchFamily="34" charset="0"/>
              <a:buChar char="•"/>
            </a:pPr>
            <a:endParaRPr lang="en-US" sz="2400" dirty="0" smtClean="0">
              <a:cs typeface="+mj-cs"/>
            </a:endParaRPr>
          </a:p>
          <a:p>
            <a:pPr marL="285750" indent="-285750" algn="l" rtl="0">
              <a:buFont typeface="Arial" pitchFamily="34" charset="0"/>
              <a:buChar char="•"/>
            </a:pPr>
            <a:endParaRPr lang="en-US" sz="2400" dirty="0" smtClean="0">
              <a:cs typeface="+mj-cs"/>
            </a:endParaRPr>
          </a:p>
          <a:p>
            <a:pPr marL="285750" indent="-285750" algn="l" rtl="0">
              <a:buFont typeface="Arial" pitchFamily="34" charset="0"/>
              <a:buChar char="•"/>
            </a:pPr>
            <a:endParaRPr lang="ar-SA" dirty="0"/>
          </a:p>
        </p:txBody>
      </p:sp>
      <p:pic>
        <p:nvPicPr>
          <p:cNvPr id="18436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15140" y="428604"/>
            <a:ext cx="2252638" cy="2252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عنصر نائب لرقم الشريحة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D421E2-FAF5-4199-92DE-22EA4AAB39ED}" type="slidenum">
              <a:rPr lang="ar-SA" smtClean="0"/>
              <a:pPr/>
              <a:t>36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8125627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مربع نص 1"/>
          <p:cNvSpPr txBox="1"/>
          <p:nvPr/>
        </p:nvSpPr>
        <p:spPr>
          <a:xfrm>
            <a:off x="1000106" y="1357298"/>
            <a:ext cx="240772" cy="369332"/>
          </a:xfrm>
          <a:prstGeom prst="rect">
            <a:avLst/>
          </a:prstGeom>
          <a:noFill/>
        </p:spPr>
        <p:txBody>
          <a:bodyPr wrap="none" rtlCol="1">
            <a:spAutoFit/>
          </a:bodyPr>
          <a:lstStyle/>
          <a:p>
            <a:pPr algn="l"/>
            <a:r>
              <a:rPr lang="en-US" dirty="0" smtClean="0"/>
              <a:t> </a:t>
            </a:r>
            <a:endParaRPr lang="ar-IQ" dirty="0"/>
          </a:p>
        </p:txBody>
      </p:sp>
      <p:pic>
        <p:nvPicPr>
          <p:cNvPr id="1026" name="Picture 2" descr="C:\Users\lenovo\Desktop\pedo\local-anesthesia-paedodontics-16-638.jpg"/>
          <p:cNvPicPr>
            <a:picLocks noChangeAspect="1" noChangeArrowheads="1"/>
          </p:cNvPicPr>
          <p:nvPr/>
        </p:nvPicPr>
        <p:blipFill rotWithShape="1">
          <a:blip r:embed="rId2">
            <a:biLevel thresh="50000"/>
          </a:blip>
          <a:srcRect r="9838" b="25982"/>
          <a:stretch/>
        </p:blipFill>
        <p:spPr bwMode="auto">
          <a:xfrm>
            <a:off x="-29070" y="-23682"/>
            <a:ext cx="8244408" cy="4653136"/>
          </a:xfrm>
          <a:prstGeom prst="rect">
            <a:avLst/>
          </a:prstGeom>
          <a:noFill/>
        </p:spPr>
      </p:pic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3">
            <a:biLevel thresh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14942" y="214290"/>
            <a:ext cx="3000396" cy="32147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عنصر نائب لرقم الشريحة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D421E2-FAF5-4199-92DE-22EA4AAB39ED}" type="slidenum">
              <a:rPr lang="ar-SA" smtClean="0"/>
              <a:pPr/>
              <a:t>37</a:t>
            </a:fld>
            <a:endParaRPr lang="ar-SA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AutoShape 2" descr="نتيجة بحث الصور عن ‪mouth props dentistry‬‏"/>
          <p:cNvSpPr>
            <a:spLocks noChangeAspect="1" noChangeArrowheads="1"/>
          </p:cNvSpPr>
          <p:nvPr/>
        </p:nvSpPr>
        <p:spPr bwMode="auto">
          <a:xfrm>
            <a:off x="8923338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ar-IQ"/>
          </a:p>
        </p:txBody>
      </p:sp>
      <p:sp>
        <p:nvSpPr>
          <p:cNvPr id="58372" name="AutoShape 4" descr="نتيجة بحث الصور عن ‪mouth props dentistry‬‏"/>
          <p:cNvSpPr>
            <a:spLocks noChangeAspect="1" noChangeArrowheads="1"/>
          </p:cNvSpPr>
          <p:nvPr/>
        </p:nvSpPr>
        <p:spPr bwMode="auto">
          <a:xfrm>
            <a:off x="8923338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ar-IQ"/>
          </a:p>
        </p:txBody>
      </p:sp>
      <p:sp>
        <p:nvSpPr>
          <p:cNvPr id="58374" name="AutoShape 6" descr="نتيجة بحث الصور عن ‪mouth props dentistry‬‏"/>
          <p:cNvSpPr>
            <a:spLocks noChangeAspect="1" noChangeArrowheads="1"/>
          </p:cNvSpPr>
          <p:nvPr/>
        </p:nvSpPr>
        <p:spPr bwMode="auto">
          <a:xfrm>
            <a:off x="8086725" y="-1951038"/>
            <a:ext cx="4067175" cy="4067176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ar-IQ"/>
          </a:p>
        </p:txBody>
      </p:sp>
      <p:pic>
        <p:nvPicPr>
          <p:cNvPr id="58376" name="Picture 8" descr="نتيجة بحث الصور عن ‪mouth props dentistry‬‏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28596" y="3071810"/>
            <a:ext cx="4067175" cy="2928958"/>
          </a:xfrm>
          <a:prstGeom prst="rect">
            <a:avLst/>
          </a:prstGeom>
          <a:noFill/>
        </p:spPr>
      </p:pic>
      <p:sp>
        <p:nvSpPr>
          <p:cNvPr id="6" name="Content Placeholder 2"/>
          <p:cNvSpPr txBox="1">
            <a:spLocks/>
          </p:cNvSpPr>
          <p:nvPr/>
        </p:nvSpPr>
        <p:spPr>
          <a:xfrm>
            <a:off x="359024" y="214290"/>
            <a:ext cx="8784976" cy="3888432"/>
          </a:xfrm>
          <a:prstGeom prst="rect">
            <a:avLst/>
          </a:prstGeom>
        </p:spPr>
        <p:txBody>
          <a:bodyPr>
            <a:normAutofit/>
          </a:bodyPr>
          <a:lstStyle>
            <a:lvl1pPr marL="274320" indent="-274320" algn="r" rtl="1" eaLnBrk="1" latinLnBrk="0" hangingPunct="1">
              <a:spcBef>
                <a:spcPct val="20000"/>
              </a:spcBef>
              <a:buClr>
                <a:schemeClr val="accent1"/>
              </a:buClr>
              <a:buSzPct val="85000"/>
              <a:buFont typeface="Wingdings 2"/>
              <a:buChar char=""/>
              <a:defRPr kumimoji="0"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48640" indent="-274320" algn="r" rtl="1" eaLnBrk="1" latinLnBrk="0" hangingPunct="1">
              <a:spcBef>
                <a:spcPct val="20000"/>
              </a:spcBef>
              <a:buClr>
                <a:schemeClr val="accent2"/>
              </a:buClr>
              <a:buSzPct val="70000"/>
              <a:buFont typeface="Wingdings"/>
              <a:buChar char=""/>
              <a:defRPr kumimoji="0" sz="2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822960" indent="-228600" algn="r" rtl="1" eaLnBrk="1" latinLnBrk="0" hangingPunct="1">
              <a:spcBef>
                <a:spcPct val="20000"/>
              </a:spcBef>
              <a:buClr>
                <a:schemeClr val="accent3"/>
              </a:buClr>
              <a:buSzPct val="75000"/>
              <a:buFont typeface="Wingdings 2"/>
              <a:buChar char="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97280" indent="-228600" algn="r" rtl="1" eaLnBrk="1" latinLnBrk="0" hangingPunct="1">
              <a:spcBef>
                <a:spcPct val="20000"/>
              </a:spcBef>
              <a:buClr>
                <a:schemeClr val="accent4"/>
              </a:buClr>
              <a:buSzPct val="70000"/>
              <a:buFont typeface="Wingdings"/>
              <a:buChar char=""/>
              <a:defRPr kumimoji="0"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1371600" indent="-228600" algn="r" rtl="1" eaLnBrk="1" latinLnBrk="0" hangingPunct="1">
              <a:spcBef>
                <a:spcPct val="20000"/>
              </a:spcBef>
              <a:buClr>
                <a:schemeClr val="accent5"/>
              </a:buClr>
              <a:buFontTx/>
              <a:buChar char="•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645920" indent="-182880" algn="r" rtl="1" eaLnBrk="1" latinLnBrk="0" hangingPunct="1">
              <a:spcBef>
                <a:spcPct val="20000"/>
              </a:spcBef>
              <a:buClr>
                <a:schemeClr val="accent6"/>
              </a:buClr>
              <a:buSzPct val="80000"/>
              <a:buFont typeface="Wingdings 2"/>
              <a:buChar char="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20240" indent="-182880" algn="r" rtl="1" eaLnBrk="1" latinLnBrk="0" hangingPunct="1">
              <a:spcBef>
                <a:spcPct val="20000"/>
              </a:spcBef>
              <a:buClr>
                <a:schemeClr val="accent1">
                  <a:shade val="75000"/>
                </a:schemeClr>
              </a:buClr>
              <a:buSzPct val="90000"/>
              <a:buChar char="•"/>
              <a:defRPr kumimoji="0"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03120" indent="-182880" algn="r" rtl="1" eaLnBrk="1" latinLnBrk="0" hangingPunct="1">
              <a:spcBef>
                <a:spcPct val="20000"/>
              </a:spcBef>
              <a:buClr>
                <a:schemeClr val="accent4">
                  <a:shade val="75000"/>
                </a:schemeClr>
              </a:buClr>
              <a:buChar char="•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377440" indent="-182880" algn="r" rtl="1" eaLnBrk="1" latinLnBrk="0" hangingPunct="1">
              <a:spcBef>
                <a:spcPct val="20000"/>
              </a:spcBef>
              <a:buClr>
                <a:schemeClr val="accent2">
                  <a:shade val="75000"/>
                </a:schemeClr>
              </a:buClr>
              <a:buSzPct val="90000"/>
              <a:buChar char="•"/>
              <a:defRPr kumimoji="0" sz="1400" kern="1200" cap="all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l" rtl="0">
              <a:buFont typeface="Wingdings 2"/>
              <a:buNone/>
            </a:pPr>
            <a:r>
              <a:rPr lang="en-US" sz="4000" b="1" dirty="0" smtClean="0">
                <a:cs typeface="+mj-cs"/>
              </a:rPr>
              <a:t>Mouth props</a:t>
            </a:r>
            <a:r>
              <a:rPr lang="en-US" sz="3200" dirty="0" smtClean="0">
                <a:cs typeface="+mj-cs"/>
              </a:rPr>
              <a:t> </a:t>
            </a:r>
          </a:p>
          <a:p>
            <a:pPr marL="0" indent="0" algn="l" rtl="0">
              <a:buFont typeface="Wingdings 2"/>
              <a:buNone/>
            </a:pPr>
            <a:endParaRPr lang="en-US" sz="3200" dirty="0" smtClean="0">
              <a:cs typeface="+mj-cs"/>
            </a:endParaRPr>
          </a:p>
          <a:p>
            <a:pPr algn="l" rtl="0"/>
            <a:r>
              <a:rPr lang="en-US" sz="2400" dirty="0" smtClean="0">
                <a:cs typeface="+mj-cs"/>
              </a:rPr>
              <a:t>Help child keep his mouth </a:t>
            </a:r>
          </a:p>
          <a:p>
            <a:pPr algn="l" rtl="0">
              <a:buNone/>
            </a:pPr>
            <a:r>
              <a:rPr lang="en-US" sz="2400" dirty="0" smtClean="0">
                <a:cs typeface="+mj-cs"/>
              </a:rPr>
              <a:t>Sufficiently open. </a:t>
            </a:r>
          </a:p>
          <a:p>
            <a:pPr algn="l" rtl="0"/>
            <a:r>
              <a:rPr lang="en-US" sz="2400" dirty="0" smtClean="0">
                <a:cs typeface="+mj-cs"/>
              </a:rPr>
              <a:t>Placed on the posterior teeth </a:t>
            </a:r>
            <a:r>
              <a:rPr lang="en-IN" sz="2400" dirty="0" smtClean="0">
                <a:cs typeface="+mj-cs"/>
              </a:rPr>
              <a:t>.</a:t>
            </a:r>
            <a:endParaRPr lang="en-US" sz="2400" dirty="0" smtClean="0">
              <a:cs typeface="+mj-cs"/>
            </a:endParaRPr>
          </a:p>
        </p:txBody>
      </p:sp>
      <p:pic>
        <p:nvPicPr>
          <p:cNvPr id="58378" name="Picture 10" descr="صورة ذات صلة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643570" y="642918"/>
            <a:ext cx="2857500" cy="1885950"/>
          </a:xfrm>
          <a:prstGeom prst="rect">
            <a:avLst/>
          </a:prstGeom>
          <a:noFill/>
        </p:spPr>
      </p:pic>
      <p:pic>
        <p:nvPicPr>
          <p:cNvPr id="58380" name="Picture 12" descr="نتيجة بحث الصور عن ‪mouth props dentistry‬‏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572132" y="2071678"/>
            <a:ext cx="3214710" cy="2424102"/>
          </a:xfrm>
          <a:prstGeom prst="rect">
            <a:avLst/>
          </a:prstGeom>
          <a:noFill/>
        </p:spPr>
      </p:pic>
      <p:pic>
        <p:nvPicPr>
          <p:cNvPr id="58382" name="Picture 14" descr="نتيجة بحث الصور عن ‪mouth props dentistry‬‏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715008" y="4572008"/>
            <a:ext cx="2714644" cy="1785926"/>
          </a:xfrm>
          <a:prstGeom prst="rect">
            <a:avLst/>
          </a:prstGeom>
          <a:noFill/>
        </p:spPr>
      </p:pic>
      <p:sp>
        <p:nvSpPr>
          <p:cNvPr id="2" name="عنصر نائب لرقم الشريحة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D421E2-FAF5-4199-92DE-22EA4AAB39ED}" type="slidenum">
              <a:rPr lang="ar-SA" smtClean="0"/>
              <a:pPr/>
              <a:t>38</a:t>
            </a:fld>
            <a:endParaRPr lang="ar-SA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2"/>
          <p:cNvSpPr txBox="1">
            <a:spLocks/>
          </p:cNvSpPr>
          <p:nvPr/>
        </p:nvSpPr>
        <p:spPr>
          <a:xfrm>
            <a:off x="169168" y="500042"/>
            <a:ext cx="8795320" cy="5161206"/>
          </a:xfrm>
          <a:prstGeom prst="rect">
            <a:avLst/>
          </a:prstGeom>
        </p:spPr>
        <p:txBody>
          <a:bodyPr>
            <a:normAutofit/>
          </a:bodyPr>
          <a:lstStyle>
            <a:lvl1pPr marL="274320" indent="-274320" algn="r" rtl="1" eaLnBrk="1" latinLnBrk="0" hangingPunct="1">
              <a:spcBef>
                <a:spcPct val="20000"/>
              </a:spcBef>
              <a:buClr>
                <a:schemeClr val="accent1"/>
              </a:buClr>
              <a:buSzPct val="85000"/>
              <a:buFont typeface="Wingdings 2"/>
              <a:buChar char=""/>
              <a:defRPr kumimoji="0"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48640" indent="-274320" algn="r" rtl="1" eaLnBrk="1" latinLnBrk="0" hangingPunct="1">
              <a:spcBef>
                <a:spcPct val="20000"/>
              </a:spcBef>
              <a:buClr>
                <a:schemeClr val="accent2"/>
              </a:buClr>
              <a:buSzPct val="70000"/>
              <a:buFont typeface="Wingdings"/>
              <a:buChar char=""/>
              <a:defRPr kumimoji="0" sz="2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822960" indent="-228600" algn="r" rtl="1" eaLnBrk="1" latinLnBrk="0" hangingPunct="1">
              <a:spcBef>
                <a:spcPct val="20000"/>
              </a:spcBef>
              <a:buClr>
                <a:schemeClr val="accent3"/>
              </a:buClr>
              <a:buSzPct val="75000"/>
              <a:buFont typeface="Wingdings 2"/>
              <a:buChar char="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97280" indent="-228600" algn="r" rtl="1" eaLnBrk="1" latinLnBrk="0" hangingPunct="1">
              <a:spcBef>
                <a:spcPct val="20000"/>
              </a:spcBef>
              <a:buClr>
                <a:schemeClr val="accent4"/>
              </a:buClr>
              <a:buSzPct val="70000"/>
              <a:buFont typeface="Wingdings"/>
              <a:buChar char=""/>
              <a:defRPr kumimoji="0"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1371600" indent="-228600" algn="r" rtl="1" eaLnBrk="1" latinLnBrk="0" hangingPunct="1">
              <a:spcBef>
                <a:spcPct val="20000"/>
              </a:spcBef>
              <a:buClr>
                <a:schemeClr val="accent5"/>
              </a:buClr>
              <a:buFontTx/>
              <a:buChar char="•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645920" indent="-182880" algn="r" rtl="1" eaLnBrk="1" latinLnBrk="0" hangingPunct="1">
              <a:spcBef>
                <a:spcPct val="20000"/>
              </a:spcBef>
              <a:buClr>
                <a:schemeClr val="accent6"/>
              </a:buClr>
              <a:buSzPct val="80000"/>
              <a:buFont typeface="Wingdings 2"/>
              <a:buChar char="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20240" indent="-182880" algn="r" rtl="1" eaLnBrk="1" latinLnBrk="0" hangingPunct="1">
              <a:spcBef>
                <a:spcPct val="20000"/>
              </a:spcBef>
              <a:buClr>
                <a:schemeClr val="accent1">
                  <a:shade val="75000"/>
                </a:schemeClr>
              </a:buClr>
              <a:buSzPct val="90000"/>
              <a:buChar char="•"/>
              <a:defRPr kumimoji="0"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03120" indent="-182880" algn="r" rtl="1" eaLnBrk="1" latinLnBrk="0" hangingPunct="1">
              <a:spcBef>
                <a:spcPct val="20000"/>
              </a:spcBef>
              <a:buClr>
                <a:schemeClr val="accent4">
                  <a:shade val="75000"/>
                </a:schemeClr>
              </a:buClr>
              <a:buChar char="•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377440" indent="-182880" algn="r" rtl="1" eaLnBrk="1" latinLnBrk="0" hangingPunct="1">
              <a:spcBef>
                <a:spcPct val="20000"/>
              </a:spcBef>
              <a:buClr>
                <a:schemeClr val="accent2">
                  <a:shade val="75000"/>
                </a:schemeClr>
              </a:buClr>
              <a:buSzPct val="90000"/>
              <a:buChar char="•"/>
              <a:defRPr kumimoji="0" sz="1400" kern="1200" cap="all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l" rtl="0">
              <a:buFont typeface="Wingdings 2"/>
              <a:buNone/>
            </a:pPr>
            <a:r>
              <a:rPr lang="en-US" sz="2800" b="1" u="sng" dirty="0" smtClean="0">
                <a:cs typeface="+mj-cs"/>
              </a:rPr>
              <a:t>Immediate post injection instruction</a:t>
            </a:r>
          </a:p>
          <a:p>
            <a:pPr marL="0" indent="0" algn="l" rtl="0">
              <a:buFont typeface="Wingdings 2"/>
              <a:buNone/>
            </a:pPr>
            <a:r>
              <a:rPr lang="en-US" sz="2400" dirty="0" smtClean="0">
                <a:cs typeface="+mj-cs"/>
              </a:rPr>
              <a:t>The child should be instructed to rinse his mouth </a:t>
            </a:r>
            <a:r>
              <a:rPr lang="en-US" sz="2400" dirty="0" err="1" smtClean="0">
                <a:cs typeface="+mj-cs"/>
              </a:rPr>
              <a:t>immediatally</a:t>
            </a:r>
            <a:r>
              <a:rPr lang="en-US" sz="2400" dirty="0" smtClean="0">
                <a:cs typeface="+mj-cs"/>
              </a:rPr>
              <a:t>  </a:t>
            </a:r>
          </a:p>
          <a:p>
            <a:pPr algn="l" rtl="0"/>
            <a:r>
              <a:rPr lang="en-US" sz="2400" dirty="0" smtClean="0">
                <a:cs typeface="+mj-cs"/>
              </a:rPr>
              <a:t>Patient can’t cry.</a:t>
            </a:r>
          </a:p>
          <a:p>
            <a:pPr algn="l" rtl="0"/>
            <a:r>
              <a:rPr lang="en-US" sz="2400" dirty="0" smtClean="0">
                <a:cs typeface="+mj-cs"/>
              </a:rPr>
              <a:t>Minimize the bitter taste.</a:t>
            </a:r>
          </a:p>
        </p:txBody>
      </p:sp>
      <p:pic>
        <p:nvPicPr>
          <p:cNvPr id="2050" name="Picture 2" descr="نتيجة بحث الصور عن ‪The child should be instructed to rinse his mouth immediately‬‏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000232" y="2571744"/>
            <a:ext cx="5419725" cy="3495672"/>
          </a:xfrm>
          <a:prstGeom prst="rect">
            <a:avLst/>
          </a:prstGeom>
          <a:noFill/>
        </p:spPr>
      </p:pic>
      <p:sp>
        <p:nvSpPr>
          <p:cNvPr id="3" name="عنصر نائب لرقم الشريحة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D421E2-FAF5-4199-92DE-22EA4AAB39ED}" type="slidenum">
              <a:rPr lang="ar-SA" smtClean="0"/>
              <a:pPr/>
              <a:t>39</a:t>
            </a:fld>
            <a:endParaRPr lang="ar-SA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79512" y="428604"/>
            <a:ext cx="8856984" cy="6001643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marL="285750" indent="-285750" algn="l" rtl="0">
              <a:buFont typeface="Arial" pitchFamily="34" charset="0"/>
              <a:buChar char="•"/>
            </a:pPr>
            <a:r>
              <a:rPr lang="en-US" sz="2400" dirty="0" smtClean="0">
                <a:cs typeface="+mj-cs"/>
              </a:rPr>
              <a:t>Effective </a:t>
            </a:r>
            <a:r>
              <a:rPr lang="en-US" sz="2400" dirty="0">
                <a:cs typeface="+mj-cs"/>
              </a:rPr>
              <a:t>to a depth of 2-3 </a:t>
            </a:r>
            <a:r>
              <a:rPr lang="en-US" sz="2400" dirty="0" smtClean="0">
                <a:cs typeface="+mj-cs"/>
              </a:rPr>
              <a:t>mm when used properly .</a:t>
            </a:r>
          </a:p>
          <a:p>
            <a:pPr marL="285750" indent="-285750" algn="l" rtl="0">
              <a:buFont typeface="Arial" pitchFamily="34" charset="0"/>
              <a:buChar char="•"/>
            </a:pPr>
            <a:r>
              <a:rPr lang="en-US" sz="2400" dirty="0" smtClean="0">
                <a:cs typeface="+mj-cs"/>
              </a:rPr>
              <a:t> </a:t>
            </a:r>
            <a:r>
              <a:rPr lang="en-US" sz="2400" dirty="0">
                <a:cs typeface="+mj-cs"/>
              </a:rPr>
              <a:t>E</a:t>
            </a:r>
            <a:r>
              <a:rPr lang="en-US" sz="2400" dirty="0" smtClean="0">
                <a:cs typeface="+mj-cs"/>
              </a:rPr>
              <a:t>ffective </a:t>
            </a:r>
            <a:r>
              <a:rPr lang="en-US" sz="2400" dirty="0">
                <a:cs typeface="+mj-cs"/>
              </a:rPr>
              <a:t>in reducing the discomfort of the initial penetration of the needle into the mucosa. </a:t>
            </a:r>
            <a:endParaRPr lang="en-US" sz="2400" dirty="0" smtClean="0">
              <a:cs typeface="+mj-cs"/>
            </a:endParaRPr>
          </a:p>
          <a:p>
            <a:pPr marL="285750" indent="-285750" algn="l" rtl="0">
              <a:buFont typeface="Arial" pitchFamily="34" charset="0"/>
              <a:buChar char="•"/>
            </a:pPr>
            <a:r>
              <a:rPr lang="en-US" sz="2400" dirty="0" smtClean="0">
                <a:cs typeface="+mj-cs"/>
              </a:rPr>
              <a:t> </a:t>
            </a:r>
            <a:r>
              <a:rPr lang="en-US" sz="2400" dirty="0">
                <a:cs typeface="+mj-cs"/>
              </a:rPr>
              <a:t>It’s </a:t>
            </a:r>
            <a:r>
              <a:rPr lang="en-US" sz="2400" b="1" dirty="0">
                <a:cs typeface="+mj-cs"/>
              </a:rPr>
              <a:t>disadvantages</a:t>
            </a:r>
            <a:r>
              <a:rPr lang="en-US" sz="2400" dirty="0">
                <a:cs typeface="+mj-cs"/>
              </a:rPr>
              <a:t> are the taste may be disagreeable to patient and the length of application time may increase </a:t>
            </a:r>
            <a:r>
              <a:rPr lang="en-US" sz="2400" dirty="0" smtClean="0">
                <a:cs typeface="+mj-cs"/>
              </a:rPr>
              <a:t>apprehension  </a:t>
            </a:r>
            <a:r>
              <a:rPr lang="en-US" sz="2400" dirty="0">
                <a:cs typeface="+mj-cs"/>
              </a:rPr>
              <a:t>in the pediatric </a:t>
            </a:r>
            <a:r>
              <a:rPr lang="en-US" sz="2400" dirty="0" smtClean="0">
                <a:cs typeface="+mj-cs"/>
              </a:rPr>
              <a:t>patient.</a:t>
            </a:r>
          </a:p>
          <a:p>
            <a:pPr marL="285750" indent="-285750" algn="l" rtl="0"/>
            <a:r>
              <a:rPr lang="en-US" sz="2400" dirty="0" smtClean="0">
                <a:cs typeface="+mj-cs"/>
              </a:rPr>
              <a:t>Not </a:t>
            </a:r>
            <a:r>
              <a:rPr lang="en-US" sz="2400" dirty="0">
                <a:cs typeface="+mj-cs"/>
              </a:rPr>
              <a:t>known to produce systemic toxicity in adults but can produce local allergic </a:t>
            </a:r>
            <a:r>
              <a:rPr lang="en-US" sz="2400" dirty="0" smtClean="0">
                <a:cs typeface="+mj-cs"/>
              </a:rPr>
              <a:t>reactions.</a:t>
            </a:r>
          </a:p>
          <a:p>
            <a:pPr marL="285750" indent="-285750" algn="l" rtl="0"/>
            <a:endParaRPr lang="en-US" sz="2400" dirty="0" smtClean="0">
              <a:cs typeface="+mj-cs"/>
            </a:endParaRPr>
          </a:p>
          <a:p>
            <a:pPr marL="285750" indent="-285750" algn="l" rtl="0"/>
            <a:endParaRPr lang="en-US" sz="2400" dirty="0" smtClean="0">
              <a:cs typeface="+mj-cs"/>
            </a:endParaRPr>
          </a:p>
          <a:p>
            <a:pPr marL="285750" indent="-285750" algn="l" rtl="0"/>
            <a:endParaRPr lang="en-US" sz="2400" dirty="0" smtClean="0">
              <a:cs typeface="+mj-cs"/>
            </a:endParaRPr>
          </a:p>
          <a:p>
            <a:pPr marL="285750" indent="-285750" algn="l" rtl="0"/>
            <a:r>
              <a:rPr lang="en-US" sz="2400" b="1" dirty="0" smtClean="0">
                <a:cs typeface="+mj-cs"/>
              </a:rPr>
              <a:t>Necessity in topical anesthesia </a:t>
            </a:r>
          </a:p>
          <a:p>
            <a:pPr marL="285750" indent="-285750" algn="l" rtl="0"/>
            <a:r>
              <a:rPr lang="en-US" sz="2400" dirty="0" smtClean="0">
                <a:cs typeface="+mj-cs"/>
              </a:rPr>
              <a:t>1- Good tasting </a:t>
            </a:r>
          </a:p>
          <a:p>
            <a:pPr marL="285750" indent="-285750" algn="l" rtl="0"/>
            <a:r>
              <a:rPr lang="en-US" sz="2400" dirty="0" smtClean="0">
                <a:cs typeface="+mj-cs"/>
              </a:rPr>
              <a:t>2- low toxicity.</a:t>
            </a:r>
          </a:p>
          <a:p>
            <a:pPr marL="285750" indent="-285750" algn="l" rtl="0"/>
            <a:r>
              <a:rPr lang="en-US" sz="2400" dirty="0" smtClean="0">
                <a:cs typeface="+mj-cs"/>
              </a:rPr>
              <a:t>3- Rapid onset.</a:t>
            </a:r>
          </a:p>
          <a:p>
            <a:pPr marL="285750" indent="-285750" algn="l" rtl="0"/>
            <a:r>
              <a:rPr lang="en-US" sz="2400" dirty="0" smtClean="0">
                <a:cs typeface="+mj-cs"/>
              </a:rPr>
              <a:t>4- Available in an easy form to control (gel) </a:t>
            </a:r>
            <a:endParaRPr lang="ar-SA" sz="2400" dirty="0">
              <a:cs typeface="+mj-cs"/>
            </a:endParaRPr>
          </a:p>
        </p:txBody>
      </p:sp>
      <p:pic>
        <p:nvPicPr>
          <p:cNvPr id="13313" name="Picture 1" descr="C:\Users\lenovo\Desktop\B9780323085465000286_f028-001-9780323085465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857884" y="3929066"/>
            <a:ext cx="2743200" cy="1828800"/>
          </a:xfrm>
          <a:prstGeom prst="rect">
            <a:avLst/>
          </a:prstGeom>
          <a:noFill/>
        </p:spPr>
      </p:pic>
      <p:sp>
        <p:nvSpPr>
          <p:cNvPr id="3" name="عنصر نائب لرقم الشريحة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D421E2-FAF5-4199-92DE-22EA4AAB39ED}" type="slidenum">
              <a:rPr lang="ar-SA" smtClean="0"/>
              <a:pPr/>
              <a:t>4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1153477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ubtitle 2"/>
          <p:cNvSpPr txBox="1">
            <a:spLocks/>
          </p:cNvSpPr>
          <p:nvPr/>
        </p:nvSpPr>
        <p:spPr>
          <a:xfrm>
            <a:off x="179512" y="548680"/>
            <a:ext cx="8784976" cy="5832648"/>
          </a:xfrm>
          <a:prstGeom prst="rect">
            <a:avLst/>
          </a:prstGeom>
        </p:spPr>
        <p:txBody>
          <a:bodyPr>
            <a:normAutofit/>
          </a:bodyPr>
          <a:lstStyle>
            <a:lvl1pPr marL="274320" indent="-274320" algn="r" rtl="1" eaLnBrk="1" latinLnBrk="0" hangingPunct="1">
              <a:spcBef>
                <a:spcPct val="20000"/>
              </a:spcBef>
              <a:buClr>
                <a:schemeClr val="accent1"/>
              </a:buClr>
              <a:buSzPct val="85000"/>
              <a:buFont typeface="Wingdings 2"/>
              <a:buChar char=""/>
              <a:defRPr kumimoji="0"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48640" indent="-274320" algn="r" rtl="1" eaLnBrk="1" latinLnBrk="0" hangingPunct="1">
              <a:spcBef>
                <a:spcPct val="20000"/>
              </a:spcBef>
              <a:buClr>
                <a:schemeClr val="accent2"/>
              </a:buClr>
              <a:buSzPct val="70000"/>
              <a:buFont typeface="Wingdings"/>
              <a:buChar char=""/>
              <a:defRPr kumimoji="0" sz="2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822960" indent="-228600" algn="r" rtl="1" eaLnBrk="1" latinLnBrk="0" hangingPunct="1">
              <a:spcBef>
                <a:spcPct val="20000"/>
              </a:spcBef>
              <a:buClr>
                <a:schemeClr val="accent3"/>
              </a:buClr>
              <a:buSzPct val="75000"/>
              <a:buFont typeface="Wingdings 2"/>
              <a:buChar char="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97280" indent="-228600" algn="r" rtl="1" eaLnBrk="1" latinLnBrk="0" hangingPunct="1">
              <a:spcBef>
                <a:spcPct val="20000"/>
              </a:spcBef>
              <a:buClr>
                <a:schemeClr val="accent4"/>
              </a:buClr>
              <a:buSzPct val="70000"/>
              <a:buFont typeface="Wingdings"/>
              <a:buChar char=""/>
              <a:defRPr kumimoji="0"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1371600" indent="-228600" algn="r" rtl="1" eaLnBrk="1" latinLnBrk="0" hangingPunct="1">
              <a:spcBef>
                <a:spcPct val="20000"/>
              </a:spcBef>
              <a:buClr>
                <a:schemeClr val="accent5"/>
              </a:buClr>
              <a:buFontTx/>
              <a:buChar char="•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645920" indent="-182880" algn="r" rtl="1" eaLnBrk="1" latinLnBrk="0" hangingPunct="1">
              <a:spcBef>
                <a:spcPct val="20000"/>
              </a:spcBef>
              <a:buClr>
                <a:schemeClr val="accent6"/>
              </a:buClr>
              <a:buSzPct val="80000"/>
              <a:buFont typeface="Wingdings 2"/>
              <a:buChar char="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20240" indent="-182880" algn="r" rtl="1" eaLnBrk="1" latinLnBrk="0" hangingPunct="1">
              <a:spcBef>
                <a:spcPct val="20000"/>
              </a:spcBef>
              <a:buClr>
                <a:schemeClr val="accent1">
                  <a:shade val="75000"/>
                </a:schemeClr>
              </a:buClr>
              <a:buSzPct val="90000"/>
              <a:buChar char="•"/>
              <a:defRPr kumimoji="0"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03120" indent="-182880" algn="r" rtl="1" eaLnBrk="1" latinLnBrk="0" hangingPunct="1">
              <a:spcBef>
                <a:spcPct val="20000"/>
              </a:spcBef>
              <a:buClr>
                <a:schemeClr val="accent4">
                  <a:shade val="75000"/>
                </a:schemeClr>
              </a:buClr>
              <a:buChar char="•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377440" indent="-182880" algn="r" rtl="1" eaLnBrk="1" latinLnBrk="0" hangingPunct="1">
              <a:spcBef>
                <a:spcPct val="20000"/>
              </a:spcBef>
              <a:buClr>
                <a:schemeClr val="accent2">
                  <a:shade val="75000"/>
                </a:schemeClr>
              </a:buClr>
              <a:buSzPct val="90000"/>
              <a:buChar char="•"/>
              <a:defRPr kumimoji="0" sz="1400" kern="1200" cap="all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l" rtl="0">
              <a:buNone/>
            </a:pPr>
            <a:r>
              <a:rPr lang="en-US" sz="2800" b="1" u="sng" dirty="0" smtClean="0">
                <a:cs typeface="+mj-cs"/>
              </a:rPr>
              <a:t>Content of L.A. Solution:</a:t>
            </a:r>
          </a:p>
          <a:p>
            <a:pPr marL="514350" indent="-514350" algn="l" rtl="0">
              <a:buFont typeface="+mj-lt"/>
              <a:buAutoNum type="arabicPeriod"/>
            </a:pPr>
            <a:endParaRPr lang="en-US" dirty="0"/>
          </a:p>
          <a:p>
            <a:pPr marL="514350" indent="-514350" algn="l" rtl="0">
              <a:buFont typeface="+mj-lt"/>
              <a:buAutoNum type="arabicPeriod"/>
            </a:pPr>
            <a:r>
              <a:rPr lang="en-US" sz="2400" dirty="0" smtClean="0">
                <a:cs typeface="+mj-cs"/>
              </a:rPr>
              <a:t>Local anesthetic agent.</a:t>
            </a:r>
          </a:p>
          <a:p>
            <a:pPr marL="514350" indent="-514350" algn="l" rtl="0">
              <a:buFont typeface="+mj-lt"/>
              <a:buAutoNum type="arabicPeriod"/>
            </a:pPr>
            <a:r>
              <a:rPr lang="en-US" sz="2400" dirty="0" smtClean="0">
                <a:cs typeface="+mj-cs"/>
              </a:rPr>
              <a:t>Vasoconstrictors.</a:t>
            </a:r>
          </a:p>
          <a:p>
            <a:pPr marL="514350" indent="-514350" algn="l" rtl="0">
              <a:buFont typeface="+mj-lt"/>
              <a:buAutoNum type="arabicPeriod"/>
            </a:pPr>
            <a:r>
              <a:rPr lang="en-US" sz="2400" dirty="0" smtClean="0">
                <a:cs typeface="+mj-cs"/>
              </a:rPr>
              <a:t>Reducing agents.</a:t>
            </a:r>
          </a:p>
          <a:p>
            <a:pPr marL="514350" indent="-514350" algn="l" rtl="0">
              <a:buFont typeface="+mj-lt"/>
              <a:buAutoNum type="arabicPeriod"/>
            </a:pPr>
            <a:r>
              <a:rPr lang="en-US" sz="2400" dirty="0" smtClean="0">
                <a:cs typeface="+mj-cs"/>
              </a:rPr>
              <a:t>Preservatives.</a:t>
            </a:r>
          </a:p>
          <a:p>
            <a:pPr marL="514350" indent="-514350" algn="l" rtl="0">
              <a:buFont typeface="+mj-lt"/>
              <a:buAutoNum type="arabicPeriod"/>
            </a:pPr>
            <a:r>
              <a:rPr lang="en-US" sz="2400" dirty="0" smtClean="0">
                <a:cs typeface="+mj-cs"/>
              </a:rPr>
              <a:t>Fungicide.</a:t>
            </a:r>
          </a:p>
          <a:p>
            <a:pPr marL="514350" indent="-514350" algn="l" rtl="0">
              <a:buFont typeface="+mj-lt"/>
              <a:buAutoNum type="arabicPeriod"/>
            </a:pPr>
            <a:r>
              <a:rPr lang="en-US" sz="2400" dirty="0" smtClean="0">
                <a:cs typeface="+mj-cs"/>
              </a:rPr>
              <a:t>Vehicle.</a:t>
            </a:r>
            <a:endParaRPr lang="en-IN" sz="2400" dirty="0">
              <a:cs typeface="+mj-cs"/>
            </a:endParaRPr>
          </a:p>
        </p:txBody>
      </p:sp>
      <p:pic>
        <p:nvPicPr>
          <p:cNvPr id="4100" name="Picture 4" descr="http://directionsindentistry.net/wp-content/uploads/2013/04/Dental_Local_Anesthetic_Lidocaine-1024x357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27784" y="3933056"/>
            <a:ext cx="6048672" cy="21087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عنصر نائب لرقم الشريحة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D421E2-FAF5-4199-92DE-22EA4AAB39ED}" type="slidenum">
              <a:rPr lang="ar-SA" smtClean="0"/>
              <a:pPr/>
              <a:t>5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5677045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2"/>
          <p:cNvSpPr txBox="1">
            <a:spLocks/>
          </p:cNvSpPr>
          <p:nvPr/>
        </p:nvSpPr>
        <p:spPr>
          <a:xfrm>
            <a:off x="179512" y="476672"/>
            <a:ext cx="8784976" cy="5832648"/>
          </a:xfrm>
          <a:prstGeom prst="rect">
            <a:avLst/>
          </a:prstGeom>
        </p:spPr>
        <p:txBody>
          <a:bodyPr>
            <a:normAutofit/>
          </a:bodyPr>
          <a:lstStyle>
            <a:lvl1pPr marL="274320" indent="-274320" algn="r" rtl="1" eaLnBrk="1" latinLnBrk="0" hangingPunct="1">
              <a:spcBef>
                <a:spcPct val="20000"/>
              </a:spcBef>
              <a:buClr>
                <a:schemeClr val="accent1"/>
              </a:buClr>
              <a:buSzPct val="85000"/>
              <a:buFont typeface="Wingdings 2"/>
              <a:buChar char=""/>
              <a:defRPr kumimoji="0"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48640" indent="-274320" algn="r" rtl="1" eaLnBrk="1" latinLnBrk="0" hangingPunct="1">
              <a:spcBef>
                <a:spcPct val="20000"/>
              </a:spcBef>
              <a:buClr>
                <a:schemeClr val="accent2"/>
              </a:buClr>
              <a:buSzPct val="70000"/>
              <a:buFont typeface="Wingdings"/>
              <a:buChar char=""/>
              <a:defRPr kumimoji="0" sz="2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822960" indent="-228600" algn="r" rtl="1" eaLnBrk="1" latinLnBrk="0" hangingPunct="1">
              <a:spcBef>
                <a:spcPct val="20000"/>
              </a:spcBef>
              <a:buClr>
                <a:schemeClr val="accent3"/>
              </a:buClr>
              <a:buSzPct val="75000"/>
              <a:buFont typeface="Wingdings 2"/>
              <a:buChar char="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97280" indent="-228600" algn="r" rtl="1" eaLnBrk="1" latinLnBrk="0" hangingPunct="1">
              <a:spcBef>
                <a:spcPct val="20000"/>
              </a:spcBef>
              <a:buClr>
                <a:schemeClr val="accent4"/>
              </a:buClr>
              <a:buSzPct val="70000"/>
              <a:buFont typeface="Wingdings"/>
              <a:buChar char=""/>
              <a:defRPr kumimoji="0"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1371600" indent="-228600" algn="r" rtl="1" eaLnBrk="1" latinLnBrk="0" hangingPunct="1">
              <a:spcBef>
                <a:spcPct val="20000"/>
              </a:spcBef>
              <a:buClr>
                <a:schemeClr val="accent5"/>
              </a:buClr>
              <a:buFontTx/>
              <a:buChar char="•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645920" indent="-182880" algn="r" rtl="1" eaLnBrk="1" latinLnBrk="0" hangingPunct="1">
              <a:spcBef>
                <a:spcPct val="20000"/>
              </a:spcBef>
              <a:buClr>
                <a:schemeClr val="accent6"/>
              </a:buClr>
              <a:buSzPct val="80000"/>
              <a:buFont typeface="Wingdings 2"/>
              <a:buChar char="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20240" indent="-182880" algn="r" rtl="1" eaLnBrk="1" latinLnBrk="0" hangingPunct="1">
              <a:spcBef>
                <a:spcPct val="20000"/>
              </a:spcBef>
              <a:buClr>
                <a:schemeClr val="accent1">
                  <a:shade val="75000"/>
                </a:schemeClr>
              </a:buClr>
              <a:buSzPct val="90000"/>
              <a:buChar char="•"/>
              <a:defRPr kumimoji="0"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03120" indent="-182880" algn="r" rtl="1" eaLnBrk="1" latinLnBrk="0" hangingPunct="1">
              <a:spcBef>
                <a:spcPct val="20000"/>
              </a:spcBef>
              <a:buClr>
                <a:schemeClr val="accent4">
                  <a:shade val="75000"/>
                </a:schemeClr>
              </a:buClr>
              <a:buChar char="•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377440" indent="-182880" algn="r" rtl="1" eaLnBrk="1" latinLnBrk="0" hangingPunct="1">
              <a:spcBef>
                <a:spcPct val="20000"/>
              </a:spcBef>
              <a:buClr>
                <a:schemeClr val="accent2">
                  <a:shade val="75000"/>
                </a:schemeClr>
              </a:buClr>
              <a:buSzPct val="90000"/>
              <a:buChar char="•"/>
              <a:defRPr kumimoji="0" sz="1400" kern="1200" cap="all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buFont typeface="Wingdings 2"/>
              <a:buNone/>
            </a:pPr>
            <a:r>
              <a:rPr lang="en-US" sz="2400" b="1" u="sng" dirty="0" smtClean="0">
                <a:cs typeface="+mj-cs"/>
              </a:rPr>
              <a:t>Reducing  Agent  </a:t>
            </a:r>
          </a:p>
          <a:p>
            <a:pPr algn="l" rtl="0">
              <a:buFont typeface="Wingdings 2"/>
              <a:buNone/>
            </a:pPr>
            <a:r>
              <a:rPr lang="en-US" sz="2400" dirty="0" smtClean="0">
                <a:cs typeface="+mj-cs"/>
              </a:rPr>
              <a:t>Sodium </a:t>
            </a:r>
            <a:r>
              <a:rPr lang="en-US" sz="2400" dirty="0" err="1" smtClean="0">
                <a:cs typeface="+mj-cs"/>
              </a:rPr>
              <a:t>metabisulphite</a:t>
            </a:r>
            <a:r>
              <a:rPr lang="en-US" sz="2400" dirty="0" smtClean="0">
                <a:cs typeface="+mj-cs"/>
              </a:rPr>
              <a:t>. </a:t>
            </a:r>
          </a:p>
          <a:p>
            <a:pPr algn="l">
              <a:buFont typeface="Wingdings 2"/>
              <a:buNone/>
            </a:pPr>
            <a:endParaRPr lang="en-US" sz="2400" dirty="0" smtClean="0">
              <a:cs typeface="+mj-cs"/>
            </a:endParaRPr>
          </a:p>
          <a:p>
            <a:pPr algn="l">
              <a:buFont typeface="Wingdings 2"/>
              <a:buNone/>
            </a:pPr>
            <a:r>
              <a:rPr lang="en-US" sz="2400" b="1" u="sng" dirty="0" smtClean="0">
                <a:cs typeface="+mj-cs"/>
              </a:rPr>
              <a:t>Preservative </a:t>
            </a:r>
          </a:p>
          <a:p>
            <a:pPr marL="0" indent="0" algn="l" rtl="0">
              <a:buNone/>
            </a:pPr>
            <a:r>
              <a:rPr lang="en-US" sz="2400" dirty="0" err="1" smtClean="0">
                <a:cs typeface="+mj-cs"/>
              </a:rPr>
              <a:t>Methylparaben</a:t>
            </a:r>
            <a:r>
              <a:rPr lang="en-US" sz="2400" dirty="0" smtClean="0">
                <a:cs typeface="+mj-cs"/>
              </a:rPr>
              <a:t>.</a:t>
            </a:r>
            <a:endParaRPr lang="en-US" sz="2400" dirty="0">
              <a:cs typeface="+mj-cs"/>
            </a:endParaRPr>
          </a:p>
          <a:p>
            <a:pPr marL="0" indent="0" algn="l" rtl="0">
              <a:buNone/>
            </a:pPr>
            <a:r>
              <a:rPr lang="en-US" sz="2400" dirty="0">
                <a:cs typeface="+mj-cs"/>
              </a:rPr>
              <a:t>It increases the </a:t>
            </a:r>
            <a:r>
              <a:rPr lang="en-US" sz="2400" dirty="0" smtClean="0">
                <a:cs typeface="+mj-cs"/>
              </a:rPr>
              <a:t>shelf </a:t>
            </a:r>
            <a:r>
              <a:rPr lang="en-US" sz="2400" dirty="0">
                <a:cs typeface="+mj-cs"/>
              </a:rPr>
              <a:t>life of the anesthetic </a:t>
            </a:r>
            <a:r>
              <a:rPr lang="en-US" sz="2400" dirty="0" smtClean="0">
                <a:cs typeface="+mj-cs"/>
              </a:rPr>
              <a:t>solution.</a:t>
            </a:r>
            <a:endParaRPr lang="en-US" sz="2400" dirty="0">
              <a:cs typeface="+mj-cs"/>
            </a:endParaRPr>
          </a:p>
          <a:p>
            <a:pPr marL="0" indent="0" algn="l" rtl="0">
              <a:buNone/>
            </a:pPr>
            <a:r>
              <a:rPr lang="en-US" sz="2400" dirty="0">
                <a:cs typeface="+mj-cs"/>
              </a:rPr>
              <a:t>Acts as a </a:t>
            </a:r>
            <a:r>
              <a:rPr lang="en-US" sz="2400" dirty="0" smtClean="0">
                <a:cs typeface="+mj-cs"/>
              </a:rPr>
              <a:t>bacteriostatic agent.</a:t>
            </a:r>
            <a:endParaRPr lang="en-US" sz="2400" dirty="0">
              <a:cs typeface="+mj-cs"/>
            </a:endParaRPr>
          </a:p>
          <a:p>
            <a:pPr algn="l">
              <a:buFont typeface="Wingdings 2"/>
              <a:buNone/>
            </a:pPr>
            <a:endParaRPr lang="en-US" sz="2400" dirty="0" smtClean="0">
              <a:cs typeface="+mj-cs"/>
            </a:endParaRPr>
          </a:p>
          <a:p>
            <a:pPr algn="l">
              <a:buFont typeface="Wingdings 2"/>
              <a:buNone/>
            </a:pPr>
            <a:r>
              <a:rPr lang="en-US" sz="2400" b="1" u="sng" dirty="0" smtClean="0">
                <a:cs typeface="+mj-cs"/>
              </a:rPr>
              <a:t>Fungicide </a:t>
            </a:r>
          </a:p>
          <a:p>
            <a:pPr algn="l" rtl="0">
              <a:buFont typeface="Wingdings 2"/>
              <a:buNone/>
            </a:pPr>
            <a:r>
              <a:rPr lang="en-US" sz="2400" dirty="0" err="1" smtClean="0">
                <a:cs typeface="+mj-cs"/>
              </a:rPr>
              <a:t>Thymol</a:t>
            </a:r>
            <a:r>
              <a:rPr lang="en-US" sz="2400" dirty="0" smtClean="0">
                <a:cs typeface="+mj-cs"/>
              </a:rPr>
              <a:t>.</a:t>
            </a:r>
          </a:p>
          <a:p>
            <a:pPr algn="l">
              <a:buFont typeface="Wingdings 2"/>
              <a:buNone/>
            </a:pPr>
            <a:endParaRPr lang="en-US" sz="2400" dirty="0" smtClean="0">
              <a:cs typeface="+mj-cs"/>
            </a:endParaRPr>
          </a:p>
          <a:p>
            <a:pPr algn="l">
              <a:buFont typeface="Wingdings 2"/>
              <a:buNone/>
            </a:pPr>
            <a:r>
              <a:rPr lang="en-US" sz="2400" b="1" u="sng" dirty="0" smtClean="0">
                <a:cs typeface="+mj-cs"/>
              </a:rPr>
              <a:t>Vehicle</a:t>
            </a:r>
          </a:p>
          <a:p>
            <a:pPr algn="l" rtl="0">
              <a:buFont typeface="Wingdings 2"/>
              <a:buNone/>
            </a:pPr>
            <a:r>
              <a:rPr lang="en-US" sz="2400" dirty="0" smtClean="0">
                <a:cs typeface="+mj-cs"/>
              </a:rPr>
              <a:t>Distilled Water to give volume.</a:t>
            </a:r>
            <a:endParaRPr lang="en-IN" sz="2400" dirty="0">
              <a:cs typeface="+mj-cs"/>
            </a:endParaRPr>
          </a:p>
        </p:txBody>
      </p:sp>
      <p:sp>
        <p:nvSpPr>
          <p:cNvPr id="3" name="عنصر نائب لرقم الشريحة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D421E2-FAF5-4199-92DE-22EA4AAB39ED}" type="slidenum">
              <a:rPr lang="ar-SA" smtClean="0"/>
              <a:pPr/>
              <a:t>6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7415526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79512" y="548680"/>
            <a:ext cx="8784976" cy="4955203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l" rtl="0"/>
            <a:r>
              <a:rPr lang="en-US" sz="2800" b="1" u="sng" dirty="0">
                <a:cs typeface="+mj-cs"/>
              </a:rPr>
              <a:t>Local anesthetic </a:t>
            </a:r>
            <a:r>
              <a:rPr lang="en-US" sz="2800" b="1" u="sng" dirty="0" smtClean="0">
                <a:cs typeface="+mj-cs"/>
              </a:rPr>
              <a:t>agent</a:t>
            </a:r>
          </a:p>
          <a:p>
            <a:pPr algn="l" rtl="0"/>
            <a:endParaRPr lang="en-US" sz="2400" dirty="0">
              <a:cs typeface="+mj-cs"/>
            </a:endParaRPr>
          </a:p>
          <a:p>
            <a:pPr algn="l">
              <a:buNone/>
            </a:pPr>
            <a:r>
              <a:rPr lang="en-US" sz="2400" b="1" u="sng" dirty="0" smtClean="0">
                <a:cs typeface="+mj-cs"/>
              </a:rPr>
              <a:t>Esters</a:t>
            </a:r>
            <a:endParaRPr lang="en-US" sz="2400" b="1" u="sng" dirty="0">
              <a:cs typeface="+mj-cs"/>
            </a:endParaRPr>
          </a:p>
          <a:p>
            <a:pPr lvl="1" algn="l">
              <a:buNone/>
            </a:pPr>
            <a:r>
              <a:rPr lang="en-US" sz="2400" dirty="0">
                <a:cs typeface="+mj-cs"/>
              </a:rPr>
              <a:t>Esters of </a:t>
            </a:r>
            <a:r>
              <a:rPr lang="en-US" sz="2400" dirty="0" smtClean="0">
                <a:cs typeface="+mj-cs"/>
              </a:rPr>
              <a:t>Benzoic Acid</a:t>
            </a:r>
            <a:endParaRPr lang="en-US" sz="2400" u="sng" dirty="0" smtClean="0">
              <a:cs typeface="+mj-cs"/>
            </a:endParaRPr>
          </a:p>
          <a:p>
            <a:pPr lvl="1" algn="l">
              <a:buNone/>
            </a:pPr>
            <a:r>
              <a:rPr lang="en-US" sz="2400" dirty="0" smtClean="0">
                <a:cs typeface="+mj-cs"/>
              </a:rPr>
              <a:t>Cocaine, </a:t>
            </a:r>
            <a:r>
              <a:rPr lang="en-US" sz="2400" dirty="0" err="1" smtClean="0">
                <a:cs typeface="+mj-cs"/>
              </a:rPr>
              <a:t>Butacaine</a:t>
            </a:r>
            <a:endParaRPr lang="en-US" sz="2400" dirty="0" smtClean="0">
              <a:cs typeface="+mj-cs"/>
            </a:endParaRPr>
          </a:p>
          <a:p>
            <a:pPr lvl="1" algn="l">
              <a:buNone/>
            </a:pPr>
            <a:r>
              <a:rPr lang="en-US" sz="2400" dirty="0" smtClean="0">
                <a:cs typeface="+mj-cs"/>
              </a:rPr>
              <a:t>Esters </a:t>
            </a:r>
            <a:r>
              <a:rPr lang="en-US" sz="2400" dirty="0">
                <a:cs typeface="+mj-cs"/>
              </a:rPr>
              <a:t>of </a:t>
            </a:r>
            <a:r>
              <a:rPr lang="en-US" sz="2400" dirty="0" smtClean="0">
                <a:cs typeface="+mj-cs"/>
              </a:rPr>
              <a:t>Para </a:t>
            </a:r>
            <a:r>
              <a:rPr lang="en-US" sz="2400" dirty="0" err="1" smtClean="0">
                <a:cs typeface="+mj-cs"/>
              </a:rPr>
              <a:t>Aminobenzoic</a:t>
            </a:r>
            <a:r>
              <a:rPr lang="en-US" sz="2400" dirty="0" smtClean="0">
                <a:cs typeface="+mj-cs"/>
              </a:rPr>
              <a:t> Acid</a:t>
            </a:r>
            <a:endParaRPr lang="en-US" sz="2400" dirty="0">
              <a:cs typeface="+mj-cs"/>
            </a:endParaRPr>
          </a:p>
          <a:p>
            <a:pPr lvl="1" algn="l">
              <a:buNone/>
            </a:pPr>
            <a:r>
              <a:rPr lang="en-US" sz="2400" dirty="0" smtClean="0">
                <a:cs typeface="+mj-cs"/>
              </a:rPr>
              <a:t>Procaine</a:t>
            </a:r>
            <a:r>
              <a:rPr lang="en-US" sz="2400" dirty="0">
                <a:cs typeface="+mj-cs"/>
              </a:rPr>
              <a:t>, </a:t>
            </a:r>
            <a:r>
              <a:rPr lang="en-US" sz="2400" dirty="0" err="1">
                <a:cs typeface="+mj-cs"/>
              </a:rPr>
              <a:t>Chloroprocaine</a:t>
            </a:r>
            <a:r>
              <a:rPr lang="en-US" sz="2400" dirty="0">
                <a:cs typeface="+mj-cs"/>
              </a:rPr>
              <a:t>, </a:t>
            </a:r>
            <a:r>
              <a:rPr lang="en-US" sz="2400" dirty="0" err="1" smtClean="0">
                <a:cs typeface="+mj-cs"/>
              </a:rPr>
              <a:t>propoxycaine</a:t>
            </a:r>
            <a:endParaRPr lang="en-US" sz="2400" dirty="0" smtClean="0">
              <a:cs typeface="+mj-cs"/>
            </a:endParaRPr>
          </a:p>
          <a:p>
            <a:pPr lvl="1" algn="l">
              <a:buNone/>
            </a:pPr>
            <a:endParaRPr lang="en-US" sz="2400" dirty="0">
              <a:cs typeface="+mj-cs"/>
            </a:endParaRPr>
          </a:p>
          <a:p>
            <a:pPr algn="l">
              <a:buNone/>
            </a:pPr>
            <a:r>
              <a:rPr lang="en-US" sz="2400" b="1" u="sng" dirty="0" smtClean="0">
                <a:cs typeface="+mj-cs"/>
              </a:rPr>
              <a:t>Amides</a:t>
            </a:r>
            <a:endParaRPr lang="en-US" sz="2400" b="1" u="sng" dirty="0">
              <a:cs typeface="+mj-cs"/>
            </a:endParaRPr>
          </a:p>
          <a:p>
            <a:pPr lvl="1" algn="l">
              <a:buNone/>
            </a:pPr>
            <a:r>
              <a:rPr lang="en-US" sz="2400" dirty="0" err="1" smtClean="0">
                <a:cs typeface="+mj-cs"/>
              </a:rPr>
              <a:t>lidocaine</a:t>
            </a:r>
            <a:r>
              <a:rPr lang="en-US" sz="2400" dirty="0">
                <a:cs typeface="+mj-cs"/>
              </a:rPr>
              <a:t>, </a:t>
            </a:r>
            <a:r>
              <a:rPr lang="en-US" sz="2400" dirty="0" err="1">
                <a:cs typeface="+mj-cs"/>
              </a:rPr>
              <a:t>articaine</a:t>
            </a:r>
            <a:r>
              <a:rPr lang="en-US" sz="2400" dirty="0">
                <a:cs typeface="+mj-cs"/>
              </a:rPr>
              <a:t>, </a:t>
            </a:r>
            <a:r>
              <a:rPr lang="en-US" sz="2400" dirty="0" err="1" smtClean="0">
                <a:cs typeface="+mj-cs"/>
              </a:rPr>
              <a:t>prilocaine</a:t>
            </a:r>
            <a:endParaRPr lang="en-US" sz="2400" dirty="0" smtClean="0">
              <a:cs typeface="+mj-cs"/>
            </a:endParaRPr>
          </a:p>
          <a:p>
            <a:pPr lvl="1" algn="l">
              <a:buNone/>
            </a:pPr>
            <a:endParaRPr lang="en-US" sz="2400" dirty="0">
              <a:cs typeface="+mj-cs"/>
            </a:endParaRPr>
          </a:p>
          <a:p>
            <a:pPr algn="l" rtl="0">
              <a:buNone/>
            </a:pPr>
            <a:endParaRPr lang="en-US" sz="2400" dirty="0">
              <a:cs typeface="+mj-cs"/>
            </a:endParaRPr>
          </a:p>
          <a:p>
            <a:pPr algn="l" rtl="0"/>
            <a:endParaRPr lang="ar-SA" sz="2400" dirty="0">
              <a:cs typeface="+mj-cs"/>
            </a:endParaRPr>
          </a:p>
        </p:txBody>
      </p:sp>
      <p:sp>
        <p:nvSpPr>
          <p:cNvPr id="3" name="عنصر نائب لرقم الشريحة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D421E2-FAF5-4199-92DE-22EA4AAB39ED}" type="slidenum">
              <a:rPr lang="ar-SA" smtClean="0"/>
              <a:pPr/>
              <a:t>7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0279966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5"/>
          <p:cNvSpPr txBox="1">
            <a:spLocks/>
          </p:cNvSpPr>
          <p:nvPr/>
        </p:nvSpPr>
        <p:spPr>
          <a:xfrm>
            <a:off x="179512" y="548680"/>
            <a:ext cx="8840663" cy="5577483"/>
          </a:xfrm>
          <a:prstGeom prst="rect">
            <a:avLst/>
          </a:prstGeom>
        </p:spPr>
        <p:txBody>
          <a:bodyPr/>
          <a:lstStyle>
            <a:lvl1pPr marL="274320" indent="-274320" algn="r" rtl="1" eaLnBrk="1" latinLnBrk="0" hangingPunct="1">
              <a:spcBef>
                <a:spcPct val="20000"/>
              </a:spcBef>
              <a:buClr>
                <a:schemeClr val="accent1"/>
              </a:buClr>
              <a:buSzPct val="85000"/>
              <a:buFont typeface="Wingdings 2"/>
              <a:buChar char=""/>
              <a:defRPr kumimoji="0"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48640" indent="-274320" algn="r" rtl="1" eaLnBrk="1" latinLnBrk="0" hangingPunct="1">
              <a:spcBef>
                <a:spcPct val="20000"/>
              </a:spcBef>
              <a:buClr>
                <a:schemeClr val="accent2"/>
              </a:buClr>
              <a:buSzPct val="70000"/>
              <a:buFont typeface="Wingdings"/>
              <a:buChar char=""/>
              <a:defRPr kumimoji="0" sz="2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822960" indent="-228600" algn="r" rtl="1" eaLnBrk="1" latinLnBrk="0" hangingPunct="1">
              <a:spcBef>
                <a:spcPct val="20000"/>
              </a:spcBef>
              <a:buClr>
                <a:schemeClr val="accent3"/>
              </a:buClr>
              <a:buSzPct val="75000"/>
              <a:buFont typeface="Wingdings 2"/>
              <a:buChar char="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97280" indent="-228600" algn="r" rtl="1" eaLnBrk="1" latinLnBrk="0" hangingPunct="1">
              <a:spcBef>
                <a:spcPct val="20000"/>
              </a:spcBef>
              <a:buClr>
                <a:schemeClr val="accent4"/>
              </a:buClr>
              <a:buSzPct val="70000"/>
              <a:buFont typeface="Wingdings"/>
              <a:buChar char=""/>
              <a:defRPr kumimoji="0"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1371600" indent="-228600" algn="r" rtl="1" eaLnBrk="1" latinLnBrk="0" hangingPunct="1">
              <a:spcBef>
                <a:spcPct val="20000"/>
              </a:spcBef>
              <a:buClr>
                <a:schemeClr val="accent5"/>
              </a:buClr>
              <a:buFontTx/>
              <a:buChar char="•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645920" indent="-182880" algn="r" rtl="1" eaLnBrk="1" latinLnBrk="0" hangingPunct="1">
              <a:spcBef>
                <a:spcPct val="20000"/>
              </a:spcBef>
              <a:buClr>
                <a:schemeClr val="accent6"/>
              </a:buClr>
              <a:buSzPct val="80000"/>
              <a:buFont typeface="Wingdings 2"/>
              <a:buChar char="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20240" indent="-182880" algn="r" rtl="1" eaLnBrk="1" latinLnBrk="0" hangingPunct="1">
              <a:spcBef>
                <a:spcPct val="20000"/>
              </a:spcBef>
              <a:buClr>
                <a:schemeClr val="accent1">
                  <a:shade val="75000"/>
                </a:schemeClr>
              </a:buClr>
              <a:buSzPct val="90000"/>
              <a:buChar char="•"/>
              <a:defRPr kumimoji="0"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03120" indent="-182880" algn="r" rtl="1" eaLnBrk="1" latinLnBrk="0" hangingPunct="1">
              <a:spcBef>
                <a:spcPct val="20000"/>
              </a:spcBef>
              <a:buClr>
                <a:schemeClr val="accent4">
                  <a:shade val="75000"/>
                </a:schemeClr>
              </a:buClr>
              <a:buChar char="•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377440" indent="-182880" algn="r" rtl="1" eaLnBrk="1" latinLnBrk="0" hangingPunct="1">
              <a:spcBef>
                <a:spcPct val="20000"/>
              </a:spcBef>
              <a:buClr>
                <a:schemeClr val="accent2">
                  <a:shade val="75000"/>
                </a:schemeClr>
              </a:buClr>
              <a:buSzPct val="90000"/>
              <a:buChar char="•"/>
              <a:defRPr kumimoji="0" sz="1400" kern="1200" cap="all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rtl="0">
              <a:buFontTx/>
              <a:buChar char="-"/>
            </a:pPr>
            <a:r>
              <a:rPr lang="en-US" sz="2400" dirty="0" smtClean="0">
                <a:cs typeface="+mj-cs"/>
              </a:rPr>
              <a:t>Lidocaine hydrochloride  (</a:t>
            </a:r>
            <a:r>
              <a:rPr lang="en-US" sz="2400" dirty="0" err="1" smtClean="0">
                <a:cs typeface="+mj-cs"/>
              </a:rPr>
              <a:t>Xylocain</a:t>
            </a:r>
            <a:r>
              <a:rPr lang="en-US" sz="2400" dirty="0" smtClean="0">
                <a:cs typeface="+mj-cs"/>
              </a:rPr>
              <a:t>)  2 % is most commonly used local anesthetic agent.</a:t>
            </a:r>
          </a:p>
          <a:p>
            <a:pPr algn="l" rtl="0">
              <a:buFontTx/>
              <a:buChar char="-"/>
            </a:pPr>
            <a:r>
              <a:rPr lang="en-US" sz="2400" dirty="0" smtClean="0">
                <a:cs typeface="+mj-cs"/>
              </a:rPr>
              <a:t>2% mean…….</a:t>
            </a:r>
          </a:p>
          <a:p>
            <a:pPr marL="0" indent="0" algn="l" rtl="0">
              <a:buNone/>
            </a:pPr>
            <a:r>
              <a:rPr lang="en-US" sz="2400" dirty="0" smtClean="0">
                <a:cs typeface="+mj-cs"/>
              </a:rPr>
              <a:t>20mg in 1 ml</a:t>
            </a:r>
          </a:p>
          <a:p>
            <a:pPr marL="0" indent="0" algn="l" rtl="0">
              <a:buNone/>
            </a:pPr>
            <a:endParaRPr lang="en-US" sz="2400" dirty="0" smtClean="0">
              <a:cs typeface="+mj-cs"/>
            </a:endParaRPr>
          </a:p>
          <a:p>
            <a:pPr marL="0" indent="0" algn="l" rtl="0">
              <a:buNone/>
            </a:pPr>
            <a:endParaRPr lang="en-US" sz="2400" dirty="0" smtClean="0">
              <a:cs typeface="+mj-cs"/>
            </a:endParaRPr>
          </a:p>
        </p:txBody>
      </p:sp>
      <p:pic>
        <p:nvPicPr>
          <p:cNvPr id="9218" name="Picture 2" descr="House Brand Lidocaine HCL 2% with Epinephrine 1: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905250" y="1285860"/>
            <a:ext cx="5238750" cy="4929222"/>
          </a:xfrm>
          <a:prstGeom prst="rect">
            <a:avLst/>
          </a:prstGeom>
          <a:noFill/>
        </p:spPr>
      </p:pic>
      <p:sp>
        <p:nvSpPr>
          <p:cNvPr id="3" name="عنصر نائب لرقم الشريحة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D421E2-FAF5-4199-92DE-22EA4AAB39ED}" type="slidenum">
              <a:rPr lang="ar-SA" smtClean="0"/>
              <a:pPr/>
              <a:t>8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0904277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2"/>
          <p:cNvSpPr txBox="1">
            <a:spLocks/>
          </p:cNvSpPr>
          <p:nvPr/>
        </p:nvSpPr>
        <p:spPr>
          <a:xfrm>
            <a:off x="179512" y="188640"/>
            <a:ext cx="8784976" cy="6048672"/>
          </a:xfrm>
          <a:prstGeom prst="rect">
            <a:avLst/>
          </a:prstGeom>
        </p:spPr>
        <p:txBody>
          <a:bodyPr/>
          <a:lstStyle>
            <a:lvl1pPr marL="274320" indent="-274320" algn="r" rtl="1" eaLnBrk="1" latinLnBrk="0" hangingPunct="1">
              <a:spcBef>
                <a:spcPct val="20000"/>
              </a:spcBef>
              <a:buClr>
                <a:schemeClr val="accent1"/>
              </a:buClr>
              <a:buSzPct val="85000"/>
              <a:buFont typeface="Wingdings 2"/>
              <a:buChar char=""/>
              <a:defRPr kumimoji="0"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48640" indent="-274320" algn="r" rtl="1" eaLnBrk="1" latinLnBrk="0" hangingPunct="1">
              <a:spcBef>
                <a:spcPct val="20000"/>
              </a:spcBef>
              <a:buClr>
                <a:schemeClr val="accent2"/>
              </a:buClr>
              <a:buSzPct val="70000"/>
              <a:buFont typeface="Wingdings"/>
              <a:buChar char=""/>
              <a:defRPr kumimoji="0" sz="2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822960" indent="-228600" algn="r" rtl="1" eaLnBrk="1" latinLnBrk="0" hangingPunct="1">
              <a:spcBef>
                <a:spcPct val="20000"/>
              </a:spcBef>
              <a:buClr>
                <a:schemeClr val="accent3"/>
              </a:buClr>
              <a:buSzPct val="75000"/>
              <a:buFont typeface="Wingdings 2"/>
              <a:buChar char="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97280" indent="-228600" algn="r" rtl="1" eaLnBrk="1" latinLnBrk="0" hangingPunct="1">
              <a:spcBef>
                <a:spcPct val="20000"/>
              </a:spcBef>
              <a:buClr>
                <a:schemeClr val="accent4"/>
              </a:buClr>
              <a:buSzPct val="70000"/>
              <a:buFont typeface="Wingdings"/>
              <a:buChar char=""/>
              <a:defRPr kumimoji="0"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1371600" indent="-228600" algn="r" rtl="1" eaLnBrk="1" latinLnBrk="0" hangingPunct="1">
              <a:spcBef>
                <a:spcPct val="20000"/>
              </a:spcBef>
              <a:buClr>
                <a:schemeClr val="accent5"/>
              </a:buClr>
              <a:buFontTx/>
              <a:buChar char="•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645920" indent="-182880" algn="r" rtl="1" eaLnBrk="1" latinLnBrk="0" hangingPunct="1">
              <a:spcBef>
                <a:spcPct val="20000"/>
              </a:spcBef>
              <a:buClr>
                <a:schemeClr val="accent6"/>
              </a:buClr>
              <a:buSzPct val="80000"/>
              <a:buFont typeface="Wingdings 2"/>
              <a:buChar char="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20240" indent="-182880" algn="r" rtl="1" eaLnBrk="1" latinLnBrk="0" hangingPunct="1">
              <a:spcBef>
                <a:spcPct val="20000"/>
              </a:spcBef>
              <a:buClr>
                <a:schemeClr val="accent1">
                  <a:shade val="75000"/>
                </a:schemeClr>
              </a:buClr>
              <a:buSzPct val="90000"/>
              <a:buChar char="•"/>
              <a:defRPr kumimoji="0"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03120" indent="-182880" algn="r" rtl="1" eaLnBrk="1" latinLnBrk="0" hangingPunct="1">
              <a:spcBef>
                <a:spcPct val="20000"/>
              </a:spcBef>
              <a:buClr>
                <a:schemeClr val="accent4">
                  <a:shade val="75000"/>
                </a:schemeClr>
              </a:buClr>
              <a:buChar char="•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377440" indent="-182880" algn="r" rtl="1" eaLnBrk="1" latinLnBrk="0" hangingPunct="1">
              <a:spcBef>
                <a:spcPct val="20000"/>
              </a:spcBef>
              <a:buClr>
                <a:schemeClr val="accent2">
                  <a:shade val="75000"/>
                </a:schemeClr>
              </a:buClr>
              <a:buSzPct val="90000"/>
              <a:buChar char="•"/>
              <a:defRPr kumimoji="0" sz="1400" kern="1200" cap="all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buFont typeface="Wingdings 2"/>
              <a:buNone/>
            </a:pPr>
            <a:r>
              <a:rPr lang="en-US" sz="2800" b="1" u="sng" dirty="0" smtClean="0">
                <a:cs typeface="+mj-cs"/>
              </a:rPr>
              <a:t>Vasoconstrictors</a:t>
            </a:r>
          </a:p>
          <a:p>
            <a:pPr algn="l">
              <a:buFont typeface="Wingdings 2"/>
              <a:buNone/>
            </a:pPr>
            <a:r>
              <a:rPr lang="en-US" sz="2400" dirty="0" smtClean="0">
                <a:cs typeface="+mj-cs"/>
              </a:rPr>
              <a:t>Adrenaline in the concentration of 1:50000 to 1:200000 is commonly used.</a:t>
            </a:r>
          </a:p>
          <a:p>
            <a:pPr algn="l">
              <a:buFont typeface="Wingdings 2"/>
              <a:buNone/>
            </a:pPr>
            <a:r>
              <a:rPr lang="en-US" sz="2400" dirty="0" smtClean="0">
                <a:cs typeface="+mj-cs"/>
              </a:rPr>
              <a:t>1:200000 means….</a:t>
            </a:r>
          </a:p>
          <a:p>
            <a:pPr algn="l">
              <a:buFont typeface="Wingdings 2"/>
              <a:buNone/>
            </a:pPr>
            <a:r>
              <a:rPr lang="en-US" sz="2400" dirty="0" smtClean="0">
                <a:cs typeface="+mj-cs"/>
              </a:rPr>
              <a:t>1 gm in 200000 ml</a:t>
            </a:r>
          </a:p>
          <a:p>
            <a:pPr algn="l">
              <a:buFont typeface="Wingdings 2"/>
              <a:buNone/>
            </a:pPr>
            <a:endParaRPr lang="en-US" sz="2400" b="1" u="sng" dirty="0" smtClean="0">
              <a:cs typeface="+mj-cs"/>
            </a:endParaRPr>
          </a:p>
          <a:p>
            <a:pPr algn="l">
              <a:buFont typeface="Wingdings 2"/>
              <a:buNone/>
            </a:pPr>
            <a:r>
              <a:rPr lang="en-US" sz="2400" b="1" u="sng" dirty="0" smtClean="0">
                <a:cs typeface="+mj-cs"/>
              </a:rPr>
              <a:t>Function of Vasoconstrictors:</a:t>
            </a:r>
          </a:p>
          <a:p>
            <a:pPr marL="514350" indent="-514350" algn="l" rtl="0">
              <a:buFont typeface="+mj-lt"/>
              <a:buAutoNum type="arabicPeriod"/>
            </a:pPr>
            <a:r>
              <a:rPr lang="en-US" sz="2400" dirty="0" smtClean="0">
                <a:cs typeface="+mj-cs"/>
              </a:rPr>
              <a:t>Delays absorption of LA from the site.</a:t>
            </a:r>
          </a:p>
          <a:p>
            <a:pPr marL="514350" indent="-514350" algn="l" rtl="0">
              <a:buFont typeface="+mj-lt"/>
              <a:buAutoNum type="arabicPeriod"/>
            </a:pPr>
            <a:r>
              <a:rPr lang="en-US" sz="2400" dirty="0" smtClean="0">
                <a:cs typeface="+mj-cs"/>
              </a:rPr>
              <a:t>Provides blood less field.</a:t>
            </a:r>
          </a:p>
          <a:p>
            <a:pPr marL="514350" indent="-514350" algn="l" rtl="0">
              <a:buFont typeface="+mj-lt"/>
              <a:buAutoNum type="arabicPeriod"/>
            </a:pPr>
            <a:r>
              <a:rPr lang="en-US" sz="2400" dirty="0" smtClean="0">
                <a:cs typeface="+mj-cs"/>
              </a:rPr>
              <a:t>Prolongs the action .</a:t>
            </a:r>
          </a:p>
          <a:p>
            <a:pPr marL="514350" indent="-514350" algn="l" rtl="0">
              <a:buFont typeface="+mj-lt"/>
              <a:buAutoNum type="arabicPeriod"/>
            </a:pPr>
            <a:r>
              <a:rPr lang="en-US" sz="2400" dirty="0" smtClean="0">
                <a:cs typeface="+mj-cs"/>
              </a:rPr>
              <a:t>Reduces the systemic toxicity.</a:t>
            </a:r>
          </a:p>
          <a:p>
            <a:pPr marL="514350" indent="-514350" algn="l" rtl="0">
              <a:buFont typeface="+mj-lt"/>
              <a:buAutoNum type="arabicPeriod"/>
            </a:pPr>
            <a:endParaRPr lang="en-US" sz="2400" dirty="0">
              <a:cs typeface="+mj-cs"/>
            </a:endParaRPr>
          </a:p>
          <a:p>
            <a:pPr marL="0" indent="0" algn="l" rtl="0">
              <a:buNone/>
            </a:pPr>
            <a:r>
              <a:rPr lang="en-US" sz="2400" b="1" u="sng" dirty="0"/>
              <a:t>Contraindication:</a:t>
            </a:r>
            <a:r>
              <a:rPr lang="en-US" sz="2400" b="1" dirty="0"/>
              <a:t>  </a:t>
            </a:r>
            <a:r>
              <a:rPr lang="en-US" sz="2400" dirty="0" err="1" smtClean="0"/>
              <a:t>haypertension</a:t>
            </a:r>
            <a:endParaRPr lang="en-US" sz="2400" dirty="0"/>
          </a:p>
          <a:p>
            <a:pPr marL="514350" indent="-514350" algn="l" rtl="0">
              <a:buFont typeface="+mj-lt"/>
              <a:buAutoNum type="arabicPeriod"/>
            </a:pPr>
            <a:endParaRPr lang="en-US" sz="2400" dirty="0" smtClean="0">
              <a:cs typeface="+mj-cs"/>
            </a:endParaRPr>
          </a:p>
          <a:p>
            <a:pPr algn="l"/>
            <a:endParaRPr lang="en-US" sz="2400" dirty="0">
              <a:cs typeface="+mj-cs"/>
            </a:endParaRPr>
          </a:p>
        </p:txBody>
      </p:sp>
      <p:sp>
        <p:nvSpPr>
          <p:cNvPr id="3" name="عنصر نائب لرقم الشريحة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D421E2-FAF5-4199-92DE-22EA4AAB39ED}" type="slidenum">
              <a:rPr lang="ar-SA" smtClean="0"/>
              <a:pPr/>
              <a:t>9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5486728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1540</TotalTime>
  <Words>1705</Words>
  <Application>Microsoft Office PowerPoint</Application>
  <PresentationFormat>عرض على الشاشة (3:4)‏</PresentationFormat>
  <Paragraphs>331</Paragraphs>
  <Slides>39</Slides>
  <Notes>2</Notes>
  <HiddenSlides>0</HiddenSlides>
  <MMClips>0</MMClips>
  <ScaleCrop>false</ScaleCrop>
  <HeadingPairs>
    <vt:vector size="4" baseType="variant">
      <vt:variant>
        <vt:lpstr>نسق</vt:lpstr>
      </vt:variant>
      <vt:variant>
        <vt:i4>1</vt:i4>
      </vt:variant>
      <vt:variant>
        <vt:lpstr>عناوين الشرائح</vt:lpstr>
      </vt:variant>
      <vt:variant>
        <vt:i4>39</vt:i4>
      </vt:variant>
    </vt:vector>
  </HeadingPairs>
  <TitlesOfParts>
    <vt:vector size="40" baseType="lpstr">
      <vt:lpstr>Office Theme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</vt:vector>
  </TitlesOfParts>
  <Company>Hewlett-Packard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Rahaf</dc:creator>
  <cp:lastModifiedBy>Alhakam</cp:lastModifiedBy>
  <cp:revision>101</cp:revision>
  <cp:lastPrinted>2017-04-26T08:05:56Z</cp:lastPrinted>
  <dcterms:created xsi:type="dcterms:W3CDTF">2014-09-18T18:46:58Z</dcterms:created>
  <dcterms:modified xsi:type="dcterms:W3CDTF">2017-04-26T08:05:59Z</dcterms:modified>
</cp:coreProperties>
</file>