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sldIdLst>
    <p:sldId id="256" r:id="rId2"/>
    <p:sldId id="257" r:id="rId3"/>
    <p:sldId id="258" r:id="rId4"/>
    <p:sldId id="265" r:id="rId5"/>
    <p:sldId id="259" r:id="rId6"/>
    <p:sldId id="271" r:id="rId7"/>
    <p:sldId id="260" r:id="rId8"/>
    <p:sldId id="261" r:id="rId9"/>
    <p:sldId id="272" r:id="rId10"/>
    <p:sldId id="262" r:id="rId11"/>
    <p:sldId id="263" r:id="rId12"/>
    <p:sldId id="269" r:id="rId13"/>
    <p:sldId id="270" r:id="rId14"/>
    <p:sldId id="267" r:id="rId15"/>
    <p:sldId id="264" r:id="rId16"/>
    <p:sldId id="273" r:id="rId1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9" d="100"/>
          <a:sy n="79" d="100"/>
        </p:scale>
        <p:origin x="-111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8C15AD7E-925B-45B2-857A-F31A74821640}" type="datetimeFigureOut">
              <a:rPr lang="ar-IQ" smtClean="0"/>
              <a:t>09/07/1437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4D3AD40-0447-4CF0-8362-F89885CBD06A}" type="slidenum">
              <a:rPr lang="ar-IQ" smtClean="0"/>
              <a:t>‹#›</a:t>
            </a:fld>
            <a:endParaRPr lang="ar-IQ"/>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8C15AD7E-925B-45B2-857A-F31A74821640}" type="datetimeFigureOut">
              <a:rPr lang="ar-IQ" smtClean="0"/>
              <a:t>09/07/1437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4D3AD40-0447-4CF0-8362-F89885CBD06A}"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8C15AD7E-925B-45B2-857A-F31A74821640}" type="datetimeFigureOut">
              <a:rPr lang="ar-IQ" smtClean="0"/>
              <a:t>09/07/1437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4D3AD40-0447-4CF0-8362-F89885CBD06A}"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8C15AD7E-925B-45B2-857A-F31A74821640}" type="datetimeFigureOut">
              <a:rPr lang="ar-IQ" smtClean="0"/>
              <a:t>09/07/1437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4D3AD40-0447-4CF0-8362-F89885CBD06A}"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95" name="Title 94"/>
          <p:cNvSpPr>
            <a:spLocks noGrp="1"/>
          </p:cNvSpPr>
          <p:nvPr>
            <p:ph type="title"/>
          </p:nvPr>
        </p:nvSpPr>
        <p:spPr>
          <a:xfrm>
            <a:off x="457200" y="4463568"/>
            <a:ext cx="8305800" cy="1143000"/>
          </a:xfrm>
        </p:spPr>
        <p:txBody>
          <a:bodyPr/>
          <a:lstStyle/>
          <a:p>
            <a:r>
              <a:rPr lang="ar-SA" smtClean="0"/>
              <a:t>انقر لتحرير نمط العنوان الرئيسي</a:t>
            </a:r>
            <a:endParaRPr lang="en-US"/>
          </a:p>
        </p:txBody>
      </p:sp>
      <p:sp>
        <p:nvSpPr>
          <p:cNvPr id="2" name="Date Placeholder 1"/>
          <p:cNvSpPr>
            <a:spLocks noGrp="1"/>
          </p:cNvSpPr>
          <p:nvPr>
            <p:ph type="dt" sz="half" idx="10"/>
          </p:nvPr>
        </p:nvSpPr>
        <p:spPr/>
        <p:txBody>
          <a:bodyPr/>
          <a:lstStyle/>
          <a:p>
            <a:fld id="{8C15AD7E-925B-45B2-857A-F31A74821640}" type="datetimeFigureOut">
              <a:rPr lang="ar-IQ" smtClean="0"/>
              <a:t>09/07/1437</a:t>
            </a:fld>
            <a:endParaRPr lang="ar-IQ"/>
          </a:p>
        </p:txBody>
      </p:sp>
      <p:sp>
        <p:nvSpPr>
          <p:cNvPr id="91" name="Footer Placeholder 90"/>
          <p:cNvSpPr>
            <a:spLocks noGrp="1"/>
          </p:cNvSpPr>
          <p:nvPr>
            <p:ph type="ftr" sz="quarter" idx="11"/>
          </p:nvPr>
        </p:nvSpPr>
        <p:spPr/>
        <p:txBody>
          <a:bodyPr/>
          <a:lstStyle/>
          <a:p>
            <a:endParaRPr lang="ar-IQ"/>
          </a:p>
        </p:txBody>
      </p:sp>
      <p:sp>
        <p:nvSpPr>
          <p:cNvPr id="92" name="Slide Number Placeholder 91"/>
          <p:cNvSpPr>
            <a:spLocks noGrp="1"/>
          </p:cNvSpPr>
          <p:nvPr>
            <p:ph type="sldNum" sz="quarter" idx="12"/>
          </p:nvPr>
        </p:nvSpPr>
        <p:spPr/>
        <p:txBody>
          <a:bodyPr/>
          <a:lstStyle/>
          <a:p>
            <a:fld id="{14D3AD40-0447-4CF0-8362-F89885CBD06A}"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Date Placeholder 4"/>
          <p:cNvSpPr>
            <a:spLocks noGrp="1"/>
          </p:cNvSpPr>
          <p:nvPr>
            <p:ph type="dt" sz="half" idx="10"/>
          </p:nvPr>
        </p:nvSpPr>
        <p:spPr/>
        <p:txBody>
          <a:bodyPr/>
          <a:lstStyle/>
          <a:p>
            <a:fld id="{8C15AD7E-925B-45B2-857A-F31A74821640}" type="datetimeFigureOut">
              <a:rPr lang="ar-IQ" smtClean="0"/>
              <a:t>09/07/1437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4D3AD40-0447-4CF0-8362-F89885CBD06A}"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8C15AD7E-925B-45B2-857A-F31A74821640}" type="datetimeFigureOut">
              <a:rPr lang="ar-IQ" smtClean="0"/>
              <a:t>09/07/1437</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14D3AD40-0447-4CF0-8362-F89885CBD06A}"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8C15AD7E-925B-45B2-857A-F31A74821640}" type="datetimeFigureOut">
              <a:rPr lang="ar-IQ" smtClean="0"/>
              <a:t>09/07/1437</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14D3AD40-0447-4CF0-8362-F89885CBD06A}"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15AD7E-925B-45B2-857A-F31A74821640}" type="datetimeFigureOut">
              <a:rPr lang="ar-IQ" smtClean="0"/>
              <a:t>09/07/1437</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14D3AD40-0447-4CF0-8362-F89885CBD06A}"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C15AD7E-925B-45B2-857A-F31A74821640}" type="datetimeFigureOut">
              <a:rPr lang="ar-IQ" smtClean="0"/>
              <a:t>09/07/1437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4D3AD40-0447-4CF0-8362-F89885CBD06A}" type="slidenum">
              <a:rPr lang="ar-IQ" smtClean="0"/>
              <a:t>‹#›</a:t>
            </a:fld>
            <a:endParaRPr lang="ar-IQ"/>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5" name="Date Placeholder 4"/>
          <p:cNvSpPr>
            <a:spLocks noGrp="1"/>
          </p:cNvSpPr>
          <p:nvPr>
            <p:ph type="dt" sz="half" idx="10"/>
          </p:nvPr>
        </p:nvSpPr>
        <p:spPr/>
        <p:txBody>
          <a:bodyPr/>
          <a:lstStyle/>
          <a:p>
            <a:fld id="{8C15AD7E-925B-45B2-857A-F31A74821640}" type="datetimeFigureOut">
              <a:rPr lang="ar-IQ" smtClean="0"/>
              <a:t>09/07/1437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4D3AD40-0447-4CF0-8362-F89885CBD06A}" type="slidenum">
              <a:rPr lang="ar-IQ" smtClean="0"/>
              <a:t>‹#›</a:t>
            </a:fld>
            <a:endParaRPr lang="ar-IQ"/>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8C15AD7E-925B-45B2-857A-F31A74821640}" type="datetimeFigureOut">
              <a:rPr lang="ar-IQ" smtClean="0"/>
              <a:t>09/07/1437</a:t>
            </a:fld>
            <a:endParaRPr lang="ar-IQ"/>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ar-IQ"/>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14D3AD40-0447-4CF0-8362-F89885CBD06A}" type="slidenum">
              <a:rPr lang="ar-IQ" smtClean="0"/>
              <a:t>‹#›</a:t>
            </a:fld>
            <a:endParaRPr lang="ar-IQ"/>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1"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836713"/>
            <a:ext cx="7772400" cy="3384375"/>
          </a:xfrm>
        </p:spPr>
        <p:txBody>
          <a:bodyPr>
            <a:normAutofit/>
          </a:bodyPr>
          <a:lstStyle/>
          <a:p>
            <a:pPr algn="just"/>
            <a:r>
              <a:rPr lang="en-US" b="1" i="1" dirty="0" smtClean="0">
                <a:solidFill>
                  <a:srgbClr val="800000"/>
                </a:solidFill>
                <a:effectLst/>
                <a:latin typeface="Arial Black"/>
                <a:ea typeface="Times New Roman"/>
                <a:cs typeface="Courier New"/>
              </a:rPr>
              <a:t>Physiology of Cerebral Cortex</a:t>
            </a:r>
            <a:r>
              <a:rPr lang="en-US" sz="2400" dirty="0" smtClean="0">
                <a:effectLst/>
                <a:latin typeface="Times New Roman"/>
                <a:ea typeface="Times New Roman"/>
              </a:rPr>
              <a:t/>
            </a:r>
            <a:br>
              <a:rPr lang="en-US" sz="2400" dirty="0" smtClean="0">
                <a:effectLst/>
                <a:latin typeface="Times New Roman"/>
                <a:ea typeface="Times New Roman"/>
              </a:rPr>
            </a:br>
            <a:endParaRPr lang="ar-IQ" dirty="0"/>
          </a:p>
        </p:txBody>
      </p:sp>
      <p:sp>
        <p:nvSpPr>
          <p:cNvPr id="3" name="عنوان فرعي 2"/>
          <p:cNvSpPr>
            <a:spLocks noGrp="1"/>
          </p:cNvSpPr>
          <p:nvPr>
            <p:ph type="subTitle" idx="1"/>
          </p:nvPr>
        </p:nvSpPr>
        <p:spPr>
          <a:xfrm>
            <a:off x="685800" y="4077072"/>
            <a:ext cx="7772400" cy="1080119"/>
          </a:xfrm>
        </p:spPr>
        <p:txBody>
          <a:bodyPr/>
          <a:lstStyle/>
          <a:p>
            <a:r>
              <a:rPr lang="en-US" dirty="0" err="1" smtClean="0"/>
              <a:t>Lec</a:t>
            </a:r>
            <a:r>
              <a:rPr lang="en-US" dirty="0" smtClean="0"/>
              <a:t>: 11                         Dr. Farah Nabil Abbas</a:t>
            </a:r>
            <a:endParaRPr lang="ar-IQ" dirty="0"/>
          </a:p>
        </p:txBody>
      </p:sp>
    </p:spTree>
    <p:extLst>
      <p:ext uri="{BB962C8B-B14F-4D97-AF65-F5344CB8AC3E}">
        <p14:creationId xmlns:p14="http://schemas.microsoft.com/office/powerpoint/2010/main" val="1990800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lvl="2" indent="0" algn="just" rtl="0">
              <a:buNone/>
              <a:tabLst>
                <a:tab pos="1028700" algn="l"/>
              </a:tabLst>
            </a:pPr>
            <a:r>
              <a:rPr lang="en-US" b="1" i="1" dirty="0">
                <a:solidFill>
                  <a:srgbClr val="FFFF00"/>
                </a:solidFill>
                <a:latin typeface="Times New Roman"/>
                <a:ea typeface="Times New Roman"/>
              </a:rPr>
              <a:t>The </a:t>
            </a:r>
            <a:r>
              <a:rPr lang="en-US" b="1" i="1" u="sng" dirty="0" err="1">
                <a:solidFill>
                  <a:srgbClr val="FFFF00"/>
                </a:solidFill>
                <a:latin typeface="Times New Roman"/>
                <a:ea typeface="Times New Roman"/>
              </a:rPr>
              <a:t>Broca’s</a:t>
            </a:r>
            <a:r>
              <a:rPr lang="en-US" b="1" i="1" u="sng" dirty="0">
                <a:solidFill>
                  <a:srgbClr val="FFFF00"/>
                </a:solidFill>
                <a:latin typeface="Times New Roman"/>
                <a:ea typeface="Times New Roman"/>
              </a:rPr>
              <a:t> Area</a:t>
            </a:r>
            <a:r>
              <a:rPr lang="en-US" b="1" i="1" dirty="0">
                <a:solidFill>
                  <a:srgbClr val="FFFF00"/>
                </a:solidFill>
                <a:latin typeface="Times New Roman"/>
                <a:ea typeface="Times New Roman"/>
              </a:rPr>
              <a:t> (speech area)</a:t>
            </a:r>
            <a:r>
              <a:rPr lang="en-US" dirty="0">
                <a:solidFill>
                  <a:srgbClr val="FFFF00"/>
                </a:solidFill>
                <a:latin typeface="Times New Roman"/>
                <a:ea typeface="Times New Roman"/>
              </a:rPr>
              <a:t>: </a:t>
            </a:r>
            <a:r>
              <a:rPr lang="en-US" dirty="0">
                <a:latin typeface="Times New Roman"/>
                <a:ea typeface="Times New Roman"/>
              </a:rPr>
              <a:t>lies in the inferior frontal </a:t>
            </a:r>
            <a:r>
              <a:rPr lang="en-US" dirty="0" err="1">
                <a:latin typeface="Times New Roman"/>
                <a:ea typeface="Times New Roman"/>
              </a:rPr>
              <a:t>gyrus</a:t>
            </a:r>
            <a:r>
              <a:rPr lang="en-US" dirty="0">
                <a:latin typeface="Times New Roman"/>
                <a:ea typeface="Times New Roman"/>
              </a:rPr>
              <a:t> and it is the site for plans and motor pattern for the expression of individual words. </a:t>
            </a:r>
            <a:endParaRPr lang="en-US" sz="1600" dirty="0">
              <a:latin typeface="Times New Roman"/>
              <a:ea typeface="Times New Roman"/>
            </a:endParaRPr>
          </a:p>
          <a:p>
            <a:pPr marL="525780" indent="0" algn="just" rtl="0">
              <a:spcAft>
                <a:spcPts val="0"/>
              </a:spcAft>
              <a:buNone/>
            </a:pPr>
            <a:r>
              <a:rPr lang="en-US" dirty="0">
                <a:latin typeface="Times New Roman"/>
                <a:ea typeface="Times New Roman"/>
              </a:rPr>
              <a:t>Damage to it leads to </a:t>
            </a:r>
            <a:r>
              <a:rPr lang="en-US" u="sng" dirty="0">
                <a:latin typeface="Times New Roman"/>
                <a:ea typeface="Times New Roman"/>
              </a:rPr>
              <a:t>Motor Aphasia</a:t>
            </a:r>
            <a:r>
              <a:rPr lang="en-US" dirty="0">
                <a:latin typeface="Times New Roman"/>
                <a:ea typeface="Times New Roman"/>
              </a:rPr>
              <a:t> or </a:t>
            </a:r>
            <a:r>
              <a:rPr lang="en-US" u="sng" dirty="0">
                <a:latin typeface="Times New Roman"/>
                <a:ea typeface="Times New Roman"/>
              </a:rPr>
              <a:t>Expressive Aphasia</a:t>
            </a:r>
            <a:r>
              <a:rPr lang="en-US" dirty="0">
                <a:latin typeface="Times New Roman"/>
                <a:ea typeface="Times New Roman"/>
              </a:rPr>
              <a:t> in which there is intact comprehension but impaired expression and fluency of words (a person is capable to decide what he wants to say but can not make the vocal system omit words instead of noises).</a:t>
            </a:r>
            <a:endParaRPr lang="en-US" sz="1800" dirty="0">
              <a:latin typeface="Times New Roman"/>
              <a:ea typeface="Times New Roman"/>
            </a:endParaRPr>
          </a:p>
          <a:p>
            <a:pPr marL="0" indent="0" algn="l" rtl="0">
              <a:buNone/>
            </a:pPr>
            <a:endParaRPr lang="ar-IQ" dirty="0"/>
          </a:p>
        </p:txBody>
      </p:sp>
    </p:spTree>
    <p:extLst>
      <p:ext uri="{BB962C8B-B14F-4D97-AF65-F5344CB8AC3E}">
        <p14:creationId xmlns:p14="http://schemas.microsoft.com/office/powerpoint/2010/main" val="316425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marL="182880" indent="0" algn="just" rtl="0">
              <a:spcAft>
                <a:spcPts val="0"/>
              </a:spcAft>
              <a:buNone/>
            </a:pPr>
            <a:r>
              <a:rPr lang="en-US" b="1" u="sng" dirty="0">
                <a:solidFill>
                  <a:srgbClr val="FFFF00"/>
                </a:solidFill>
                <a:latin typeface="Times New Roman"/>
                <a:ea typeface="Times New Roman"/>
              </a:rPr>
              <a:t>C-Limbic Association Area:</a:t>
            </a:r>
            <a:r>
              <a:rPr lang="en-US" dirty="0">
                <a:solidFill>
                  <a:srgbClr val="FFFF00"/>
                </a:solidFill>
                <a:latin typeface="Times New Roman"/>
                <a:ea typeface="Times New Roman"/>
              </a:rPr>
              <a:t> </a:t>
            </a:r>
            <a:r>
              <a:rPr lang="en-US" dirty="0">
                <a:latin typeface="Times New Roman"/>
                <a:ea typeface="Times New Roman"/>
              </a:rPr>
              <a:t>This area lies in the anterior pole of the temporal lobe, the ventral portion of the frontal lobe and the cingulate </a:t>
            </a:r>
            <a:r>
              <a:rPr lang="en-US" dirty="0" err="1">
                <a:latin typeface="Times New Roman"/>
                <a:ea typeface="Times New Roman"/>
              </a:rPr>
              <a:t>gyrus</a:t>
            </a:r>
            <a:r>
              <a:rPr lang="en-US" dirty="0">
                <a:latin typeface="Times New Roman"/>
                <a:ea typeface="Times New Roman"/>
              </a:rPr>
              <a:t>. This area is part of the </a:t>
            </a:r>
            <a:r>
              <a:rPr lang="en-US" u="sng" dirty="0">
                <a:latin typeface="Times New Roman"/>
                <a:ea typeface="Times New Roman"/>
              </a:rPr>
              <a:t>Limbic System</a:t>
            </a:r>
            <a:r>
              <a:rPr lang="en-US" dirty="0">
                <a:latin typeface="Times New Roman"/>
                <a:ea typeface="Times New Roman"/>
              </a:rPr>
              <a:t>.</a:t>
            </a:r>
            <a:endParaRPr lang="en-US" sz="1800" dirty="0">
              <a:latin typeface="Times New Roman"/>
              <a:ea typeface="Times New Roman"/>
            </a:endParaRPr>
          </a:p>
          <a:p>
            <a:pPr marL="297180" indent="0" algn="just" rtl="0">
              <a:spcAft>
                <a:spcPts val="0"/>
              </a:spcAft>
              <a:buNone/>
            </a:pPr>
            <a:r>
              <a:rPr lang="en-US" dirty="0">
                <a:latin typeface="Times New Roman"/>
                <a:ea typeface="Times New Roman"/>
              </a:rPr>
              <a:t>This area helps in behavior, emotions and motivations.</a:t>
            </a:r>
            <a:endParaRPr lang="en-US" sz="1800" dirty="0">
              <a:latin typeface="Times New Roman"/>
              <a:ea typeface="Times New Roman"/>
            </a:endParaRPr>
          </a:p>
          <a:p>
            <a:pPr marL="0" indent="0" algn="l" rtl="0">
              <a:buNone/>
            </a:pPr>
            <a:endParaRPr lang="ar-IQ" dirty="0"/>
          </a:p>
        </p:txBody>
      </p:sp>
    </p:spTree>
    <p:extLst>
      <p:ext uri="{BB962C8B-B14F-4D97-AF65-F5344CB8AC3E}">
        <p14:creationId xmlns:p14="http://schemas.microsoft.com/office/powerpoint/2010/main" val="2455950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712968"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574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856984"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251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0423"/>
            <a:ext cx="8760912"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311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48680"/>
            <a:ext cx="8229600" cy="720080"/>
          </a:xfrm>
        </p:spPr>
        <p:txBody>
          <a:bodyPr>
            <a:normAutofit fontScale="90000"/>
          </a:bodyPr>
          <a:lstStyle/>
          <a:p>
            <a:r>
              <a:rPr lang="en-US" i="1" u="sng" dirty="0">
                <a:solidFill>
                  <a:srgbClr val="0000FF"/>
                </a:solidFill>
                <a:latin typeface="Times New Roman"/>
                <a:ea typeface="Times New Roman"/>
              </a:rPr>
              <a:t>The Dominant Hemisphere (Dominance)</a:t>
            </a:r>
            <a:r>
              <a:rPr lang="en-US" sz="2400" dirty="0">
                <a:latin typeface="Times New Roman"/>
                <a:ea typeface="Times New Roman"/>
              </a:rPr>
              <a:t/>
            </a:r>
            <a:br>
              <a:rPr lang="en-US" sz="2400" dirty="0">
                <a:latin typeface="Times New Roman"/>
                <a:ea typeface="Times New Roman"/>
              </a:rPr>
            </a:br>
            <a:endParaRPr lang="ar-IQ" dirty="0"/>
          </a:p>
        </p:txBody>
      </p:sp>
      <p:sp>
        <p:nvSpPr>
          <p:cNvPr id="3" name="عنصر نائب للمحتوى 2"/>
          <p:cNvSpPr>
            <a:spLocks noGrp="1"/>
          </p:cNvSpPr>
          <p:nvPr>
            <p:ph idx="1"/>
          </p:nvPr>
        </p:nvSpPr>
        <p:spPr>
          <a:xfrm>
            <a:off x="457200" y="548680"/>
            <a:ext cx="8229600" cy="5577483"/>
          </a:xfrm>
        </p:spPr>
        <p:txBody>
          <a:bodyPr>
            <a:noAutofit/>
          </a:bodyPr>
          <a:lstStyle/>
          <a:p>
            <a:pPr marL="0" indent="0" algn="just" rtl="0">
              <a:spcAft>
                <a:spcPts val="0"/>
              </a:spcAft>
              <a:buNone/>
            </a:pPr>
            <a:r>
              <a:rPr lang="en-US" sz="1800" dirty="0">
                <a:latin typeface="Times New Roman"/>
                <a:ea typeface="Times New Roman"/>
              </a:rPr>
              <a:t> </a:t>
            </a:r>
            <a:endParaRPr lang="en-US" sz="1200" dirty="0">
              <a:latin typeface="Times New Roman"/>
              <a:ea typeface="Times New Roman"/>
            </a:endParaRPr>
          </a:p>
          <a:p>
            <a:pPr indent="0" algn="l" rtl="0">
              <a:spcAft>
                <a:spcPts val="0"/>
              </a:spcAft>
              <a:buNone/>
            </a:pPr>
            <a:r>
              <a:rPr lang="en-US" sz="1800" dirty="0">
                <a:latin typeface="Times New Roman"/>
                <a:ea typeface="Times New Roman"/>
              </a:rPr>
              <a:t>It is the hemisphere where Wernicke’s Area, Reading Area (Angular </a:t>
            </a:r>
            <a:r>
              <a:rPr lang="en-US" sz="1800" dirty="0" err="1">
                <a:latin typeface="Times New Roman"/>
                <a:ea typeface="Times New Roman"/>
              </a:rPr>
              <a:t>Gyrus</a:t>
            </a:r>
            <a:r>
              <a:rPr lang="en-US" sz="1800" dirty="0">
                <a:latin typeface="Times New Roman"/>
                <a:ea typeface="Times New Roman"/>
              </a:rPr>
              <a:t>), </a:t>
            </a:r>
            <a:r>
              <a:rPr lang="en-US" sz="1800" dirty="0" err="1">
                <a:latin typeface="Times New Roman"/>
                <a:ea typeface="Times New Roman"/>
              </a:rPr>
              <a:t>Broca’s</a:t>
            </a:r>
            <a:r>
              <a:rPr lang="en-US" sz="1800" dirty="0">
                <a:latin typeface="Times New Roman"/>
                <a:ea typeface="Times New Roman"/>
              </a:rPr>
              <a:t> Area and Motor Control Area are developed more than the other side or other hemisphere.</a:t>
            </a:r>
            <a:endParaRPr lang="en-US" sz="1400" dirty="0">
              <a:latin typeface="Times New Roman"/>
              <a:ea typeface="Times New Roman"/>
            </a:endParaRPr>
          </a:p>
          <a:p>
            <a:pPr marL="0" indent="0" algn="l" rtl="0">
              <a:spcAft>
                <a:spcPts val="0"/>
              </a:spcAft>
              <a:buNone/>
            </a:pPr>
            <a:r>
              <a:rPr lang="en-US" sz="1800" dirty="0">
                <a:latin typeface="Times New Roman"/>
                <a:ea typeface="Times New Roman"/>
              </a:rPr>
              <a:t>	In 95% of the population </a:t>
            </a:r>
            <a:r>
              <a:rPr lang="en-US" sz="1800" dirty="0">
                <a:latin typeface="Times New Roman"/>
                <a:ea typeface="Times New Roman"/>
                <a:sym typeface="Wingdings"/>
              </a:rPr>
              <a:t></a:t>
            </a:r>
            <a:r>
              <a:rPr lang="en-US" sz="1800" dirty="0">
                <a:latin typeface="Times New Roman"/>
                <a:ea typeface="Times New Roman"/>
              </a:rPr>
              <a:t> the left (hemisphere) side is dominant.</a:t>
            </a:r>
            <a:endParaRPr lang="en-US" sz="1400" dirty="0">
              <a:latin typeface="Times New Roman"/>
              <a:ea typeface="Times New Roman"/>
            </a:endParaRPr>
          </a:p>
          <a:p>
            <a:pPr marL="0" indent="0" algn="l" rtl="0">
              <a:spcAft>
                <a:spcPts val="0"/>
              </a:spcAft>
              <a:buNone/>
            </a:pPr>
            <a:r>
              <a:rPr lang="en-US" sz="1800" dirty="0">
                <a:latin typeface="Times New Roman"/>
                <a:ea typeface="Times New Roman"/>
              </a:rPr>
              <a:t>	In the rest 5% </a:t>
            </a:r>
            <a:r>
              <a:rPr lang="en-US" sz="1800" dirty="0">
                <a:latin typeface="Times New Roman"/>
                <a:ea typeface="Times New Roman"/>
                <a:sym typeface="Wingdings"/>
              </a:rPr>
              <a:t></a:t>
            </a:r>
            <a:r>
              <a:rPr lang="en-US" sz="1800" dirty="0">
                <a:latin typeface="Times New Roman"/>
                <a:ea typeface="Times New Roman"/>
              </a:rPr>
              <a:t> either both hemispheres or the right side (hemisphere) is dominant.</a:t>
            </a:r>
            <a:endParaRPr lang="en-US" sz="1400" dirty="0">
              <a:latin typeface="Times New Roman"/>
              <a:ea typeface="Times New Roman"/>
            </a:endParaRPr>
          </a:p>
          <a:p>
            <a:pPr marL="0" indent="0" algn="just" rtl="0">
              <a:spcAft>
                <a:spcPts val="0"/>
              </a:spcAft>
              <a:buNone/>
            </a:pPr>
            <a:r>
              <a:rPr lang="en-US" sz="1800" dirty="0">
                <a:latin typeface="Times New Roman"/>
                <a:ea typeface="Times New Roman"/>
              </a:rPr>
              <a:t>	The dominant hemisphere receives information (both sensory and motor) from both hemispheres. This cross feeding organization prevents interference between the functions of the 2 sides of the brain. So the dominant hemisphere is important for language and verbal symbolism-related intellectual functions.</a:t>
            </a:r>
            <a:endParaRPr lang="en-US" sz="1400" dirty="0">
              <a:latin typeface="Times New Roman"/>
              <a:ea typeface="Times New Roman"/>
            </a:endParaRPr>
          </a:p>
          <a:p>
            <a:pPr marL="0" indent="0" algn="just" rtl="0">
              <a:spcAft>
                <a:spcPts val="0"/>
              </a:spcAft>
              <a:buNone/>
            </a:pPr>
            <a:r>
              <a:rPr lang="en-US" sz="1800" dirty="0">
                <a:latin typeface="Times New Roman"/>
                <a:ea typeface="Times New Roman"/>
              </a:rPr>
              <a:t>Damage to W. area of dominant hemisphere leads to :</a:t>
            </a:r>
            <a:endParaRPr lang="en-US" sz="1400" dirty="0">
              <a:latin typeface="Times New Roman"/>
              <a:ea typeface="Times New Roman"/>
            </a:endParaRPr>
          </a:p>
          <a:p>
            <a:pPr lvl="2" indent="0" algn="just" rtl="0">
              <a:buNone/>
              <a:tabLst>
                <a:tab pos="1028700" algn="l"/>
              </a:tabLst>
            </a:pPr>
            <a:r>
              <a:rPr lang="en-US" sz="1600" dirty="0">
                <a:latin typeface="Times New Roman"/>
                <a:ea typeface="Times New Roman"/>
              </a:rPr>
              <a:t>Loss of intellectual functions associated with language .</a:t>
            </a:r>
            <a:endParaRPr lang="en-US" sz="1200" dirty="0">
              <a:latin typeface="Times New Roman"/>
              <a:ea typeface="Times New Roman"/>
            </a:endParaRPr>
          </a:p>
          <a:p>
            <a:pPr lvl="2" indent="0" algn="just" rtl="0">
              <a:buNone/>
              <a:tabLst>
                <a:tab pos="1028700" algn="l"/>
              </a:tabLst>
            </a:pPr>
            <a:r>
              <a:rPr lang="en-US" sz="1600" dirty="0">
                <a:latin typeface="Times New Roman"/>
                <a:ea typeface="Times New Roman"/>
              </a:rPr>
              <a:t>Loss of ability to read.</a:t>
            </a:r>
            <a:endParaRPr lang="en-US" sz="1200" dirty="0">
              <a:latin typeface="Times New Roman"/>
              <a:ea typeface="Times New Roman"/>
            </a:endParaRPr>
          </a:p>
          <a:p>
            <a:pPr lvl="2" indent="0" algn="just" rtl="0">
              <a:buNone/>
              <a:tabLst>
                <a:tab pos="1028700" algn="l"/>
              </a:tabLst>
            </a:pPr>
            <a:r>
              <a:rPr lang="en-US" sz="1600" dirty="0">
                <a:latin typeface="Times New Roman"/>
                <a:ea typeface="Times New Roman"/>
              </a:rPr>
              <a:t>Loss of </a:t>
            </a:r>
            <a:r>
              <a:rPr lang="en-US" sz="1600" dirty="0" err="1">
                <a:latin typeface="Times New Roman"/>
                <a:ea typeface="Times New Roman"/>
              </a:rPr>
              <a:t>aility</a:t>
            </a:r>
            <a:r>
              <a:rPr lang="en-US" sz="1600" dirty="0">
                <a:latin typeface="Times New Roman"/>
                <a:ea typeface="Times New Roman"/>
              </a:rPr>
              <a:t> to perform mathematical operations.</a:t>
            </a:r>
            <a:endParaRPr lang="en-US" sz="1200" dirty="0">
              <a:latin typeface="Times New Roman"/>
              <a:ea typeface="Times New Roman"/>
            </a:endParaRPr>
          </a:p>
          <a:p>
            <a:pPr lvl="2" indent="0" algn="just" rtl="0">
              <a:buNone/>
              <a:tabLst>
                <a:tab pos="1028700" algn="l"/>
              </a:tabLst>
            </a:pPr>
            <a:r>
              <a:rPr lang="en-US" sz="1600" dirty="0">
                <a:latin typeface="Times New Roman"/>
                <a:ea typeface="Times New Roman"/>
              </a:rPr>
              <a:t>Loss of ability to think through logical problems.</a:t>
            </a:r>
            <a:endParaRPr lang="en-US" sz="1200" dirty="0">
              <a:latin typeface="Times New Roman"/>
              <a:ea typeface="Times New Roman"/>
            </a:endParaRPr>
          </a:p>
          <a:p>
            <a:pPr marL="0" indent="0" algn="just" rtl="0">
              <a:spcAft>
                <a:spcPts val="0"/>
              </a:spcAft>
              <a:buNone/>
            </a:pPr>
            <a:r>
              <a:rPr lang="en-US" sz="1800" dirty="0">
                <a:latin typeface="Times New Roman"/>
                <a:ea typeface="Times New Roman"/>
              </a:rPr>
              <a:t> Dominant hemisphere is therefore important for language and verbal symbolism- related intellectual functions, while  non- dominant hemisphere is important for interpreting music, nonverbal visual experiences , spatial relations between person and surroundings , body language, intonations of peoples voices, somatic experiences related to the use of limbs and hands. </a:t>
            </a:r>
            <a:endParaRPr lang="en-US" sz="1400" dirty="0">
              <a:latin typeface="Times New Roman"/>
              <a:ea typeface="Times New Roman"/>
            </a:endParaRPr>
          </a:p>
          <a:p>
            <a:pPr marL="0" indent="0" algn="l" rtl="0">
              <a:spcAft>
                <a:spcPts val="0"/>
              </a:spcAft>
              <a:buNone/>
            </a:pPr>
            <a:r>
              <a:rPr lang="en-US" sz="1800" dirty="0">
                <a:latin typeface="Times New Roman"/>
                <a:ea typeface="Times New Roman"/>
              </a:rPr>
              <a:t> </a:t>
            </a:r>
            <a:endParaRPr lang="en-US" sz="1400" dirty="0">
              <a:latin typeface="Times New Roman"/>
              <a:ea typeface="Times New Roman"/>
            </a:endParaRPr>
          </a:p>
          <a:p>
            <a:pPr marL="0" indent="0" algn="l" rtl="0">
              <a:spcAft>
                <a:spcPts val="0"/>
              </a:spcAft>
              <a:buNone/>
            </a:pPr>
            <a:r>
              <a:rPr lang="en-US" sz="1800" dirty="0">
                <a:latin typeface="Times New Roman"/>
                <a:ea typeface="Times New Roman"/>
              </a:rPr>
              <a:t> </a:t>
            </a:r>
            <a:endParaRPr lang="en-US" sz="1400" dirty="0">
              <a:latin typeface="Times New Roman"/>
              <a:ea typeface="Times New Roman"/>
            </a:endParaRPr>
          </a:p>
          <a:p>
            <a:pPr marL="0" indent="0" algn="l" rtl="0">
              <a:buNone/>
            </a:pPr>
            <a:endParaRPr lang="ar-IQ" sz="1800" dirty="0"/>
          </a:p>
        </p:txBody>
      </p:sp>
    </p:spTree>
    <p:extLst>
      <p:ext uri="{BB962C8B-B14F-4D97-AF65-F5344CB8AC3E}">
        <p14:creationId xmlns:p14="http://schemas.microsoft.com/office/powerpoint/2010/main" val="103589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5" dur="500"/>
                                        <p:tgtEl>
                                          <p:spTgt spid="3">
                                            <p:txEl>
                                              <p:pRg st="6" end="6"/>
                                            </p:txEl>
                                          </p:spTgt>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8" dur="500"/>
                                        <p:tgtEl>
                                          <p:spTgt spid="3">
                                            <p:txEl>
                                              <p:pRg st="7" end="7"/>
                                            </p:txEl>
                                          </p:spTgt>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1" dur="500"/>
                                        <p:tgtEl>
                                          <p:spTgt spid="3">
                                            <p:txEl>
                                              <p:pRg st="8" end="8"/>
                                            </p:txEl>
                                          </p:spTgt>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4" dur="500"/>
                                        <p:tgtEl>
                                          <p:spTgt spid="3">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49" dur="500"/>
                                        <p:tgtEl>
                                          <p:spTgt spid="3">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54" dur="500"/>
                                        <p:tgtEl>
                                          <p:spTgt spid="3">
                                            <p:txEl>
                                              <p:pRg st="11" end="1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randombar(horizontal)">
                                      <p:cBhvr>
                                        <p:cTn id="59"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640959"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6299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914400" y="260648"/>
            <a:ext cx="7772400" cy="5759152"/>
          </a:xfrm>
        </p:spPr>
        <p:txBody>
          <a:bodyPr>
            <a:normAutofit fontScale="92500" lnSpcReduction="10000"/>
          </a:bodyPr>
          <a:lstStyle/>
          <a:p>
            <a:pPr algn="just" rtl="0">
              <a:spcAft>
                <a:spcPts val="0"/>
              </a:spcAft>
            </a:pPr>
            <a:r>
              <a:rPr lang="en-US" sz="2800" dirty="0">
                <a:latin typeface="Times New Roman"/>
                <a:ea typeface="Times New Roman"/>
              </a:rPr>
              <a:t>The cerebral cortex is made of 3 types of cells:</a:t>
            </a:r>
            <a:endParaRPr lang="en-US" sz="2000" dirty="0">
              <a:latin typeface="Times New Roman"/>
              <a:ea typeface="Times New Roman"/>
            </a:endParaRPr>
          </a:p>
          <a:p>
            <a:pPr marL="342900" lvl="0" indent="-342900" algn="just" rtl="0">
              <a:spcAft>
                <a:spcPts val="0"/>
              </a:spcAft>
              <a:buFont typeface="+mj-lt"/>
              <a:buAutoNum type="arabicPeriod"/>
              <a:tabLst>
                <a:tab pos="342900" algn="l"/>
              </a:tabLst>
            </a:pPr>
            <a:r>
              <a:rPr lang="en-US" sz="2800" b="1" u="sng" dirty="0">
                <a:solidFill>
                  <a:srgbClr val="000080"/>
                </a:solidFill>
                <a:latin typeface="Times New Roman"/>
                <a:ea typeface="Times New Roman"/>
              </a:rPr>
              <a:t>Granular Cells:</a:t>
            </a:r>
            <a:r>
              <a:rPr lang="en-US" sz="2800" u="sng" dirty="0">
                <a:latin typeface="Times New Roman"/>
                <a:ea typeface="Times New Roman"/>
              </a:rPr>
              <a:t> which are </a:t>
            </a:r>
            <a:r>
              <a:rPr lang="en-US" sz="2800" u="sng" dirty="0" err="1">
                <a:latin typeface="Times New Roman"/>
                <a:ea typeface="Times New Roman"/>
              </a:rPr>
              <a:t>intercortical</a:t>
            </a:r>
            <a:r>
              <a:rPr lang="en-US" sz="2800" u="sng" dirty="0">
                <a:latin typeface="Times New Roman"/>
                <a:ea typeface="Times New Roman"/>
              </a:rPr>
              <a:t> neuron and they have short axons. They are </a:t>
            </a:r>
            <a:r>
              <a:rPr lang="en-US" sz="2800" i="1" u="sng" dirty="0">
                <a:latin typeface="Times New Roman"/>
                <a:ea typeface="Times New Roman"/>
              </a:rPr>
              <a:t>either</a:t>
            </a:r>
            <a:r>
              <a:rPr lang="en-US" sz="2800" u="sng" dirty="0">
                <a:latin typeface="Times New Roman"/>
                <a:ea typeface="Times New Roman"/>
              </a:rPr>
              <a:t> excitatory and contain glutamate as a neurotransmitter </a:t>
            </a:r>
            <a:r>
              <a:rPr lang="en-US" sz="2800" i="1" u="sng" dirty="0">
                <a:latin typeface="Times New Roman"/>
                <a:ea typeface="Times New Roman"/>
              </a:rPr>
              <a:t>or</a:t>
            </a:r>
            <a:r>
              <a:rPr lang="en-US" sz="2800" u="sng" dirty="0">
                <a:latin typeface="Times New Roman"/>
                <a:ea typeface="Times New Roman"/>
              </a:rPr>
              <a:t> inhibitory and contain GABA as a neurotransmitter.</a:t>
            </a:r>
            <a:endParaRPr lang="en-US" sz="2000" u="sng" dirty="0">
              <a:latin typeface="Times New Roman"/>
              <a:ea typeface="Times New Roman"/>
            </a:endParaRPr>
          </a:p>
          <a:p>
            <a:pPr marL="342900" lvl="0" indent="-342900" algn="just" rtl="0">
              <a:spcAft>
                <a:spcPts val="0"/>
              </a:spcAft>
              <a:buFont typeface="+mj-lt"/>
              <a:buAutoNum type="arabicPeriod"/>
              <a:tabLst>
                <a:tab pos="342900" algn="l"/>
              </a:tabLst>
            </a:pPr>
            <a:r>
              <a:rPr lang="en-US" sz="2800" b="1" u="sng" dirty="0">
                <a:solidFill>
                  <a:srgbClr val="000080"/>
                </a:solidFill>
                <a:latin typeface="Times New Roman"/>
                <a:ea typeface="Times New Roman"/>
              </a:rPr>
              <a:t>Pyramidal Cells:</a:t>
            </a:r>
            <a:r>
              <a:rPr lang="en-US" sz="2800" u="sng" dirty="0">
                <a:solidFill>
                  <a:srgbClr val="000080"/>
                </a:solidFill>
                <a:latin typeface="Times New Roman"/>
                <a:ea typeface="Times New Roman"/>
              </a:rPr>
              <a:t> </a:t>
            </a:r>
            <a:r>
              <a:rPr lang="en-US" sz="2800" u="sng" dirty="0">
                <a:latin typeface="Times New Roman"/>
                <a:ea typeface="Times New Roman"/>
              </a:rPr>
              <a:t>They have long axons and they make connections to the spinal cord and thalamus.</a:t>
            </a:r>
            <a:endParaRPr lang="en-US" sz="2000" u="sng" dirty="0">
              <a:latin typeface="Times New Roman"/>
              <a:ea typeface="Times New Roman"/>
            </a:endParaRPr>
          </a:p>
          <a:p>
            <a:pPr marL="342900" lvl="0" indent="-342900" algn="just" rtl="0">
              <a:spcAft>
                <a:spcPts val="0"/>
              </a:spcAft>
              <a:buFont typeface="+mj-lt"/>
              <a:buAutoNum type="arabicPeriod"/>
              <a:tabLst>
                <a:tab pos="342900" algn="l"/>
              </a:tabLst>
            </a:pPr>
            <a:r>
              <a:rPr lang="en-US" sz="2800" b="1" u="sng" dirty="0">
                <a:solidFill>
                  <a:srgbClr val="000080"/>
                </a:solidFill>
                <a:latin typeface="Times New Roman"/>
                <a:ea typeface="Times New Roman"/>
              </a:rPr>
              <a:t>Fusiform Cells</a:t>
            </a:r>
            <a:r>
              <a:rPr lang="en-US" sz="2800" b="1" u="sng" dirty="0">
                <a:latin typeface="Times New Roman"/>
                <a:ea typeface="Times New Roman"/>
              </a:rPr>
              <a:t>:</a:t>
            </a:r>
            <a:r>
              <a:rPr lang="en-US" sz="2800" u="sng" dirty="0">
                <a:latin typeface="Times New Roman"/>
                <a:ea typeface="Times New Roman"/>
              </a:rPr>
              <a:t> They have long axons.</a:t>
            </a:r>
            <a:endParaRPr lang="en-US" sz="2000" u="sng" dirty="0">
              <a:latin typeface="Times New Roman"/>
              <a:ea typeface="Times New Roman"/>
            </a:endParaRPr>
          </a:p>
          <a:p>
            <a:pPr algn="just" rtl="0">
              <a:spcAft>
                <a:spcPts val="0"/>
              </a:spcAft>
            </a:pPr>
            <a:r>
              <a:rPr lang="en-US" sz="2800" dirty="0">
                <a:latin typeface="Times New Roman"/>
                <a:ea typeface="Times New Roman"/>
              </a:rPr>
              <a:t> </a:t>
            </a:r>
            <a:endParaRPr lang="en-US" sz="2000" dirty="0">
              <a:latin typeface="Times New Roman"/>
              <a:ea typeface="Times New Roman"/>
            </a:endParaRPr>
          </a:p>
          <a:p>
            <a:pPr algn="just" rtl="0">
              <a:spcAft>
                <a:spcPts val="0"/>
              </a:spcAft>
            </a:pPr>
            <a:r>
              <a:rPr lang="en-US" sz="2800" dirty="0">
                <a:latin typeface="Times New Roman"/>
                <a:ea typeface="Times New Roman"/>
              </a:rPr>
              <a:t>The cerebral cortex is made also of 6 layers:</a:t>
            </a:r>
            <a:endParaRPr lang="en-US" sz="2000" dirty="0">
              <a:latin typeface="Times New Roman"/>
              <a:ea typeface="Times New Roman"/>
            </a:endParaRPr>
          </a:p>
          <a:p>
            <a:pPr marL="342900" lvl="0" indent="-342900" algn="just" rtl="0">
              <a:spcAft>
                <a:spcPts val="0"/>
              </a:spcAft>
              <a:buFont typeface="+mj-lt"/>
              <a:buAutoNum type="arabicPeriod"/>
              <a:tabLst>
                <a:tab pos="457200" algn="l"/>
              </a:tabLst>
            </a:pPr>
            <a:r>
              <a:rPr lang="en-US" sz="2800" dirty="0">
                <a:latin typeface="Times New Roman"/>
                <a:ea typeface="Times New Roman"/>
              </a:rPr>
              <a:t>Layers 1,2,3 are for </a:t>
            </a:r>
            <a:r>
              <a:rPr lang="en-US" sz="2800" dirty="0" err="1">
                <a:latin typeface="Times New Roman"/>
                <a:ea typeface="Times New Roman"/>
              </a:rPr>
              <a:t>intercortical</a:t>
            </a:r>
            <a:r>
              <a:rPr lang="en-US" sz="2800" dirty="0">
                <a:latin typeface="Times New Roman"/>
                <a:ea typeface="Times New Roman"/>
              </a:rPr>
              <a:t> association functions.</a:t>
            </a:r>
            <a:endParaRPr lang="en-US" sz="2000" dirty="0">
              <a:latin typeface="Times New Roman"/>
              <a:ea typeface="Times New Roman"/>
            </a:endParaRPr>
          </a:p>
          <a:p>
            <a:pPr marL="342900" lvl="0" indent="-342900" algn="just" rtl="0">
              <a:spcAft>
                <a:spcPts val="0"/>
              </a:spcAft>
              <a:buFont typeface="+mj-lt"/>
              <a:buAutoNum type="arabicPeriod"/>
              <a:tabLst>
                <a:tab pos="457200" algn="l"/>
              </a:tabLst>
            </a:pPr>
            <a:r>
              <a:rPr lang="en-US" sz="2800" dirty="0">
                <a:latin typeface="Times New Roman"/>
                <a:ea typeface="Times New Roman"/>
              </a:rPr>
              <a:t>Layer 4 is a relay for the incoming signals.</a:t>
            </a:r>
            <a:endParaRPr lang="en-US" sz="2000" dirty="0">
              <a:latin typeface="Times New Roman"/>
              <a:ea typeface="Times New Roman"/>
            </a:endParaRPr>
          </a:p>
          <a:p>
            <a:pPr marL="342900" lvl="0" indent="-342900" algn="just" rtl="0">
              <a:spcAft>
                <a:spcPts val="0"/>
              </a:spcAft>
              <a:buFont typeface="+mj-lt"/>
              <a:buAutoNum type="arabicPeriod"/>
              <a:tabLst>
                <a:tab pos="457200" algn="l"/>
              </a:tabLst>
            </a:pPr>
            <a:r>
              <a:rPr lang="en-US" sz="2800" dirty="0">
                <a:latin typeface="Times New Roman"/>
                <a:ea typeface="Times New Roman"/>
              </a:rPr>
              <a:t>Layers 5 &amp; 6 are for the output.</a:t>
            </a:r>
            <a:endParaRPr lang="en-US" sz="2000" dirty="0">
              <a:latin typeface="Times New Roman"/>
              <a:ea typeface="Times New Roman"/>
            </a:endParaRPr>
          </a:p>
          <a:p>
            <a:pPr algn="l" rtl="0"/>
            <a:endParaRPr lang="ar-IQ" dirty="0"/>
          </a:p>
        </p:txBody>
      </p:sp>
    </p:spTree>
    <p:extLst>
      <p:ext uri="{BB962C8B-B14F-4D97-AF65-F5344CB8AC3E}">
        <p14:creationId xmlns:p14="http://schemas.microsoft.com/office/powerpoint/2010/main" val="182864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04664"/>
            <a:ext cx="8229600" cy="648072"/>
          </a:xfrm>
        </p:spPr>
        <p:txBody>
          <a:bodyPr>
            <a:normAutofit fontScale="90000"/>
          </a:bodyPr>
          <a:lstStyle/>
          <a:p>
            <a:r>
              <a:rPr lang="en-US" i="1" u="sng" dirty="0">
                <a:solidFill>
                  <a:srgbClr val="0000FF"/>
                </a:solidFill>
                <a:latin typeface="Times New Roman"/>
                <a:ea typeface="Times New Roman"/>
              </a:rPr>
              <a:t>Cortical Areas</a:t>
            </a:r>
            <a:r>
              <a:rPr lang="en-US" sz="2800" dirty="0">
                <a:latin typeface="Times New Roman"/>
                <a:ea typeface="Times New Roman"/>
              </a:rPr>
              <a:t/>
            </a:r>
            <a:br>
              <a:rPr lang="en-US" sz="2800" dirty="0">
                <a:latin typeface="Times New Roman"/>
                <a:ea typeface="Times New Roman"/>
              </a:rPr>
            </a:br>
            <a:endParaRPr lang="ar-IQ" dirty="0"/>
          </a:p>
        </p:txBody>
      </p:sp>
      <p:sp>
        <p:nvSpPr>
          <p:cNvPr id="3" name="عنصر نائب للمحتوى 2"/>
          <p:cNvSpPr>
            <a:spLocks noGrp="1"/>
          </p:cNvSpPr>
          <p:nvPr>
            <p:ph idx="1"/>
          </p:nvPr>
        </p:nvSpPr>
        <p:spPr>
          <a:xfrm>
            <a:off x="457200" y="476672"/>
            <a:ext cx="8229600" cy="5649491"/>
          </a:xfrm>
        </p:spPr>
        <p:txBody>
          <a:bodyPr>
            <a:normAutofit/>
          </a:bodyPr>
          <a:lstStyle/>
          <a:p>
            <a:pPr marL="0" indent="0" algn="just" rtl="0">
              <a:spcAft>
                <a:spcPts val="0"/>
              </a:spcAft>
              <a:buNone/>
            </a:pPr>
            <a:r>
              <a:rPr lang="en-US" dirty="0">
                <a:latin typeface="Times New Roman"/>
                <a:ea typeface="Times New Roman"/>
              </a:rPr>
              <a:t> </a:t>
            </a:r>
            <a:endParaRPr lang="en-US" sz="1800" dirty="0">
              <a:latin typeface="Times New Roman"/>
              <a:ea typeface="Times New Roman"/>
            </a:endParaRPr>
          </a:p>
          <a:p>
            <a:pPr marL="0" lvl="0" indent="0" algn="just" rtl="0">
              <a:spcAft>
                <a:spcPts val="0"/>
              </a:spcAft>
              <a:buNone/>
              <a:tabLst>
                <a:tab pos="228600" algn="l"/>
              </a:tabLst>
            </a:pPr>
            <a:r>
              <a:rPr lang="en-US" b="1" u="sng" dirty="0">
                <a:solidFill>
                  <a:srgbClr val="000080"/>
                </a:solidFill>
                <a:latin typeface="Times New Roman"/>
                <a:ea typeface="Times New Roman"/>
              </a:rPr>
              <a:t>Primary Areas:</a:t>
            </a:r>
            <a:endParaRPr lang="en-US" sz="1800" dirty="0">
              <a:latin typeface="Times New Roman"/>
              <a:ea typeface="Times New Roman"/>
            </a:endParaRPr>
          </a:p>
          <a:p>
            <a:pPr marL="457200" lvl="1" indent="0" algn="just" rtl="0">
              <a:spcAft>
                <a:spcPts val="0"/>
              </a:spcAft>
              <a:buNone/>
              <a:tabLst>
                <a:tab pos="685800" algn="l"/>
              </a:tabLst>
            </a:pPr>
            <a:r>
              <a:rPr lang="en-US" u="sng" dirty="0">
                <a:solidFill>
                  <a:srgbClr val="003300"/>
                </a:solidFill>
                <a:latin typeface="Times New Roman"/>
                <a:ea typeface="Times New Roman"/>
                <a:cs typeface="Times New Roman"/>
              </a:rPr>
              <a:t>Motor:</a:t>
            </a:r>
            <a:r>
              <a:rPr lang="en-US" dirty="0">
                <a:latin typeface="Times New Roman"/>
                <a:ea typeface="Times New Roman"/>
                <a:cs typeface="Times New Roman"/>
              </a:rPr>
              <a:t> For discrete muscle movement.</a:t>
            </a:r>
            <a:endParaRPr lang="en-US" sz="1600" dirty="0">
              <a:latin typeface="Times New Roman"/>
              <a:ea typeface="Times New Roman"/>
              <a:cs typeface="Times New Roman"/>
            </a:endParaRPr>
          </a:p>
          <a:p>
            <a:pPr marL="457200" lvl="1" indent="0" algn="just" rtl="0">
              <a:spcAft>
                <a:spcPts val="0"/>
              </a:spcAft>
              <a:buNone/>
              <a:tabLst>
                <a:tab pos="685800" algn="l"/>
              </a:tabLst>
            </a:pPr>
            <a:r>
              <a:rPr lang="en-US" u="sng" dirty="0">
                <a:solidFill>
                  <a:srgbClr val="003300"/>
                </a:solidFill>
                <a:latin typeface="Times New Roman"/>
                <a:ea typeface="Times New Roman"/>
                <a:cs typeface="Times New Roman"/>
              </a:rPr>
              <a:t>Sensory:</a:t>
            </a:r>
            <a:r>
              <a:rPr lang="en-US" dirty="0">
                <a:latin typeface="Times New Roman"/>
                <a:ea typeface="Times New Roman"/>
                <a:cs typeface="Times New Roman"/>
              </a:rPr>
              <a:t> To detect specific sensations such as primary visual, primary auditory and primary somatic.</a:t>
            </a:r>
            <a:endParaRPr lang="en-US" sz="1600" dirty="0">
              <a:latin typeface="Times New Roman"/>
              <a:ea typeface="Times New Roman"/>
              <a:cs typeface="Times New Roman"/>
            </a:endParaRPr>
          </a:p>
          <a:p>
            <a:pPr marL="0" indent="0" algn="just" rtl="0">
              <a:spcAft>
                <a:spcPts val="0"/>
              </a:spcAft>
              <a:buNone/>
            </a:pPr>
            <a:r>
              <a:rPr lang="en-US" dirty="0">
                <a:latin typeface="Times New Roman"/>
                <a:ea typeface="Times New Roman"/>
              </a:rPr>
              <a:t> </a:t>
            </a:r>
            <a:endParaRPr lang="en-US" sz="1800" dirty="0">
              <a:latin typeface="Times New Roman"/>
              <a:ea typeface="Times New Roman"/>
            </a:endParaRPr>
          </a:p>
          <a:p>
            <a:pPr marL="0" lvl="0" indent="0" algn="just" rtl="0">
              <a:spcAft>
                <a:spcPts val="0"/>
              </a:spcAft>
              <a:buNone/>
              <a:tabLst>
                <a:tab pos="228600" algn="l"/>
              </a:tabLst>
            </a:pPr>
            <a:r>
              <a:rPr lang="en-US" b="1" u="sng" dirty="0">
                <a:solidFill>
                  <a:srgbClr val="000080"/>
                </a:solidFill>
                <a:latin typeface="Times New Roman"/>
                <a:ea typeface="Times New Roman"/>
              </a:rPr>
              <a:t>Secondary Areas:</a:t>
            </a:r>
            <a:r>
              <a:rPr lang="en-US" dirty="0">
                <a:latin typeface="Times New Roman"/>
                <a:ea typeface="Times New Roman"/>
              </a:rPr>
              <a:t> Make senses out of the functions of the primary areas such as the secondary auditory, secondary visual, secondary somatic and supplemental and premotor area.</a:t>
            </a:r>
            <a:endParaRPr lang="en-US" sz="1800" dirty="0">
              <a:latin typeface="Times New Roman"/>
              <a:ea typeface="Times New Roman"/>
            </a:endParaRPr>
          </a:p>
          <a:p>
            <a:pPr marL="0" indent="0" algn="just" rtl="0">
              <a:spcAft>
                <a:spcPts val="0"/>
              </a:spcAft>
              <a:buNone/>
            </a:pPr>
            <a:r>
              <a:rPr lang="en-US" dirty="0">
                <a:latin typeface="Times New Roman"/>
                <a:ea typeface="Times New Roman"/>
              </a:rPr>
              <a:t> </a:t>
            </a:r>
            <a:endParaRPr lang="en-US" sz="1800" dirty="0">
              <a:latin typeface="Times New Roman"/>
              <a:ea typeface="Times New Roman"/>
            </a:endParaRPr>
          </a:p>
          <a:p>
            <a:pPr marL="0" lvl="0" indent="0" algn="just" rtl="0">
              <a:spcAft>
                <a:spcPts val="0"/>
              </a:spcAft>
              <a:buNone/>
              <a:tabLst>
                <a:tab pos="228600" algn="l"/>
              </a:tabLst>
            </a:pPr>
            <a:r>
              <a:rPr lang="en-US" b="1" u="sng" dirty="0">
                <a:solidFill>
                  <a:srgbClr val="000080"/>
                </a:solidFill>
                <a:latin typeface="Times New Roman"/>
                <a:ea typeface="Times New Roman"/>
              </a:rPr>
              <a:t>Association Areas:</a:t>
            </a:r>
            <a:r>
              <a:rPr lang="en-US" dirty="0">
                <a:latin typeface="Times New Roman"/>
                <a:ea typeface="Times New Roman"/>
              </a:rPr>
              <a:t> These also receive and analyze signals from motor and sensory cortex and subcortical structures. </a:t>
            </a:r>
            <a:r>
              <a:rPr lang="en-US" u="sng" dirty="0">
                <a:latin typeface="Times New Roman"/>
                <a:ea typeface="Times New Roman"/>
              </a:rPr>
              <a:t>These are the following:</a:t>
            </a:r>
            <a:endParaRPr lang="en-US" sz="1800" dirty="0">
              <a:latin typeface="Times New Roman"/>
              <a:ea typeface="Times New Roman"/>
            </a:endParaRPr>
          </a:p>
          <a:p>
            <a:pPr marL="0" indent="0" algn="l" rtl="0">
              <a:buNone/>
            </a:pPr>
            <a:endParaRPr lang="ar-IQ" dirty="0"/>
          </a:p>
        </p:txBody>
      </p:sp>
    </p:spTree>
    <p:extLst>
      <p:ext uri="{BB962C8B-B14F-4D97-AF65-F5344CB8AC3E}">
        <p14:creationId xmlns:p14="http://schemas.microsoft.com/office/powerpoint/2010/main" val="64763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4824"/>
            <a:ext cx="8856984" cy="6776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4809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04664"/>
            <a:ext cx="8229600" cy="576064"/>
          </a:xfrm>
        </p:spPr>
        <p:txBody>
          <a:bodyPr>
            <a:noAutofit/>
          </a:bodyPr>
          <a:lstStyle/>
          <a:p>
            <a:r>
              <a:rPr lang="en-US" sz="2400" u="sng" dirty="0">
                <a:solidFill>
                  <a:srgbClr val="FFFF00"/>
                </a:solidFill>
                <a:latin typeface="Times New Roman"/>
                <a:ea typeface="Times New Roman"/>
              </a:rPr>
              <a:t>A- </a:t>
            </a:r>
            <a:r>
              <a:rPr lang="en-US" sz="2400" u="sng" dirty="0" err="1">
                <a:solidFill>
                  <a:srgbClr val="FFFF00"/>
                </a:solidFill>
                <a:latin typeface="Times New Roman"/>
                <a:ea typeface="Times New Roman"/>
              </a:rPr>
              <a:t>Parieto</a:t>
            </a:r>
            <a:r>
              <a:rPr lang="en-US" sz="2400" u="sng" dirty="0">
                <a:solidFill>
                  <a:srgbClr val="FFFF00"/>
                </a:solidFill>
                <a:latin typeface="Times New Roman"/>
                <a:ea typeface="Times New Roman"/>
              </a:rPr>
              <a:t>-</a:t>
            </a:r>
            <a:r>
              <a:rPr lang="en-US" sz="2400" u="sng" dirty="0" err="1">
                <a:solidFill>
                  <a:srgbClr val="FFFF00"/>
                </a:solidFill>
                <a:latin typeface="Times New Roman"/>
                <a:ea typeface="Times New Roman"/>
              </a:rPr>
              <a:t>Occipito</a:t>
            </a:r>
            <a:r>
              <a:rPr lang="en-US" sz="2400" u="sng" dirty="0">
                <a:solidFill>
                  <a:srgbClr val="FFFF00"/>
                </a:solidFill>
                <a:latin typeface="Times New Roman"/>
                <a:ea typeface="Times New Roman"/>
              </a:rPr>
              <a:t>-Temporal (P.O.T) Association Area:</a:t>
            </a:r>
            <a:r>
              <a:rPr lang="en-US" sz="2000" dirty="0">
                <a:solidFill>
                  <a:srgbClr val="FFFF00"/>
                </a:solidFill>
                <a:latin typeface="Times New Roman"/>
                <a:ea typeface="Times New Roman"/>
              </a:rPr>
              <a:t/>
            </a:r>
            <a:br>
              <a:rPr lang="en-US" sz="2000" dirty="0">
                <a:solidFill>
                  <a:srgbClr val="FFFF00"/>
                </a:solidFill>
                <a:latin typeface="Times New Roman"/>
                <a:ea typeface="Times New Roman"/>
              </a:rPr>
            </a:br>
            <a:endParaRPr lang="ar-IQ" sz="2400" dirty="0">
              <a:solidFill>
                <a:srgbClr val="FFFF00"/>
              </a:solidFill>
            </a:endParaRPr>
          </a:p>
        </p:txBody>
      </p:sp>
      <p:sp>
        <p:nvSpPr>
          <p:cNvPr id="3" name="عنصر نائب للمحتوى 2"/>
          <p:cNvSpPr>
            <a:spLocks noGrp="1"/>
          </p:cNvSpPr>
          <p:nvPr>
            <p:ph idx="1"/>
          </p:nvPr>
        </p:nvSpPr>
        <p:spPr>
          <a:xfrm>
            <a:off x="457200" y="692696"/>
            <a:ext cx="8229600" cy="5433467"/>
          </a:xfrm>
        </p:spPr>
        <p:txBody>
          <a:bodyPr>
            <a:noAutofit/>
          </a:bodyPr>
          <a:lstStyle/>
          <a:p>
            <a:pPr marL="182880" indent="0" algn="just" rtl="0">
              <a:spcAft>
                <a:spcPts val="0"/>
              </a:spcAft>
              <a:buNone/>
            </a:pPr>
            <a:r>
              <a:rPr lang="en-US" sz="1600" dirty="0" smtClean="0">
                <a:latin typeface="Times New Roman"/>
                <a:ea typeface="Times New Roman"/>
              </a:rPr>
              <a:t>-</a:t>
            </a:r>
            <a:r>
              <a:rPr lang="en-US" sz="1600" dirty="0">
                <a:latin typeface="Times New Roman"/>
                <a:ea typeface="Times New Roman"/>
              </a:rPr>
              <a:t>This area gives the meaning of the signals from all the surrounding sensory areas which are the visual, auditory and somatosensory. </a:t>
            </a:r>
            <a:endParaRPr lang="en-US" sz="1200" dirty="0">
              <a:latin typeface="Times New Roman"/>
              <a:ea typeface="Times New Roman"/>
            </a:endParaRPr>
          </a:p>
          <a:p>
            <a:pPr marL="182880" indent="0" algn="just" rtl="0">
              <a:spcAft>
                <a:spcPts val="0"/>
              </a:spcAft>
              <a:buNone/>
            </a:pPr>
            <a:r>
              <a:rPr lang="en-US" sz="1600" dirty="0">
                <a:latin typeface="Times New Roman"/>
                <a:ea typeface="Times New Roman"/>
              </a:rPr>
              <a:t>-It also analyzes the spatial coordination of the body such as the visual information and the somatic information from the anterior parietal cortex.</a:t>
            </a:r>
            <a:endParaRPr lang="en-US" sz="1200" dirty="0">
              <a:latin typeface="Times New Roman"/>
              <a:ea typeface="Times New Roman"/>
            </a:endParaRPr>
          </a:p>
          <a:p>
            <a:pPr marL="571500" indent="0" algn="just" rtl="0">
              <a:spcAft>
                <a:spcPts val="0"/>
              </a:spcAft>
              <a:buNone/>
            </a:pPr>
            <a:r>
              <a:rPr lang="en-US" sz="1600" b="1" i="1" u="sng" dirty="0">
                <a:solidFill>
                  <a:srgbClr val="FF0000"/>
                </a:solidFill>
                <a:latin typeface="Times New Roman"/>
                <a:ea typeface="Times New Roman"/>
              </a:rPr>
              <a:t>The Wernicke’s Area</a:t>
            </a:r>
            <a:r>
              <a:rPr lang="en-US" sz="1600" u="sng" dirty="0">
                <a:solidFill>
                  <a:srgbClr val="FF0000"/>
                </a:solidFill>
                <a:latin typeface="Times New Roman"/>
                <a:ea typeface="Times New Roman"/>
              </a:rPr>
              <a:t> </a:t>
            </a:r>
            <a:r>
              <a:rPr lang="en-US" sz="1600" b="1" i="1" u="sng" dirty="0">
                <a:solidFill>
                  <a:srgbClr val="FF0000"/>
                </a:solidFill>
                <a:latin typeface="Times New Roman"/>
                <a:ea typeface="Times New Roman"/>
              </a:rPr>
              <a:t>(area for language comprehension):</a:t>
            </a:r>
            <a:r>
              <a:rPr lang="en-US" sz="1600" dirty="0">
                <a:solidFill>
                  <a:srgbClr val="FF0000"/>
                </a:solidFill>
                <a:latin typeface="Times New Roman"/>
                <a:ea typeface="Times New Roman"/>
              </a:rPr>
              <a:t> </a:t>
            </a:r>
            <a:r>
              <a:rPr lang="en-US" sz="1600" dirty="0">
                <a:latin typeface="Times New Roman"/>
                <a:ea typeface="Times New Roman"/>
              </a:rPr>
              <a:t>lies at the </a:t>
            </a:r>
            <a:r>
              <a:rPr lang="en-US" sz="1600" dirty="0" err="1">
                <a:latin typeface="Times New Roman"/>
                <a:ea typeface="Times New Roman"/>
              </a:rPr>
              <a:t>posterosuperior</a:t>
            </a:r>
            <a:r>
              <a:rPr lang="en-US" sz="1600" dirty="0">
                <a:latin typeface="Times New Roman"/>
                <a:ea typeface="Times New Roman"/>
              </a:rPr>
              <a:t> portion of temporal lobe, It is the most important area for higher intellectual functions, It is well developed in the dominant hemisphere. </a:t>
            </a:r>
            <a:endParaRPr lang="en-US" sz="1200" dirty="0">
              <a:latin typeface="Times New Roman"/>
              <a:ea typeface="Times New Roman"/>
            </a:endParaRPr>
          </a:p>
          <a:p>
            <a:pPr marL="571500" indent="0" algn="just" rtl="0">
              <a:spcAft>
                <a:spcPts val="0"/>
              </a:spcAft>
              <a:buNone/>
            </a:pPr>
            <a:r>
              <a:rPr lang="en-US" sz="1600" dirty="0">
                <a:latin typeface="Times New Roman"/>
                <a:ea typeface="Times New Roman"/>
              </a:rPr>
              <a:t>Damage to this area give rise to </a:t>
            </a:r>
            <a:r>
              <a:rPr lang="en-US" sz="1600" u="sng" dirty="0">
                <a:latin typeface="Times New Roman"/>
                <a:ea typeface="Times New Roman"/>
              </a:rPr>
              <a:t>Wernicke Aphasia</a:t>
            </a:r>
            <a:r>
              <a:rPr lang="en-US" sz="1600" dirty="0">
                <a:latin typeface="Times New Roman"/>
                <a:ea typeface="Times New Roman"/>
              </a:rPr>
              <a:t> in which there is impaired comprehension and interpretation and formulation of thought (the patient understand spoken language or written words i.e. hear and recognize different  words and read words from printed pages , but unable to interpret the thought that is expressed(dementia).</a:t>
            </a:r>
            <a:endParaRPr lang="en-US" sz="1200" dirty="0">
              <a:latin typeface="Times New Roman"/>
              <a:ea typeface="Times New Roman"/>
            </a:endParaRPr>
          </a:p>
          <a:p>
            <a:pPr marL="571500" indent="0" algn="just" rtl="0">
              <a:spcAft>
                <a:spcPts val="0"/>
              </a:spcAft>
              <a:buNone/>
            </a:pPr>
            <a:r>
              <a:rPr lang="en-US" sz="1600" dirty="0">
                <a:latin typeface="Times New Roman"/>
                <a:ea typeface="Times New Roman"/>
              </a:rPr>
              <a:t>Stimulation of this area causes complicated memories such as complicated visual senses and auditory hallucinations as musical pieces or persons sound. </a:t>
            </a:r>
            <a:endParaRPr lang="en-US" sz="1200" dirty="0">
              <a:latin typeface="Times New Roman"/>
              <a:ea typeface="Times New Roman"/>
            </a:endParaRPr>
          </a:p>
          <a:p>
            <a:pPr marL="571500" indent="0" algn="just" rtl="0">
              <a:spcAft>
                <a:spcPts val="0"/>
              </a:spcAft>
              <a:buNone/>
            </a:pPr>
            <a:r>
              <a:rPr lang="en-US" sz="1600" b="1" i="1" u="sng" dirty="0">
                <a:solidFill>
                  <a:srgbClr val="FF0000"/>
                </a:solidFill>
                <a:latin typeface="Times New Roman"/>
                <a:ea typeface="Times New Roman"/>
              </a:rPr>
              <a:t>The area for processing of visual language (Reading)</a:t>
            </a:r>
            <a:r>
              <a:rPr lang="en-US" sz="1600" dirty="0">
                <a:solidFill>
                  <a:srgbClr val="FF0000"/>
                </a:solidFill>
                <a:latin typeface="Times New Roman"/>
                <a:ea typeface="Times New Roman"/>
              </a:rPr>
              <a:t> </a:t>
            </a:r>
            <a:r>
              <a:rPr lang="en-US" sz="1600" dirty="0">
                <a:latin typeface="Times New Roman"/>
                <a:ea typeface="Times New Roman"/>
              </a:rPr>
              <a:t>is also situated in the (P.O.T) and it lies in the Angular </a:t>
            </a:r>
            <a:r>
              <a:rPr lang="en-US" sz="1600" dirty="0" err="1">
                <a:latin typeface="Times New Roman"/>
                <a:ea typeface="Times New Roman"/>
              </a:rPr>
              <a:t>Gyrus</a:t>
            </a:r>
            <a:r>
              <a:rPr lang="en-US" sz="1600" dirty="0">
                <a:latin typeface="Times New Roman"/>
                <a:ea typeface="Times New Roman"/>
              </a:rPr>
              <a:t>, behind the Wernicke’s Area. This area makes meaning out of the visually perceived words by transmitting it to the Wernicke’s area.</a:t>
            </a:r>
            <a:endParaRPr lang="en-US" sz="1200" dirty="0">
              <a:latin typeface="Times New Roman"/>
              <a:ea typeface="Times New Roman"/>
            </a:endParaRPr>
          </a:p>
          <a:p>
            <a:pPr marL="571500" indent="0" algn="just" rtl="0">
              <a:spcAft>
                <a:spcPts val="0"/>
              </a:spcAft>
              <a:buNone/>
            </a:pPr>
            <a:r>
              <a:rPr lang="en-US" sz="1600" dirty="0">
                <a:latin typeface="Times New Roman"/>
                <a:ea typeface="Times New Roman"/>
              </a:rPr>
              <a:t> Damage to this area or Angular </a:t>
            </a:r>
            <a:r>
              <a:rPr lang="en-US" sz="1600" dirty="0" err="1">
                <a:latin typeface="Times New Roman"/>
                <a:ea typeface="Times New Roman"/>
              </a:rPr>
              <a:t>Gyrus</a:t>
            </a:r>
            <a:r>
              <a:rPr lang="en-US" sz="1600" dirty="0">
                <a:latin typeface="Times New Roman"/>
                <a:ea typeface="Times New Roman"/>
              </a:rPr>
              <a:t> leads to </a:t>
            </a:r>
            <a:r>
              <a:rPr lang="en-US" sz="1600" u="sng" dirty="0">
                <a:latin typeface="Times New Roman"/>
                <a:ea typeface="Times New Roman"/>
              </a:rPr>
              <a:t>Word Blindness</a:t>
            </a:r>
            <a:r>
              <a:rPr lang="en-US" sz="1600" dirty="0">
                <a:latin typeface="Times New Roman"/>
                <a:ea typeface="Times New Roman"/>
              </a:rPr>
              <a:t> or </a:t>
            </a:r>
            <a:r>
              <a:rPr lang="en-US" sz="1600" u="sng" dirty="0">
                <a:latin typeface="Times New Roman"/>
                <a:ea typeface="Times New Roman"/>
              </a:rPr>
              <a:t>Dyslexia</a:t>
            </a:r>
            <a:r>
              <a:rPr lang="en-US" sz="1600" dirty="0">
                <a:latin typeface="Times New Roman"/>
                <a:ea typeface="Times New Roman"/>
              </a:rPr>
              <a:t>.( the patient is able to see words but not able to interpret their meaning). </a:t>
            </a:r>
            <a:endParaRPr lang="en-US" sz="1200" dirty="0">
              <a:latin typeface="Times New Roman"/>
              <a:ea typeface="Times New Roman"/>
            </a:endParaRPr>
          </a:p>
          <a:p>
            <a:pPr marL="571500" indent="0" algn="just" rtl="0">
              <a:spcAft>
                <a:spcPts val="0"/>
              </a:spcAft>
              <a:buNone/>
            </a:pPr>
            <a:r>
              <a:rPr lang="en-US" sz="1600" b="1" i="1" u="sng" dirty="0">
                <a:solidFill>
                  <a:srgbClr val="FF0000"/>
                </a:solidFill>
                <a:latin typeface="Times New Roman"/>
                <a:ea typeface="Times New Roman"/>
              </a:rPr>
              <a:t>The area for naming objects</a:t>
            </a:r>
            <a:r>
              <a:rPr lang="en-US" sz="1600" dirty="0">
                <a:solidFill>
                  <a:srgbClr val="FF0000"/>
                </a:solidFill>
                <a:latin typeface="Times New Roman"/>
                <a:ea typeface="Times New Roman"/>
              </a:rPr>
              <a:t> </a:t>
            </a:r>
            <a:r>
              <a:rPr lang="en-US" sz="1600" dirty="0">
                <a:latin typeface="Times New Roman"/>
                <a:ea typeface="Times New Roman"/>
              </a:rPr>
              <a:t>lies in the P.O.T also, deep in the Temporal lobe.</a:t>
            </a:r>
            <a:endParaRPr lang="en-US" sz="1200" dirty="0">
              <a:latin typeface="Times New Roman"/>
              <a:ea typeface="Times New Roman"/>
            </a:endParaRPr>
          </a:p>
          <a:p>
            <a:pPr marL="0" indent="0" algn="l" rtl="0">
              <a:buNone/>
            </a:pPr>
            <a:endParaRPr lang="ar-IQ" sz="1600" dirty="0"/>
          </a:p>
        </p:txBody>
      </p:sp>
    </p:spTree>
    <p:extLst>
      <p:ext uri="{BB962C8B-B14F-4D97-AF65-F5344CB8AC3E}">
        <p14:creationId xmlns:p14="http://schemas.microsoft.com/office/powerpoint/2010/main" val="1629445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568952"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876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57200" y="908720"/>
            <a:ext cx="8229600" cy="5217443"/>
          </a:xfrm>
        </p:spPr>
        <p:txBody>
          <a:bodyPr>
            <a:normAutofit lnSpcReduction="10000"/>
          </a:bodyPr>
          <a:lstStyle/>
          <a:p>
            <a:pPr marL="182880" indent="0" algn="just" rtl="0">
              <a:spcAft>
                <a:spcPts val="0"/>
              </a:spcAft>
              <a:buNone/>
            </a:pPr>
            <a:r>
              <a:rPr lang="en-US" b="1" u="sng" dirty="0">
                <a:solidFill>
                  <a:srgbClr val="FFFF00"/>
                </a:solidFill>
                <a:latin typeface="Times New Roman"/>
                <a:ea typeface="Times New Roman"/>
              </a:rPr>
              <a:t>B- Prefrontal Association Area:</a:t>
            </a:r>
            <a:r>
              <a:rPr lang="en-US" dirty="0">
                <a:solidFill>
                  <a:srgbClr val="FFFF00"/>
                </a:solidFill>
                <a:latin typeface="Times New Roman"/>
                <a:ea typeface="Times New Roman"/>
              </a:rPr>
              <a:t> </a:t>
            </a:r>
            <a:r>
              <a:rPr lang="en-US" dirty="0">
                <a:latin typeface="Times New Roman"/>
                <a:ea typeface="Times New Roman"/>
              </a:rPr>
              <a:t>It is no more the most important intellectual area in cerebral cortex. This area is used to plan complex patterns and sequences of motor movements. It receives input from the motor cortex and the P.O.T association area which gives its information about the spatial coordinates of the body that is necessary for the planning of effective movements. Main function: it is also capable of processing non motor function through carrying out prolonged thought processing in the mind and achieve non motor type of thinking It is therefore important in elaboration of thoughts i.e. increase in depth of different thought put together from multiple sources of information.</a:t>
            </a:r>
            <a:endParaRPr lang="en-US" sz="1800" dirty="0">
              <a:latin typeface="Times New Roman"/>
              <a:ea typeface="Times New Roman"/>
            </a:endParaRPr>
          </a:p>
          <a:p>
            <a:pPr marL="182880" indent="0" algn="just" rtl="0">
              <a:spcAft>
                <a:spcPts val="0"/>
              </a:spcAft>
              <a:buNone/>
            </a:pPr>
            <a:r>
              <a:rPr lang="en-US" dirty="0">
                <a:latin typeface="Times New Roman"/>
                <a:ea typeface="Times New Roman"/>
              </a:rPr>
              <a:t> </a:t>
            </a:r>
            <a:endParaRPr lang="en-US" sz="1800" dirty="0">
              <a:latin typeface="Times New Roman"/>
              <a:ea typeface="Times New Roman"/>
            </a:endParaRPr>
          </a:p>
          <a:p>
            <a:pPr marL="68580" indent="0" algn="just" rtl="0">
              <a:spcAft>
                <a:spcPts val="0"/>
              </a:spcAft>
              <a:buNone/>
            </a:pPr>
            <a:r>
              <a:rPr lang="en-US" b="1" dirty="0">
                <a:latin typeface="Times New Roman"/>
                <a:ea typeface="Times New Roman"/>
              </a:rPr>
              <a:t> </a:t>
            </a:r>
            <a:endParaRPr lang="en-US" sz="1800" dirty="0">
              <a:latin typeface="Times New Roman"/>
              <a:ea typeface="Times New Roman"/>
            </a:endParaRPr>
          </a:p>
          <a:p>
            <a:pPr marL="0" indent="0" algn="l" rtl="0">
              <a:buNone/>
            </a:pPr>
            <a:endParaRPr lang="ar-IQ" dirty="0"/>
          </a:p>
        </p:txBody>
      </p:sp>
    </p:spTree>
    <p:extLst>
      <p:ext uri="{BB962C8B-B14F-4D97-AF65-F5344CB8AC3E}">
        <p14:creationId xmlns:p14="http://schemas.microsoft.com/office/powerpoint/2010/main" val="237507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marL="640080" indent="0" algn="just" rtl="0">
              <a:spcAft>
                <a:spcPts val="0"/>
              </a:spcAft>
              <a:buNone/>
            </a:pPr>
            <a:r>
              <a:rPr lang="en-US" dirty="0">
                <a:solidFill>
                  <a:srgbClr val="FFFF00"/>
                </a:solidFill>
                <a:latin typeface="Times New Roman"/>
                <a:ea typeface="Times New Roman"/>
              </a:rPr>
              <a:t>So </a:t>
            </a:r>
            <a:r>
              <a:rPr lang="en-US" u="sng" dirty="0">
                <a:solidFill>
                  <a:srgbClr val="FFFF00"/>
                </a:solidFill>
                <a:latin typeface="Times New Roman"/>
                <a:ea typeface="Times New Roman"/>
              </a:rPr>
              <a:t>Prefrontal Lobotomy</a:t>
            </a:r>
            <a:r>
              <a:rPr lang="en-US" dirty="0">
                <a:solidFill>
                  <a:srgbClr val="FFFF00"/>
                </a:solidFill>
                <a:latin typeface="Times New Roman"/>
                <a:ea typeface="Times New Roman"/>
              </a:rPr>
              <a:t> leads to the followings:</a:t>
            </a:r>
            <a:endParaRPr lang="en-US" sz="1800" dirty="0">
              <a:solidFill>
                <a:srgbClr val="FFFF00"/>
              </a:solidFill>
              <a:latin typeface="Times New Roman"/>
              <a:ea typeface="Times New Roman"/>
            </a:endParaRPr>
          </a:p>
          <a:p>
            <a:pPr marL="457200" lvl="1" indent="0" algn="just" rtl="0">
              <a:spcAft>
                <a:spcPts val="0"/>
              </a:spcAft>
              <a:buNone/>
              <a:tabLst>
                <a:tab pos="914400" algn="l"/>
              </a:tabLst>
            </a:pPr>
            <a:r>
              <a:rPr lang="en-US" dirty="0">
                <a:latin typeface="Times New Roman"/>
                <a:ea typeface="Times New Roman"/>
              </a:rPr>
              <a:t>Decreased aggressiveness and loss of an appropriate social response. this change may be related to limbic associated area.</a:t>
            </a:r>
            <a:endParaRPr lang="en-US" sz="1600" dirty="0">
              <a:latin typeface="Times New Roman"/>
              <a:ea typeface="Times New Roman"/>
            </a:endParaRPr>
          </a:p>
          <a:p>
            <a:pPr marL="457200" lvl="1" indent="0" algn="just" rtl="0">
              <a:spcAft>
                <a:spcPts val="0"/>
              </a:spcAft>
              <a:buNone/>
              <a:tabLst>
                <a:tab pos="914400" algn="l"/>
              </a:tabLst>
            </a:pPr>
            <a:r>
              <a:rPr lang="en-US" dirty="0">
                <a:latin typeface="Times New Roman"/>
                <a:ea typeface="Times New Roman"/>
              </a:rPr>
              <a:t>Inability to carry out with sequential thoughts. These patients can easily be distracted from the central theme of thought.</a:t>
            </a:r>
            <a:endParaRPr lang="en-US" sz="1600" dirty="0">
              <a:latin typeface="Times New Roman"/>
              <a:ea typeface="Times New Roman"/>
            </a:endParaRPr>
          </a:p>
          <a:p>
            <a:pPr marL="457200" lvl="1" indent="0" algn="just" rtl="0">
              <a:spcAft>
                <a:spcPts val="0"/>
              </a:spcAft>
              <a:buNone/>
              <a:tabLst>
                <a:tab pos="914400" algn="l"/>
              </a:tabLst>
            </a:pPr>
            <a:r>
              <a:rPr lang="en-US" dirty="0">
                <a:latin typeface="Times New Roman"/>
                <a:ea typeface="Times New Roman"/>
              </a:rPr>
              <a:t>Inability to recall information stored to be used in the elaboration of thoughts (working memory).</a:t>
            </a:r>
            <a:endParaRPr lang="en-US" sz="1600" dirty="0">
              <a:latin typeface="Times New Roman"/>
              <a:ea typeface="Times New Roman"/>
            </a:endParaRPr>
          </a:p>
          <a:p>
            <a:pPr marL="0" indent="0" algn="l" rtl="0">
              <a:buNone/>
            </a:pPr>
            <a:endParaRPr lang="ar-IQ" dirty="0"/>
          </a:p>
        </p:txBody>
      </p:sp>
    </p:spTree>
    <p:extLst>
      <p:ext uri="{BB962C8B-B14F-4D97-AF65-F5344CB8AC3E}">
        <p14:creationId xmlns:p14="http://schemas.microsoft.com/office/powerpoint/2010/main" val="84477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7532517"/>
      </p:ext>
    </p:extLst>
  </p:cSld>
  <p:clrMapOvr>
    <a:masterClrMapping/>
  </p:clrMapOvr>
</p:sld>
</file>

<file path=ppt/theme/theme1.xml><?xml version="1.0" encoding="utf-8"?>
<a:theme xmlns:a="http://schemas.openxmlformats.org/drawingml/2006/main" name="غماء">
  <a:themeElements>
    <a:clrScheme name="غماء">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ألوان متوسطة">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غماء">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53</TotalTime>
  <Words>664</Words>
  <Application>Microsoft Office PowerPoint</Application>
  <PresentationFormat>عرض على الشاشة (3:4)‏</PresentationFormat>
  <Paragraphs>54</Paragraphs>
  <Slides>16</Slides>
  <Notes>0</Notes>
  <HiddenSlides>0</HiddenSlides>
  <MMClips>0</MMClips>
  <ScaleCrop>false</ScaleCrop>
  <HeadingPairs>
    <vt:vector size="4" baseType="variant">
      <vt:variant>
        <vt:lpstr>نسق</vt:lpstr>
      </vt:variant>
      <vt:variant>
        <vt:i4>1</vt:i4>
      </vt:variant>
      <vt:variant>
        <vt:lpstr>عناوين الشرائح</vt:lpstr>
      </vt:variant>
      <vt:variant>
        <vt:i4>16</vt:i4>
      </vt:variant>
    </vt:vector>
  </HeadingPairs>
  <TitlesOfParts>
    <vt:vector size="17" baseType="lpstr">
      <vt:lpstr>غماء</vt:lpstr>
      <vt:lpstr>Physiology of Cerebral Cortex </vt:lpstr>
      <vt:lpstr>عرض تقديمي في PowerPoint</vt:lpstr>
      <vt:lpstr>Cortical Areas </vt:lpstr>
      <vt:lpstr>عرض تقديمي في PowerPoint</vt:lpstr>
      <vt:lpstr>A- Parieto-Occipito-Temporal (P.O.T) Association Area: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The Dominant Hemisphere (Dominance) </vt:lpstr>
      <vt:lpstr>عرض تقديمي في PowerPoint</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Physiology of Cerebral Cortex </dc:title>
  <dc:creator>DR.Ahmed Saker 2O11</dc:creator>
  <cp:lastModifiedBy>DR.Ahmed Saker 2O11</cp:lastModifiedBy>
  <cp:revision>19</cp:revision>
  <dcterms:created xsi:type="dcterms:W3CDTF">2016-03-25T21:28:09Z</dcterms:created>
  <dcterms:modified xsi:type="dcterms:W3CDTF">2016-04-16T18:56:53Z</dcterms:modified>
</cp:coreProperties>
</file>