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62" r:id="rId9"/>
    <p:sldId id="263" r:id="rId10"/>
    <p:sldId id="277" r:id="rId11"/>
    <p:sldId id="276" r:id="rId12"/>
    <p:sldId id="274" r:id="rId13"/>
    <p:sldId id="264" r:id="rId14"/>
    <p:sldId id="27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56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95600"/>
            <a:ext cx="9144000" cy="2438400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 smtClean="0">
                <a:solidFill>
                  <a:schemeClr val="bg1"/>
                </a:solidFill>
              </a:rPr>
              <a:t>CLEANING AND SHAPING</a:t>
            </a:r>
            <a:br>
              <a:rPr lang="en-US" sz="7200" b="1" dirty="0" smtClean="0">
                <a:solidFill>
                  <a:schemeClr val="bg1"/>
                </a:solidFill>
              </a:rPr>
            </a:br>
            <a:r>
              <a:rPr lang="en-US" sz="7200" b="1" dirty="0" smtClean="0">
                <a:solidFill>
                  <a:schemeClr val="bg1"/>
                </a:solidFill>
              </a:rPr>
              <a:t>OF ROOT CANAL SYSTEM</a:t>
            </a:r>
            <a:endParaRPr lang="en-IN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96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199"/>
            <a:ext cx="9144000" cy="1066801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Advantages of Crown-down technique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599"/>
          </a:xfrm>
        </p:spPr>
        <p:txBody>
          <a:bodyPr>
            <a:noAutofit/>
          </a:bodyPr>
          <a:lstStyle/>
          <a:p>
            <a:pPr marL="454914" indent="-457200"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Elimination of microbes and infected dentin</a:t>
            </a:r>
          </a:p>
          <a:p>
            <a:pPr marL="454914" indent="-457200"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 extrusion of derbies apically</a:t>
            </a:r>
          </a:p>
          <a:p>
            <a:pPr marL="454914" indent="-457200"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 postoperative pain and tenderness</a:t>
            </a:r>
          </a:p>
          <a:p>
            <a:pPr marL="454914" indent="-457200"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Better and deeper penetration of irrigant</a:t>
            </a:r>
          </a:p>
          <a:p>
            <a:pPr marL="454914" indent="-457200"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 strain and physical load on the file apically</a:t>
            </a:r>
          </a:p>
          <a:p>
            <a:pPr marL="454914" indent="-457200"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 possibility of ledge formation and file separation </a:t>
            </a:r>
          </a:p>
          <a:p>
            <a:pPr marL="454914" indent="-457200"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Provide more tactile sensation in the apical 1/3</a:t>
            </a:r>
            <a:r>
              <a:rPr lang="en-US" sz="2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rd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4914" indent="-457200"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 time for preparation    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642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413" y="0"/>
            <a:ext cx="539518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175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447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STEP BACK TECHNIQUE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5999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10 &amp; No 15 FILE INSERTED TILL WORKING LENGTH; USE IN REAMING MOTION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APICAL ENLARGEMENT TO DEVELOP APICAL STOP ATLEAST 3 SIZES (25 FILE SIZE)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INCREAZE FILE SIZE PROGRESSIVELY &amp; WORKING SHORT BY 1 MM</a:t>
            </a:r>
          </a:p>
          <a:p>
            <a:pPr marL="0" indent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RECAPITULATION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PREPARING THE BODY OF CANAL, 2 &amp; 3 GATES GLIDEN DRILLS ARE USED FOR CORONAL PREPARATION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CIRCUMFERENTIAL FILING USING MAF</a:t>
            </a:r>
            <a:endParaRPr lang="en-I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299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871"/>
            <a:ext cx="8382000" cy="92447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CROWN DOWN TECHNIQUE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6388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CORONAL FLARING WITH GG DRILLS NO 2 OR 3 WITH EACH FILE BEING SEQUENTIALLY SHORTER</a:t>
            </a:r>
          </a:p>
          <a:p>
            <a:pPr marL="514350" indent="-514350">
              <a:buFont typeface="+mj-lt"/>
              <a:buAutoNum type="arabicPeriod"/>
            </a:pP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LARGE FILE (SIZE 60) IS PLACED IN CORONAL ASPECT &amp; CANAL IS INSTRUMENTED IN WATCH WINDING MOTION</a:t>
            </a:r>
          </a:p>
          <a:p>
            <a:pPr marL="514350" indent="-514350">
              <a:buFont typeface="+mj-lt"/>
              <a:buAutoNum type="arabicPeriod"/>
            </a:pP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SEQUENTIALLY SMALLER FILES + 1mm TILL WORKING LENGTH</a:t>
            </a:r>
          </a:p>
          <a:p>
            <a:pPr marL="514350" indent="-514350">
              <a:buFont typeface="+mj-lt"/>
              <a:buAutoNum type="arabicPeriod"/>
            </a:pP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APICAL ENLARGEMENT WITH MAF</a:t>
            </a:r>
          </a:p>
          <a:p>
            <a:pPr marL="514350" indent="-514350">
              <a:buFont typeface="+mj-lt"/>
              <a:buAutoNum type="arabicPeriod"/>
            </a:pP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 TAPER WITH  CIRCUMFERRENTIAL FILING</a:t>
            </a:r>
          </a:p>
          <a:p>
            <a:pPr marL="514350" indent="-514350">
              <a:buFont typeface="+mj-lt"/>
              <a:buAutoNum type="arabicPeriod"/>
            </a:pPr>
            <a:endParaRPr lang="en-IN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35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"/>
            <a:ext cx="8639463" cy="6708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394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228601"/>
            <a:ext cx="8591550" cy="1066801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golian Baiti" pitchFamily="66" charset="0"/>
                <a:cs typeface="Mongolian Baiti" pitchFamily="66" charset="0"/>
              </a:rPr>
              <a:t>INTRODUCTION</a:t>
            </a:r>
            <a:endParaRPr lang="en-IN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golian Baiti" pitchFamily="66" charset="0"/>
              <a:cs typeface="Mongolian Baiti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762000"/>
            <a:ext cx="8869680" cy="5559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DEFINITIONS    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Cleaning: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removal of all potentially pathogenic contents from root canal</a:t>
            </a:r>
          </a:p>
          <a:p>
            <a:pPr marL="0" indent="0">
              <a:buNone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Shaping: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dual action – 3D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prgogressive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access apical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preperation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permit final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obturation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instruments &amp; materials to fit easily     </a:t>
            </a:r>
          </a:p>
          <a:p>
            <a:pPr marL="0" indent="0">
              <a:buNone/>
            </a:pP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IN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8376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6225" y="-228600"/>
            <a:ext cx="8591550" cy="10668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MECHANICAL OBJECTIVES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8600" y="990600"/>
            <a:ext cx="8763000" cy="6629400"/>
          </a:xfrm>
        </p:spPr>
        <p:txBody>
          <a:bodyPr>
            <a:noAutofit/>
          </a:bodyPr>
          <a:lstStyle/>
          <a:p>
            <a:pPr marL="454914" indent="-457200">
              <a:buFont typeface="+mj-lt"/>
              <a:buAutoNum type="arabicPeriod"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CONTINUOUS TAPERING CONICAL SHAPE</a:t>
            </a:r>
          </a:p>
          <a:p>
            <a:pPr marL="454914" indent="-457200">
              <a:buFont typeface="+mj-lt"/>
              <a:buAutoNum type="arabicPeriod"/>
            </a:pP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4914" indent="-457200">
              <a:buFont typeface="+mj-lt"/>
              <a:buAutoNum type="arabicPeriod"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NARROW APICALLY AND WIDEST CORONALLY</a:t>
            </a:r>
          </a:p>
          <a:p>
            <a:pPr marL="454914" indent="-457200">
              <a:buFont typeface="+mj-lt"/>
              <a:buAutoNum type="arabicPeriod"/>
            </a:pP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4914" indent="-457200">
              <a:buFont typeface="+mj-lt"/>
              <a:buAutoNum type="arabicPeriod"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APICAL FORAMEN AS NARROW AS POSSIBLE</a:t>
            </a:r>
          </a:p>
          <a:p>
            <a:pPr marL="454914" indent="-457200">
              <a:buFont typeface="+mj-lt"/>
              <a:buAutoNum type="arabicPeriod"/>
            </a:pP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4914" indent="-457200">
              <a:buFont typeface="+mj-lt"/>
              <a:buAutoNum type="arabicPeriod"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TRANSPOTATION OF APICAL FORAMEN</a:t>
            </a:r>
          </a:p>
          <a:p>
            <a:pPr marL="454914" indent="-457200">
              <a:buFont typeface="+mj-lt"/>
              <a:buAutoNum type="arabicPeriod"/>
            </a:pP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4914" indent="-457200">
              <a:buFont typeface="+mj-lt"/>
              <a:buAutoNum type="arabicPeriod"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CREATION OF SUFFICIENT SPACE FOR OBTURATING MATERIAL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4914" indent="-457200">
              <a:buFont typeface="+mj-lt"/>
              <a:buAutoNum type="arabicPeriod"/>
            </a:pP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4914" indent="-457200">
              <a:buFont typeface="+mj-lt"/>
              <a:buAutoNum type="arabicPeriod"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MAINTAIN ORIGINAL CANAL ANATOMY</a:t>
            </a:r>
          </a:p>
          <a:p>
            <a:pPr marL="457200" indent="-457200">
              <a:buFont typeface="+mj-lt"/>
              <a:buAutoNum type="arabicPeriod"/>
            </a:pP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4914" indent="-457200">
              <a:buFont typeface="+mj-lt"/>
              <a:buAutoNum type="arabicPeriod"/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MAINTAIN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ORIGINAL CANAL CURVATURE  </a:t>
            </a:r>
          </a:p>
          <a:p>
            <a:pPr marL="454914" indent="-457200">
              <a:buFont typeface="+mj-lt"/>
              <a:buAutoNum type="arabicPeriod"/>
            </a:pP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4914" indent="-457200">
              <a:buFont typeface="+mj-lt"/>
              <a:buAutoNum type="arabicPeriod"/>
            </a:pP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4914" indent="-457200">
              <a:buFont typeface="+mj-lt"/>
              <a:buAutoNum type="arabicPeriod"/>
            </a:pPr>
            <a:endParaRPr lang="en-IN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35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871"/>
            <a:ext cx="8382000" cy="92447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BIOLOGICAL OBJECTIVES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6388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b="1" dirty="0" smtClean="0"/>
              <a:t>NECROTIC DEBRIS NOT FORCED PERIAPICALLY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IN" sz="2800" b="1" dirty="0" smtClean="0"/>
          </a:p>
          <a:p>
            <a:pPr marL="512064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b="1" dirty="0" smtClean="0"/>
              <a:t> COMPLETE REMOVAL OF TISSUE FROM THE CANAL SPACE</a:t>
            </a:r>
          </a:p>
          <a:p>
            <a:pPr marL="512064" indent="-514350">
              <a:lnSpc>
                <a:spcPct val="150000"/>
              </a:lnSpc>
              <a:buFont typeface="+mj-lt"/>
              <a:buAutoNum type="arabicPeriod"/>
            </a:pPr>
            <a:endParaRPr lang="en-US" sz="2800" b="1" dirty="0" smtClean="0"/>
          </a:p>
          <a:p>
            <a:pPr marL="512064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b="1" dirty="0" smtClean="0"/>
              <a:t>COMPLETE REMOVAL OF MICROORGANISMS</a:t>
            </a:r>
          </a:p>
          <a:p>
            <a:pPr marL="512064" indent="-514350">
              <a:lnSpc>
                <a:spcPct val="150000"/>
              </a:lnSpc>
              <a:buFont typeface="+mj-lt"/>
              <a:buAutoNum type="arabicPeriod"/>
            </a:pPr>
            <a:endParaRPr lang="en-US" sz="2800" b="1" dirty="0" smtClean="0"/>
          </a:p>
          <a:p>
            <a:pPr marL="512064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b="1" dirty="0" smtClean="0"/>
              <a:t>REMOVAL OF SMEAR LAYER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8035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199"/>
            <a:ext cx="9525000" cy="1066801"/>
          </a:xfrm>
        </p:spPr>
        <p:txBody>
          <a:bodyPr/>
          <a:lstStyle/>
          <a:p>
            <a:r>
              <a:rPr lang="en-US" sz="2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PRINCIPLES OF CANAL INSTRUMENTATION</a:t>
            </a:r>
            <a:endParaRPr lang="en-IN" sz="2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298448"/>
            <a:ext cx="8869680" cy="5559552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STRAIGHT LINE ACCESS OF THR FILE</a:t>
            </a:r>
          </a:p>
          <a:p>
            <a:pPr>
              <a:buFont typeface="+mj-lt"/>
              <a:buAutoNum type="arabicPeriod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PRECURVING THE APICAL PART OF FILE </a:t>
            </a:r>
          </a:p>
          <a:p>
            <a:pPr>
              <a:buFont typeface="+mj-lt"/>
              <a:buAutoNum type="arabicPeriod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RETAINING ITS ORIGINAL FORM &amp; SHAPE</a:t>
            </a:r>
          </a:p>
          <a:p>
            <a:pPr>
              <a:buFont typeface="+mj-lt"/>
              <a:buAutoNum type="arabicPeriod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IRRIGATION</a:t>
            </a:r>
          </a:p>
          <a:p>
            <a:pPr>
              <a:buFont typeface="+mj-lt"/>
              <a:buAutoNum type="arabicPeriod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RECAPITULATION</a:t>
            </a:r>
          </a:p>
          <a:p>
            <a:pPr>
              <a:buFont typeface="+mj-lt"/>
              <a:buAutoNum type="arabicPeriod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REMOVAL OF DENTINAL DEBRIS</a:t>
            </a:r>
          </a:p>
          <a:p>
            <a:pPr>
              <a:buFont typeface="+mj-lt"/>
              <a:buAutoNum type="arabicPeriod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EDTA PASTE</a:t>
            </a:r>
          </a:p>
          <a:p>
            <a:pPr>
              <a:buFont typeface="+mj-lt"/>
              <a:buAutoNum type="arabicPeriod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 APPLY APICAL PRESSURE</a:t>
            </a:r>
          </a:p>
          <a:p>
            <a:pPr>
              <a:buFont typeface="+mj-lt"/>
              <a:buAutoNum type="arabicPeriod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 ENGAGE THE FILE TO DENTIN</a:t>
            </a:r>
          </a:p>
          <a:p>
            <a:pPr>
              <a:buFont typeface="+mj-lt"/>
              <a:buAutoNum type="arabicPeriod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EXAMINATION OF FILE SHAPE BEFORE UES IT</a:t>
            </a:r>
          </a:p>
          <a:p>
            <a:pPr>
              <a:buFont typeface="+mj-lt"/>
              <a:buAutoNum type="arabicPeriod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MEASURE THE LENGTH OF FILE AFTER REMOVAL FROM THE CANAL</a:t>
            </a:r>
          </a:p>
          <a:p>
            <a:pPr>
              <a:buFont typeface="+mj-lt"/>
              <a:buAutoNum type="arabicPeriod"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057" t="38201" r="-2423" b="26241"/>
          <a:stretch/>
        </p:blipFill>
        <p:spPr>
          <a:xfrm>
            <a:off x="6629400" y="1323110"/>
            <a:ext cx="2667000" cy="2563090"/>
          </a:xfrm>
          <a:prstGeom prst="roundRect">
            <a:avLst>
              <a:gd name="adj" fmla="val 26784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14642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18525"/>
            <a:ext cx="8382000" cy="92447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PHASES IN SHAPING OF ROOT CANAL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638800"/>
          </a:xfrm>
        </p:spPr>
        <p:txBody>
          <a:bodyPr>
            <a:normAutofit/>
          </a:bodyPr>
          <a:lstStyle/>
          <a:p>
            <a:pPr marL="512064" indent="-514350">
              <a:lnSpc>
                <a:spcPct val="150000"/>
              </a:lnSpc>
              <a:buFont typeface="+mj-lt"/>
              <a:buAutoNum type="romanUcPeriod"/>
            </a:pPr>
            <a:r>
              <a:rPr lang="en-US" sz="2400" b="1" dirty="0" smtClean="0"/>
              <a:t>NEGOTIATION (PATENCY FILING)</a:t>
            </a:r>
          </a:p>
          <a:p>
            <a:pPr marL="512064" indent="-514350">
              <a:lnSpc>
                <a:spcPct val="150000"/>
              </a:lnSpc>
              <a:buFont typeface="+mj-lt"/>
              <a:buAutoNum type="romanUcPeriod"/>
            </a:pPr>
            <a:r>
              <a:rPr lang="en-US" sz="2400" b="1" dirty="0" smtClean="0"/>
              <a:t>CORONAL PRE-ENLARGEMENT</a:t>
            </a:r>
          </a:p>
          <a:p>
            <a:pPr marL="512064" indent="-514350">
              <a:lnSpc>
                <a:spcPct val="150000"/>
              </a:lnSpc>
              <a:buFont typeface="+mj-lt"/>
              <a:buAutoNum type="romanUcPeriod"/>
            </a:pPr>
            <a:r>
              <a:rPr lang="en-US" sz="2400" b="1" dirty="0" smtClean="0"/>
              <a:t>WORKING LENGTH DETERMINATION</a:t>
            </a:r>
          </a:p>
          <a:p>
            <a:pPr marL="512064" indent="-514350">
              <a:lnSpc>
                <a:spcPct val="150000"/>
              </a:lnSpc>
              <a:buFont typeface="+mj-lt"/>
              <a:buAutoNum type="romanUcPeriod"/>
            </a:pPr>
            <a:r>
              <a:rPr lang="en-US" sz="2400" b="1" dirty="0" smtClean="0"/>
              <a:t>SHAPING TECHNIQUES</a:t>
            </a:r>
          </a:p>
        </p:txBody>
      </p:sp>
    </p:spTree>
    <p:extLst>
      <p:ext uri="{BB962C8B-B14F-4D97-AF65-F5344CB8AC3E}">
        <p14:creationId xmlns:p14="http://schemas.microsoft.com/office/powerpoint/2010/main" val="28035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871"/>
            <a:ext cx="8382000" cy="92447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PATENCY FILING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638800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 PRECURVED SIZE 10 FILE / STAINLESS K FILE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REAMING MOTION</a:t>
            </a:r>
          </a:p>
          <a:p>
            <a:pPr marL="457200" indent="-457200">
              <a:buFont typeface="+mj-lt"/>
              <a:buAutoNum type="arabicPeriod"/>
            </a:pPr>
            <a:endParaRPr lang="en-IN" sz="2400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IN CALCIFIED CANALS OR WITH OBSTRUCTIONS, ISO SIZE 8 FILE OR SIZE 6 K FILE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CREATING A PATH PASSIVELY TO THE APICAL FORAMEN </a:t>
            </a:r>
            <a:r>
              <a:rPr lang="en-US" sz="2400" b="1" dirty="0" smtClean="0">
                <a:solidFill>
                  <a:schemeClr val="bg1"/>
                </a:solidFill>
              </a:rPr>
              <a:t>(Glide path)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HELPS IN MAINTAINING A CONTINUOUS &amp; CLEAR PATH FROM THE ORIFICE TO THE APEX</a:t>
            </a:r>
          </a:p>
        </p:txBody>
      </p:sp>
    </p:spTree>
    <p:extLst>
      <p:ext uri="{BB962C8B-B14F-4D97-AF65-F5344CB8AC3E}">
        <p14:creationId xmlns:p14="http://schemas.microsoft.com/office/powerpoint/2010/main" val="28035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871"/>
            <a:ext cx="8382000" cy="92447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CORONAL PRE-ENLARGEMENT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763000" cy="5638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ADVANTAGES: 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REDUCED POTENTIAL OF EXCTROSION DEBRIS BEYOND APEX</a:t>
            </a:r>
          </a:p>
          <a:p>
            <a:pPr marL="971550" lvl="1" indent="-514350">
              <a:buFont typeface="+mj-lt"/>
              <a:buAutoNum type="arabicPeriod"/>
            </a:pP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APICAL GAUGING MORE ACCURATE</a:t>
            </a:r>
          </a:p>
          <a:p>
            <a:pPr marL="971550" lvl="1" indent="-514350">
              <a:buFont typeface="+mj-lt"/>
              <a:buAutoNum type="arabicPeriod"/>
            </a:pP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PREVENTS PREMATURE BINDING OF INSTRUMENTS TO CANAL WALLS</a:t>
            </a:r>
          </a:p>
          <a:p>
            <a:pPr marL="971550" lvl="1" indent="-514350">
              <a:buFont typeface="+mj-lt"/>
              <a:buAutoNum type="arabicPeriod"/>
            </a:pP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BETTER IRRIGATION</a:t>
            </a:r>
          </a:p>
          <a:p>
            <a:pPr marL="971550" lvl="1" indent="-514350">
              <a:buFont typeface="+mj-lt"/>
              <a:buAutoNum type="arabicPeriod"/>
            </a:pP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BETTER VISION</a:t>
            </a:r>
          </a:p>
          <a:p>
            <a:pPr marL="685102" lvl="1" indent="-514350">
              <a:buFont typeface="+mj-lt"/>
              <a:buAutoNum type="arabicPeriod"/>
            </a:pP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35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871"/>
            <a:ext cx="8382000" cy="92447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TECHNIQUES</a:t>
            </a:r>
            <a:endParaRPr lang="en-IN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638800"/>
          </a:xfrm>
        </p:spPr>
        <p:txBody>
          <a:bodyPr>
            <a:normAutofit/>
          </a:bodyPr>
          <a:lstStyle/>
          <a:p>
            <a:endParaRPr lang="en-US" sz="2000" b="1" dirty="0" smtClean="0"/>
          </a:p>
          <a:p>
            <a:endParaRPr lang="en-US" sz="2000" b="1" dirty="0"/>
          </a:p>
          <a:p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STEP BACK TECHNIQUE                              CROWN DOWN TECHNIQUE</a:t>
            </a:r>
          </a:p>
          <a:p>
            <a:pPr marL="0" indent="0">
              <a:buNone/>
            </a:pPr>
            <a:r>
              <a:rPr lang="en-US" sz="2000" b="1" dirty="0" smtClean="0"/>
              <a:t>				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 smtClean="0"/>
              <a:t>			                HYBRID TECHNIQUE</a:t>
            </a:r>
          </a:p>
          <a:p>
            <a:pPr marL="0" indent="0">
              <a:buNone/>
            </a:pPr>
            <a:endParaRPr lang="en-IN" sz="2000" b="1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1676400" y="1143000"/>
            <a:ext cx="2743200" cy="1905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419600" y="1143000"/>
            <a:ext cx="3200400" cy="19050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19600" y="1143000"/>
            <a:ext cx="0" cy="40386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35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TM01972873[[fn=Summer]]</Template>
  <TotalTime>653</TotalTime>
  <Words>438</Words>
  <Application>Microsoft Office PowerPoint</Application>
  <PresentationFormat>On-screen Show (4:3)</PresentationFormat>
  <Paragraphs>108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Summer</vt:lpstr>
      <vt:lpstr>CLEANING AND SHAPING OF ROOT CANAL SYSTEM</vt:lpstr>
      <vt:lpstr>INTRODUCTION</vt:lpstr>
      <vt:lpstr>MECHANICAL OBJECTIVES</vt:lpstr>
      <vt:lpstr>BIOLOGICAL OBJECTIVES</vt:lpstr>
      <vt:lpstr>PRINCIPLES OF CANAL INSTRUMENTATION</vt:lpstr>
      <vt:lpstr>PHASES IN SHAPING OF ROOT CANAL</vt:lpstr>
      <vt:lpstr>PATENCY FILING</vt:lpstr>
      <vt:lpstr>CORONAL PRE-ENLARGEMENT</vt:lpstr>
      <vt:lpstr>TECHNIQUES</vt:lpstr>
      <vt:lpstr>Advantages of Crown-down technique</vt:lpstr>
      <vt:lpstr>PowerPoint Presentation</vt:lpstr>
      <vt:lpstr>STEP BACK TECHNIQUE</vt:lpstr>
      <vt:lpstr>CROWN DOWN TECHNIQUE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CLEANING &amp; SHAPING OF ROOT CANALS…..</dc:title>
  <dc:creator>lenovo</dc:creator>
  <cp:lastModifiedBy>Doctor</cp:lastModifiedBy>
  <cp:revision>49</cp:revision>
  <dcterms:created xsi:type="dcterms:W3CDTF">2006-08-16T00:00:00Z</dcterms:created>
  <dcterms:modified xsi:type="dcterms:W3CDTF">2017-05-10T04:13:49Z</dcterms:modified>
</cp:coreProperties>
</file>