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29/01/1438</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2342"/>
            <a:ext cx="6293622" cy="630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44123" y="37009"/>
            <a:ext cx="5698996" cy="515334"/>
          </a:xfrm>
          <a:prstGeom prst="rect">
            <a:avLst/>
          </a:prstGeom>
        </p:spPr>
        <p:txBody>
          <a:bodyPr wrap="none">
            <a:spAutoFit/>
          </a:bodyPr>
          <a:lstStyle/>
          <a:p>
            <a:pPr>
              <a:lnSpc>
                <a:spcPct val="105000"/>
              </a:lnSpc>
              <a:spcAft>
                <a:spcPts val="1000"/>
              </a:spcAft>
              <a:tabLst>
                <a:tab pos="4495165" algn="l"/>
              </a:tabLst>
            </a:pPr>
            <a:r>
              <a:rPr lang="ar-SA" sz="2800" b="1" dirty="0">
                <a:latin typeface="Arial"/>
                <a:ea typeface="Arial"/>
              </a:rPr>
              <a:t>الانسجة المستديمة </a:t>
            </a:r>
            <a:r>
              <a:rPr lang="en-US" sz="2800" b="1" dirty="0">
                <a:latin typeface="Times New Roman"/>
                <a:ea typeface="Arial"/>
                <a:cs typeface="Arial"/>
              </a:rPr>
              <a:t>Permanent tissues   </a:t>
            </a:r>
            <a:r>
              <a:rPr lang="ar-SA" sz="2800" b="1" dirty="0">
                <a:latin typeface="Arial"/>
                <a:ea typeface="Arial"/>
                <a:cs typeface="Times New Roman"/>
              </a:rPr>
              <a:t>: </a:t>
            </a:r>
            <a:endParaRPr lang="en-US" sz="2800" b="1" dirty="0">
              <a:effectLst/>
              <a:latin typeface="Arial"/>
              <a:ea typeface="Arial"/>
              <a:cs typeface="Arial"/>
            </a:endParaRPr>
          </a:p>
        </p:txBody>
      </p:sp>
      <p:sp>
        <p:nvSpPr>
          <p:cNvPr id="3" name="Rectangle 2"/>
          <p:cNvSpPr/>
          <p:nvPr/>
        </p:nvSpPr>
        <p:spPr>
          <a:xfrm>
            <a:off x="6063191" y="576068"/>
            <a:ext cx="3058951" cy="5746445"/>
          </a:xfrm>
          <a:prstGeom prst="rect">
            <a:avLst/>
          </a:prstGeom>
        </p:spPr>
        <p:txBody>
          <a:bodyPr wrap="square">
            <a:spAutoFit/>
          </a:bodyPr>
          <a:lstStyle/>
          <a:p>
            <a:pPr>
              <a:lnSpc>
                <a:spcPct val="105000"/>
              </a:lnSpc>
              <a:spcAft>
                <a:spcPts val="1000"/>
              </a:spcAft>
              <a:tabLst>
                <a:tab pos="4495165" algn="l"/>
              </a:tabLst>
            </a:pPr>
            <a:r>
              <a:rPr lang="ar-SA" sz="3200" dirty="0">
                <a:latin typeface="Arial"/>
                <a:ea typeface="Arial"/>
                <a:cs typeface="Times New Roman"/>
              </a:rPr>
              <a:t>وهي الانسجة التي تكون مؤلفة من خلايا توقف فيها الانقسام الفعال واصبحت متميزة بطريقة تتلاءم والتخصص الوظيفي المنوط بها. وتختلف درجات التميز في الانسجة والخلايا المستديمة تبعا لنوع النسيج. 	 </a:t>
            </a:r>
            <a:endParaRPr lang="en-US" sz="3200" dirty="0">
              <a:effectLst/>
              <a:latin typeface="Arial"/>
              <a:ea typeface="Arial"/>
              <a:cs typeface="Arial"/>
            </a:endParaRPr>
          </a:p>
        </p:txBody>
      </p:sp>
    </p:spTree>
    <p:extLst>
      <p:ext uri="{BB962C8B-B14F-4D97-AF65-F5344CB8AC3E}">
        <p14:creationId xmlns:p14="http://schemas.microsoft.com/office/powerpoint/2010/main" val="241053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1504"/>
            <a:ext cx="9252520" cy="2676630"/>
          </a:xfrm>
          <a:prstGeom prst="rect">
            <a:avLst/>
          </a:prstGeom>
        </p:spPr>
        <p:txBody>
          <a:bodyPr wrap="square">
            <a:spAutoFit/>
          </a:bodyPr>
          <a:lstStyle/>
          <a:p>
            <a:pPr marL="342900" lvl="0" indent="-342900">
              <a:lnSpc>
                <a:spcPct val="105000"/>
              </a:lnSpc>
              <a:spcAft>
                <a:spcPts val="1000"/>
              </a:spcAft>
              <a:buFont typeface="+mj-lt"/>
              <a:buAutoNum type="arabicPeriod" startAt="3"/>
              <a:tabLst>
                <a:tab pos="4495165" algn="l"/>
              </a:tabLst>
            </a:pPr>
            <a:r>
              <a:rPr lang="ar-SA" sz="2800" b="1" dirty="0">
                <a:latin typeface="Arial"/>
                <a:ea typeface="Arial"/>
                <a:cs typeface="Times New Roman"/>
              </a:rPr>
              <a:t>النظام النسيجي الاساسي </a:t>
            </a:r>
            <a:r>
              <a:rPr lang="en-US" sz="2800" b="1" dirty="0">
                <a:latin typeface="Times New Roman"/>
                <a:ea typeface="Arial"/>
                <a:cs typeface="Arial"/>
              </a:rPr>
              <a:t>Fundamental or Ground tissue system</a:t>
            </a:r>
            <a:r>
              <a:rPr lang="ar-SA" sz="2800" b="1" dirty="0">
                <a:latin typeface="Arial"/>
                <a:ea typeface="Arial"/>
                <a:cs typeface="Times New Roman"/>
              </a:rPr>
              <a:t>:</a:t>
            </a:r>
            <a:endParaRPr lang="en-US" sz="2800" b="1" dirty="0">
              <a:latin typeface="Arial"/>
              <a:ea typeface="Arial"/>
              <a:cs typeface="Arial"/>
            </a:endParaRPr>
          </a:p>
          <a:p>
            <a:pPr marL="228600">
              <a:lnSpc>
                <a:spcPct val="105000"/>
              </a:lnSpc>
              <a:spcAft>
                <a:spcPts val="1000"/>
              </a:spcAft>
              <a:tabLst>
                <a:tab pos="4495165" algn="l"/>
              </a:tabLst>
            </a:pPr>
            <a:r>
              <a:rPr lang="ar-SA" sz="2400" dirty="0">
                <a:latin typeface="Arial"/>
                <a:ea typeface="Arial"/>
                <a:cs typeface="Times New Roman"/>
              </a:rPr>
              <a:t>ويضم جميع الانسجة الواقعة بين النسيجين السابقين، وهو يشمل القشرة </a:t>
            </a:r>
            <a:r>
              <a:rPr lang="en-US" sz="2400" dirty="0">
                <a:latin typeface="Times New Roman"/>
                <a:ea typeface="Arial"/>
                <a:cs typeface="Arial"/>
              </a:rPr>
              <a:t>Cortex</a:t>
            </a:r>
            <a:r>
              <a:rPr lang="ar-SA" sz="2400" dirty="0">
                <a:latin typeface="Arial"/>
                <a:ea typeface="Arial"/>
                <a:cs typeface="Times New Roman"/>
              </a:rPr>
              <a:t> والنخاع </a:t>
            </a:r>
            <a:r>
              <a:rPr lang="en-US" sz="2400" dirty="0">
                <a:latin typeface="Times New Roman"/>
                <a:ea typeface="Arial"/>
                <a:cs typeface="Arial"/>
              </a:rPr>
              <a:t>Pith</a:t>
            </a:r>
            <a:r>
              <a:rPr lang="ar-SA" sz="2400" dirty="0">
                <a:latin typeface="Arial"/>
                <a:ea typeface="Arial"/>
                <a:cs typeface="Times New Roman"/>
              </a:rPr>
              <a:t> والاشعة النخاعية  في السيقان والجذور والنسيج الاساسي في سيقان ذوات الفلقة الواحدة والنسيج الوسطي في الورقة ويمثل النسيج </a:t>
            </a:r>
            <a:r>
              <a:rPr lang="ar-SA" sz="2400" dirty="0">
                <a:latin typeface="Arial"/>
                <a:ea typeface="Arial"/>
                <a:cs typeface="Times New Roman"/>
              </a:rPr>
              <a:t>البرانكيمي</a:t>
            </a:r>
            <a:r>
              <a:rPr lang="ar-SA" sz="2400" dirty="0">
                <a:latin typeface="Arial"/>
                <a:ea typeface="Arial"/>
                <a:cs typeface="Times New Roman"/>
              </a:rPr>
              <a:t> النسيج الاساسي او اهم مكونات هذا النظام وكذلك النسيج </a:t>
            </a:r>
            <a:r>
              <a:rPr lang="ar-SA" sz="2400" dirty="0">
                <a:latin typeface="Arial"/>
                <a:ea typeface="Arial"/>
                <a:cs typeface="Times New Roman"/>
              </a:rPr>
              <a:t>الكولنكيمي</a:t>
            </a:r>
            <a:r>
              <a:rPr lang="ar-SA" sz="2400" dirty="0">
                <a:latin typeface="Arial"/>
                <a:ea typeface="Arial"/>
                <a:cs typeface="Times New Roman"/>
              </a:rPr>
              <a:t> </a:t>
            </a:r>
            <a:r>
              <a:rPr lang="ar-SA" sz="2400" dirty="0">
                <a:latin typeface="Arial"/>
                <a:ea typeface="Arial"/>
                <a:cs typeface="Times New Roman"/>
              </a:rPr>
              <a:t>والسكلرنكيمي</a:t>
            </a:r>
            <a:r>
              <a:rPr lang="ar-SA" sz="2400" dirty="0">
                <a:latin typeface="Arial"/>
                <a:ea typeface="Arial"/>
                <a:cs typeface="Times New Roman"/>
              </a:rPr>
              <a:t>. </a:t>
            </a:r>
            <a:endParaRPr lang="en-US" sz="2400" dirty="0">
              <a:effectLst/>
              <a:latin typeface="Arial"/>
              <a:ea typeface="Arial"/>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0"/>
            <a:ext cx="9144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10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568" y="17709"/>
            <a:ext cx="9662788" cy="609398"/>
          </a:xfrm>
          <a:prstGeom prst="rect">
            <a:avLst/>
          </a:prstGeom>
        </p:spPr>
        <p:txBody>
          <a:bodyPr wrap="square">
            <a:spAutoFit/>
          </a:bodyPr>
          <a:lstStyle/>
          <a:p>
            <a:pPr>
              <a:lnSpc>
                <a:spcPct val="105000"/>
              </a:lnSpc>
              <a:spcAft>
                <a:spcPts val="1000"/>
              </a:spcAft>
              <a:tabLst>
                <a:tab pos="4495165" algn="l"/>
              </a:tabLst>
            </a:pPr>
            <a:r>
              <a:rPr lang="ar-SA" sz="3200" dirty="0">
                <a:latin typeface="Arial"/>
                <a:ea typeface="Arial"/>
                <a:cs typeface="Times New Roman"/>
              </a:rPr>
              <a:t>رابعا: تقسيم الانسجة تبعا للتشابه الوظيفي </a:t>
            </a:r>
            <a:r>
              <a:rPr lang="en-US" sz="3200" dirty="0">
                <a:latin typeface="Times New Roman"/>
                <a:ea typeface="Arial"/>
                <a:cs typeface="Arial"/>
              </a:rPr>
              <a:t>Physiologic similarity</a:t>
            </a:r>
            <a:r>
              <a:rPr lang="ar-SA" sz="3200" dirty="0">
                <a:latin typeface="Arial"/>
                <a:ea typeface="Arial"/>
                <a:cs typeface="Times New Roman"/>
              </a:rPr>
              <a:t>: </a:t>
            </a:r>
            <a:endParaRPr lang="en-US" sz="3200" dirty="0">
              <a:effectLst/>
              <a:latin typeface="Arial"/>
              <a:ea typeface="Arial"/>
              <a:cs typeface="Arial"/>
            </a:endParaRPr>
          </a:p>
        </p:txBody>
      </p:sp>
      <p:sp>
        <p:nvSpPr>
          <p:cNvPr id="3" name="Rectangle 2"/>
          <p:cNvSpPr/>
          <p:nvPr/>
        </p:nvSpPr>
        <p:spPr>
          <a:xfrm>
            <a:off x="-108520" y="739493"/>
            <a:ext cx="9230740" cy="1363963"/>
          </a:xfrm>
          <a:prstGeom prst="rect">
            <a:avLst/>
          </a:prstGeom>
        </p:spPr>
        <p:txBody>
          <a:bodyPr wrap="square">
            <a:spAutoFit/>
          </a:bodyPr>
          <a:lstStyle/>
          <a:p>
            <a:pPr>
              <a:lnSpc>
                <a:spcPct val="105000"/>
              </a:lnSpc>
              <a:spcAft>
                <a:spcPts val="1000"/>
              </a:spcAft>
              <a:tabLst>
                <a:tab pos="4495165" algn="l"/>
              </a:tabLst>
            </a:pPr>
            <a:r>
              <a:rPr lang="ar-SA" sz="2000" b="1" dirty="0">
                <a:latin typeface="Arial"/>
                <a:ea typeface="Arial"/>
                <a:cs typeface="Times New Roman"/>
              </a:rPr>
              <a:t>هذا التقسيم يعتمد على الوظيفة </a:t>
            </a:r>
            <a:r>
              <a:rPr lang="ar-SA" sz="2000" b="1" dirty="0">
                <a:latin typeface="Arial"/>
                <a:ea typeface="Arial"/>
                <a:cs typeface="Times New Roman"/>
              </a:rPr>
              <a:t>كاساس</a:t>
            </a:r>
            <a:r>
              <a:rPr lang="ar-SA" sz="2000" b="1" dirty="0">
                <a:latin typeface="Arial"/>
                <a:ea typeface="Arial"/>
                <a:cs typeface="Times New Roman"/>
              </a:rPr>
              <a:t> لتصنيف الانسجة وعلى ضوء التقسيم الوظيفي فان انسجة النبات تقسم الى عدد من الانظمة او الاجهزة الوظيفية يرتبط كل منها بوظيفة معينة. بموجب هذا النظام قد يشترك في جهاز واحد خلايا مختلفة تمام الاختلاف فيما يخص حيوية </a:t>
            </a:r>
            <a:r>
              <a:rPr lang="ar-SA" sz="2000" b="1" dirty="0">
                <a:latin typeface="Arial"/>
                <a:ea typeface="Arial"/>
                <a:cs typeface="Times New Roman"/>
              </a:rPr>
              <a:t>البروتوبلازم</a:t>
            </a:r>
            <a:r>
              <a:rPr lang="ar-SA" sz="2000" b="1" dirty="0">
                <a:latin typeface="Arial"/>
                <a:ea typeface="Arial"/>
                <a:cs typeface="Times New Roman"/>
              </a:rPr>
              <a:t> او طبيعة الجدار لكنها تعامل سوية كنظام واحد على اساس وظيفي. </a:t>
            </a:r>
            <a:endParaRPr lang="en-US" sz="2000" b="1" dirty="0">
              <a:effectLst/>
              <a:latin typeface="Arial"/>
              <a:ea typeface="Arial"/>
              <a:cs typeface="Arial"/>
            </a:endParaRPr>
          </a:p>
        </p:txBody>
      </p:sp>
      <p:sp>
        <p:nvSpPr>
          <p:cNvPr id="4" name="Rectangle 3"/>
          <p:cNvSpPr/>
          <p:nvPr/>
        </p:nvSpPr>
        <p:spPr>
          <a:xfrm>
            <a:off x="5148063" y="2120725"/>
            <a:ext cx="3962317" cy="4744889"/>
          </a:xfrm>
          <a:prstGeom prst="rect">
            <a:avLst/>
          </a:prstGeom>
        </p:spPr>
        <p:txBody>
          <a:bodyPr wrap="square">
            <a:spAutoFit/>
          </a:bodyPr>
          <a:lstStyle/>
          <a:p>
            <a:pPr marL="342900" lvl="0" indent="-342900">
              <a:lnSpc>
                <a:spcPct val="105000"/>
              </a:lnSpc>
              <a:spcAft>
                <a:spcPts val="1000"/>
              </a:spcAft>
              <a:buFont typeface="+mj-lt"/>
              <a:buAutoNum type="arabicPeriod"/>
              <a:tabLst>
                <a:tab pos="4495165" algn="l"/>
              </a:tabLst>
            </a:pPr>
            <a:r>
              <a:rPr lang="ar-SA" sz="2000" b="1" dirty="0">
                <a:latin typeface="Arial"/>
                <a:ea typeface="Arial"/>
                <a:cs typeface="Times New Roman"/>
              </a:rPr>
              <a:t>النظام النسيجي الضام (الوقائي) </a:t>
            </a:r>
            <a:r>
              <a:rPr lang="en-US" sz="2000" b="1" dirty="0">
                <a:latin typeface="Times New Roman"/>
                <a:ea typeface="Arial"/>
                <a:cs typeface="Arial"/>
              </a:rPr>
              <a:t>Dermal (Protective) tissue system</a:t>
            </a:r>
            <a:r>
              <a:rPr lang="ar-SA" sz="2000" b="1" dirty="0">
                <a:latin typeface="Arial"/>
                <a:ea typeface="Arial"/>
                <a:cs typeface="Times New Roman"/>
              </a:rPr>
              <a:t>:</a:t>
            </a:r>
            <a:endParaRPr lang="en-US" sz="2000" b="1" dirty="0">
              <a:latin typeface="Arial"/>
              <a:ea typeface="Arial"/>
              <a:cs typeface="Arial"/>
            </a:endParaRPr>
          </a:p>
          <a:p>
            <a:pPr marL="457200">
              <a:lnSpc>
                <a:spcPct val="105000"/>
              </a:lnSpc>
              <a:spcAft>
                <a:spcPts val="1000"/>
              </a:spcAft>
              <a:tabLst>
                <a:tab pos="4495165" algn="l"/>
              </a:tabLst>
            </a:pPr>
            <a:r>
              <a:rPr lang="ar-SA" sz="2000" b="1" dirty="0">
                <a:latin typeface="Arial"/>
                <a:ea typeface="Arial"/>
                <a:cs typeface="Times New Roman"/>
              </a:rPr>
              <a:t>يشمل جميع الانسجة التي تحيط بجسم النبات بجميع اعضائه سواء كانت في مرحلة النمو الابتدائي او الثانوي ويضم هذا النسيج في مرحلة النمو الابتدائي نسيج البشرة ومن ثم في مرحلة النمو الثانوي </a:t>
            </a:r>
            <a:r>
              <a:rPr lang="ar-SA" sz="2000" b="1" dirty="0">
                <a:latin typeface="Arial"/>
                <a:ea typeface="Arial"/>
                <a:cs typeface="Times New Roman"/>
              </a:rPr>
              <a:t>الثانوي</a:t>
            </a:r>
            <a:r>
              <a:rPr lang="ar-SA" sz="2000" b="1" dirty="0">
                <a:latin typeface="Arial"/>
                <a:ea typeface="Arial"/>
                <a:cs typeface="Times New Roman"/>
              </a:rPr>
              <a:t> </a:t>
            </a:r>
            <a:r>
              <a:rPr lang="ar-SA" sz="2000" b="1" dirty="0">
                <a:latin typeface="Arial"/>
                <a:ea typeface="Arial"/>
                <a:cs typeface="Times New Roman"/>
              </a:rPr>
              <a:t>البريدرم</a:t>
            </a:r>
            <a:r>
              <a:rPr lang="ar-SA" sz="2000" b="1" dirty="0">
                <a:latin typeface="Arial"/>
                <a:ea typeface="Arial"/>
                <a:cs typeface="Times New Roman"/>
              </a:rPr>
              <a:t> </a:t>
            </a:r>
            <a:r>
              <a:rPr lang="ar-SA" sz="2000" b="1" dirty="0">
                <a:latin typeface="Arial"/>
                <a:ea typeface="Arial"/>
                <a:cs typeface="Times New Roman"/>
              </a:rPr>
              <a:t>للاعضاء</a:t>
            </a:r>
            <a:r>
              <a:rPr lang="ar-SA" sz="2000" b="1" dirty="0">
                <a:latin typeface="Arial"/>
                <a:ea typeface="Arial"/>
                <a:cs typeface="Times New Roman"/>
              </a:rPr>
              <a:t> المسنة. كما قد يدخل في تركيبها بعض الطبقات تحت البشرة كما هو الجذور عندما تتمزق بشرتها وتحل محلها خلايا </a:t>
            </a:r>
            <a:r>
              <a:rPr lang="ar-SA" sz="2000" b="1" dirty="0">
                <a:latin typeface="Arial"/>
                <a:ea typeface="Arial"/>
                <a:cs typeface="Times New Roman"/>
              </a:rPr>
              <a:t>مسوبرة</a:t>
            </a:r>
            <a:r>
              <a:rPr lang="ar-SA" sz="2000" b="1" dirty="0">
                <a:latin typeface="Arial"/>
                <a:ea typeface="Arial"/>
                <a:cs typeface="Times New Roman"/>
              </a:rPr>
              <a:t> واقعة في المناطق الخارجية من القشرة والتي تقوم بوظيفة الوقاية. </a:t>
            </a:r>
            <a:endParaRPr lang="en-US" sz="2000" b="1" dirty="0">
              <a:effectLst/>
              <a:latin typeface="Arial"/>
              <a:ea typeface="Arial"/>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5148063"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23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7765"/>
          </a:xfrm>
          <a:prstGeom prst="rect">
            <a:avLst/>
          </a:prstGeom>
        </p:spPr>
        <p:txBody>
          <a:bodyPr wrap="square">
            <a:spAutoFit/>
          </a:bodyPr>
          <a:lstStyle/>
          <a:p>
            <a:pPr marL="342900" lvl="0" indent="-342900">
              <a:lnSpc>
                <a:spcPct val="105000"/>
              </a:lnSpc>
              <a:spcAft>
                <a:spcPts val="1000"/>
              </a:spcAft>
              <a:buFont typeface="+mj-lt"/>
              <a:buAutoNum type="arabicPeriod" startAt="2"/>
              <a:tabLst>
                <a:tab pos="4495165" algn="l"/>
              </a:tabLst>
            </a:pPr>
            <a:r>
              <a:rPr lang="ar-SA" sz="2800" b="1" dirty="0">
                <a:latin typeface="Arial"/>
                <a:ea typeface="Arial"/>
                <a:cs typeface="Times New Roman"/>
              </a:rPr>
              <a:t>النظام النسيجي </a:t>
            </a:r>
            <a:r>
              <a:rPr lang="ar-SA" sz="2800" b="1" dirty="0">
                <a:latin typeface="Arial"/>
                <a:ea typeface="Arial"/>
                <a:cs typeface="Times New Roman"/>
              </a:rPr>
              <a:t>الدعامي</a:t>
            </a:r>
            <a:r>
              <a:rPr lang="ar-SA" sz="2800" b="1" dirty="0">
                <a:latin typeface="Arial"/>
                <a:ea typeface="Arial"/>
                <a:cs typeface="Times New Roman"/>
              </a:rPr>
              <a:t> (الميكانيكي) </a:t>
            </a:r>
            <a:r>
              <a:rPr lang="en-US" sz="2800" b="1" dirty="0">
                <a:latin typeface="Times New Roman"/>
                <a:ea typeface="Arial"/>
                <a:cs typeface="Arial"/>
              </a:rPr>
              <a:t>Supporting (Mechanical) tissue system</a:t>
            </a:r>
            <a:r>
              <a:rPr lang="ar-SA" sz="2800" b="1" dirty="0">
                <a:latin typeface="Arial"/>
                <a:ea typeface="Arial"/>
                <a:cs typeface="Times New Roman"/>
              </a:rPr>
              <a:t>:</a:t>
            </a:r>
            <a:endParaRPr lang="en-US" sz="2800" b="1" dirty="0">
              <a:effectLst/>
              <a:latin typeface="Arial"/>
              <a:ea typeface="Arial"/>
              <a:cs typeface="Arial"/>
            </a:endParaRPr>
          </a:p>
        </p:txBody>
      </p:sp>
      <p:sp>
        <p:nvSpPr>
          <p:cNvPr id="3" name="Rectangle 2"/>
          <p:cNvSpPr/>
          <p:nvPr/>
        </p:nvSpPr>
        <p:spPr>
          <a:xfrm>
            <a:off x="0" y="967765"/>
            <a:ext cx="8999984" cy="717632"/>
          </a:xfrm>
          <a:prstGeom prst="rect">
            <a:avLst/>
          </a:prstGeom>
        </p:spPr>
        <p:txBody>
          <a:bodyPr wrap="square">
            <a:spAutoFit/>
          </a:bodyPr>
          <a:lstStyle/>
          <a:p>
            <a:pPr>
              <a:lnSpc>
                <a:spcPct val="105000"/>
              </a:lnSpc>
              <a:spcAft>
                <a:spcPts val="1000"/>
              </a:spcAft>
              <a:tabLst>
                <a:tab pos="4495165" algn="l"/>
              </a:tabLst>
            </a:pPr>
            <a:r>
              <a:rPr lang="ar-SA" sz="2000" b="1" dirty="0">
                <a:latin typeface="Arial"/>
                <a:ea typeface="Arial"/>
                <a:cs typeface="Times New Roman"/>
              </a:rPr>
              <a:t>ويضم جميع الانسجة ذات الوظيفة الميكانيكية التي تكسب النبات متانة وقوة، وهو يشمل النسيج </a:t>
            </a:r>
            <a:r>
              <a:rPr lang="ar-SA" sz="2000" b="1" dirty="0">
                <a:latin typeface="Arial"/>
                <a:ea typeface="Arial"/>
                <a:cs typeface="Times New Roman"/>
              </a:rPr>
              <a:t>السكلرنكيمي</a:t>
            </a:r>
            <a:r>
              <a:rPr lang="ar-SA" sz="2000" b="1" dirty="0">
                <a:latin typeface="Arial"/>
                <a:ea typeface="Arial"/>
                <a:cs typeface="Times New Roman"/>
              </a:rPr>
              <a:t> </a:t>
            </a:r>
            <a:r>
              <a:rPr lang="ar-SA" sz="2000" b="1" dirty="0">
                <a:latin typeface="Arial"/>
                <a:ea typeface="Arial"/>
                <a:cs typeface="Times New Roman"/>
              </a:rPr>
              <a:t>والكولنكيمي</a:t>
            </a:r>
            <a:r>
              <a:rPr lang="ar-SA" sz="2000" b="1" dirty="0">
                <a:latin typeface="Arial"/>
                <a:ea typeface="Arial"/>
                <a:cs typeface="Times New Roman"/>
              </a:rPr>
              <a:t> بصفة رئيسية كما يضم انسجة وخلايا كالقصيبات والاوعية الخشبية والالياف.</a:t>
            </a:r>
            <a:endParaRPr lang="en-US" sz="2000" b="1" dirty="0">
              <a:effectLst/>
              <a:latin typeface="Arial"/>
              <a:ea typeface="Arial"/>
              <a:cs typeface="Arial"/>
            </a:endParaRPr>
          </a:p>
        </p:txBody>
      </p:sp>
      <p:sp>
        <p:nvSpPr>
          <p:cNvPr id="4" name="Rectangle 3"/>
          <p:cNvSpPr/>
          <p:nvPr/>
        </p:nvSpPr>
        <p:spPr>
          <a:xfrm>
            <a:off x="107504" y="1696036"/>
            <a:ext cx="8868573" cy="1449628"/>
          </a:xfrm>
          <a:prstGeom prst="rect">
            <a:avLst/>
          </a:prstGeom>
        </p:spPr>
        <p:txBody>
          <a:bodyPr wrap="square">
            <a:spAutoFit/>
          </a:bodyPr>
          <a:lstStyle/>
          <a:p>
            <a:pPr>
              <a:lnSpc>
                <a:spcPct val="105000"/>
              </a:lnSpc>
              <a:spcAft>
                <a:spcPts val="1000"/>
              </a:spcAft>
              <a:tabLst>
                <a:tab pos="4495165" algn="l"/>
              </a:tabLst>
            </a:pPr>
            <a:r>
              <a:rPr lang="en-US" sz="2800" dirty="0" smtClean="0">
                <a:latin typeface="Times New Roman"/>
                <a:ea typeface="Arial"/>
                <a:cs typeface="Arial"/>
              </a:rPr>
              <a:t>Stereome</a:t>
            </a:r>
            <a:r>
              <a:rPr lang="ar-SA" sz="2800" dirty="0">
                <a:latin typeface="Arial"/>
                <a:ea typeface="Arial"/>
                <a:cs typeface="Times New Roman"/>
              </a:rPr>
              <a:t>: وهو مصطلح يطلق على النسيجين </a:t>
            </a:r>
            <a:r>
              <a:rPr lang="ar-SA" sz="2800" dirty="0">
                <a:latin typeface="Arial"/>
                <a:ea typeface="Arial"/>
                <a:cs typeface="Times New Roman"/>
              </a:rPr>
              <a:t>الكولنكيمي</a:t>
            </a:r>
            <a:r>
              <a:rPr lang="ar-SA" sz="2800" dirty="0">
                <a:latin typeface="Arial"/>
                <a:ea typeface="Arial"/>
                <a:cs typeface="Times New Roman"/>
              </a:rPr>
              <a:t> </a:t>
            </a:r>
            <a:r>
              <a:rPr lang="ar-SA" sz="2800" dirty="0">
                <a:latin typeface="Arial"/>
                <a:ea typeface="Arial"/>
                <a:cs typeface="Times New Roman"/>
              </a:rPr>
              <a:t>والسكلرنكيمي</a:t>
            </a:r>
            <a:r>
              <a:rPr lang="ar-SA" sz="2800" dirty="0">
                <a:latin typeface="Arial"/>
                <a:ea typeface="Arial"/>
                <a:cs typeface="Times New Roman"/>
              </a:rPr>
              <a:t> واعتبارهما نسيج واحد نتيجة التشابه الوظيفي بينهما على الرغم من الاختلافات الكبيرة الموجودة بين </a:t>
            </a:r>
            <a:r>
              <a:rPr lang="ar-SA" sz="2800" dirty="0" smtClean="0">
                <a:latin typeface="Arial"/>
                <a:ea typeface="Arial"/>
                <a:cs typeface="Times New Roman"/>
              </a:rPr>
              <a:t>النسيجين وطبيعة </a:t>
            </a:r>
            <a:r>
              <a:rPr lang="ar-SA" sz="2800" dirty="0">
                <a:latin typeface="Arial"/>
                <a:ea typeface="Arial"/>
                <a:cs typeface="Times New Roman"/>
              </a:rPr>
              <a:t>البرتوبلاست</a:t>
            </a:r>
            <a:r>
              <a:rPr lang="ar-SA" sz="2800" dirty="0">
                <a:latin typeface="Arial"/>
                <a:ea typeface="Arial"/>
                <a:cs typeface="Times New Roman"/>
              </a:rPr>
              <a:t> والجدار في كل منهما.  </a:t>
            </a:r>
            <a:endParaRPr lang="en-US" sz="2800" dirty="0">
              <a:effectLst/>
              <a:latin typeface="Arial"/>
              <a:ea typeface="Arial"/>
              <a:cs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5664"/>
            <a:ext cx="8999983" cy="371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26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83969"/>
          </a:xfrm>
          <a:prstGeom prst="rect">
            <a:avLst/>
          </a:prstGeom>
        </p:spPr>
        <p:txBody>
          <a:bodyPr wrap="square">
            <a:spAutoFit/>
          </a:bodyPr>
          <a:lstStyle/>
          <a:p>
            <a:pPr marL="342900" lvl="0" indent="-342900">
              <a:lnSpc>
                <a:spcPct val="105000"/>
              </a:lnSpc>
              <a:spcAft>
                <a:spcPts val="1000"/>
              </a:spcAft>
              <a:buFont typeface="+mj-lt"/>
              <a:buAutoNum type="arabicPeriod" startAt="3"/>
              <a:tabLst>
                <a:tab pos="4495165" algn="l"/>
              </a:tabLst>
            </a:pPr>
            <a:r>
              <a:rPr lang="ar-SA" sz="2400" b="1" dirty="0">
                <a:latin typeface="Arial"/>
                <a:ea typeface="Arial"/>
                <a:cs typeface="Times New Roman"/>
              </a:rPr>
              <a:t>النظام النسيجي الناقل (الوعائي) </a:t>
            </a:r>
            <a:r>
              <a:rPr lang="en-US" sz="2400" b="1" dirty="0">
                <a:latin typeface="Times New Roman"/>
                <a:ea typeface="Arial"/>
                <a:cs typeface="Arial"/>
              </a:rPr>
              <a:t>Conducting (Vascular) tissue system </a:t>
            </a:r>
            <a:r>
              <a:rPr lang="ar-SA" sz="2400" b="1" dirty="0">
                <a:latin typeface="Arial"/>
                <a:ea typeface="Arial"/>
                <a:cs typeface="Times New Roman"/>
              </a:rPr>
              <a:t>:</a:t>
            </a:r>
            <a:endParaRPr lang="en-US" sz="2400" b="1" dirty="0">
              <a:latin typeface="Arial"/>
              <a:ea typeface="Arial"/>
              <a:cs typeface="Arial"/>
            </a:endParaRPr>
          </a:p>
          <a:p>
            <a:pPr marL="457200">
              <a:lnSpc>
                <a:spcPct val="105000"/>
              </a:lnSpc>
              <a:spcAft>
                <a:spcPts val="1000"/>
              </a:spcAft>
              <a:tabLst>
                <a:tab pos="4495165" algn="l"/>
              </a:tabLst>
            </a:pPr>
            <a:r>
              <a:rPr lang="ar-SA" sz="2400" dirty="0">
                <a:latin typeface="Arial"/>
                <a:ea typeface="Arial"/>
                <a:cs typeface="Times New Roman"/>
              </a:rPr>
              <a:t>ويضم جميع انسجة   واللحاء الموجودة في جسم النبات سواء في مرحلة النمو الابتدائي او الثانوي.</a:t>
            </a:r>
            <a:endParaRPr lang="en-US" sz="2400" dirty="0">
              <a:effectLst/>
              <a:latin typeface="Arial"/>
              <a:ea typeface="Arial"/>
              <a:cs typeface="Arial"/>
            </a:endParaRPr>
          </a:p>
        </p:txBody>
      </p:sp>
      <p:sp>
        <p:nvSpPr>
          <p:cNvPr id="3" name="Rectangle 2"/>
          <p:cNvSpPr/>
          <p:nvPr/>
        </p:nvSpPr>
        <p:spPr>
          <a:xfrm>
            <a:off x="5868144" y="1360761"/>
            <a:ext cx="3275856" cy="5455853"/>
          </a:xfrm>
          <a:prstGeom prst="rect">
            <a:avLst/>
          </a:prstGeom>
        </p:spPr>
        <p:txBody>
          <a:bodyPr wrap="square">
            <a:spAutoFit/>
          </a:bodyPr>
          <a:lstStyle/>
          <a:p>
            <a:pPr marL="342900" lvl="0" indent="-342900">
              <a:lnSpc>
                <a:spcPct val="105000"/>
              </a:lnSpc>
              <a:spcAft>
                <a:spcPts val="1000"/>
              </a:spcAft>
              <a:buFont typeface="+mj-lt"/>
              <a:buAutoNum type="arabicPeriod" startAt="4"/>
              <a:tabLst>
                <a:tab pos="4495165" algn="l"/>
              </a:tabLst>
            </a:pPr>
            <a:r>
              <a:rPr lang="ar-SA" sz="2800" b="1" dirty="0">
                <a:latin typeface="Arial"/>
                <a:ea typeface="Arial"/>
                <a:cs typeface="Times New Roman"/>
              </a:rPr>
              <a:t>النظام النسيجي التمثيلي </a:t>
            </a:r>
            <a:r>
              <a:rPr lang="en-US" sz="2800" b="1" dirty="0">
                <a:latin typeface="Times New Roman"/>
                <a:ea typeface="Arial"/>
                <a:cs typeface="Arial"/>
              </a:rPr>
              <a:t>Photosynthetic tissue system</a:t>
            </a:r>
            <a:r>
              <a:rPr lang="ar-SA" sz="2800" b="1" dirty="0">
                <a:latin typeface="Arial"/>
                <a:ea typeface="Arial"/>
                <a:cs typeface="Times New Roman"/>
              </a:rPr>
              <a:t>:</a:t>
            </a:r>
            <a:endParaRPr lang="en-US" sz="2800" b="1" dirty="0">
              <a:latin typeface="Arial"/>
              <a:ea typeface="Arial"/>
              <a:cs typeface="Arial"/>
            </a:endParaRPr>
          </a:p>
          <a:p>
            <a:pPr marL="457200">
              <a:lnSpc>
                <a:spcPct val="105000"/>
              </a:lnSpc>
              <a:spcAft>
                <a:spcPts val="1000"/>
              </a:spcAft>
              <a:tabLst>
                <a:tab pos="4495165" algn="l"/>
              </a:tabLst>
            </a:pPr>
            <a:r>
              <a:rPr lang="ar-SA" sz="2000" b="1" dirty="0">
                <a:latin typeface="Arial"/>
                <a:ea typeface="Arial"/>
                <a:cs typeface="Times New Roman"/>
              </a:rPr>
              <a:t>ويضم جميع الانسجة التي تمارس عملية التركيب الضوئي ويشمل الانسجة الحاوية على مادة </a:t>
            </a:r>
            <a:r>
              <a:rPr lang="ar-SA" sz="2000" b="1" dirty="0">
                <a:latin typeface="Arial"/>
                <a:ea typeface="Arial"/>
                <a:cs typeface="Times New Roman"/>
              </a:rPr>
              <a:t>الكلورفيل</a:t>
            </a:r>
            <a:r>
              <a:rPr lang="ar-SA" sz="2000" b="1" dirty="0">
                <a:latin typeface="Arial"/>
                <a:ea typeface="Arial"/>
                <a:cs typeface="Times New Roman"/>
              </a:rPr>
              <a:t> الموجودة عادة في الاعضاء النباتية المعرضة للضوء. ويمثل النسيج الوسطي للورقة اهم مكونات هذا الجهاز كما تشترك انسجة اخرى في الطبقات المعرضة للضوء من الساق و الاعضاء النباتية الاخرى التي لم تعاني تغلظا ثانويا.  </a:t>
            </a:r>
            <a:endParaRPr lang="en-US" sz="2000" b="1" dirty="0">
              <a:effectLst/>
              <a:latin typeface="Arial"/>
              <a:ea typeface="Arial"/>
              <a:cs typeface="Aria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6" y="1360761"/>
            <a:ext cx="5813152" cy="529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15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9144000" cy="1126462"/>
          </a:xfrm>
          <a:prstGeom prst="rect">
            <a:avLst/>
          </a:prstGeom>
        </p:spPr>
        <p:txBody>
          <a:bodyPr wrap="square">
            <a:spAutoFit/>
          </a:bodyPr>
          <a:lstStyle/>
          <a:p>
            <a:pPr marL="342900" lvl="0" indent="-342900">
              <a:lnSpc>
                <a:spcPct val="105000"/>
              </a:lnSpc>
              <a:spcAft>
                <a:spcPts val="1000"/>
              </a:spcAft>
              <a:buFont typeface="+mj-lt"/>
              <a:buAutoNum type="arabicPeriod" startAt="5"/>
              <a:tabLst>
                <a:tab pos="4495165" algn="l"/>
              </a:tabLst>
            </a:pPr>
            <a:r>
              <a:rPr lang="ar-SA" sz="3200" dirty="0">
                <a:latin typeface="Arial"/>
                <a:ea typeface="Arial"/>
                <a:cs typeface="Times New Roman"/>
              </a:rPr>
              <a:t>النظام النسيجي الافرازي </a:t>
            </a:r>
            <a:r>
              <a:rPr lang="ar-SA" sz="3200" dirty="0" smtClean="0">
                <a:latin typeface="Arial"/>
                <a:ea typeface="Arial"/>
                <a:cs typeface="Times New Roman"/>
              </a:rPr>
              <a:t>والإخراجي</a:t>
            </a:r>
            <a:r>
              <a:rPr lang="ar-SA" sz="3200" dirty="0" smtClean="0">
                <a:latin typeface="Arial"/>
                <a:ea typeface="Arial"/>
                <a:cs typeface="Times New Roman"/>
              </a:rPr>
              <a:t> </a:t>
            </a:r>
            <a:r>
              <a:rPr lang="en-US" sz="3200" dirty="0">
                <a:latin typeface="Times New Roman"/>
                <a:ea typeface="Arial"/>
                <a:cs typeface="Arial"/>
              </a:rPr>
              <a:t>Secretory and Excretory tissue system</a:t>
            </a:r>
            <a:r>
              <a:rPr lang="ar-SA" sz="3200" dirty="0">
                <a:latin typeface="Arial"/>
                <a:ea typeface="Arial"/>
                <a:cs typeface="Times New Roman"/>
              </a:rPr>
              <a:t>:</a:t>
            </a:r>
            <a:endParaRPr lang="en-US" sz="3200" dirty="0">
              <a:effectLst/>
              <a:latin typeface="Arial"/>
              <a:ea typeface="Arial"/>
              <a:cs typeface="Arial"/>
            </a:endParaRPr>
          </a:p>
        </p:txBody>
      </p:sp>
      <p:sp>
        <p:nvSpPr>
          <p:cNvPr id="3" name="Rectangle 2"/>
          <p:cNvSpPr/>
          <p:nvPr/>
        </p:nvSpPr>
        <p:spPr>
          <a:xfrm>
            <a:off x="-108520" y="1126462"/>
            <a:ext cx="9649072" cy="1643527"/>
          </a:xfrm>
          <a:prstGeom prst="rect">
            <a:avLst/>
          </a:prstGeom>
        </p:spPr>
        <p:txBody>
          <a:bodyPr wrap="square">
            <a:spAutoFit/>
          </a:bodyPr>
          <a:lstStyle/>
          <a:p>
            <a:pPr marL="457200">
              <a:lnSpc>
                <a:spcPct val="105000"/>
              </a:lnSpc>
              <a:spcAft>
                <a:spcPts val="1000"/>
              </a:spcAft>
              <a:tabLst>
                <a:tab pos="4495165" algn="l"/>
              </a:tabLst>
            </a:pPr>
            <a:r>
              <a:rPr lang="ar-SA" sz="2400" dirty="0">
                <a:latin typeface="Arial"/>
                <a:ea typeface="Arial"/>
                <a:cs typeface="Times New Roman"/>
              </a:rPr>
              <a:t>ويضم جميع الانسجة والخلايا والتراكيب التي تلعب دورا في عمليات الافراز او الاخراج في النباتات او التي تنقل مثل هذه المواد ضمن الجسم النباتي او الى خارجه. </a:t>
            </a:r>
            <a:r>
              <a:rPr lang="ar-SA" sz="2400" dirty="0">
                <a:latin typeface="Arial"/>
                <a:ea typeface="Arial"/>
                <a:cs typeface="Times New Roman"/>
              </a:rPr>
              <a:t>بالاضافة</a:t>
            </a:r>
            <a:r>
              <a:rPr lang="ar-SA" sz="2400" dirty="0">
                <a:latin typeface="Arial"/>
                <a:ea typeface="Arial"/>
                <a:cs typeface="Times New Roman"/>
              </a:rPr>
              <a:t> لذلك يوجد اجهزة يمكن ان يتضمنها التقسيم على اساس الوظيفي كتلك التي ترتبط بوظيفة التخزين او التهوية او </a:t>
            </a:r>
            <a:r>
              <a:rPr lang="ar-SA" sz="2400" dirty="0">
                <a:latin typeface="Arial"/>
                <a:ea typeface="Arial"/>
                <a:cs typeface="Times New Roman"/>
              </a:rPr>
              <a:t>ماشكالها</a:t>
            </a:r>
            <a:r>
              <a:rPr lang="ar-SA" sz="2400" dirty="0">
                <a:latin typeface="Arial"/>
                <a:ea typeface="Arial"/>
                <a:cs typeface="Times New Roman"/>
              </a:rPr>
              <a:t>.</a:t>
            </a:r>
            <a:endParaRPr lang="en-US" sz="2400" dirty="0">
              <a:effectLst/>
              <a:latin typeface="Arial"/>
              <a:ea typeface="Arial"/>
              <a:cs typeface="Arial"/>
            </a:endParaRPr>
          </a:p>
        </p:txBody>
      </p:sp>
      <p:sp>
        <p:nvSpPr>
          <p:cNvPr id="4" name="Rectangle 3"/>
          <p:cNvSpPr/>
          <p:nvPr/>
        </p:nvSpPr>
        <p:spPr>
          <a:xfrm>
            <a:off x="6300192" y="2657261"/>
            <a:ext cx="3059832" cy="3194721"/>
          </a:xfrm>
          <a:prstGeom prst="rect">
            <a:avLst/>
          </a:prstGeom>
        </p:spPr>
        <p:txBody>
          <a:bodyPr wrap="square">
            <a:spAutoFit/>
          </a:bodyPr>
          <a:lstStyle/>
          <a:p>
            <a:pPr marL="457200">
              <a:lnSpc>
                <a:spcPct val="105000"/>
              </a:lnSpc>
              <a:spcAft>
                <a:spcPts val="1000"/>
              </a:spcAft>
              <a:tabLst>
                <a:tab pos="4495165" algn="l"/>
              </a:tabLst>
            </a:pPr>
            <a:r>
              <a:rPr lang="ar-SA" sz="2400" dirty="0">
                <a:latin typeface="Arial"/>
                <a:ea typeface="Arial"/>
                <a:cs typeface="Times New Roman"/>
              </a:rPr>
              <a:t>مما تقدم يتبين ان تصنيف الانسجة يختلف تبعا </a:t>
            </a:r>
            <a:r>
              <a:rPr lang="ar-SA" sz="2400" dirty="0">
                <a:latin typeface="Arial"/>
                <a:ea typeface="Arial"/>
                <a:cs typeface="Times New Roman"/>
              </a:rPr>
              <a:t>للاسس</a:t>
            </a:r>
            <a:r>
              <a:rPr lang="ar-SA" sz="2400" dirty="0">
                <a:latin typeface="Arial"/>
                <a:ea typeface="Arial"/>
                <a:cs typeface="Times New Roman"/>
              </a:rPr>
              <a:t> المعتمدة كأساس في عملية التصنيف ويلاحظ ان بعضها يشكل مجموعة متماثلة حتى في حالة الاعتماد </a:t>
            </a:r>
            <a:r>
              <a:rPr lang="ar-IQ" sz="2400" dirty="0">
                <a:latin typeface="Arial"/>
                <a:ea typeface="Arial"/>
                <a:cs typeface="Times New Roman"/>
              </a:rPr>
              <a:t>ع</a:t>
            </a:r>
            <a:r>
              <a:rPr lang="ar-SA" sz="2400" dirty="0" smtClean="0">
                <a:latin typeface="Arial"/>
                <a:ea typeface="Arial"/>
                <a:cs typeface="Times New Roman"/>
              </a:rPr>
              <a:t>لى </a:t>
            </a:r>
            <a:r>
              <a:rPr lang="ar-SA" sz="2400" dirty="0">
                <a:latin typeface="Arial"/>
                <a:ea typeface="Arial"/>
                <a:cs typeface="Times New Roman"/>
              </a:rPr>
              <a:t>اكثر من اساس واحد. </a:t>
            </a:r>
            <a:endParaRPr lang="en-US" sz="2400" dirty="0">
              <a:effectLst/>
              <a:latin typeface="Arial"/>
              <a:ea typeface="Arial"/>
              <a:cs typeface="Aria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6300192"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58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00192" y="692696"/>
            <a:ext cx="2843807" cy="584775"/>
          </a:xfrm>
          <a:prstGeom prst="rect">
            <a:avLst/>
          </a:prstGeom>
          <a:noFill/>
        </p:spPr>
        <p:txBody>
          <a:bodyPr wrap="square" rtlCol="1">
            <a:spAutoFit/>
          </a:bodyPr>
          <a:lstStyle/>
          <a:p>
            <a:r>
              <a:rPr lang="ar-SA" sz="3200" b="1" dirty="0" smtClean="0">
                <a:ln>
                  <a:solidFill>
                    <a:schemeClr val="bg1"/>
                  </a:solidFill>
                </a:ln>
                <a:solidFill>
                  <a:srgbClr val="FF0000"/>
                </a:solidFill>
              </a:rPr>
              <a:t>مرحبا شباب شلونكم</a:t>
            </a:r>
            <a:endParaRPr lang="ar-IQ" sz="3200" b="1" dirty="0">
              <a:ln>
                <a:solidFill>
                  <a:schemeClr val="bg1"/>
                </a:solidFill>
              </a:ln>
              <a:solidFill>
                <a:srgbClr val="FF0000"/>
              </a:solidFill>
            </a:endParaRPr>
          </a:p>
        </p:txBody>
      </p:sp>
      <p:cxnSp>
        <p:nvCxnSpPr>
          <p:cNvPr id="4" name="Straight Connector 3"/>
          <p:cNvCxnSpPr/>
          <p:nvPr/>
        </p:nvCxnSpPr>
        <p:spPr>
          <a:xfrm flipH="1">
            <a:off x="5508104" y="1124744"/>
            <a:ext cx="2213991"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9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lenovo\Desktop\PlantTissu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5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013" y="0"/>
            <a:ext cx="5586786" cy="575799"/>
          </a:xfrm>
          <a:prstGeom prst="rect">
            <a:avLst/>
          </a:prstGeom>
        </p:spPr>
        <p:txBody>
          <a:bodyPr wrap="none">
            <a:spAutoFit/>
          </a:bodyPr>
          <a:lstStyle/>
          <a:p>
            <a:pPr>
              <a:lnSpc>
                <a:spcPct val="105000"/>
              </a:lnSpc>
              <a:spcAft>
                <a:spcPts val="1000"/>
              </a:spcAft>
              <a:tabLst>
                <a:tab pos="4495165" algn="l"/>
              </a:tabLst>
            </a:pPr>
            <a:r>
              <a:rPr lang="ar-SA" sz="3200" b="1" dirty="0">
                <a:latin typeface="Arial"/>
                <a:ea typeface="Arial"/>
                <a:cs typeface="Times New Roman"/>
              </a:rPr>
              <a:t>هناك ثلاثة حالات لطبيعة الانسجة الدائمية</a:t>
            </a:r>
            <a:endParaRPr lang="en-US" sz="3200" b="1" dirty="0">
              <a:effectLst/>
              <a:latin typeface="Arial"/>
              <a:ea typeface="Arial"/>
              <a:cs typeface="Arial"/>
            </a:endParaRPr>
          </a:p>
        </p:txBody>
      </p:sp>
      <p:sp>
        <p:nvSpPr>
          <p:cNvPr id="3" name="Rectangle 2"/>
          <p:cNvSpPr/>
          <p:nvPr/>
        </p:nvSpPr>
        <p:spPr>
          <a:xfrm>
            <a:off x="5724127" y="575799"/>
            <a:ext cx="3404471" cy="4893647"/>
          </a:xfrm>
          <a:prstGeom prst="rect">
            <a:avLst/>
          </a:prstGeom>
        </p:spPr>
        <p:txBody>
          <a:bodyPr wrap="square">
            <a:spAutoFit/>
          </a:bodyPr>
          <a:lstStyle/>
          <a:p>
            <a:pPr marL="457200" indent="-457200">
              <a:buFont typeface="+mj-lt"/>
              <a:buAutoNum type="arabicPeriod"/>
            </a:pPr>
            <a:r>
              <a:rPr lang="ar-SA" sz="2400" dirty="0">
                <a:ea typeface="Arial"/>
                <a:cs typeface="Times New Roman"/>
              </a:rPr>
              <a:t>يبقى النسيج حيا أي يحتفظ بمعظم مكوناته  البروتوبلازمية بما في ذلك النواة والسايتوبلازم. وهذه الخلايا قريبة من حالة الخلايا المرستمية، وغالبا ما تبقى محتفظة بقدرتها على الانقسام بصورة كامنة أي انها مرستيمية كامنة </a:t>
            </a:r>
            <a:r>
              <a:rPr lang="en-US" sz="2400" dirty="0" smtClean="0">
                <a:latin typeface="Times New Roman"/>
                <a:ea typeface="Arial"/>
              </a:rPr>
              <a:t>Potentially </a:t>
            </a:r>
            <a:r>
              <a:rPr lang="en-US" sz="2400" dirty="0">
                <a:latin typeface="Times New Roman"/>
                <a:ea typeface="Arial"/>
              </a:rPr>
              <a:t>meristemal</a:t>
            </a:r>
            <a:r>
              <a:rPr lang="ar-SA" sz="2400" dirty="0">
                <a:latin typeface="Times New Roman"/>
                <a:ea typeface="Arial"/>
              </a:rPr>
              <a:t> في خلايا النسيج </a:t>
            </a:r>
            <a:r>
              <a:rPr lang="ar-SA" sz="2400" dirty="0">
                <a:latin typeface="Times New Roman"/>
                <a:ea typeface="Arial"/>
              </a:rPr>
              <a:t>البرنكيمي</a:t>
            </a:r>
            <a:r>
              <a:rPr lang="ar-SA" sz="2400" dirty="0">
                <a:latin typeface="Times New Roman"/>
                <a:ea typeface="Arial"/>
              </a:rPr>
              <a:t> والنسيج </a:t>
            </a:r>
            <a:r>
              <a:rPr lang="ar-SA" sz="2400" dirty="0">
                <a:latin typeface="Times New Roman"/>
                <a:ea typeface="Arial"/>
              </a:rPr>
              <a:t>الكولنكيمي</a:t>
            </a:r>
            <a:r>
              <a:rPr lang="ar-SA" sz="2400" dirty="0">
                <a:latin typeface="Times New Roman"/>
                <a:ea typeface="Arial"/>
              </a:rPr>
              <a:t> وخلايا البشرة في بعض النباتات. </a:t>
            </a:r>
            <a:endParaRPr lang="ar-IQ"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800"/>
            <a:ext cx="5724127" cy="628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152" y="15801"/>
            <a:ext cx="3203848" cy="5521512"/>
          </a:xfrm>
          <a:prstGeom prst="rect">
            <a:avLst/>
          </a:prstGeom>
        </p:spPr>
        <p:txBody>
          <a:bodyPr wrap="square">
            <a:spAutoFit/>
          </a:bodyPr>
          <a:lstStyle/>
          <a:p>
            <a:pPr marL="342900" lvl="0" indent="-342900">
              <a:lnSpc>
                <a:spcPct val="105000"/>
              </a:lnSpc>
              <a:spcAft>
                <a:spcPts val="1000"/>
              </a:spcAft>
              <a:buFont typeface="+mj-lt"/>
              <a:buAutoNum type="arabicPeriod" startAt="2"/>
              <a:tabLst>
                <a:tab pos="4495165" algn="l"/>
              </a:tabLst>
            </a:pPr>
            <a:r>
              <a:rPr lang="ar-SA" sz="2400" dirty="0">
                <a:latin typeface="Arial"/>
                <a:ea typeface="Arial"/>
                <a:cs typeface="Times New Roman"/>
              </a:rPr>
              <a:t>النوع الثاني من الخلايا تنحل النواة خلال عملية التميز بينما يبقى </a:t>
            </a:r>
            <a:r>
              <a:rPr lang="ar-SA" sz="2400" dirty="0">
                <a:latin typeface="Arial"/>
                <a:ea typeface="Arial"/>
                <a:cs typeface="Times New Roman"/>
              </a:rPr>
              <a:t>السايتوبلازم</a:t>
            </a:r>
            <a:r>
              <a:rPr lang="ar-SA" sz="2400" dirty="0">
                <a:latin typeface="Arial"/>
                <a:ea typeface="Arial"/>
                <a:cs typeface="Times New Roman"/>
              </a:rPr>
              <a:t>، كما في وحدات </a:t>
            </a:r>
            <a:r>
              <a:rPr lang="ar-SA" sz="2400" dirty="0">
                <a:latin typeface="Arial"/>
                <a:ea typeface="Arial"/>
                <a:cs typeface="Times New Roman"/>
              </a:rPr>
              <a:t>الانانبيب</a:t>
            </a:r>
            <a:r>
              <a:rPr lang="ar-SA" sz="2400" dirty="0">
                <a:latin typeface="Arial"/>
                <a:ea typeface="Arial"/>
                <a:cs typeface="Times New Roman"/>
              </a:rPr>
              <a:t> </a:t>
            </a:r>
            <a:r>
              <a:rPr lang="ar-SA" sz="2400" dirty="0">
                <a:latin typeface="Arial"/>
                <a:ea typeface="Arial"/>
                <a:cs typeface="Times New Roman"/>
              </a:rPr>
              <a:t>المنخلية</a:t>
            </a:r>
            <a:r>
              <a:rPr lang="ar-SA" sz="2400" dirty="0">
                <a:latin typeface="Arial"/>
                <a:ea typeface="Arial"/>
                <a:cs typeface="Times New Roman"/>
              </a:rPr>
              <a:t> </a:t>
            </a:r>
            <a:r>
              <a:rPr lang="en-US" sz="2400" dirty="0">
                <a:latin typeface="Times New Roman"/>
                <a:ea typeface="Arial"/>
                <a:cs typeface="Arial"/>
              </a:rPr>
              <a:t>Sieve tube elements  </a:t>
            </a:r>
            <a:r>
              <a:rPr lang="ar-SA" sz="2400" dirty="0">
                <a:latin typeface="Times New Roman"/>
                <a:ea typeface="Arial"/>
              </a:rPr>
              <a:t>لمغطاة البذور والخلايا </a:t>
            </a:r>
            <a:r>
              <a:rPr lang="ar-SA" sz="2400" dirty="0">
                <a:latin typeface="Times New Roman"/>
                <a:ea typeface="Arial"/>
              </a:rPr>
              <a:t>المنخلية</a:t>
            </a:r>
            <a:r>
              <a:rPr lang="ar-SA" sz="2400" dirty="0">
                <a:latin typeface="Times New Roman"/>
                <a:ea typeface="Arial"/>
              </a:rPr>
              <a:t> </a:t>
            </a:r>
            <a:r>
              <a:rPr lang="en-US" sz="2400" dirty="0">
                <a:latin typeface="Times New Roman"/>
                <a:ea typeface="Arial"/>
                <a:cs typeface="Arial"/>
              </a:rPr>
              <a:t>Sieve cells</a:t>
            </a:r>
            <a:r>
              <a:rPr lang="ar-SA" sz="2400" dirty="0">
                <a:latin typeface="Arial"/>
                <a:ea typeface="Arial"/>
                <a:cs typeface="Times New Roman"/>
              </a:rPr>
              <a:t>. في هذه الحالة تفقد الخلية قابليتها على الانقسام بصورة طبيعية كما انها </a:t>
            </a:r>
            <a:r>
              <a:rPr lang="ar-SA" sz="2400" dirty="0">
                <a:latin typeface="Arial"/>
                <a:ea typeface="Arial"/>
                <a:cs typeface="Times New Roman"/>
              </a:rPr>
              <a:t>لايمكن</a:t>
            </a:r>
            <a:r>
              <a:rPr lang="ar-SA" sz="2400" dirty="0">
                <a:latin typeface="Arial"/>
                <a:ea typeface="Arial"/>
                <a:cs typeface="Times New Roman"/>
              </a:rPr>
              <a:t> ان تستحث على الانقسام بصورة تجريبية على اوساط اصطناعية.  	 </a:t>
            </a:r>
            <a:endParaRPr lang="en-US" sz="2400" dirty="0">
              <a:effectLst/>
              <a:latin typeface="Arial"/>
              <a:ea typeface="Arial"/>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00"/>
            <a:ext cx="5940152" cy="701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0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17967" cy="2354491"/>
          </a:xfrm>
          <a:prstGeom prst="rect">
            <a:avLst/>
          </a:prstGeom>
        </p:spPr>
        <p:txBody>
          <a:bodyPr wrap="square">
            <a:spAutoFit/>
          </a:bodyPr>
          <a:lstStyle/>
          <a:p>
            <a:pPr marL="342900" lvl="0" indent="-342900">
              <a:lnSpc>
                <a:spcPct val="105000"/>
              </a:lnSpc>
              <a:spcAft>
                <a:spcPts val="1000"/>
              </a:spcAft>
              <a:buFont typeface="+mj-lt"/>
              <a:buAutoNum type="arabicPeriod" startAt="3"/>
              <a:tabLst>
                <a:tab pos="4495165" algn="l"/>
              </a:tabLst>
            </a:pPr>
            <a:r>
              <a:rPr lang="ar-SA" sz="2800" dirty="0">
                <a:latin typeface="Arial"/>
                <a:ea typeface="Arial"/>
                <a:cs typeface="Times New Roman"/>
              </a:rPr>
              <a:t>في انواع من الانسجة تموت الخلايا بعد النضج وتصبح خالية من النواة والسايتوبلازم وفي مثل هذه الحالات تصبح الخلية عبارة عن جدار يحيط بتجويف </a:t>
            </a:r>
            <a:r>
              <a:rPr lang="en-US" sz="2800" dirty="0">
                <a:latin typeface="Times New Roman"/>
                <a:ea typeface="Arial"/>
                <a:cs typeface="Arial"/>
              </a:rPr>
              <a:t>Lumen </a:t>
            </a:r>
            <a:r>
              <a:rPr lang="ar-SA" sz="2800" dirty="0">
                <a:latin typeface="Times New Roman"/>
                <a:ea typeface="Arial"/>
              </a:rPr>
              <a:t>خال من </a:t>
            </a:r>
            <a:r>
              <a:rPr lang="ar-SA" sz="2800" dirty="0">
                <a:latin typeface="Times New Roman"/>
                <a:ea typeface="Arial"/>
              </a:rPr>
              <a:t>البرتوبلاست</a:t>
            </a:r>
            <a:r>
              <a:rPr lang="ar-SA" sz="2800" dirty="0">
                <a:latin typeface="Times New Roman"/>
                <a:ea typeface="Arial"/>
              </a:rPr>
              <a:t>، كما في الالياف </a:t>
            </a:r>
            <a:r>
              <a:rPr lang="en-US" sz="2800" dirty="0">
                <a:latin typeface="Times New Roman"/>
                <a:ea typeface="Arial"/>
                <a:cs typeface="Arial"/>
              </a:rPr>
              <a:t>Fibers</a:t>
            </a:r>
            <a:r>
              <a:rPr lang="ar-SA" sz="2800" dirty="0">
                <a:latin typeface="Arial"/>
                <a:ea typeface="Arial"/>
                <a:cs typeface="Times New Roman"/>
              </a:rPr>
              <a:t> الفلين </a:t>
            </a:r>
            <a:r>
              <a:rPr lang="en-US" sz="2800" dirty="0">
                <a:latin typeface="Times New Roman"/>
                <a:ea typeface="Arial"/>
                <a:cs typeface="Arial"/>
              </a:rPr>
              <a:t>Cork </a:t>
            </a:r>
            <a:r>
              <a:rPr lang="ar-SA" sz="2800" dirty="0">
                <a:latin typeface="Times New Roman"/>
                <a:ea typeface="Arial"/>
              </a:rPr>
              <a:t>والقصيبات </a:t>
            </a:r>
            <a:r>
              <a:rPr lang="en-US" sz="2800" dirty="0">
                <a:latin typeface="Times New Roman"/>
                <a:ea typeface="Arial"/>
                <a:cs typeface="Arial"/>
              </a:rPr>
              <a:t>Tracheids</a:t>
            </a:r>
            <a:r>
              <a:rPr lang="ar-SA" sz="2800" dirty="0">
                <a:latin typeface="Arial"/>
                <a:ea typeface="Arial"/>
                <a:cs typeface="Times New Roman"/>
              </a:rPr>
              <a:t> ان الخلايا التي تفقد حيويتها تفقد قدرتها على الانقسام.  	 </a:t>
            </a:r>
            <a:endParaRPr lang="en-US" sz="2800" dirty="0">
              <a:effectLst/>
              <a:latin typeface="Arial"/>
              <a:ea typeface="Arial"/>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4716016" cy="258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354491"/>
            <a:ext cx="4427984" cy="450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1500"/>
            <a:ext cx="4716016" cy="252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00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709"/>
            <a:ext cx="8820472" cy="1092863"/>
          </a:xfrm>
          <a:prstGeom prst="rect">
            <a:avLst/>
          </a:prstGeom>
        </p:spPr>
        <p:txBody>
          <a:bodyPr wrap="square">
            <a:spAutoFit/>
          </a:bodyPr>
          <a:lstStyle/>
          <a:p>
            <a:pPr marL="228600">
              <a:lnSpc>
                <a:spcPct val="105000"/>
              </a:lnSpc>
              <a:spcAft>
                <a:spcPts val="1000"/>
              </a:spcAft>
              <a:tabLst>
                <a:tab pos="4495165" algn="l"/>
              </a:tabLst>
            </a:pPr>
            <a:r>
              <a:rPr lang="ar-SA" sz="3200" b="1" dirty="0">
                <a:latin typeface="Arial"/>
                <a:ea typeface="Arial"/>
                <a:cs typeface="Times New Roman"/>
              </a:rPr>
              <a:t>هنالك عدة طرق الى تقسيم الانسجة . تبعا الى الاسس المعتمدة كأساس في التصنيف</a:t>
            </a:r>
            <a:endParaRPr lang="en-US" sz="3200" b="1" dirty="0">
              <a:effectLst/>
              <a:latin typeface="Arial"/>
              <a:ea typeface="Arial"/>
              <a:cs typeface="Arial"/>
            </a:endParaRPr>
          </a:p>
        </p:txBody>
      </p:sp>
      <p:sp>
        <p:nvSpPr>
          <p:cNvPr id="3" name="Rectangle 2"/>
          <p:cNvSpPr/>
          <p:nvPr/>
        </p:nvSpPr>
        <p:spPr>
          <a:xfrm>
            <a:off x="2210637" y="1110572"/>
            <a:ext cx="6792244" cy="523220"/>
          </a:xfrm>
          <a:prstGeom prst="rect">
            <a:avLst/>
          </a:prstGeom>
        </p:spPr>
        <p:txBody>
          <a:bodyPr wrap="none">
            <a:spAutoFit/>
          </a:bodyPr>
          <a:lstStyle/>
          <a:p>
            <a:r>
              <a:rPr lang="ar-SA" sz="2800" b="1" dirty="0">
                <a:ea typeface="Arial"/>
                <a:cs typeface="Times New Roman"/>
              </a:rPr>
              <a:t>.  اولا: تقسيم الانسجة تبعا لدرجة تعقدها </a:t>
            </a:r>
            <a:r>
              <a:rPr lang="en-US" sz="2800" b="1" dirty="0">
                <a:latin typeface="Times New Roman"/>
                <a:ea typeface="Arial"/>
              </a:rPr>
              <a:t>Complexity </a:t>
            </a:r>
            <a:endParaRPr lang="ar-IQ"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469646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468" y="2132856"/>
            <a:ext cx="4447532"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24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4740"/>
            <a:ext cx="9135859" cy="615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59645" y="68540"/>
            <a:ext cx="6776214" cy="636200"/>
          </a:xfrm>
          <a:prstGeom prst="rect">
            <a:avLst/>
          </a:prstGeom>
        </p:spPr>
        <p:txBody>
          <a:bodyPr wrap="none">
            <a:spAutoFit/>
          </a:bodyPr>
          <a:lstStyle/>
          <a:p>
            <a:pPr marL="228600">
              <a:lnSpc>
                <a:spcPct val="105000"/>
              </a:lnSpc>
              <a:spcAft>
                <a:spcPts val="1000"/>
              </a:spcAft>
              <a:tabLst>
                <a:tab pos="4495165" algn="l"/>
              </a:tabLst>
            </a:pPr>
            <a:r>
              <a:rPr lang="ar-SA" sz="3600" b="1" dirty="0">
                <a:latin typeface="Arial"/>
                <a:ea typeface="Arial"/>
                <a:cs typeface="Times New Roman"/>
              </a:rPr>
              <a:t>ثانيا: تقسيم الانسجة تبعا للمنشأ </a:t>
            </a:r>
            <a:r>
              <a:rPr lang="en-US" sz="3600" b="1" dirty="0">
                <a:latin typeface="Times New Roman"/>
                <a:ea typeface="Arial"/>
                <a:cs typeface="Arial"/>
              </a:rPr>
              <a:t>Origin </a:t>
            </a:r>
            <a:r>
              <a:rPr lang="ar-SA" sz="3600" b="1" dirty="0">
                <a:latin typeface="Times New Roman"/>
                <a:ea typeface="Arial"/>
              </a:rPr>
              <a:t>	 </a:t>
            </a:r>
            <a:endParaRPr lang="en-US" sz="3600" b="1" dirty="0">
              <a:effectLst/>
              <a:latin typeface="Arial"/>
              <a:ea typeface="Arial"/>
              <a:cs typeface="Arial"/>
            </a:endParaRPr>
          </a:p>
        </p:txBody>
      </p:sp>
    </p:spTree>
    <p:extLst>
      <p:ext uri="{BB962C8B-B14F-4D97-AF65-F5344CB8AC3E}">
        <p14:creationId xmlns:p14="http://schemas.microsoft.com/office/powerpoint/2010/main" val="165818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44" y="0"/>
            <a:ext cx="9865096" cy="544765"/>
          </a:xfrm>
          <a:prstGeom prst="rect">
            <a:avLst/>
          </a:prstGeom>
        </p:spPr>
        <p:txBody>
          <a:bodyPr wrap="square">
            <a:spAutoFit/>
          </a:bodyPr>
          <a:lstStyle/>
          <a:p>
            <a:pPr marL="228600">
              <a:lnSpc>
                <a:spcPct val="105000"/>
              </a:lnSpc>
              <a:spcAft>
                <a:spcPts val="1000"/>
              </a:spcAft>
              <a:tabLst>
                <a:tab pos="4495165" algn="l"/>
              </a:tabLst>
            </a:pPr>
            <a:r>
              <a:rPr lang="ar-SA" sz="2800" b="1" dirty="0">
                <a:latin typeface="Arial"/>
                <a:ea typeface="Arial"/>
                <a:cs typeface="Times New Roman"/>
              </a:rPr>
              <a:t>ثالثا: تقسيم الانسجة تبعا للاستمرار الطوبوغرافي </a:t>
            </a:r>
            <a:r>
              <a:rPr lang="en-US" sz="2800" b="1" dirty="0">
                <a:latin typeface="Times New Roman"/>
                <a:ea typeface="Arial"/>
                <a:cs typeface="Arial"/>
              </a:rPr>
              <a:t>Topographic continuity </a:t>
            </a:r>
            <a:r>
              <a:rPr lang="ar-SA" sz="2800" b="1" dirty="0">
                <a:latin typeface="Arial"/>
                <a:ea typeface="Arial"/>
                <a:cs typeface="Times New Roman"/>
              </a:rPr>
              <a:t> </a:t>
            </a:r>
            <a:endParaRPr lang="en-US" sz="2800" b="1" dirty="0">
              <a:effectLst/>
              <a:latin typeface="Arial"/>
              <a:ea typeface="Arial"/>
              <a:cs typeface="Arial"/>
            </a:endParaRPr>
          </a:p>
        </p:txBody>
      </p:sp>
      <p:sp>
        <p:nvSpPr>
          <p:cNvPr id="3" name="Rectangle 2"/>
          <p:cNvSpPr/>
          <p:nvPr/>
        </p:nvSpPr>
        <p:spPr>
          <a:xfrm>
            <a:off x="-324544" y="544765"/>
            <a:ext cx="9721080" cy="1255728"/>
          </a:xfrm>
          <a:prstGeom prst="rect">
            <a:avLst/>
          </a:prstGeom>
        </p:spPr>
        <p:txBody>
          <a:bodyPr wrap="square">
            <a:spAutoFit/>
          </a:bodyPr>
          <a:lstStyle/>
          <a:p>
            <a:pPr marL="228600">
              <a:lnSpc>
                <a:spcPct val="105000"/>
              </a:lnSpc>
              <a:spcAft>
                <a:spcPts val="1000"/>
              </a:spcAft>
              <a:tabLst>
                <a:tab pos="4495165" algn="l"/>
              </a:tabLst>
            </a:pPr>
            <a:r>
              <a:rPr lang="ar-SA" sz="2400" dirty="0">
                <a:latin typeface="Arial"/>
                <a:ea typeface="Arial"/>
                <a:cs typeface="Times New Roman"/>
              </a:rPr>
              <a:t>وهو التقسيم الذي عمل به العالم </a:t>
            </a:r>
            <a:r>
              <a:rPr lang="en-US" sz="2400" dirty="0">
                <a:latin typeface="Times New Roman"/>
                <a:ea typeface="Arial"/>
                <a:cs typeface="Arial"/>
              </a:rPr>
              <a:t>Sachs </a:t>
            </a:r>
            <a:r>
              <a:rPr lang="ar-SA" sz="2400" dirty="0">
                <a:latin typeface="Arial"/>
                <a:ea typeface="Arial"/>
                <a:cs typeface="Times New Roman"/>
              </a:rPr>
              <a:t> 1875 عندما صنف الانسجة  المكونة لجسم النبات الى انظمة نسيجية </a:t>
            </a:r>
            <a:r>
              <a:rPr lang="en-US" sz="2400" dirty="0">
                <a:latin typeface="Times New Roman"/>
                <a:ea typeface="Arial"/>
                <a:cs typeface="Arial"/>
              </a:rPr>
              <a:t>Tissue system</a:t>
            </a:r>
            <a:r>
              <a:rPr lang="ar-SA" sz="2400" dirty="0">
                <a:latin typeface="Arial"/>
                <a:ea typeface="Arial"/>
                <a:cs typeface="Times New Roman"/>
              </a:rPr>
              <a:t> يمثل كل منها موقعا محددا في الجسم النباتي، وعلى هذا الاساس يمكن تمييز ثلاثة انواع من الانظمة النسيجية في جسم النبات وهي:	 </a:t>
            </a:r>
            <a:endParaRPr lang="en-US" sz="2400" dirty="0">
              <a:effectLst/>
              <a:latin typeface="Arial"/>
              <a:ea typeface="Arial"/>
              <a:cs typeface="Arial"/>
            </a:endParaRPr>
          </a:p>
        </p:txBody>
      </p:sp>
      <p:sp>
        <p:nvSpPr>
          <p:cNvPr id="4" name="Rectangle 3"/>
          <p:cNvSpPr/>
          <p:nvPr/>
        </p:nvSpPr>
        <p:spPr>
          <a:xfrm>
            <a:off x="0" y="1700808"/>
            <a:ext cx="9171642" cy="1641475"/>
          </a:xfrm>
          <a:prstGeom prst="rect">
            <a:avLst/>
          </a:prstGeom>
        </p:spPr>
        <p:txBody>
          <a:bodyPr wrap="square">
            <a:spAutoFit/>
          </a:bodyPr>
          <a:lstStyle/>
          <a:p>
            <a:pPr marL="342900" lvl="0" indent="-342900">
              <a:lnSpc>
                <a:spcPct val="105000"/>
              </a:lnSpc>
              <a:spcAft>
                <a:spcPts val="1000"/>
              </a:spcAft>
              <a:buFont typeface="+mj-lt"/>
              <a:buAutoNum type="arabicPeriod"/>
              <a:tabLst>
                <a:tab pos="4495165" algn="l"/>
              </a:tabLst>
            </a:pPr>
            <a:r>
              <a:rPr lang="ar-SA" sz="2000" b="1" dirty="0">
                <a:latin typeface="Arial"/>
                <a:ea typeface="Arial"/>
                <a:cs typeface="Times New Roman"/>
              </a:rPr>
              <a:t>النظام النسيجي الضام </a:t>
            </a:r>
            <a:r>
              <a:rPr lang="en-US" sz="2000" b="1" dirty="0">
                <a:latin typeface="Times New Roman"/>
                <a:ea typeface="Arial"/>
                <a:cs typeface="Arial"/>
              </a:rPr>
              <a:t>Dermal tissue system</a:t>
            </a:r>
            <a:r>
              <a:rPr lang="ar-SA" sz="2000" b="1" dirty="0">
                <a:latin typeface="Arial"/>
                <a:ea typeface="Arial"/>
                <a:cs typeface="Times New Roman"/>
              </a:rPr>
              <a:t> :  </a:t>
            </a:r>
            <a:endParaRPr lang="en-US" sz="2000" b="1" dirty="0">
              <a:latin typeface="Arial"/>
              <a:ea typeface="Arial"/>
              <a:cs typeface="Arial"/>
            </a:endParaRPr>
          </a:p>
          <a:p>
            <a:pPr marL="457200">
              <a:lnSpc>
                <a:spcPct val="105000"/>
              </a:lnSpc>
              <a:spcAft>
                <a:spcPts val="1000"/>
              </a:spcAft>
              <a:tabLst>
                <a:tab pos="4495165" algn="l"/>
              </a:tabLst>
            </a:pPr>
            <a:r>
              <a:rPr lang="ar-SA" sz="2000" b="1" dirty="0">
                <a:latin typeface="Arial"/>
                <a:ea typeface="Arial"/>
                <a:cs typeface="Times New Roman"/>
              </a:rPr>
              <a:t>يمثل جميع الانسجة التي تحيط بجسم النبات وتتمثل بالبشر</a:t>
            </a:r>
            <a:r>
              <a:rPr lang="en-US" sz="2000" b="1" dirty="0">
                <a:latin typeface="Times New Roman"/>
                <a:ea typeface="Arial"/>
                <a:cs typeface="Arial"/>
              </a:rPr>
              <a:t>ة    Epidermis</a:t>
            </a:r>
            <a:r>
              <a:rPr lang="ar-SA" sz="2000" b="1" dirty="0">
                <a:latin typeface="Arial"/>
                <a:ea typeface="Arial"/>
                <a:cs typeface="Times New Roman"/>
              </a:rPr>
              <a:t> بالنسبة </a:t>
            </a:r>
            <a:r>
              <a:rPr lang="ar-SA" sz="2000" b="1" dirty="0">
                <a:latin typeface="Arial"/>
                <a:ea typeface="Arial"/>
                <a:cs typeface="Times New Roman"/>
              </a:rPr>
              <a:t>للاعضاء</a:t>
            </a:r>
            <a:r>
              <a:rPr lang="ar-SA" sz="2000" b="1" dirty="0">
                <a:latin typeface="Arial"/>
                <a:ea typeface="Arial"/>
                <a:cs typeface="Times New Roman"/>
              </a:rPr>
              <a:t> ذات النمو الابتدائي</a:t>
            </a:r>
            <a:endParaRPr lang="en-US" sz="2000" b="1" dirty="0">
              <a:latin typeface="Arial"/>
              <a:ea typeface="Arial"/>
              <a:cs typeface="Arial"/>
            </a:endParaRPr>
          </a:p>
          <a:p>
            <a:pPr marL="457200">
              <a:lnSpc>
                <a:spcPct val="105000"/>
              </a:lnSpc>
              <a:spcAft>
                <a:spcPts val="1000"/>
              </a:spcAft>
              <a:tabLst>
                <a:tab pos="4495165" algn="l"/>
              </a:tabLst>
            </a:pPr>
            <a:r>
              <a:rPr lang="en-US" sz="2000" b="1" dirty="0">
                <a:latin typeface="Times New Roman"/>
                <a:ea typeface="Arial"/>
                <a:cs typeface="Arial"/>
              </a:rPr>
              <a:t>Periderm</a:t>
            </a:r>
            <a:r>
              <a:rPr lang="ar-SA" sz="2000" b="1" dirty="0">
                <a:latin typeface="Arial"/>
                <a:ea typeface="Arial"/>
                <a:cs typeface="Times New Roman"/>
              </a:rPr>
              <a:t> </a:t>
            </a:r>
            <a:r>
              <a:rPr lang="ar-SA" sz="2000" b="1" dirty="0">
                <a:latin typeface="Arial"/>
                <a:ea typeface="Arial"/>
                <a:cs typeface="Times New Roman"/>
              </a:rPr>
              <a:t>البريدرم</a:t>
            </a:r>
            <a:r>
              <a:rPr lang="ar-SA" sz="2000" b="1" dirty="0">
                <a:latin typeface="Arial"/>
                <a:ea typeface="Arial"/>
                <a:cs typeface="Times New Roman"/>
              </a:rPr>
              <a:t> تتمثل بمعظم النباتات التي عانت تغلظا ثانويا كالسيقان والجذور المعمرة.</a:t>
            </a:r>
            <a:endParaRPr lang="en-US" sz="2000" b="1" dirty="0">
              <a:effectLst/>
              <a:latin typeface="Arial"/>
              <a:ea typeface="Arial"/>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3" y="3321252"/>
            <a:ext cx="4920747" cy="353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321252"/>
            <a:ext cx="4211960" cy="353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98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71767"/>
          </a:xfrm>
          <a:prstGeom prst="rect">
            <a:avLst/>
          </a:prstGeom>
        </p:spPr>
        <p:txBody>
          <a:bodyPr wrap="square">
            <a:spAutoFit/>
          </a:bodyPr>
          <a:lstStyle/>
          <a:p>
            <a:pPr marL="342900" lvl="0" indent="-342900">
              <a:lnSpc>
                <a:spcPct val="105000"/>
              </a:lnSpc>
              <a:spcAft>
                <a:spcPts val="1000"/>
              </a:spcAft>
              <a:buFont typeface="+mj-lt"/>
              <a:buAutoNum type="arabicPeriod" startAt="2"/>
              <a:tabLst>
                <a:tab pos="4495165" algn="l"/>
              </a:tabLst>
            </a:pPr>
            <a:r>
              <a:rPr lang="ar-SA" sz="3200" dirty="0">
                <a:latin typeface="Arial"/>
                <a:ea typeface="Arial"/>
                <a:cs typeface="Times New Roman"/>
              </a:rPr>
              <a:t>النظام النسيجي الوعائي </a:t>
            </a:r>
            <a:r>
              <a:rPr lang="en-US" sz="3200" dirty="0">
                <a:latin typeface="Times New Roman"/>
                <a:ea typeface="Arial"/>
                <a:cs typeface="Arial"/>
              </a:rPr>
              <a:t>Vascular tissue system</a:t>
            </a:r>
            <a:r>
              <a:rPr lang="ar-SA" sz="3200" dirty="0">
                <a:latin typeface="Arial"/>
                <a:ea typeface="Arial"/>
                <a:cs typeface="Times New Roman"/>
              </a:rPr>
              <a:t>:</a:t>
            </a:r>
            <a:endParaRPr lang="en-US" sz="3200" dirty="0">
              <a:latin typeface="Arial"/>
              <a:ea typeface="Arial"/>
              <a:cs typeface="Arial"/>
            </a:endParaRPr>
          </a:p>
          <a:p>
            <a:pPr marL="457200">
              <a:lnSpc>
                <a:spcPct val="105000"/>
              </a:lnSpc>
              <a:spcAft>
                <a:spcPts val="1000"/>
              </a:spcAft>
              <a:tabLst>
                <a:tab pos="4495165" algn="l"/>
              </a:tabLst>
            </a:pPr>
            <a:r>
              <a:rPr lang="ar-SA" sz="3200" dirty="0">
                <a:latin typeface="Arial"/>
                <a:ea typeface="Arial"/>
                <a:cs typeface="Times New Roman"/>
              </a:rPr>
              <a:t>ويشمل جميع انسجة الخشب واللحاء الموجودة في جسم النبات سواء كان ذلك ابتدائيا ام ثانويا. </a:t>
            </a:r>
            <a:endParaRPr lang="en-US" sz="3200" dirty="0">
              <a:effectLst/>
              <a:latin typeface="Arial"/>
              <a:ea typeface="Arial"/>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1767"/>
            <a:ext cx="9036496" cy="508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66594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782</Words>
  <Application>Microsoft Office PowerPoint</Application>
  <PresentationFormat>عرض على الشاشة (3:4)‏</PresentationFormat>
  <Paragraphs>33</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DR.Ahmed Saker 2o1O</cp:lastModifiedBy>
  <cp:revision>16</cp:revision>
  <dcterms:created xsi:type="dcterms:W3CDTF">2015-01-03T07:39:01Z</dcterms:created>
  <dcterms:modified xsi:type="dcterms:W3CDTF">2016-10-30T07:27:48Z</dcterms:modified>
</cp:coreProperties>
</file>