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4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78" r:id="rId11"/>
    <p:sldId id="264" r:id="rId12"/>
    <p:sldId id="271" r:id="rId13"/>
    <p:sldId id="272" r:id="rId14"/>
    <p:sldId id="282" r:id="rId15"/>
    <p:sldId id="265" r:id="rId16"/>
    <p:sldId id="266" r:id="rId17"/>
    <p:sldId id="267" r:id="rId18"/>
    <p:sldId id="274" r:id="rId19"/>
    <p:sldId id="280" r:id="rId20"/>
    <p:sldId id="268" r:id="rId21"/>
    <p:sldId id="269" r:id="rId22"/>
    <p:sldId id="283" r:id="rId23"/>
    <p:sldId id="275" r:id="rId24"/>
    <p:sldId id="270" r:id="rId25"/>
    <p:sldId id="281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2" d="100"/>
          <a:sy n="82" d="100"/>
        </p:scale>
        <p:origin x="-12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Dr. Mustafa Fadil </a:t>
            </a:r>
            <a:r>
              <a:rPr lang="en-US" dirty="0" err="1" smtClean="0">
                <a:solidFill>
                  <a:srgbClr val="002060"/>
                </a:solidFill>
              </a:rPr>
              <a:t>Alhammami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University of  </a:t>
            </a:r>
            <a:r>
              <a:rPr lang="en-US" dirty="0" err="1" smtClean="0">
                <a:solidFill>
                  <a:srgbClr val="002060"/>
                </a:solidFill>
              </a:rPr>
              <a:t>Mustansyria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College of medicine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Department of medicine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Neuromedicine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Monday</a:t>
            </a:r>
            <a:r>
              <a:rPr lang="en-US" dirty="0" smtClean="0">
                <a:solidFill>
                  <a:srgbClr val="002060"/>
                </a:solidFill>
              </a:rPr>
              <a:t>. 25/9/2017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IQ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63888" y="-315416"/>
            <a:ext cx="8229600" cy="3484984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491" y="1600200"/>
            <a:ext cx="630301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4- Central (</a:t>
            </a:r>
            <a:r>
              <a:rPr lang="en-US" dirty="0" err="1" smtClean="0">
                <a:solidFill>
                  <a:srgbClr val="FFFF00"/>
                </a:solidFill>
              </a:rPr>
              <a:t>intramedullary</a:t>
            </a:r>
            <a:r>
              <a:rPr lang="en-US" dirty="0" smtClean="0">
                <a:solidFill>
                  <a:srgbClr val="FFFF00"/>
                </a:solidFill>
              </a:rPr>
              <a:t>) Spinal Cord Lesions: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0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A- “dissociated” selective sensory  loss of pain and temperature (</a:t>
            </a:r>
            <a:r>
              <a:rPr lang="en-US" dirty="0" err="1" smtClean="0">
                <a:solidFill>
                  <a:schemeClr val="bg1"/>
                </a:solidFill>
              </a:rPr>
              <a:t>capelike</a:t>
            </a:r>
            <a:r>
              <a:rPr lang="en-US" dirty="0" smtClean="0">
                <a:solidFill>
                  <a:schemeClr val="bg1"/>
                </a:solidFill>
              </a:rPr>
              <a:t> distribution if it occurs in cervical spinal cord).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B- With further expansion, lateral </a:t>
            </a:r>
            <a:r>
              <a:rPr lang="en-US" dirty="0" err="1" smtClean="0">
                <a:solidFill>
                  <a:schemeClr val="bg1"/>
                </a:solidFill>
              </a:rPr>
              <a:t>corticospinal</a:t>
            </a:r>
            <a:r>
              <a:rPr lang="en-US" dirty="0" smtClean="0">
                <a:solidFill>
                  <a:schemeClr val="bg1"/>
                </a:solidFill>
              </a:rPr>
              <a:t> tracts may be involved, producing upper motor neuron signs below level of the lesion.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C- Posterior columns may be relatively preserved.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Classification of spinal cord disease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 Hereditary : spastic paraplegia ,</a:t>
            </a:r>
            <a:r>
              <a:rPr lang="en-US" dirty="0" err="1" smtClean="0">
                <a:solidFill>
                  <a:schemeClr val="bg1"/>
                </a:solidFill>
              </a:rPr>
              <a:t>leukodystrophy</a:t>
            </a:r>
            <a:r>
              <a:rPr lang="en-US" dirty="0" smtClean="0">
                <a:solidFill>
                  <a:schemeClr val="bg1"/>
                </a:solidFill>
              </a:rPr>
              <a:t> etc…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2-vascular :anterior  spinal artery infarction.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3-compressive :tumor ,abscess ,disc </a:t>
            </a:r>
            <a:r>
              <a:rPr lang="en-US" dirty="0" err="1" smtClean="0">
                <a:solidFill>
                  <a:schemeClr val="bg1"/>
                </a:solidFill>
              </a:rPr>
              <a:t>herniation</a:t>
            </a:r>
            <a:r>
              <a:rPr lang="en-US" dirty="0" smtClean="0">
                <a:solidFill>
                  <a:schemeClr val="bg1"/>
                </a:solidFill>
              </a:rPr>
              <a:t>, etc…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4-truma :</a:t>
            </a:r>
            <a:r>
              <a:rPr lang="en-US" dirty="0" err="1" smtClean="0">
                <a:solidFill>
                  <a:schemeClr val="bg1"/>
                </a:solidFill>
              </a:rPr>
              <a:t>sharp,blunt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5- </a:t>
            </a:r>
            <a:r>
              <a:rPr lang="en-US" dirty="0" err="1" smtClean="0">
                <a:solidFill>
                  <a:schemeClr val="bg1"/>
                </a:solidFill>
              </a:rPr>
              <a:t>Neutritional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vit</a:t>
            </a:r>
            <a:r>
              <a:rPr lang="en-US" dirty="0" smtClean="0">
                <a:solidFill>
                  <a:schemeClr val="bg1"/>
                </a:solidFill>
              </a:rPr>
              <a:t>. B12 </a:t>
            </a:r>
            <a:r>
              <a:rPr lang="en-US" dirty="0" err="1" smtClean="0">
                <a:solidFill>
                  <a:schemeClr val="bg1"/>
                </a:solidFill>
              </a:rPr>
              <a:t>defeciency</a:t>
            </a:r>
            <a:r>
              <a:rPr lang="en-US" dirty="0" smtClean="0">
                <a:solidFill>
                  <a:schemeClr val="bg1"/>
                </a:solidFill>
              </a:rPr>
              <a:t>, copper </a:t>
            </a:r>
            <a:r>
              <a:rPr lang="en-US" dirty="0" err="1" smtClean="0">
                <a:solidFill>
                  <a:schemeClr val="bg1"/>
                </a:solidFill>
              </a:rPr>
              <a:t>defeciency</a:t>
            </a:r>
            <a:r>
              <a:rPr lang="en-US" dirty="0" smtClean="0">
                <a:solidFill>
                  <a:schemeClr val="bg1"/>
                </a:solidFill>
              </a:rPr>
              <a:t> etc…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6-Toxin and drugs :chemotherapy ,heavy  metals.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7-Infection : viral, bacterial ,fungal.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8-Inflimmation : </a:t>
            </a:r>
            <a:r>
              <a:rPr lang="en-US" dirty="0" err="1" smtClean="0">
                <a:solidFill>
                  <a:schemeClr val="bg1"/>
                </a:solidFill>
              </a:rPr>
              <a:t>sarcoidosis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sjogren</a:t>
            </a:r>
            <a:r>
              <a:rPr lang="en-US" dirty="0" smtClean="0">
                <a:solidFill>
                  <a:schemeClr val="bg1"/>
                </a:solidFill>
              </a:rPr>
              <a:t>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9- </a:t>
            </a:r>
            <a:r>
              <a:rPr lang="en-US" dirty="0" err="1" smtClean="0">
                <a:solidFill>
                  <a:schemeClr val="bg1"/>
                </a:solidFill>
              </a:rPr>
              <a:t>Demyelination</a:t>
            </a:r>
            <a:r>
              <a:rPr lang="en-US" dirty="0" smtClean="0">
                <a:solidFill>
                  <a:schemeClr val="bg1"/>
                </a:solidFill>
              </a:rPr>
              <a:t> :multiple sclerosis , </a:t>
            </a:r>
            <a:r>
              <a:rPr lang="en-US" dirty="0" err="1" smtClean="0">
                <a:solidFill>
                  <a:schemeClr val="bg1"/>
                </a:solidFill>
              </a:rPr>
              <a:t>Devic</a:t>
            </a:r>
            <a:r>
              <a:rPr lang="en-US" dirty="0" smtClean="0">
                <a:solidFill>
                  <a:schemeClr val="bg1"/>
                </a:solidFill>
              </a:rPr>
              <a:t> 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Cervical disc </a:t>
            </a:r>
            <a:r>
              <a:rPr lang="en-US" dirty="0" err="1" smtClean="0">
                <a:solidFill>
                  <a:srgbClr val="FFFF00"/>
                </a:solidFill>
              </a:rPr>
              <a:t>herniation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A" b="1" dirty="0" smtClean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rgbClr val="002060"/>
                </a:solidFill>
              </a:rPr>
              <a:t>The clinical presentation: 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1-patient is usually young age develop  pain in the cervical area that may radiate to the arm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2-if the </a:t>
            </a:r>
            <a:r>
              <a:rPr lang="en-US" dirty="0" err="1" smtClean="0">
                <a:solidFill>
                  <a:schemeClr val="bg1"/>
                </a:solidFill>
              </a:rPr>
              <a:t>herniation</a:t>
            </a:r>
            <a:r>
              <a:rPr lang="en-US" dirty="0" smtClean="0">
                <a:solidFill>
                  <a:schemeClr val="bg1"/>
                </a:solidFill>
              </a:rPr>
              <a:t> is lateral so lead to </a:t>
            </a:r>
            <a:r>
              <a:rPr lang="en-US" dirty="0" err="1" smtClean="0">
                <a:solidFill>
                  <a:schemeClr val="bg1"/>
                </a:solidFill>
              </a:rPr>
              <a:t>radicular</a:t>
            </a:r>
            <a:r>
              <a:rPr lang="en-US" dirty="0" smtClean="0">
                <a:solidFill>
                  <a:schemeClr val="bg1"/>
                </a:solidFill>
              </a:rPr>
              <a:t> symptoms.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 But if the </a:t>
            </a:r>
            <a:r>
              <a:rPr lang="en-US" dirty="0" err="1" smtClean="0">
                <a:solidFill>
                  <a:schemeClr val="bg1"/>
                </a:solidFill>
              </a:rPr>
              <a:t>herniatin</a:t>
            </a:r>
            <a:r>
              <a:rPr lang="en-US" dirty="0" smtClean="0">
                <a:solidFill>
                  <a:schemeClr val="bg1"/>
                </a:solidFill>
              </a:rPr>
              <a:t> is central so lead to compression on the spinal cord itself  causing spastic quadriplegia with sensory level and incontinence.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6715172" cy="537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0916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The investigation: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 MRI of spine :to see the direction and extent of the compression .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Treatment 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1-rest for few days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 analgesia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3-surgery :is indicated in: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A-sever pain not respond to treatment.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B-neurological symptoms like incontinence or weakness(SC compression).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Lumber Disc </a:t>
            </a:r>
            <a:r>
              <a:rPr lang="en-US" dirty="0" err="1" smtClean="0">
                <a:solidFill>
                  <a:srgbClr val="FFFF00"/>
                </a:solidFill>
              </a:rPr>
              <a:t>Herniaion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09160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The clinical presentation: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1-Acute lumbar disc </a:t>
            </a:r>
            <a:r>
              <a:rPr lang="en-US" dirty="0" err="1" smtClean="0">
                <a:solidFill>
                  <a:schemeClr val="bg1"/>
                </a:solidFill>
              </a:rPr>
              <a:t>herniation</a:t>
            </a:r>
            <a:r>
              <a:rPr lang="en-US" dirty="0" smtClean="0">
                <a:solidFill>
                  <a:schemeClr val="bg1"/>
                </a:solidFill>
              </a:rPr>
              <a:t> is often precipitated by trauma, usually by lifting heavy weights while the spine is flexed.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2-The onset may be sudden or gradual. Alternatively, repeated episodes of low back pain may precede sciatica by months or years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 lower motor neurons weakness of the lower limbs.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4- incontinence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5-Root pressure is suggested by limitation of flexion of the hip on the affected side if the straight leg is raised (</a:t>
            </a:r>
            <a:r>
              <a:rPr lang="en-US" dirty="0" err="1" smtClean="0">
                <a:solidFill>
                  <a:schemeClr val="bg1"/>
                </a:solidFill>
              </a:rPr>
              <a:t>Lasègue's</a:t>
            </a:r>
            <a:r>
              <a:rPr lang="en-US" dirty="0" smtClean="0">
                <a:solidFill>
                  <a:schemeClr val="bg1"/>
                </a:solidFill>
              </a:rPr>
              <a:t> sign).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Investigations and treatment 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The same as cervical disc prolapsed.</a:t>
            </a:r>
          </a:p>
          <a:p>
            <a:pPr algn="l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Anterior Spinal Artery Infarction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Blood supply of the spinal cord 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1-Blood supply to the spinal cord emerges from 1 anterior and 2 posterior spinal arteries (branches of vertebral arteries).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2-The anterior spinal artery supply the anterior 2/3 of the spinal cord(sparing the dorsal column).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Causes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1-Aortic dissection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 Aortic surgery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3-Aortic atherosclerosis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4-Severe hypotension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5-Spinal trauma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6- </a:t>
            </a:r>
            <a:r>
              <a:rPr lang="en-US" dirty="0" err="1" smtClean="0">
                <a:solidFill>
                  <a:schemeClr val="bg1"/>
                </a:solidFill>
              </a:rPr>
              <a:t>Cardiogenic</a:t>
            </a:r>
            <a:r>
              <a:rPr lang="en-US" dirty="0" smtClean="0">
                <a:solidFill>
                  <a:schemeClr val="bg1"/>
                </a:solidFill>
              </a:rPr>
              <a:t> embolism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7- Vertebral artery dissection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8-Vasculitis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29600" cy="424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 descr="852029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400600" cy="64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709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Clinical pictures :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1-Flaccid weakness below the lesion (paraplegia or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quadriplegia) due to spinal shock.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2-This is followed by spastic paraplegia.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3-Anesthesia or hypoesthesia to pain and temperature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below the lesion.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4-Urinary incontinence.</a:t>
            </a:r>
          </a:p>
          <a:p>
            <a:pPr algn="l">
              <a:buNone/>
            </a:pPr>
            <a:r>
              <a:rPr lang="ar-S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5-Constipation (paralytic </a:t>
            </a:r>
            <a:r>
              <a:rPr lang="en-US" sz="2400" dirty="0" err="1" smtClean="0">
                <a:solidFill>
                  <a:schemeClr val="bg1"/>
                </a:solidFill>
              </a:rPr>
              <a:t>ileus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6- Preservation of </a:t>
            </a:r>
            <a:r>
              <a:rPr lang="en-US" sz="2400" dirty="0" err="1" smtClean="0">
                <a:solidFill>
                  <a:schemeClr val="bg1"/>
                </a:solidFill>
              </a:rPr>
              <a:t>proprioception</a:t>
            </a:r>
            <a:r>
              <a:rPr lang="en-US" sz="2400" dirty="0" smtClean="0">
                <a:solidFill>
                  <a:schemeClr val="bg1"/>
                </a:solidFill>
              </a:rPr>
              <a:t> and vibration.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7- Back or </a:t>
            </a:r>
            <a:r>
              <a:rPr lang="en-US" sz="2400" dirty="0" err="1" smtClean="0">
                <a:solidFill>
                  <a:schemeClr val="bg1"/>
                </a:solidFill>
              </a:rPr>
              <a:t>radicular</a:t>
            </a:r>
            <a:r>
              <a:rPr lang="en-US" sz="2400" dirty="0" smtClean="0">
                <a:solidFill>
                  <a:schemeClr val="bg1"/>
                </a:solidFill>
              </a:rPr>
              <a:t> pain at the level of the lesion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8- Respiratory failure (with rare mid cervical and upper cervical infarctions).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58138" cy="439718"/>
          </a:xfrm>
        </p:spPr>
        <p:txBody>
          <a:bodyPr>
            <a:normAutofit fontScale="90000"/>
          </a:bodyPr>
          <a:lstStyle/>
          <a:p>
            <a:pPr algn="l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4709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Investigations: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1-CT may be useful to exclude alternative diagnoses.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2-MRI of the spine may show cord swelling or T2 </a:t>
            </a:r>
            <a:r>
              <a:rPr lang="en-US" sz="2400" dirty="0" err="1" smtClean="0">
                <a:solidFill>
                  <a:schemeClr val="bg1"/>
                </a:solidFill>
              </a:rPr>
              <a:t>hyperintensity</a:t>
            </a:r>
            <a:r>
              <a:rPr lang="en-US" sz="2400" dirty="0" smtClean="0">
                <a:solidFill>
                  <a:schemeClr val="bg1"/>
                </a:solidFill>
              </a:rPr>
              <a:t> at the affected area.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3-CT angiogram or MRA of the spine can also detect the lesion.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Treatment: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1-Vasopressors are used to increase perfusion pressure 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2-CSF is removed to reduce the resistance to microcirculatory flow.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3-treat the risk factors for ischemia like hypertension ,DM, etc…  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4-Treat the complication like bed sore, DVT ,aspiration pneumonia.</a:t>
            </a:r>
          </a:p>
          <a:p>
            <a:pPr algn="l">
              <a:buNone/>
            </a:pPr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135835" cy="55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Syringomyelia: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Syringomyelia is a cystic dilation or fluid-filled cavity within the spinal cord that typically involves the cervical region, but may extend up into the brainstem or down to the </a:t>
            </a:r>
            <a:r>
              <a:rPr lang="en-US" dirty="0" err="1" smtClean="0">
                <a:solidFill>
                  <a:schemeClr val="bg1"/>
                </a:solidFill>
              </a:rPr>
              <a:t>conus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Causes: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1-congenital.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2-trauma.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3-tuomr.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4-spinal cord infarction.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5-infection .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02404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709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Clinical Features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1-Clinical symptoms follow the destructive path of the widening </a:t>
            </a:r>
            <a:r>
              <a:rPr lang="en-US" sz="2400" dirty="0" err="1" smtClean="0">
                <a:solidFill>
                  <a:schemeClr val="bg1"/>
                </a:solidFill>
              </a:rPr>
              <a:t>syrinx</a:t>
            </a:r>
            <a:r>
              <a:rPr lang="en-US" sz="2400" dirty="0" smtClean="0">
                <a:solidFill>
                  <a:schemeClr val="bg1"/>
                </a:solidFill>
              </a:rPr>
              <a:t>, which begins in the center and expands outward and longitudinally(central cord syndrome).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2-flaccid weakness in lower cervical segments and </a:t>
            </a:r>
            <a:r>
              <a:rPr lang="en-US" sz="2400" dirty="0" err="1" smtClean="0">
                <a:solidFill>
                  <a:schemeClr val="bg1"/>
                </a:solidFill>
              </a:rPr>
              <a:t>corticospinal</a:t>
            </a:r>
            <a:r>
              <a:rPr lang="en-US" sz="2400" dirty="0" smtClean="0">
                <a:solidFill>
                  <a:schemeClr val="bg1"/>
                </a:solidFill>
              </a:rPr>
              <a:t> tract changes in the legs.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3-loss of pain and temperature sensation occurs in a </a:t>
            </a:r>
            <a:r>
              <a:rPr lang="en-US" sz="2400" dirty="0" err="1" smtClean="0">
                <a:solidFill>
                  <a:schemeClr val="bg1"/>
                </a:solidFill>
              </a:rPr>
              <a:t>capelike</a:t>
            </a:r>
            <a:r>
              <a:rPr lang="en-US" sz="2400" dirty="0" smtClean="0">
                <a:solidFill>
                  <a:schemeClr val="bg1"/>
                </a:solidFill>
              </a:rPr>
              <a:t> distribution due to injury of the decussating </a:t>
            </a:r>
            <a:r>
              <a:rPr lang="en-US" sz="2400" dirty="0" err="1" smtClean="0">
                <a:solidFill>
                  <a:schemeClr val="bg1"/>
                </a:solidFill>
              </a:rPr>
              <a:t>spinothalamic</a:t>
            </a:r>
            <a:r>
              <a:rPr lang="en-US" sz="2400" dirty="0" smtClean="0">
                <a:solidFill>
                  <a:schemeClr val="bg1"/>
                </a:solidFill>
              </a:rPr>
              <a:t> tract fibers.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4-the dorsal column still spared till late stage.</a:t>
            </a:r>
          </a:p>
          <a:p>
            <a:pPr algn="l">
              <a:buNone/>
            </a:pP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70916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Investigations: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1-MRI of </a:t>
            </a:r>
            <a:r>
              <a:rPr lang="en-US" sz="2400" dirty="0" err="1" smtClean="0">
                <a:solidFill>
                  <a:schemeClr val="bg1"/>
                </a:solidFill>
              </a:rPr>
              <a:t>cervicothoracic</a:t>
            </a:r>
            <a:r>
              <a:rPr lang="en-US" sz="2400" dirty="0" smtClean="0">
                <a:solidFill>
                  <a:schemeClr val="bg1"/>
                </a:solidFill>
              </a:rPr>
              <a:t> spine with contrast is the investigation of choice which show cystic area filled with CSF.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2- MRI of brain and </a:t>
            </a:r>
            <a:r>
              <a:rPr lang="en-US" sz="2400" dirty="0" err="1" smtClean="0">
                <a:solidFill>
                  <a:schemeClr val="bg1"/>
                </a:solidFill>
              </a:rPr>
              <a:t>lumbosacral</a:t>
            </a:r>
            <a:r>
              <a:rPr lang="en-US" sz="2400" dirty="0" smtClean="0">
                <a:solidFill>
                  <a:schemeClr val="bg1"/>
                </a:solidFill>
              </a:rPr>
              <a:t> area should be done also to exclude </a:t>
            </a:r>
            <a:r>
              <a:rPr lang="en-US" sz="2400" dirty="0" err="1" smtClean="0">
                <a:solidFill>
                  <a:schemeClr val="bg1"/>
                </a:solidFill>
              </a:rPr>
              <a:t>chiari</a:t>
            </a:r>
            <a:r>
              <a:rPr lang="en-US" sz="2400" dirty="0" smtClean="0">
                <a:solidFill>
                  <a:schemeClr val="bg1"/>
                </a:solidFill>
              </a:rPr>
              <a:t> malformation and </a:t>
            </a:r>
            <a:r>
              <a:rPr lang="en-US" sz="2400" dirty="0" err="1" smtClean="0">
                <a:solidFill>
                  <a:schemeClr val="bg1"/>
                </a:solidFill>
              </a:rPr>
              <a:t>spina</a:t>
            </a:r>
            <a:r>
              <a:rPr lang="en-US" sz="2400" dirty="0" smtClean="0">
                <a:solidFill>
                  <a:schemeClr val="bg1"/>
                </a:solidFill>
              </a:rPr>
              <a:t> bifida.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3-Investigations for the cause of </a:t>
            </a:r>
            <a:r>
              <a:rPr lang="en-US" sz="2400" dirty="0" err="1" smtClean="0">
                <a:solidFill>
                  <a:schemeClr val="bg1"/>
                </a:solidFill>
              </a:rPr>
              <a:t>syrinx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Treatment: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 consists of surgical drainage with restoration of CSF flow in patients with progressive symptoms.</a:t>
            </a:r>
          </a:p>
          <a:p>
            <a:pPr algn="l">
              <a:buNone/>
            </a:pP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3992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Spinal Cord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14940" y="700881"/>
            <a:ext cx="8229600" cy="2956560"/>
          </a:xfrm>
        </p:spPr>
        <p:txBody>
          <a:bodyPr/>
          <a:lstStyle/>
          <a:p>
            <a:pPr>
              <a:buNone/>
            </a:pPr>
            <a:endParaRPr lang="ar-IQ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1143000"/>
            <a:ext cx="8229600" cy="76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Sagital  gross anatomy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1-The spinal cord has 31 segments: 8 cervical, 12 thoracic , 5 lumbar, 5 sacral, 1 </a:t>
            </a:r>
            <a:r>
              <a:rPr lang="en-US" dirty="0" err="1" smtClean="0">
                <a:solidFill>
                  <a:schemeClr val="bg1"/>
                </a:solidFill>
              </a:rPr>
              <a:t>coccygeal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2- Cervical spinal nerves C1 to C7 exit spinal column at neural foramina above corresponding vertebral body .</a:t>
            </a:r>
            <a:r>
              <a:rPr lang="en-US" dirty="0" err="1" smtClean="0">
                <a:solidFill>
                  <a:schemeClr val="bg1"/>
                </a:solidFill>
              </a:rPr>
              <a:t>Herniation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 err="1" smtClean="0">
                <a:solidFill>
                  <a:schemeClr val="bg1"/>
                </a:solidFill>
              </a:rPr>
              <a:t>intervertebral</a:t>
            </a:r>
            <a:r>
              <a:rPr lang="en-US" dirty="0" smtClean="0">
                <a:solidFill>
                  <a:schemeClr val="bg1"/>
                </a:solidFill>
              </a:rPr>
              <a:t> disk between C4 and C5 can affect exiting C5 nerve root. Cervical spinal nerve C8 and all spinal nerves below this level exit spinal column at neural foramina at the  </a:t>
            </a:r>
            <a:r>
              <a:rPr lang="ar-SA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corresponding vertebral body .</a:t>
            </a:r>
          </a:p>
          <a:p>
            <a:pPr algn="l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357849" cy="5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9339"/>
            <a:ext cx="8229600" cy="449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357290" y="571480"/>
            <a:ext cx="6572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Transverse Section anatomy</a:t>
            </a:r>
            <a:endParaRPr lang="ar-SA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FFFF00"/>
                </a:solidFill>
              </a:rPr>
              <a:t>1- Complete Transaction of Spinal Cord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70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A-absence of reflexes, lower motor neuron paresis, atrophy and </a:t>
            </a:r>
            <a:r>
              <a:rPr lang="en-US" sz="2600" dirty="0" err="1" smtClean="0">
                <a:solidFill>
                  <a:schemeClr val="bg1"/>
                </a:solidFill>
              </a:rPr>
              <a:t>fasciculations</a:t>
            </a:r>
            <a:r>
              <a:rPr lang="en-US" sz="2600" dirty="0" smtClean="0">
                <a:solidFill>
                  <a:schemeClr val="bg1"/>
                </a:solidFill>
              </a:rPr>
              <a:t> at level of the lesion .</a:t>
            </a:r>
          </a:p>
          <a:p>
            <a:pPr algn="l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B- Spastic </a:t>
            </a:r>
            <a:r>
              <a:rPr lang="en-US" sz="2600" dirty="0" err="1" smtClean="0">
                <a:solidFill>
                  <a:schemeClr val="bg1"/>
                </a:solidFill>
              </a:rPr>
              <a:t>paraparesis</a:t>
            </a:r>
            <a:r>
              <a:rPr lang="en-US" sz="2600" dirty="0" smtClean="0">
                <a:solidFill>
                  <a:schemeClr val="bg1"/>
                </a:solidFill>
              </a:rPr>
              <a:t> or </a:t>
            </a:r>
            <a:r>
              <a:rPr lang="en-US" sz="2600" dirty="0" err="1" smtClean="0">
                <a:solidFill>
                  <a:schemeClr val="bg1"/>
                </a:solidFill>
              </a:rPr>
              <a:t>quadriparesis</a:t>
            </a:r>
            <a:r>
              <a:rPr lang="en-US" sz="2600" dirty="0" smtClean="0">
                <a:solidFill>
                  <a:schemeClr val="bg1"/>
                </a:solidFill>
              </a:rPr>
              <a:t> (depending on level of the lesion)</a:t>
            </a:r>
          </a:p>
          <a:p>
            <a:pPr algn="l"/>
            <a:r>
              <a:rPr lang="en-US" sz="2600" dirty="0" smtClean="0">
                <a:solidFill>
                  <a:schemeClr val="bg1"/>
                </a:solidFill>
              </a:rPr>
              <a:t>C- Sensory level: </a:t>
            </a:r>
            <a:r>
              <a:rPr lang="en-US" sz="2600" dirty="0" err="1" smtClean="0">
                <a:solidFill>
                  <a:schemeClr val="bg1"/>
                </a:solidFill>
              </a:rPr>
              <a:t>panmodality</a:t>
            </a:r>
            <a:r>
              <a:rPr lang="en-US" sz="2600" dirty="0" smtClean="0">
                <a:solidFill>
                  <a:schemeClr val="bg1"/>
                </a:solidFill>
              </a:rPr>
              <a:t> sensory loss at and below level of the lesion.</a:t>
            </a:r>
            <a:endParaRPr lang="ar-IQ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2- </a:t>
            </a:r>
            <a:r>
              <a:rPr lang="en-US" dirty="0" err="1" smtClean="0">
                <a:solidFill>
                  <a:srgbClr val="FFFF00"/>
                </a:solidFill>
              </a:rPr>
              <a:t>Conus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Medullaris</a:t>
            </a:r>
            <a:r>
              <a:rPr lang="en-US" dirty="0" smtClean="0">
                <a:solidFill>
                  <a:srgbClr val="FFFF00"/>
                </a:solidFill>
              </a:rPr>
              <a:t> Syndrome: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A- Early sphincter dysfunction.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B- Urinary retention with absence of urinary sensation.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C- Saddle anesthesia.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D-</a:t>
            </a:r>
            <a:r>
              <a:rPr lang="en-US" dirty="0" err="1" smtClean="0">
                <a:solidFill>
                  <a:schemeClr val="bg1"/>
                </a:solidFill>
              </a:rPr>
              <a:t>paraplagia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E- Variable presence of reflexes.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3- Brown-</a:t>
            </a:r>
            <a:r>
              <a:rPr lang="en-US" dirty="0" err="1" smtClean="0">
                <a:solidFill>
                  <a:srgbClr val="FFFF00"/>
                </a:solidFill>
              </a:rPr>
              <a:t>Séquard</a:t>
            </a:r>
            <a:r>
              <a:rPr lang="en-US" dirty="0" smtClean="0">
                <a:solidFill>
                  <a:srgbClr val="FFFF00"/>
                </a:solidFill>
              </a:rPr>
              <a:t> Syndrome: </a:t>
            </a:r>
            <a:r>
              <a:rPr lang="en-US" dirty="0" err="1" smtClean="0">
                <a:solidFill>
                  <a:srgbClr val="FFFF00"/>
                </a:solidFill>
              </a:rPr>
              <a:t>hemisyndrome</a:t>
            </a:r>
            <a:r>
              <a:rPr lang="en-US" dirty="0" smtClean="0">
                <a:solidFill>
                  <a:srgbClr val="FFFF00"/>
                </a:solidFill>
              </a:rPr>
              <a:t> of spinal Cord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A- </a:t>
            </a:r>
            <a:r>
              <a:rPr lang="en-US" dirty="0" err="1" smtClean="0">
                <a:solidFill>
                  <a:schemeClr val="bg1"/>
                </a:solidFill>
              </a:rPr>
              <a:t>Contralateral</a:t>
            </a:r>
            <a:r>
              <a:rPr lang="en-US" dirty="0" smtClean="0">
                <a:solidFill>
                  <a:schemeClr val="bg1"/>
                </a:solidFill>
              </a:rPr>
              <a:t> loss of pain and temperature sensation.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B- </a:t>
            </a:r>
            <a:r>
              <a:rPr lang="en-US" dirty="0" err="1" smtClean="0">
                <a:solidFill>
                  <a:schemeClr val="bg1"/>
                </a:solidFill>
              </a:rPr>
              <a:t>Ipsilateral</a:t>
            </a:r>
            <a:r>
              <a:rPr lang="en-US" dirty="0" smtClean="0">
                <a:solidFill>
                  <a:schemeClr val="bg1"/>
                </a:solidFill>
              </a:rPr>
              <a:t> loss of vibration and </a:t>
            </a:r>
            <a:r>
              <a:rPr lang="en-US" dirty="0" err="1" smtClean="0">
                <a:solidFill>
                  <a:schemeClr val="bg1"/>
                </a:solidFill>
              </a:rPr>
              <a:t>proprioceptive</a:t>
            </a:r>
            <a:r>
              <a:rPr lang="en-US" dirty="0" smtClean="0">
                <a:solidFill>
                  <a:schemeClr val="bg1"/>
                </a:solidFill>
              </a:rPr>
              <a:t> sensation below level of the lesion.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C- </a:t>
            </a:r>
            <a:r>
              <a:rPr lang="en-US" dirty="0" err="1" smtClean="0">
                <a:solidFill>
                  <a:schemeClr val="bg1"/>
                </a:solidFill>
              </a:rPr>
              <a:t>Ipsilateral</a:t>
            </a:r>
            <a:r>
              <a:rPr lang="en-US" dirty="0" smtClean="0">
                <a:solidFill>
                  <a:schemeClr val="bg1"/>
                </a:solidFill>
              </a:rPr>
              <a:t> pyramidal weakness (spastic weakness) .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D- </a:t>
            </a:r>
            <a:r>
              <a:rPr lang="en-US" dirty="0" err="1" smtClean="0">
                <a:solidFill>
                  <a:schemeClr val="bg1"/>
                </a:solidFill>
              </a:rPr>
              <a:t>Ipsilateral</a:t>
            </a:r>
            <a:r>
              <a:rPr lang="en-US" dirty="0" smtClean="0">
                <a:solidFill>
                  <a:schemeClr val="bg1"/>
                </a:solidFill>
              </a:rPr>
              <a:t> lower motor neuron paresis with atrophy, </a:t>
            </a:r>
            <a:r>
              <a:rPr lang="en-US" dirty="0" err="1" smtClean="0">
                <a:solidFill>
                  <a:schemeClr val="bg1"/>
                </a:solidFill>
              </a:rPr>
              <a:t>fasciculations</a:t>
            </a:r>
            <a:r>
              <a:rPr lang="en-US" dirty="0" smtClean="0">
                <a:solidFill>
                  <a:schemeClr val="bg1"/>
                </a:solidFill>
              </a:rPr>
              <a:t> at the level of the lesion.</a:t>
            </a:r>
          </a:p>
          <a:p>
            <a:pPr algn="l">
              <a:buNone/>
            </a:pP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حاضرة طرايق تدريس - نسخة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محاضرة طرايق تدريس - نسخة</Template>
  <TotalTime>203</TotalTime>
  <Words>753</Words>
  <Application>Microsoft Office PowerPoint</Application>
  <PresentationFormat>عرض على الشاشة (3:4)‏</PresentationFormat>
  <Paragraphs>123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محاضرة طرايق تدريس - نسخة</vt:lpstr>
      <vt:lpstr>Dr. Mustafa Fadil Alhammami  University of  Mustansyria  College of medicine  Department of medicine Neuromedicine Monday. 25/9/2017 </vt:lpstr>
      <vt:lpstr>الشريحة 2</vt:lpstr>
      <vt:lpstr>Spinal Cord  </vt:lpstr>
      <vt:lpstr>  </vt:lpstr>
      <vt:lpstr>الشريحة 5</vt:lpstr>
      <vt:lpstr> </vt:lpstr>
      <vt:lpstr>1- Complete Transaction of Spinal Cord</vt:lpstr>
      <vt:lpstr>   2- Conus Medullaris Syndrome: </vt:lpstr>
      <vt:lpstr>3- Brown-Séquard Syndrome: hemisyndrome of spinal Cord  </vt:lpstr>
      <vt:lpstr>الشريحة 10</vt:lpstr>
      <vt:lpstr>4- Central (intramedullary) Spinal Cord Lesions: </vt:lpstr>
      <vt:lpstr>Classification of spinal cord disease</vt:lpstr>
      <vt:lpstr>Cervical disc herniation</vt:lpstr>
      <vt:lpstr>الشريحة 14</vt:lpstr>
      <vt:lpstr>الشريحة 15</vt:lpstr>
      <vt:lpstr>Lumber Disc Herniaion</vt:lpstr>
      <vt:lpstr>Anterior Spinal Artery Infarction</vt:lpstr>
      <vt:lpstr>الشريحة 18</vt:lpstr>
      <vt:lpstr>الشريحة 19</vt:lpstr>
      <vt:lpstr>الشريحة 20</vt:lpstr>
      <vt:lpstr>الشريحة 21</vt:lpstr>
      <vt:lpstr>الشريحة 22</vt:lpstr>
      <vt:lpstr>Syringomyelia: 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Mustafa Fadil Alhammami  University of Mustansyria  College of medicine  Department of medicine Neuromedicine Wed. 22/4/2015 </dc:title>
  <dc:creator>mustafa</dc:creator>
  <cp:lastModifiedBy>Mustafa fadil</cp:lastModifiedBy>
  <cp:revision>27</cp:revision>
  <dcterms:created xsi:type="dcterms:W3CDTF">2015-04-21T17:49:20Z</dcterms:created>
  <dcterms:modified xsi:type="dcterms:W3CDTF">2017-09-25T04:59:27Z</dcterms:modified>
</cp:coreProperties>
</file>