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1" r:id="rId2"/>
    <p:sldId id="274" r:id="rId3"/>
    <p:sldId id="256" r:id="rId4"/>
    <p:sldId id="257" r:id="rId5"/>
    <p:sldId id="258" r:id="rId6"/>
    <p:sldId id="259" r:id="rId7"/>
    <p:sldId id="260" r:id="rId8"/>
    <p:sldId id="261" r:id="rId9"/>
    <p:sldId id="272" r:id="rId10"/>
    <p:sldId id="273" r:id="rId11"/>
    <p:sldId id="262" r:id="rId12"/>
    <p:sldId id="263" r:id="rId13"/>
    <p:sldId id="264" r:id="rId14"/>
    <p:sldId id="265" r:id="rId15"/>
    <p:sldId id="266" r:id="rId16"/>
    <p:sldId id="267" r:id="rId17"/>
    <p:sldId id="268" r:id="rId18"/>
    <p:sldId id="269" r:id="rId1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84" d="100"/>
          <a:sy n="84" d="100"/>
        </p:scale>
        <p:origin x="-34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3375074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1941017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4161231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967357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810308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2498335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11490600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93754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229474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116649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136328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1441892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3620713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3457459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228005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F94B5-7A85-4DE4-9915-AC5E76D12190}" type="datetimeFigureOut">
              <a:rPr lang="ar-IQ" smtClean="0"/>
              <a:pPr/>
              <a:t>27/01/1439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770677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3F94B5-7A85-4DE4-9915-AC5E76D12190}" type="datetimeFigureOut">
              <a:rPr lang="ar-IQ" smtClean="0"/>
              <a:pPr/>
              <a:t>27/01/1439</a:t>
            </a:fld>
            <a:endParaRPr lang="ar-IQ"/>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CD27835-F878-436F-84A2-4CCA979AC7F1}" type="slidenum">
              <a:rPr lang="ar-IQ" smtClean="0"/>
              <a:pPr/>
              <a:t>‹#›</a:t>
            </a:fld>
            <a:endParaRPr lang="ar-IQ"/>
          </a:p>
        </p:txBody>
      </p:sp>
    </p:spTree>
    <p:extLst>
      <p:ext uri="{BB962C8B-B14F-4D97-AF65-F5344CB8AC3E}">
        <p14:creationId xmlns="" xmlns:p14="http://schemas.microsoft.com/office/powerpoint/2010/main" val="782283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49597" y="2043027"/>
            <a:ext cx="7766936" cy="1646302"/>
          </a:xfrm>
        </p:spPr>
        <p:txBody>
          <a:bodyPr/>
          <a:lstStyle/>
          <a:p>
            <a:r>
              <a:rPr lang="en-US" b="1" dirty="0" smtClean="0">
                <a:solidFill>
                  <a:schemeClr val="tx1">
                    <a:lumMod val="95000"/>
                    <a:lumOff val="5000"/>
                  </a:schemeClr>
                </a:solidFill>
                <a:latin typeface="Times New Roman" panose="02020603050405020304" pitchFamily="18" charset="0"/>
                <a:ea typeface="Times New Roman" panose="02020603050405020304" pitchFamily="18" charset="0"/>
                <a:cs typeface="Arial" panose="020B0604020202020204" pitchFamily="34" charset="0"/>
              </a:rPr>
              <a:t>Peripheral Neuropathy</a:t>
            </a:r>
            <a:endParaRPr lang="ar-SA" dirty="0">
              <a:solidFill>
                <a:schemeClr val="tx1">
                  <a:lumMod val="95000"/>
                  <a:lumOff val="5000"/>
                </a:schemeClr>
              </a:solidFill>
            </a:endParaRPr>
          </a:p>
        </p:txBody>
      </p:sp>
      <p:sp>
        <p:nvSpPr>
          <p:cNvPr id="3" name="عنوان فرعي 2"/>
          <p:cNvSpPr>
            <a:spLocks noGrp="1"/>
          </p:cNvSpPr>
          <p:nvPr>
            <p:ph type="subTitle" idx="1"/>
          </p:nvPr>
        </p:nvSpPr>
        <p:spPr/>
        <p:txBody>
          <a:bodyPr/>
          <a:lstStyle/>
          <a:p>
            <a:endParaRPr lang="ar-S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endParaRPr lang="ar-SA"/>
          </a:p>
        </p:txBody>
      </p:sp>
      <p:pic>
        <p:nvPicPr>
          <p:cNvPr id="4" name="Picture 2" descr="E:\Training\برنامج الذاكرة الخارقة\photos\صور منوعة\3841.jpg"/>
          <p:cNvPicPr>
            <a:picLocks noChangeAspect="1" noChangeArrowheads="1"/>
          </p:cNvPicPr>
          <p:nvPr/>
        </p:nvPicPr>
        <p:blipFill>
          <a:blip r:embed="rId2" cstate="print"/>
          <a:srcRect/>
          <a:stretch>
            <a:fillRect/>
          </a:stretch>
        </p:blipFill>
        <p:spPr bwMode="auto">
          <a:xfrm>
            <a:off x="3285460" y="193504"/>
            <a:ext cx="5178056" cy="6452239"/>
          </a:xfrm>
          <a:prstGeom prst="rect">
            <a:avLst/>
          </a:prstGeom>
          <a:noFill/>
          <a:ln w="9525">
            <a:noFill/>
            <a:miter lim="800000"/>
            <a:headEnd/>
            <a:tailEnd/>
          </a:ln>
          <a:effectLst>
            <a:outerShdw blurRad="50800" dist="38100" dir="8100000" algn="tr" rotWithShape="0">
              <a:prstClr val="black">
                <a:alpha val="40000"/>
              </a:prstClr>
            </a:outerShdw>
          </a:effectLst>
          <a:scene3d>
            <a:camera prst="orthographicFront"/>
            <a:lightRig rig="threePt" dir="t"/>
          </a:scene3d>
          <a:sp3d>
            <a:bevelT/>
            <a:bevelB w="165100" prst="coolSlant"/>
          </a:sp3d>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918" y="501134"/>
            <a:ext cx="5100756" cy="646331"/>
          </a:xfrm>
          <a:prstGeom prst="rect">
            <a:avLst/>
          </a:prstGeom>
          <a:solidFill>
            <a:schemeClr val="accent1">
              <a:lumMod val="20000"/>
              <a:lumOff val="80000"/>
            </a:schemeClr>
          </a:solidFill>
        </p:spPr>
        <p:txBody>
          <a:bodyPr wrap="none">
            <a:spAutoFit/>
          </a:bodyPr>
          <a:lstStyle/>
          <a:p>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Entrapment neuropathy</a:t>
            </a:r>
            <a:endParaRPr lang="ar-IQ" sz="3600" dirty="0"/>
          </a:p>
        </p:txBody>
      </p:sp>
      <p:sp>
        <p:nvSpPr>
          <p:cNvPr id="5" name="Rectangle 4"/>
          <p:cNvSpPr/>
          <p:nvPr/>
        </p:nvSpPr>
        <p:spPr>
          <a:xfrm>
            <a:off x="1187670" y="1096732"/>
            <a:ext cx="10005848" cy="5742085"/>
          </a:xfrm>
          <a:prstGeom prst="rect">
            <a:avLst/>
          </a:prstGeom>
          <a:ln>
            <a:solidFill>
              <a:schemeClr val="accent1">
                <a:lumMod val="20000"/>
                <a:lumOff val="80000"/>
              </a:schemeClr>
            </a:solidFill>
          </a:ln>
        </p:spPr>
        <p:txBody>
          <a:bodyPr wrap="square">
            <a:spAutoFit/>
          </a:bodyPr>
          <a:lstStyle/>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Focal compression or entrapment is the usual cause of a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mononeuropathy</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However , some patients present with what initially appears to be a single nerve lesion and then go on to develop multiple nerve lesions. This is termed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mononeuritis</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multiplex . In this situation pressure damages the  myelin sheath, and neurophysiology studies show slowing of conduction over the relevant site .</a:t>
            </a:r>
            <a:r>
              <a:rPr lang="ar-IQ" sz="2400" dirty="0" smtClean="0">
                <a:effectLst/>
                <a:latin typeface="Calibri" panose="020F0502020204030204" pitchFamily="34" charset="0"/>
                <a:ea typeface="Times New Roman" panose="02020603050405020304" pitchFamily="18" charset="0"/>
                <a:cs typeface="Times New Roman" panose="02020603050405020304" pitchFamily="18" charset="0"/>
              </a:rPr>
              <a:t>.</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Certain conditions increase the propensity to develop entrapment neuropathy These include acromegaly , hypothyroidism , pregnancy , any pre-existing mild generalized axonal neuropathy such as  diabetes. Unless axonal loss has occurred, entrapment neuropathies will recover , provided the pressure on the nerve is relieved, either by avoiding precipitating activities or limb positions, or by surgical decompression. Cranial nerves may also be the target of entrapment neuropathy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50292586"/>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
                                        <p:tgtEl>
                                          <p:spTgt spid="4">
                                            <p:txEl>
                                              <p:pRg st="0" end="0"/>
                                            </p:txEl>
                                          </p:spTgt>
                                        </p:tgtEl>
                                      </p:cBhvr>
                                    </p:animEffect>
                                    <p:anim calcmode="lin" valueType="num">
                                      <p:cBhvr>
                                        <p:cTn id="8" dur="4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4">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4">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4">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barn(inVertical)">
                                      <p:cBhvr>
                                        <p:cTn id="15" dur="500"/>
                                        <p:tgtEl>
                                          <p:spTgt spid="5">
                                            <p:txEl>
                                              <p:pRg st="0" end="0"/>
                                            </p:txEl>
                                          </p:spTgt>
                                        </p:tgtEl>
                                      </p:cBhvr>
                                    </p:animEffect>
                                  </p:childTnLst>
                                </p:cTn>
                              </p:par>
                            </p:childTnLst>
                          </p:cTn>
                        </p:par>
                        <p:par>
                          <p:cTn id="16" fill="hold">
                            <p:stCondLst>
                              <p:cond delay="1500"/>
                            </p:stCondLst>
                            <p:childTnLst>
                              <p:par>
                                <p:cTn id="17" presetID="20" presetClass="entr" presetSubtype="0" fill="hold" nodeType="after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wedge">
                                      <p:cBhvr>
                                        <p:cTn id="19"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436" y="390776"/>
            <a:ext cx="5460406" cy="646331"/>
          </a:xfrm>
          <a:prstGeom prst="rect">
            <a:avLst/>
          </a:prstGeom>
          <a:solidFill>
            <a:schemeClr val="accent1">
              <a:lumMod val="20000"/>
              <a:lumOff val="80000"/>
            </a:schemeClr>
          </a:solidFill>
        </p:spPr>
        <p:txBody>
          <a:bodyPr wrap="none">
            <a:spAutoFit/>
          </a:bodyPr>
          <a:lstStyle/>
          <a:p>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Carpel Tunnel syndrome :</a:t>
            </a:r>
            <a:endParaRPr lang="ar-IQ" sz="3600" dirty="0"/>
          </a:p>
        </p:txBody>
      </p:sp>
      <p:sp>
        <p:nvSpPr>
          <p:cNvPr id="5" name="Rectangle 4"/>
          <p:cNvSpPr/>
          <p:nvPr/>
        </p:nvSpPr>
        <p:spPr>
          <a:xfrm>
            <a:off x="966951" y="1628004"/>
            <a:ext cx="7420303" cy="1791260"/>
          </a:xfrm>
          <a:prstGeom prst="rect">
            <a:avLst/>
          </a:prstGeom>
          <a:ln>
            <a:solidFill>
              <a:schemeClr val="accent1">
                <a:lumMod val="20000"/>
                <a:lumOff val="80000"/>
              </a:schemeClr>
            </a:solidFill>
          </a:ln>
        </p:spPr>
        <p:txBody>
          <a:bodyPr wrap="square">
            <a:spAutoFit/>
          </a:bodyPr>
          <a:lstStyle/>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The median nerve pass below the flexor retinaculum in the wrist; so any condition that cause thickening of this structure or the structures near it will cause pressure on the median nerve.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2000048747"/>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par>
                          <p:cTn id="8" fill="hold">
                            <p:stCondLst>
                              <p:cond delay="500"/>
                            </p:stCondLst>
                            <p:childTnLst>
                              <p:par>
                                <p:cTn id="9" presetID="17" presetClass="entr" presetSubtype="1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p:cTn id="11"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86539" y="364692"/>
            <a:ext cx="1736373" cy="689099"/>
          </a:xfrm>
          <a:prstGeom prst="rect">
            <a:avLst/>
          </a:prstGeom>
          <a:solidFill>
            <a:schemeClr val="accent1">
              <a:lumMod val="20000"/>
              <a:lumOff val="80000"/>
            </a:schemeClr>
          </a:solidFill>
        </p:spPr>
        <p:txBody>
          <a:bodyPr wrap="none">
            <a:spAutoFit/>
          </a:bodyPr>
          <a:lstStyle/>
          <a:p>
            <a:pPr algn="l" rtl="0">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Causes :</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 name="Rectangle 5"/>
          <p:cNvSpPr/>
          <p:nvPr/>
        </p:nvSpPr>
        <p:spPr>
          <a:xfrm>
            <a:off x="1454725" y="1144326"/>
            <a:ext cx="6096000" cy="5338706"/>
          </a:xfrm>
          <a:prstGeom prst="rect">
            <a:avLst/>
          </a:prstGeom>
          <a:ln>
            <a:solidFill>
              <a:schemeClr val="accent1">
                <a:lumMod val="20000"/>
                <a:lumOff val="80000"/>
              </a:schemeClr>
            </a:solidFill>
          </a:ln>
        </p:spPr>
        <p:txBody>
          <a:bodyPr>
            <a:spAutoFit/>
          </a:bodyPr>
          <a:lstStyle/>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1- Diabetes Mellitus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2- Pregnancy.</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3- alcoholism.</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4- mechanical so more common in housewives and heavy workers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5- hypothyroidism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6- Rheumatoid arthritis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7-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sarcoidosis</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8- amyloidosis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9- acromegaly.</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2812438156"/>
      </p:ext>
    </p:extLst>
  </p:cSld>
  <p:clrMapOvr>
    <a:masterClrMapping/>
  </p:clrMapOvr>
  <mc:AlternateContent xmlns:mc="http://schemas.openxmlformats.org/markup-compatibility/2006">
    <mc:Choice xmlns=""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30" presetClass="entr" presetSubtype="0"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800" decel="100000"/>
                                        <p:tgtEl>
                                          <p:spTgt spid="6">
                                            <p:txEl>
                                              <p:pRg st="0" end="0"/>
                                            </p:txEl>
                                          </p:spTgt>
                                        </p:tgtEl>
                                      </p:cBhvr>
                                    </p:animEffect>
                                    <p:anim calcmode="lin" valueType="num">
                                      <p:cBhvr>
                                        <p:cTn id="14" dur="800" decel="100000" fill="hold"/>
                                        <p:tgtEl>
                                          <p:spTgt spid="6">
                                            <p:txEl>
                                              <p:pRg st="0" end="0"/>
                                            </p:txEl>
                                          </p:spTgt>
                                        </p:tgtEl>
                                        <p:attrNameLst>
                                          <p:attrName>style.rotation</p:attrName>
                                        </p:attrNameLst>
                                      </p:cBhvr>
                                      <p:tavLst>
                                        <p:tav tm="0">
                                          <p:val>
                                            <p:fltVal val="-90"/>
                                          </p:val>
                                        </p:tav>
                                        <p:tav tm="100000">
                                          <p:val>
                                            <p:fltVal val="0"/>
                                          </p:val>
                                        </p:tav>
                                      </p:tavLst>
                                    </p:anim>
                                    <p:anim calcmode="lin" valueType="num">
                                      <p:cBhvr>
                                        <p:cTn id="15" dur="800" decel="100000" fill="hold"/>
                                        <p:tgtEl>
                                          <p:spTgt spid="6">
                                            <p:txEl>
                                              <p:pRg st="0" end="0"/>
                                            </p:txEl>
                                          </p:spTgt>
                                        </p:tgtEl>
                                        <p:attrNameLst>
                                          <p:attrName>ppt_x</p:attrName>
                                        </p:attrNameLst>
                                      </p:cBhvr>
                                      <p:tavLst>
                                        <p:tav tm="0">
                                          <p:val>
                                            <p:strVal val="#ppt_x+0.4"/>
                                          </p:val>
                                        </p:tav>
                                        <p:tav tm="100000">
                                          <p:val>
                                            <p:strVal val="#ppt_x-0.05"/>
                                          </p:val>
                                        </p:tav>
                                      </p:tavLst>
                                    </p:anim>
                                    <p:anim calcmode="lin" valueType="num">
                                      <p:cBhvr>
                                        <p:cTn id="16" dur="800" decel="100000" fill="hold"/>
                                        <p:tgtEl>
                                          <p:spTgt spid="6">
                                            <p:txEl>
                                              <p:pRg st="0" end="0"/>
                                            </p:txEl>
                                          </p:spTgt>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6">
                                            <p:txEl>
                                              <p:pRg st="0" end="0"/>
                                            </p:txEl>
                                          </p:spTgt>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6">
                                            <p:txEl>
                                              <p:pRg st="0" end="0"/>
                                            </p:txEl>
                                          </p:spTgt>
                                        </p:tgtEl>
                                        <p:attrNameLst>
                                          <p:attrName>ppt_y</p:attrName>
                                        </p:attrNameLst>
                                      </p:cBhvr>
                                      <p:tavLst>
                                        <p:tav tm="0">
                                          <p:val>
                                            <p:strVal val="#ppt_y+0.1"/>
                                          </p:val>
                                        </p:tav>
                                        <p:tav tm="100000">
                                          <p:val>
                                            <p:strVal val="#ppt_y"/>
                                          </p:val>
                                        </p:tav>
                                      </p:tavLst>
                                    </p:anim>
                                  </p:childTnLst>
                                </p:cTn>
                              </p:par>
                            </p:childTnLst>
                          </p:cTn>
                        </p:par>
                        <p:par>
                          <p:cTn id="19" fill="hold">
                            <p:stCondLst>
                              <p:cond delay="3000"/>
                            </p:stCondLst>
                            <p:childTnLst>
                              <p:par>
                                <p:cTn id="20" presetID="30" presetClass="entr" presetSubtype="0" fill="hold" nodeType="after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800" decel="100000"/>
                                        <p:tgtEl>
                                          <p:spTgt spid="6">
                                            <p:txEl>
                                              <p:pRg st="1" end="1"/>
                                            </p:txEl>
                                          </p:spTgt>
                                        </p:tgtEl>
                                      </p:cBhvr>
                                    </p:animEffect>
                                    <p:anim calcmode="lin" valueType="num">
                                      <p:cBhvr>
                                        <p:cTn id="23" dur="800" decel="100000" fill="hold"/>
                                        <p:tgtEl>
                                          <p:spTgt spid="6">
                                            <p:txEl>
                                              <p:pRg st="1" end="1"/>
                                            </p:txEl>
                                          </p:spTgt>
                                        </p:tgtEl>
                                        <p:attrNameLst>
                                          <p:attrName>style.rotation</p:attrName>
                                        </p:attrNameLst>
                                      </p:cBhvr>
                                      <p:tavLst>
                                        <p:tav tm="0">
                                          <p:val>
                                            <p:fltVal val="-90"/>
                                          </p:val>
                                        </p:tav>
                                        <p:tav tm="100000">
                                          <p:val>
                                            <p:fltVal val="0"/>
                                          </p:val>
                                        </p:tav>
                                      </p:tavLst>
                                    </p:anim>
                                    <p:anim calcmode="lin" valueType="num">
                                      <p:cBhvr>
                                        <p:cTn id="24" dur="800" decel="100000" fill="hold"/>
                                        <p:tgtEl>
                                          <p:spTgt spid="6">
                                            <p:txEl>
                                              <p:pRg st="1" end="1"/>
                                            </p:txEl>
                                          </p:spTgt>
                                        </p:tgtEl>
                                        <p:attrNameLst>
                                          <p:attrName>ppt_x</p:attrName>
                                        </p:attrNameLst>
                                      </p:cBhvr>
                                      <p:tavLst>
                                        <p:tav tm="0">
                                          <p:val>
                                            <p:strVal val="#ppt_x+0.4"/>
                                          </p:val>
                                        </p:tav>
                                        <p:tav tm="100000">
                                          <p:val>
                                            <p:strVal val="#ppt_x-0.05"/>
                                          </p:val>
                                        </p:tav>
                                      </p:tavLst>
                                    </p:anim>
                                    <p:anim calcmode="lin" valueType="num">
                                      <p:cBhvr>
                                        <p:cTn id="25" dur="800" decel="100000" fill="hold"/>
                                        <p:tgtEl>
                                          <p:spTgt spid="6">
                                            <p:txEl>
                                              <p:pRg st="1" end="1"/>
                                            </p:txEl>
                                          </p:spTgt>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xEl>
                                              <p:pRg st="1" end="1"/>
                                            </p:txEl>
                                          </p:spTgt>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xEl>
                                              <p:pRg st="1" end="1"/>
                                            </p:txEl>
                                          </p:spTgt>
                                        </p:tgtEl>
                                        <p:attrNameLst>
                                          <p:attrName>ppt_y</p:attrName>
                                        </p:attrNameLst>
                                      </p:cBhvr>
                                      <p:tavLst>
                                        <p:tav tm="0">
                                          <p:val>
                                            <p:strVal val="#ppt_y+0.1"/>
                                          </p:val>
                                        </p:tav>
                                        <p:tav tm="100000">
                                          <p:val>
                                            <p:strVal val="#ppt_y"/>
                                          </p:val>
                                        </p:tav>
                                      </p:tavLst>
                                    </p:anim>
                                  </p:childTnLst>
                                </p:cTn>
                              </p:par>
                            </p:childTnLst>
                          </p:cTn>
                        </p:par>
                        <p:par>
                          <p:cTn id="28" fill="hold">
                            <p:stCondLst>
                              <p:cond delay="4000"/>
                            </p:stCondLst>
                            <p:childTnLst>
                              <p:par>
                                <p:cTn id="29" presetID="30" presetClass="entr" presetSubtype="0" fill="hold" nodeType="after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Effect transition="in" filter="fade">
                                      <p:cBhvr>
                                        <p:cTn id="31" dur="800" decel="100000"/>
                                        <p:tgtEl>
                                          <p:spTgt spid="6">
                                            <p:txEl>
                                              <p:pRg st="2" end="2"/>
                                            </p:txEl>
                                          </p:spTgt>
                                        </p:tgtEl>
                                      </p:cBhvr>
                                    </p:animEffect>
                                    <p:anim calcmode="lin" valueType="num">
                                      <p:cBhvr>
                                        <p:cTn id="32" dur="800" decel="100000" fill="hold"/>
                                        <p:tgtEl>
                                          <p:spTgt spid="6">
                                            <p:txEl>
                                              <p:pRg st="2" end="2"/>
                                            </p:txEl>
                                          </p:spTgt>
                                        </p:tgtEl>
                                        <p:attrNameLst>
                                          <p:attrName>style.rotation</p:attrName>
                                        </p:attrNameLst>
                                      </p:cBhvr>
                                      <p:tavLst>
                                        <p:tav tm="0">
                                          <p:val>
                                            <p:fltVal val="-90"/>
                                          </p:val>
                                        </p:tav>
                                        <p:tav tm="100000">
                                          <p:val>
                                            <p:fltVal val="0"/>
                                          </p:val>
                                        </p:tav>
                                      </p:tavLst>
                                    </p:anim>
                                    <p:anim calcmode="lin" valueType="num">
                                      <p:cBhvr>
                                        <p:cTn id="33" dur="800" decel="100000" fill="hold"/>
                                        <p:tgtEl>
                                          <p:spTgt spid="6">
                                            <p:txEl>
                                              <p:pRg st="2" end="2"/>
                                            </p:txEl>
                                          </p:spTgt>
                                        </p:tgtEl>
                                        <p:attrNameLst>
                                          <p:attrName>ppt_x</p:attrName>
                                        </p:attrNameLst>
                                      </p:cBhvr>
                                      <p:tavLst>
                                        <p:tav tm="0">
                                          <p:val>
                                            <p:strVal val="#ppt_x+0.4"/>
                                          </p:val>
                                        </p:tav>
                                        <p:tav tm="100000">
                                          <p:val>
                                            <p:strVal val="#ppt_x-0.05"/>
                                          </p:val>
                                        </p:tav>
                                      </p:tavLst>
                                    </p:anim>
                                    <p:anim calcmode="lin" valueType="num">
                                      <p:cBhvr>
                                        <p:cTn id="34" dur="800" decel="100000" fill="hold"/>
                                        <p:tgtEl>
                                          <p:spTgt spid="6">
                                            <p:txEl>
                                              <p:pRg st="2" end="2"/>
                                            </p:txEl>
                                          </p:spTgt>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6">
                                            <p:txEl>
                                              <p:pRg st="2" end="2"/>
                                            </p:txEl>
                                          </p:spTgt>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6">
                                            <p:txEl>
                                              <p:pRg st="2" end="2"/>
                                            </p:txEl>
                                          </p:spTgt>
                                        </p:tgtEl>
                                        <p:attrNameLst>
                                          <p:attrName>ppt_y</p:attrName>
                                        </p:attrNameLst>
                                      </p:cBhvr>
                                      <p:tavLst>
                                        <p:tav tm="0">
                                          <p:val>
                                            <p:strVal val="#ppt_y+0.1"/>
                                          </p:val>
                                        </p:tav>
                                        <p:tav tm="100000">
                                          <p:val>
                                            <p:strVal val="#ppt_y"/>
                                          </p:val>
                                        </p:tav>
                                      </p:tavLst>
                                    </p:anim>
                                  </p:childTnLst>
                                </p:cTn>
                              </p:par>
                            </p:childTnLst>
                          </p:cTn>
                        </p:par>
                        <p:par>
                          <p:cTn id="37" fill="hold">
                            <p:stCondLst>
                              <p:cond delay="5000"/>
                            </p:stCondLst>
                            <p:childTnLst>
                              <p:par>
                                <p:cTn id="38" presetID="30" presetClass="entr" presetSubtype="0" fill="hold" nodeType="after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fade">
                                      <p:cBhvr>
                                        <p:cTn id="40" dur="800" decel="100000"/>
                                        <p:tgtEl>
                                          <p:spTgt spid="6">
                                            <p:txEl>
                                              <p:pRg st="3" end="3"/>
                                            </p:txEl>
                                          </p:spTgt>
                                        </p:tgtEl>
                                      </p:cBhvr>
                                    </p:animEffect>
                                    <p:anim calcmode="lin" valueType="num">
                                      <p:cBhvr>
                                        <p:cTn id="41" dur="800" decel="100000" fill="hold"/>
                                        <p:tgtEl>
                                          <p:spTgt spid="6">
                                            <p:txEl>
                                              <p:pRg st="3" end="3"/>
                                            </p:txEl>
                                          </p:spTgt>
                                        </p:tgtEl>
                                        <p:attrNameLst>
                                          <p:attrName>style.rotation</p:attrName>
                                        </p:attrNameLst>
                                      </p:cBhvr>
                                      <p:tavLst>
                                        <p:tav tm="0">
                                          <p:val>
                                            <p:fltVal val="-90"/>
                                          </p:val>
                                        </p:tav>
                                        <p:tav tm="100000">
                                          <p:val>
                                            <p:fltVal val="0"/>
                                          </p:val>
                                        </p:tav>
                                      </p:tavLst>
                                    </p:anim>
                                    <p:anim calcmode="lin" valueType="num">
                                      <p:cBhvr>
                                        <p:cTn id="42" dur="800" decel="100000" fill="hold"/>
                                        <p:tgtEl>
                                          <p:spTgt spid="6">
                                            <p:txEl>
                                              <p:pRg st="3" end="3"/>
                                            </p:txEl>
                                          </p:spTgt>
                                        </p:tgtEl>
                                        <p:attrNameLst>
                                          <p:attrName>ppt_x</p:attrName>
                                        </p:attrNameLst>
                                      </p:cBhvr>
                                      <p:tavLst>
                                        <p:tav tm="0">
                                          <p:val>
                                            <p:strVal val="#ppt_x+0.4"/>
                                          </p:val>
                                        </p:tav>
                                        <p:tav tm="100000">
                                          <p:val>
                                            <p:strVal val="#ppt_x-0.05"/>
                                          </p:val>
                                        </p:tav>
                                      </p:tavLst>
                                    </p:anim>
                                    <p:anim calcmode="lin" valueType="num">
                                      <p:cBhvr>
                                        <p:cTn id="43" dur="800" decel="100000" fill="hold"/>
                                        <p:tgtEl>
                                          <p:spTgt spid="6">
                                            <p:txEl>
                                              <p:pRg st="3" end="3"/>
                                            </p:txEl>
                                          </p:spTgt>
                                        </p:tgtEl>
                                        <p:attrNameLst>
                                          <p:attrName>ppt_y</p:attrName>
                                        </p:attrNameLst>
                                      </p:cBhvr>
                                      <p:tavLst>
                                        <p:tav tm="0">
                                          <p:val>
                                            <p:strVal val="#ppt_y-0.4"/>
                                          </p:val>
                                        </p:tav>
                                        <p:tav tm="100000">
                                          <p:val>
                                            <p:strVal val="#ppt_y+0.1"/>
                                          </p:val>
                                        </p:tav>
                                      </p:tavLst>
                                    </p:anim>
                                    <p:anim calcmode="lin" valueType="num">
                                      <p:cBhvr>
                                        <p:cTn id="44" dur="200" accel="100000" fill="hold">
                                          <p:stCondLst>
                                            <p:cond delay="800"/>
                                          </p:stCondLst>
                                        </p:cTn>
                                        <p:tgtEl>
                                          <p:spTgt spid="6">
                                            <p:txEl>
                                              <p:pRg st="3" end="3"/>
                                            </p:txEl>
                                          </p:spTgt>
                                        </p:tgtEl>
                                        <p:attrNameLst>
                                          <p:attrName>ppt_x</p:attrName>
                                        </p:attrNameLst>
                                      </p:cBhvr>
                                      <p:tavLst>
                                        <p:tav tm="0">
                                          <p:val>
                                            <p:strVal val="#ppt_x-0.05"/>
                                          </p:val>
                                        </p:tav>
                                        <p:tav tm="100000">
                                          <p:val>
                                            <p:strVal val="#ppt_x"/>
                                          </p:val>
                                        </p:tav>
                                      </p:tavLst>
                                    </p:anim>
                                    <p:anim calcmode="lin" valueType="num">
                                      <p:cBhvr>
                                        <p:cTn id="45" dur="200" accel="100000" fill="hold">
                                          <p:stCondLst>
                                            <p:cond delay="800"/>
                                          </p:stCondLst>
                                        </p:cTn>
                                        <p:tgtEl>
                                          <p:spTgt spid="6">
                                            <p:txEl>
                                              <p:pRg st="3" end="3"/>
                                            </p:txEl>
                                          </p:spTgt>
                                        </p:tgtEl>
                                        <p:attrNameLst>
                                          <p:attrName>ppt_y</p:attrName>
                                        </p:attrNameLst>
                                      </p:cBhvr>
                                      <p:tavLst>
                                        <p:tav tm="0">
                                          <p:val>
                                            <p:strVal val="#ppt_y+0.1"/>
                                          </p:val>
                                        </p:tav>
                                        <p:tav tm="100000">
                                          <p:val>
                                            <p:strVal val="#ppt_y"/>
                                          </p:val>
                                        </p:tav>
                                      </p:tavLst>
                                    </p:anim>
                                  </p:childTnLst>
                                </p:cTn>
                              </p:par>
                            </p:childTnLst>
                          </p:cTn>
                        </p:par>
                        <p:par>
                          <p:cTn id="46" fill="hold">
                            <p:stCondLst>
                              <p:cond delay="6000"/>
                            </p:stCondLst>
                            <p:childTnLst>
                              <p:par>
                                <p:cTn id="47" presetID="30" presetClass="entr" presetSubtype="0" fill="hold" nodeType="after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Effect transition="in" filter="fade">
                                      <p:cBhvr>
                                        <p:cTn id="49" dur="800" decel="100000"/>
                                        <p:tgtEl>
                                          <p:spTgt spid="6">
                                            <p:txEl>
                                              <p:pRg st="4" end="4"/>
                                            </p:txEl>
                                          </p:spTgt>
                                        </p:tgtEl>
                                      </p:cBhvr>
                                    </p:animEffect>
                                    <p:anim calcmode="lin" valueType="num">
                                      <p:cBhvr>
                                        <p:cTn id="50" dur="800" decel="100000" fill="hold"/>
                                        <p:tgtEl>
                                          <p:spTgt spid="6">
                                            <p:txEl>
                                              <p:pRg st="4" end="4"/>
                                            </p:txEl>
                                          </p:spTgt>
                                        </p:tgtEl>
                                        <p:attrNameLst>
                                          <p:attrName>style.rotation</p:attrName>
                                        </p:attrNameLst>
                                      </p:cBhvr>
                                      <p:tavLst>
                                        <p:tav tm="0">
                                          <p:val>
                                            <p:fltVal val="-90"/>
                                          </p:val>
                                        </p:tav>
                                        <p:tav tm="100000">
                                          <p:val>
                                            <p:fltVal val="0"/>
                                          </p:val>
                                        </p:tav>
                                      </p:tavLst>
                                    </p:anim>
                                    <p:anim calcmode="lin" valueType="num">
                                      <p:cBhvr>
                                        <p:cTn id="51" dur="800" decel="100000" fill="hold"/>
                                        <p:tgtEl>
                                          <p:spTgt spid="6">
                                            <p:txEl>
                                              <p:pRg st="4" end="4"/>
                                            </p:txEl>
                                          </p:spTgt>
                                        </p:tgtEl>
                                        <p:attrNameLst>
                                          <p:attrName>ppt_x</p:attrName>
                                        </p:attrNameLst>
                                      </p:cBhvr>
                                      <p:tavLst>
                                        <p:tav tm="0">
                                          <p:val>
                                            <p:strVal val="#ppt_x+0.4"/>
                                          </p:val>
                                        </p:tav>
                                        <p:tav tm="100000">
                                          <p:val>
                                            <p:strVal val="#ppt_x-0.05"/>
                                          </p:val>
                                        </p:tav>
                                      </p:tavLst>
                                    </p:anim>
                                    <p:anim calcmode="lin" valueType="num">
                                      <p:cBhvr>
                                        <p:cTn id="52" dur="800" decel="100000" fill="hold"/>
                                        <p:tgtEl>
                                          <p:spTgt spid="6">
                                            <p:txEl>
                                              <p:pRg st="4" end="4"/>
                                            </p:txEl>
                                          </p:spTgt>
                                        </p:tgtEl>
                                        <p:attrNameLst>
                                          <p:attrName>ppt_y</p:attrName>
                                        </p:attrNameLst>
                                      </p:cBhvr>
                                      <p:tavLst>
                                        <p:tav tm="0">
                                          <p:val>
                                            <p:strVal val="#ppt_y-0.4"/>
                                          </p:val>
                                        </p:tav>
                                        <p:tav tm="100000">
                                          <p:val>
                                            <p:strVal val="#ppt_y+0.1"/>
                                          </p:val>
                                        </p:tav>
                                      </p:tavLst>
                                    </p:anim>
                                    <p:anim calcmode="lin" valueType="num">
                                      <p:cBhvr>
                                        <p:cTn id="53" dur="200" accel="100000" fill="hold">
                                          <p:stCondLst>
                                            <p:cond delay="800"/>
                                          </p:stCondLst>
                                        </p:cTn>
                                        <p:tgtEl>
                                          <p:spTgt spid="6">
                                            <p:txEl>
                                              <p:pRg st="4" end="4"/>
                                            </p:txEl>
                                          </p:spTgt>
                                        </p:tgtEl>
                                        <p:attrNameLst>
                                          <p:attrName>ppt_x</p:attrName>
                                        </p:attrNameLst>
                                      </p:cBhvr>
                                      <p:tavLst>
                                        <p:tav tm="0">
                                          <p:val>
                                            <p:strVal val="#ppt_x-0.05"/>
                                          </p:val>
                                        </p:tav>
                                        <p:tav tm="100000">
                                          <p:val>
                                            <p:strVal val="#ppt_x"/>
                                          </p:val>
                                        </p:tav>
                                      </p:tavLst>
                                    </p:anim>
                                    <p:anim calcmode="lin" valueType="num">
                                      <p:cBhvr>
                                        <p:cTn id="54" dur="200" accel="100000" fill="hold">
                                          <p:stCondLst>
                                            <p:cond delay="800"/>
                                          </p:stCondLst>
                                        </p:cTn>
                                        <p:tgtEl>
                                          <p:spTgt spid="6">
                                            <p:txEl>
                                              <p:pRg st="4" end="4"/>
                                            </p:txEl>
                                          </p:spTgt>
                                        </p:tgtEl>
                                        <p:attrNameLst>
                                          <p:attrName>ppt_y</p:attrName>
                                        </p:attrNameLst>
                                      </p:cBhvr>
                                      <p:tavLst>
                                        <p:tav tm="0">
                                          <p:val>
                                            <p:strVal val="#ppt_y+0.1"/>
                                          </p:val>
                                        </p:tav>
                                        <p:tav tm="100000">
                                          <p:val>
                                            <p:strVal val="#ppt_y"/>
                                          </p:val>
                                        </p:tav>
                                      </p:tavLst>
                                    </p:anim>
                                  </p:childTnLst>
                                </p:cTn>
                              </p:par>
                            </p:childTnLst>
                          </p:cTn>
                        </p:par>
                        <p:par>
                          <p:cTn id="55" fill="hold">
                            <p:stCondLst>
                              <p:cond delay="7000"/>
                            </p:stCondLst>
                            <p:childTnLst>
                              <p:par>
                                <p:cTn id="56" presetID="30" presetClass="entr" presetSubtype="0" fill="hold" nodeType="afterEffect">
                                  <p:stCondLst>
                                    <p:cond delay="0"/>
                                  </p:stCondLst>
                                  <p:childTnLst>
                                    <p:set>
                                      <p:cBhvr>
                                        <p:cTn id="57" dur="1" fill="hold">
                                          <p:stCondLst>
                                            <p:cond delay="0"/>
                                          </p:stCondLst>
                                        </p:cTn>
                                        <p:tgtEl>
                                          <p:spTgt spid="6">
                                            <p:txEl>
                                              <p:pRg st="5" end="5"/>
                                            </p:txEl>
                                          </p:spTgt>
                                        </p:tgtEl>
                                        <p:attrNameLst>
                                          <p:attrName>style.visibility</p:attrName>
                                        </p:attrNameLst>
                                      </p:cBhvr>
                                      <p:to>
                                        <p:strVal val="visible"/>
                                      </p:to>
                                    </p:set>
                                    <p:animEffect transition="in" filter="fade">
                                      <p:cBhvr>
                                        <p:cTn id="58" dur="800" decel="100000"/>
                                        <p:tgtEl>
                                          <p:spTgt spid="6">
                                            <p:txEl>
                                              <p:pRg st="5" end="5"/>
                                            </p:txEl>
                                          </p:spTgt>
                                        </p:tgtEl>
                                      </p:cBhvr>
                                    </p:animEffect>
                                    <p:anim calcmode="lin" valueType="num">
                                      <p:cBhvr>
                                        <p:cTn id="59" dur="800" decel="100000" fill="hold"/>
                                        <p:tgtEl>
                                          <p:spTgt spid="6">
                                            <p:txEl>
                                              <p:pRg st="5" end="5"/>
                                            </p:txEl>
                                          </p:spTgt>
                                        </p:tgtEl>
                                        <p:attrNameLst>
                                          <p:attrName>style.rotation</p:attrName>
                                        </p:attrNameLst>
                                      </p:cBhvr>
                                      <p:tavLst>
                                        <p:tav tm="0">
                                          <p:val>
                                            <p:fltVal val="-90"/>
                                          </p:val>
                                        </p:tav>
                                        <p:tav tm="100000">
                                          <p:val>
                                            <p:fltVal val="0"/>
                                          </p:val>
                                        </p:tav>
                                      </p:tavLst>
                                    </p:anim>
                                    <p:anim calcmode="lin" valueType="num">
                                      <p:cBhvr>
                                        <p:cTn id="60" dur="800" decel="100000" fill="hold"/>
                                        <p:tgtEl>
                                          <p:spTgt spid="6">
                                            <p:txEl>
                                              <p:pRg st="5" end="5"/>
                                            </p:txEl>
                                          </p:spTgt>
                                        </p:tgtEl>
                                        <p:attrNameLst>
                                          <p:attrName>ppt_x</p:attrName>
                                        </p:attrNameLst>
                                      </p:cBhvr>
                                      <p:tavLst>
                                        <p:tav tm="0">
                                          <p:val>
                                            <p:strVal val="#ppt_x+0.4"/>
                                          </p:val>
                                        </p:tav>
                                        <p:tav tm="100000">
                                          <p:val>
                                            <p:strVal val="#ppt_x-0.05"/>
                                          </p:val>
                                        </p:tav>
                                      </p:tavLst>
                                    </p:anim>
                                    <p:anim calcmode="lin" valueType="num">
                                      <p:cBhvr>
                                        <p:cTn id="61" dur="800" decel="100000" fill="hold"/>
                                        <p:tgtEl>
                                          <p:spTgt spid="6">
                                            <p:txEl>
                                              <p:pRg st="5" end="5"/>
                                            </p:txEl>
                                          </p:spTgt>
                                        </p:tgtEl>
                                        <p:attrNameLst>
                                          <p:attrName>ppt_y</p:attrName>
                                        </p:attrNameLst>
                                      </p:cBhvr>
                                      <p:tavLst>
                                        <p:tav tm="0">
                                          <p:val>
                                            <p:strVal val="#ppt_y-0.4"/>
                                          </p:val>
                                        </p:tav>
                                        <p:tav tm="100000">
                                          <p:val>
                                            <p:strVal val="#ppt_y+0.1"/>
                                          </p:val>
                                        </p:tav>
                                      </p:tavLst>
                                    </p:anim>
                                    <p:anim calcmode="lin" valueType="num">
                                      <p:cBhvr>
                                        <p:cTn id="62" dur="200" accel="100000" fill="hold">
                                          <p:stCondLst>
                                            <p:cond delay="800"/>
                                          </p:stCondLst>
                                        </p:cTn>
                                        <p:tgtEl>
                                          <p:spTgt spid="6">
                                            <p:txEl>
                                              <p:pRg st="5" end="5"/>
                                            </p:txEl>
                                          </p:spTgt>
                                        </p:tgtEl>
                                        <p:attrNameLst>
                                          <p:attrName>ppt_x</p:attrName>
                                        </p:attrNameLst>
                                      </p:cBhvr>
                                      <p:tavLst>
                                        <p:tav tm="0">
                                          <p:val>
                                            <p:strVal val="#ppt_x-0.05"/>
                                          </p:val>
                                        </p:tav>
                                        <p:tav tm="100000">
                                          <p:val>
                                            <p:strVal val="#ppt_x"/>
                                          </p:val>
                                        </p:tav>
                                      </p:tavLst>
                                    </p:anim>
                                    <p:anim calcmode="lin" valueType="num">
                                      <p:cBhvr>
                                        <p:cTn id="63" dur="200" accel="100000" fill="hold">
                                          <p:stCondLst>
                                            <p:cond delay="800"/>
                                          </p:stCondLst>
                                        </p:cTn>
                                        <p:tgtEl>
                                          <p:spTgt spid="6">
                                            <p:txEl>
                                              <p:pRg st="5" end="5"/>
                                            </p:txEl>
                                          </p:spTgt>
                                        </p:tgtEl>
                                        <p:attrNameLst>
                                          <p:attrName>ppt_y</p:attrName>
                                        </p:attrNameLst>
                                      </p:cBhvr>
                                      <p:tavLst>
                                        <p:tav tm="0">
                                          <p:val>
                                            <p:strVal val="#ppt_y+0.1"/>
                                          </p:val>
                                        </p:tav>
                                        <p:tav tm="100000">
                                          <p:val>
                                            <p:strVal val="#ppt_y"/>
                                          </p:val>
                                        </p:tav>
                                      </p:tavLst>
                                    </p:anim>
                                  </p:childTnLst>
                                </p:cTn>
                              </p:par>
                            </p:childTnLst>
                          </p:cTn>
                        </p:par>
                        <p:par>
                          <p:cTn id="64" fill="hold">
                            <p:stCondLst>
                              <p:cond delay="8000"/>
                            </p:stCondLst>
                            <p:childTnLst>
                              <p:par>
                                <p:cTn id="65" presetID="30" presetClass="entr" presetSubtype="0" fill="hold" nodeType="afterEffect">
                                  <p:stCondLst>
                                    <p:cond delay="0"/>
                                  </p:stCondLst>
                                  <p:childTnLst>
                                    <p:set>
                                      <p:cBhvr>
                                        <p:cTn id="66" dur="1" fill="hold">
                                          <p:stCondLst>
                                            <p:cond delay="0"/>
                                          </p:stCondLst>
                                        </p:cTn>
                                        <p:tgtEl>
                                          <p:spTgt spid="6">
                                            <p:txEl>
                                              <p:pRg st="6" end="6"/>
                                            </p:txEl>
                                          </p:spTgt>
                                        </p:tgtEl>
                                        <p:attrNameLst>
                                          <p:attrName>style.visibility</p:attrName>
                                        </p:attrNameLst>
                                      </p:cBhvr>
                                      <p:to>
                                        <p:strVal val="visible"/>
                                      </p:to>
                                    </p:set>
                                    <p:animEffect transition="in" filter="fade">
                                      <p:cBhvr>
                                        <p:cTn id="67" dur="800" decel="100000"/>
                                        <p:tgtEl>
                                          <p:spTgt spid="6">
                                            <p:txEl>
                                              <p:pRg st="6" end="6"/>
                                            </p:txEl>
                                          </p:spTgt>
                                        </p:tgtEl>
                                      </p:cBhvr>
                                    </p:animEffect>
                                    <p:anim calcmode="lin" valueType="num">
                                      <p:cBhvr>
                                        <p:cTn id="68" dur="800" decel="100000" fill="hold"/>
                                        <p:tgtEl>
                                          <p:spTgt spid="6">
                                            <p:txEl>
                                              <p:pRg st="6" end="6"/>
                                            </p:txEl>
                                          </p:spTgt>
                                        </p:tgtEl>
                                        <p:attrNameLst>
                                          <p:attrName>style.rotation</p:attrName>
                                        </p:attrNameLst>
                                      </p:cBhvr>
                                      <p:tavLst>
                                        <p:tav tm="0">
                                          <p:val>
                                            <p:fltVal val="-90"/>
                                          </p:val>
                                        </p:tav>
                                        <p:tav tm="100000">
                                          <p:val>
                                            <p:fltVal val="0"/>
                                          </p:val>
                                        </p:tav>
                                      </p:tavLst>
                                    </p:anim>
                                    <p:anim calcmode="lin" valueType="num">
                                      <p:cBhvr>
                                        <p:cTn id="69" dur="800" decel="100000" fill="hold"/>
                                        <p:tgtEl>
                                          <p:spTgt spid="6">
                                            <p:txEl>
                                              <p:pRg st="6" end="6"/>
                                            </p:txEl>
                                          </p:spTgt>
                                        </p:tgtEl>
                                        <p:attrNameLst>
                                          <p:attrName>ppt_x</p:attrName>
                                        </p:attrNameLst>
                                      </p:cBhvr>
                                      <p:tavLst>
                                        <p:tav tm="0">
                                          <p:val>
                                            <p:strVal val="#ppt_x+0.4"/>
                                          </p:val>
                                        </p:tav>
                                        <p:tav tm="100000">
                                          <p:val>
                                            <p:strVal val="#ppt_x-0.05"/>
                                          </p:val>
                                        </p:tav>
                                      </p:tavLst>
                                    </p:anim>
                                    <p:anim calcmode="lin" valueType="num">
                                      <p:cBhvr>
                                        <p:cTn id="70" dur="800" decel="100000" fill="hold"/>
                                        <p:tgtEl>
                                          <p:spTgt spid="6">
                                            <p:txEl>
                                              <p:pRg st="6" end="6"/>
                                            </p:txEl>
                                          </p:spTgt>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6">
                                            <p:txEl>
                                              <p:pRg st="6" end="6"/>
                                            </p:txEl>
                                          </p:spTgt>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6">
                                            <p:txEl>
                                              <p:pRg st="6" end="6"/>
                                            </p:txEl>
                                          </p:spTgt>
                                        </p:tgtEl>
                                        <p:attrNameLst>
                                          <p:attrName>ppt_y</p:attrName>
                                        </p:attrNameLst>
                                      </p:cBhvr>
                                      <p:tavLst>
                                        <p:tav tm="0">
                                          <p:val>
                                            <p:strVal val="#ppt_y+0.1"/>
                                          </p:val>
                                        </p:tav>
                                        <p:tav tm="100000">
                                          <p:val>
                                            <p:strVal val="#ppt_y"/>
                                          </p:val>
                                        </p:tav>
                                      </p:tavLst>
                                    </p:anim>
                                  </p:childTnLst>
                                </p:cTn>
                              </p:par>
                            </p:childTnLst>
                          </p:cTn>
                        </p:par>
                        <p:par>
                          <p:cTn id="73" fill="hold">
                            <p:stCondLst>
                              <p:cond delay="9000"/>
                            </p:stCondLst>
                            <p:childTnLst>
                              <p:par>
                                <p:cTn id="74" presetID="30" presetClass="entr" presetSubtype="0" fill="hold" nodeType="afterEffect">
                                  <p:stCondLst>
                                    <p:cond delay="0"/>
                                  </p:stCondLst>
                                  <p:childTnLst>
                                    <p:set>
                                      <p:cBhvr>
                                        <p:cTn id="75" dur="1" fill="hold">
                                          <p:stCondLst>
                                            <p:cond delay="0"/>
                                          </p:stCondLst>
                                        </p:cTn>
                                        <p:tgtEl>
                                          <p:spTgt spid="6">
                                            <p:txEl>
                                              <p:pRg st="7" end="7"/>
                                            </p:txEl>
                                          </p:spTgt>
                                        </p:tgtEl>
                                        <p:attrNameLst>
                                          <p:attrName>style.visibility</p:attrName>
                                        </p:attrNameLst>
                                      </p:cBhvr>
                                      <p:to>
                                        <p:strVal val="visible"/>
                                      </p:to>
                                    </p:set>
                                    <p:animEffect transition="in" filter="fade">
                                      <p:cBhvr>
                                        <p:cTn id="76" dur="800" decel="100000"/>
                                        <p:tgtEl>
                                          <p:spTgt spid="6">
                                            <p:txEl>
                                              <p:pRg st="7" end="7"/>
                                            </p:txEl>
                                          </p:spTgt>
                                        </p:tgtEl>
                                      </p:cBhvr>
                                    </p:animEffect>
                                    <p:anim calcmode="lin" valueType="num">
                                      <p:cBhvr>
                                        <p:cTn id="77" dur="800" decel="100000" fill="hold"/>
                                        <p:tgtEl>
                                          <p:spTgt spid="6">
                                            <p:txEl>
                                              <p:pRg st="7" end="7"/>
                                            </p:txEl>
                                          </p:spTgt>
                                        </p:tgtEl>
                                        <p:attrNameLst>
                                          <p:attrName>style.rotation</p:attrName>
                                        </p:attrNameLst>
                                      </p:cBhvr>
                                      <p:tavLst>
                                        <p:tav tm="0">
                                          <p:val>
                                            <p:fltVal val="-90"/>
                                          </p:val>
                                        </p:tav>
                                        <p:tav tm="100000">
                                          <p:val>
                                            <p:fltVal val="0"/>
                                          </p:val>
                                        </p:tav>
                                      </p:tavLst>
                                    </p:anim>
                                    <p:anim calcmode="lin" valueType="num">
                                      <p:cBhvr>
                                        <p:cTn id="78" dur="800" decel="100000" fill="hold"/>
                                        <p:tgtEl>
                                          <p:spTgt spid="6">
                                            <p:txEl>
                                              <p:pRg st="7" end="7"/>
                                            </p:txEl>
                                          </p:spTgt>
                                        </p:tgtEl>
                                        <p:attrNameLst>
                                          <p:attrName>ppt_x</p:attrName>
                                        </p:attrNameLst>
                                      </p:cBhvr>
                                      <p:tavLst>
                                        <p:tav tm="0">
                                          <p:val>
                                            <p:strVal val="#ppt_x+0.4"/>
                                          </p:val>
                                        </p:tav>
                                        <p:tav tm="100000">
                                          <p:val>
                                            <p:strVal val="#ppt_x-0.05"/>
                                          </p:val>
                                        </p:tav>
                                      </p:tavLst>
                                    </p:anim>
                                    <p:anim calcmode="lin" valueType="num">
                                      <p:cBhvr>
                                        <p:cTn id="79" dur="800" decel="100000" fill="hold"/>
                                        <p:tgtEl>
                                          <p:spTgt spid="6">
                                            <p:txEl>
                                              <p:pRg st="7" end="7"/>
                                            </p:txEl>
                                          </p:spTgt>
                                        </p:tgtEl>
                                        <p:attrNameLst>
                                          <p:attrName>ppt_y</p:attrName>
                                        </p:attrNameLst>
                                      </p:cBhvr>
                                      <p:tavLst>
                                        <p:tav tm="0">
                                          <p:val>
                                            <p:strVal val="#ppt_y-0.4"/>
                                          </p:val>
                                        </p:tav>
                                        <p:tav tm="100000">
                                          <p:val>
                                            <p:strVal val="#ppt_y+0.1"/>
                                          </p:val>
                                        </p:tav>
                                      </p:tavLst>
                                    </p:anim>
                                    <p:anim calcmode="lin" valueType="num">
                                      <p:cBhvr>
                                        <p:cTn id="80" dur="200" accel="100000" fill="hold">
                                          <p:stCondLst>
                                            <p:cond delay="800"/>
                                          </p:stCondLst>
                                        </p:cTn>
                                        <p:tgtEl>
                                          <p:spTgt spid="6">
                                            <p:txEl>
                                              <p:pRg st="7" end="7"/>
                                            </p:txEl>
                                          </p:spTgt>
                                        </p:tgtEl>
                                        <p:attrNameLst>
                                          <p:attrName>ppt_x</p:attrName>
                                        </p:attrNameLst>
                                      </p:cBhvr>
                                      <p:tavLst>
                                        <p:tav tm="0">
                                          <p:val>
                                            <p:strVal val="#ppt_x-0.05"/>
                                          </p:val>
                                        </p:tav>
                                        <p:tav tm="100000">
                                          <p:val>
                                            <p:strVal val="#ppt_x"/>
                                          </p:val>
                                        </p:tav>
                                      </p:tavLst>
                                    </p:anim>
                                    <p:anim calcmode="lin" valueType="num">
                                      <p:cBhvr>
                                        <p:cTn id="81" dur="200" accel="100000" fill="hold">
                                          <p:stCondLst>
                                            <p:cond delay="800"/>
                                          </p:stCondLst>
                                        </p:cTn>
                                        <p:tgtEl>
                                          <p:spTgt spid="6">
                                            <p:txEl>
                                              <p:pRg st="7" end="7"/>
                                            </p:txEl>
                                          </p:spTgt>
                                        </p:tgtEl>
                                        <p:attrNameLst>
                                          <p:attrName>ppt_y</p:attrName>
                                        </p:attrNameLst>
                                      </p:cBhvr>
                                      <p:tavLst>
                                        <p:tav tm="0">
                                          <p:val>
                                            <p:strVal val="#ppt_y+0.1"/>
                                          </p:val>
                                        </p:tav>
                                        <p:tav tm="100000">
                                          <p:val>
                                            <p:strVal val="#ppt_y"/>
                                          </p:val>
                                        </p:tav>
                                      </p:tavLst>
                                    </p:anim>
                                  </p:childTnLst>
                                </p:cTn>
                              </p:par>
                            </p:childTnLst>
                          </p:cTn>
                        </p:par>
                        <p:par>
                          <p:cTn id="82" fill="hold">
                            <p:stCondLst>
                              <p:cond delay="10000"/>
                            </p:stCondLst>
                            <p:childTnLst>
                              <p:par>
                                <p:cTn id="83" presetID="30" presetClass="entr" presetSubtype="0" fill="hold" nodeType="afterEffect">
                                  <p:stCondLst>
                                    <p:cond delay="0"/>
                                  </p:stCondLst>
                                  <p:childTnLst>
                                    <p:set>
                                      <p:cBhvr>
                                        <p:cTn id="84" dur="1" fill="hold">
                                          <p:stCondLst>
                                            <p:cond delay="0"/>
                                          </p:stCondLst>
                                        </p:cTn>
                                        <p:tgtEl>
                                          <p:spTgt spid="6">
                                            <p:txEl>
                                              <p:pRg st="8" end="8"/>
                                            </p:txEl>
                                          </p:spTgt>
                                        </p:tgtEl>
                                        <p:attrNameLst>
                                          <p:attrName>style.visibility</p:attrName>
                                        </p:attrNameLst>
                                      </p:cBhvr>
                                      <p:to>
                                        <p:strVal val="visible"/>
                                      </p:to>
                                    </p:set>
                                    <p:animEffect transition="in" filter="fade">
                                      <p:cBhvr>
                                        <p:cTn id="85" dur="800" decel="100000"/>
                                        <p:tgtEl>
                                          <p:spTgt spid="6">
                                            <p:txEl>
                                              <p:pRg st="8" end="8"/>
                                            </p:txEl>
                                          </p:spTgt>
                                        </p:tgtEl>
                                      </p:cBhvr>
                                    </p:animEffect>
                                    <p:anim calcmode="lin" valueType="num">
                                      <p:cBhvr>
                                        <p:cTn id="86" dur="800" decel="100000" fill="hold"/>
                                        <p:tgtEl>
                                          <p:spTgt spid="6">
                                            <p:txEl>
                                              <p:pRg st="8" end="8"/>
                                            </p:txEl>
                                          </p:spTgt>
                                        </p:tgtEl>
                                        <p:attrNameLst>
                                          <p:attrName>style.rotation</p:attrName>
                                        </p:attrNameLst>
                                      </p:cBhvr>
                                      <p:tavLst>
                                        <p:tav tm="0">
                                          <p:val>
                                            <p:fltVal val="-90"/>
                                          </p:val>
                                        </p:tav>
                                        <p:tav tm="100000">
                                          <p:val>
                                            <p:fltVal val="0"/>
                                          </p:val>
                                        </p:tav>
                                      </p:tavLst>
                                    </p:anim>
                                    <p:anim calcmode="lin" valueType="num">
                                      <p:cBhvr>
                                        <p:cTn id="87" dur="800" decel="100000" fill="hold"/>
                                        <p:tgtEl>
                                          <p:spTgt spid="6">
                                            <p:txEl>
                                              <p:pRg st="8" end="8"/>
                                            </p:txEl>
                                          </p:spTgt>
                                        </p:tgtEl>
                                        <p:attrNameLst>
                                          <p:attrName>ppt_x</p:attrName>
                                        </p:attrNameLst>
                                      </p:cBhvr>
                                      <p:tavLst>
                                        <p:tav tm="0">
                                          <p:val>
                                            <p:strVal val="#ppt_x+0.4"/>
                                          </p:val>
                                        </p:tav>
                                        <p:tav tm="100000">
                                          <p:val>
                                            <p:strVal val="#ppt_x-0.05"/>
                                          </p:val>
                                        </p:tav>
                                      </p:tavLst>
                                    </p:anim>
                                    <p:anim calcmode="lin" valueType="num">
                                      <p:cBhvr>
                                        <p:cTn id="88" dur="800" decel="100000" fill="hold"/>
                                        <p:tgtEl>
                                          <p:spTgt spid="6">
                                            <p:txEl>
                                              <p:pRg st="8" end="8"/>
                                            </p:txEl>
                                          </p:spTgt>
                                        </p:tgtEl>
                                        <p:attrNameLst>
                                          <p:attrName>ppt_y</p:attrName>
                                        </p:attrNameLst>
                                      </p:cBhvr>
                                      <p:tavLst>
                                        <p:tav tm="0">
                                          <p:val>
                                            <p:strVal val="#ppt_y-0.4"/>
                                          </p:val>
                                        </p:tav>
                                        <p:tav tm="100000">
                                          <p:val>
                                            <p:strVal val="#ppt_y+0.1"/>
                                          </p:val>
                                        </p:tav>
                                      </p:tavLst>
                                    </p:anim>
                                    <p:anim calcmode="lin" valueType="num">
                                      <p:cBhvr>
                                        <p:cTn id="89" dur="200" accel="100000" fill="hold">
                                          <p:stCondLst>
                                            <p:cond delay="800"/>
                                          </p:stCondLst>
                                        </p:cTn>
                                        <p:tgtEl>
                                          <p:spTgt spid="6">
                                            <p:txEl>
                                              <p:pRg st="8" end="8"/>
                                            </p:txEl>
                                          </p:spTgt>
                                        </p:tgtEl>
                                        <p:attrNameLst>
                                          <p:attrName>ppt_x</p:attrName>
                                        </p:attrNameLst>
                                      </p:cBhvr>
                                      <p:tavLst>
                                        <p:tav tm="0">
                                          <p:val>
                                            <p:strVal val="#ppt_x-0.05"/>
                                          </p:val>
                                        </p:tav>
                                        <p:tav tm="100000">
                                          <p:val>
                                            <p:strVal val="#ppt_x"/>
                                          </p:val>
                                        </p:tav>
                                      </p:tavLst>
                                    </p:anim>
                                    <p:anim calcmode="lin" valueType="num">
                                      <p:cBhvr>
                                        <p:cTn id="90" dur="200" accel="100000" fill="hold">
                                          <p:stCondLst>
                                            <p:cond delay="800"/>
                                          </p:stCondLst>
                                        </p:cTn>
                                        <p:tgtEl>
                                          <p:spTgt spid="6">
                                            <p:txEl>
                                              <p:pRg st="8" end="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039" y="354235"/>
            <a:ext cx="3467616" cy="689099"/>
          </a:xfrm>
          <a:prstGeom prst="rect">
            <a:avLst/>
          </a:prstGeom>
          <a:solidFill>
            <a:schemeClr val="accent1">
              <a:lumMod val="20000"/>
              <a:lumOff val="80000"/>
            </a:schemeClr>
          </a:solidFill>
        </p:spPr>
        <p:txBody>
          <a:bodyPr wrap="none">
            <a:spAutoFit/>
          </a:bodyPr>
          <a:lstStyle/>
          <a:p>
            <a:pPr algn="l" rtl="0">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Clinical features :</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1361088" y="1547831"/>
            <a:ext cx="8429297" cy="4043158"/>
          </a:xfrm>
          <a:prstGeom prst="rect">
            <a:avLst/>
          </a:prstGeom>
          <a:ln>
            <a:solidFill>
              <a:schemeClr val="accent1">
                <a:lumMod val="20000"/>
                <a:lumOff val="80000"/>
              </a:schemeClr>
            </a:solidFill>
          </a:ln>
        </p:spPr>
        <p:txBody>
          <a:bodyPr wrap="square">
            <a:spAutoFit/>
          </a:bodyPr>
          <a:lstStyle/>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Pain and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parasthesia</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on palmer aspect of the hand and fingers(lateral 3and a half fingers) ,this occur mainly in the dominant side ,sometimes awake the patient from sleep.; this is followed by weakness in the medial nerve innervated muscles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An important sign what is called </a:t>
            </a:r>
            <a:r>
              <a:rPr lang="en-US" sz="2400" b="1" dirty="0" smtClean="0">
                <a:effectLst/>
                <a:latin typeface="Times New Roman" panose="02020603050405020304" pitchFamily="18" charset="0"/>
                <a:ea typeface="Times New Roman" panose="02020603050405020304" pitchFamily="18" charset="0"/>
                <a:cs typeface="Arial" panose="020B0604020202020204" pitchFamily="34" charset="0"/>
              </a:rPr>
              <a:t>index pointing sign</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which occur during flexion of the fingers ,there will be only flexion of 4</a:t>
            </a:r>
            <a:r>
              <a:rPr lang="en-US" sz="2400" baseline="30000" dirty="0" smtClean="0">
                <a:effectLst/>
                <a:latin typeface="Times New Roman" panose="02020603050405020304" pitchFamily="18" charset="0"/>
                <a:ea typeface="Times New Roman" panose="02020603050405020304" pitchFamily="18" charset="0"/>
                <a:cs typeface="Arial" panose="020B0604020202020204" pitchFamily="34" charset="0"/>
              </a:rPr>
              <a:t>th</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and 5</a:t>
            </a:r>
            <a:r>
              <a:rPr lang="en-US" sz="2400" baseline="30000" dirty="0" smtClean="0">
                <a:effectLst/>
                <a:latin typeface="Times New Roman" panose="02020603050405020304" pitchFamily="18" charset="0"/>
                <a:ea typeface="Times New Roman" panose="02020603050405020304" pitchFamily="18" charset="0"/>
                <a:cs typeface="Arial" panose="020B0604020202020204" pitchFamily="34" charset="0"/>
              </a:rPr>
              <a:t>th</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fingers with extension of the index and 3</a:t>
            </a:r>
            <a:r>
              <a:rPr lang="en-US" sz="2400" baseline="30000" dirty="0" smtClean="0">
                <a:effectLst/>
                <a:latin typeface="Times New Roman" panose="02020603050405020304" pitchFamily="18" charset="0"/>
                <a:ea typeface="Times New Roman" panose="02020603050405020304" pitchFamily="18" charset="0"/>
                <a:cs typeface="Arial" panose="020B0604020202020204" pitchFamily="34" charset="0"/>
              </a:rPr>
              <a:t>rd</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finger due to weakness of the 1</a:t>
            </a:r>
            <a:r>
              <a:rPr lang="en-US" sz="2400" baseline="30000" dirty="0" smtClean="0">
                <a:effectLst/>
                <a:latin typeface="Times New Roman" panose="02020603050405020304" pitchFamily="18" charset="0"/>
                <a:ea typeface="Times New Roman" panose="02020603050405020304" pitchFamily="18" charset="0"/>
                <a:cs typeface="Arial" panose="020B0604020202020204" pitchFamily="34" charset="0"/>
              </a:rPr>
              <a:t>st</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and 2</a:t>
            </a:r>
            <a:r>
              <a:rPr lang="en-US" sz="2400" baseline="30000" dirty="0" smtClean="0">
                <a:effectLst/>
                <a:latin typeface="Times New Roman" panose="02020603050405020304" pitchFamily="18" charset="0"/>
                <a:ea typeface="Times New Roman" panose="02020603050405020304" pitchFamily="18" charset="0"/>
                <a:cs typeface="Arial" panose="020B0604020202020204" pitchFamily="34" charset="0"/>
              </a:rPr>
              <a:t>nd</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flexor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digitorum</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profondus</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muscles (median nerve innervated )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39982797"/>
      </p:ext>
    </p:extLst>
  </p:cSld>
  <p:clrMapOvr>
    <a:masterClrMapping/>
  </p:clrMapOvr>
  <mc:AlternateContent xmlns:mc="http://schemas.openxmlformats.org/markup-compatibility/2006">
    <mc:Choice xmlns=""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52" presetClass="entr" presetSubtype="0" fill="hold" nodeType="after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Scale>
                                      <p:cBhvr>
                                        <p:cTn id="12" dur="1000" decel="50000" fill="hold">
                                          <p:stCondLst>
                                            <p:cond delay="0"/>
                                          </p:stCondLst>
                                        </p:cTn>
                                        <p:tgtEl>
                                          <p:spTgt spid="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5">
                                            <p:txEl>
                                              <p:pRg st="0" end="0"/>
                                            </p:txEl>
                                          </p:spTgt>
                                        </p:tgtEl>
                                        <p:attrNameLst>
                                          <p:attrName>ppt_x</p:attrName>
                                          <p:attrName>ppt_y</p:attrName>
                                        </p:attrNameLst>
                                      </p:cBhvr>
                                    </p:animMotion>
                                    <p:animEffect transition="in" filter="fade">
                                      <p:cBhvr>
                                        <p:cTn id="14" dur="1000"/>
                                        <p:tgtEl>
                                          <p:spTgt spid="5">
                                            <p:txEl>
                                              <p:pRg st="0" end="0"/>
                                            </p:txEl>
                                          </p:spTgt>
                                        </p:tgtEl>
                                      </p:cBhvr>
                                    </p:animEffect>
                                  </p:childTnLst>
                                </p:cTn>
                              </p:par>
                            </p:childTnLst>
                          </p:cTn>
                        </p:par>
                        <p:par>
                          <p:cTn id="15" fill="hold">
                            <p:stCondLst>
                              <p:cond delay="1500"/>
                            </p:stCondLst>
                            <p:childTnLst>
                              <p:par>
                                <p:cTn id="16" presetID="15" presetClass="entr" presetSubtype="0" fill="hold" nodeType="after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p:cTn id="18"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9293" y="196579"/>
            <a:ext cx="2839239" cy="689099"/>
          </a:xfrm>
          <a:prstGeom prst="rect">
            <a:avLst/>
          </a:prstGeom>
          <a:solidFill>
            <a:schemeClr val="accent1">
              <a:lumMod val="20000"/>
              <a:lumOff val="80000"/>
            </a:schemeClr>
          </a:solidFill>
        </p:spPr>
        <p:txBody>
          <a:bodyPr wrap="none">
            <a:spAutoFit/>
          </a:bodyPr>
          <a:lstStyle/>
          <a:p>
            <a:pPr algn="l" rtl="0">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Investigation :</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462455" y="885678"/>
            <a:ext cx="9217572" cy="941796"/>
          </a:xfrm>
          <a:prstGeom prst="rect">
            <a:avLst/>
          </a:prstGeom>
          <a:ln>
            <a:solidFill>
              <a:schemeClr val="accent1">
                <a:lumMod val="20000"/>
                <a:lumOff val="80000"/>
              </a:schemeClr>
            </a:solidFill>
          </a:ln>
        </p:spPr>
        <p:txBody>
          <a:bodyPr wrap="square">
            <a:spAutoFit/>
          </a:bodyPr>
          <a:lstStyle/>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Usually the diagnosis is clinical but there is some indications for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snding</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the patient for investigations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7" name="Rectangle 6"/>
          <p:cNvSpPr/>
          <p:nvPr/>
        </p:nvSpPr>
        <p:spPr>
          <a:xfrm>
            <a:off x="462455" y="1967374"/>
            <a:ext cx="3602551" cy="2728952"/>
          </a:xfrm>
          <a:prstGeom prst="rect">
            <a:avLst/>
          </a:prstGeom>
          <a:ln>
            <a:solidFill>
              <a:schemeClr val="accent1">
                <a:lumMod val="20000"/>
                <a:lumOff val="80000"/>
              </a:schemeClr>
            </a:solidFill>
          </a:ln>
        </p:spPr>
        <p:txBody>
          <a:bodyPr wrap="square">
            <a:spAutoFit/>
          </a:bodyPr>
          <a:lstStyle/>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1-bilateral CTS.</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2- positive family history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3- non dominant side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4- no respond to treatment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5- atrophy of the hand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8" name="Rectangle 7"/>
          <p:cNvSpPr/>
          <p:nvPr/>
        </p:nvSpPr>
        <p:spPr>
          <a:xfrm>
            <a:off x="4549732" y="1928720"/>
            <a:ext cx="4017446" cy="587853"/>
          </a:xfrm>
          <a:prstGeom prst="rect">
            <a:avLst/>
          </a:prstGeom>
          <a:solidFill>
            <a:schemeClr val="accent1">
              <a:lumMod val="20000"/>
              <a:lumOff val="80000"/>
            </a:schemeClr>
          </a:solidFill>
        </p:spPr>
        <p:txBody>
          <a:bodyPr wrap="none">
            <a:spAutoFit/>
          </a:bodyPr>
          <a:lstStyle/>
          <a:p>
            <a:pPr algn="l" rtl="0">
              <a:lnSpc>
                <a:spcPct val="115000"/>
              </a:lnSpc>
              <a:spcAft>
                <a:spcPts val="1000"/>
              </a:spcAft>
            </a:pPr>
            <a:r>
              <a:rPr lang="en-US" sz="2800" dirty="0" smtClean="0">
                <a:effectLst/>
                <a:latin typeface="Times New Roman" panose="02020603050405020304" pitchFamily="18" charset="0"/>
                <a:ea typeface="Times New Roman" panose="02020603050405020304" pitchFamily="18" charset="0"/>
                <a:cs typeface="Arial" panose="020B0604020202020204" pitchFamily="34" charset="0"/>
              </a:rPr>
              <a:t>The investigation include :</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9" name="Rectangle 8"/>
          <p:cNvSpPr/>
          <p:nvPr/>
        </p:nvSpPr>
        <p:spPr>
          <a:xfrm>
            <a:off x="4549732" y="2555227"/>
            <a:ext cx="6096000" cy="4131387"/>
          </a:xfrm>
          <a:prstGeom prst="rect">
            <a:avLst/>
          </a:prstGeom>
          <a:ln>
            <a:solidFill>
              <a:schemeClr val="accent1">
                <a:lumMod val="20000"/>
                <a:lumOff val="80000"/>
              </a:schemeClr>
            </a:solidFill>
          </a:ln>
        </p:spPr>
        <p:txBody>
          <a:bodyPr>
            <a:spAutoFit/>
          </a:bodyPr>
          <a:lstStyle/>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1- nerve conductive study and EMG: confirm the diagnosis and important also in the prognosis (demyelinating or axonal  type )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2-FBS and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Hb</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A1c.</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3-Rheumatoid factor ,ESR &amp; CRP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4- Thyroid function test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5- CXR for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sarcoidosis</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6- finally nerve biopsy for cryptogenic type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457465419"/>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trips(downLeft)">
                                      <p:cBhvr>
                                        <p:cTn id="7" dur="500"/>
                                        <p:tgtEl>
                                          <p:spTgt spid="4">
                                            <p:txEl>
                                              <p:pRg st="0" end="0"/>
                                            </p:txEl>
                                          </p:spTgt>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p:cTn id="11"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5">
                                            <p:txEl>
                                              <p:pRg st="0" end="0"/>
                                            </p:txEl>
                                          </p:spTgt>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1000"/>
                                        <p:tgtEl>
                                          <p:spTgt spid="7">
                                            <p:txEl>
                                              <p:pRg st="0" end="0"/>
                                            </p:txEl>
                                          </p:spTgt>
                                        </p:tgtEl>
                                      </p:cBhvr>
                                    </p:animEffect>
                                    <p:anim calcmode="lin" valueType="num">
                                      <p:cBhvr>
                                        <p:cTn id="1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nodeType="after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fade">
                                      <p:cBhvr>
                                        <p:cTn id="29" dur="1000"/>
                                        <p:tgtEl>
                                          <p:spTgt spid="7">
                                            <p:txEl>
                                              <p:pRg st="2" end="2"/>
                                            </p:txEl>
                                          </p:spTgt>
                                        </p:tgtEl>
                                      </p:cBhvr>
                                    </p:animEffect>
                                    <p:anim calcmode="lin" valueType="num">
                                      <p:cBhvr>
                                        <p:cTn id="3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nodeType="after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Effect transition="in" filter="fade">
                                      <p:cBhvr>
                                        <p:cTn id="35" dur="1000"/>
                                        <p:tgtEl>
                                          <p:spTgt spid="7">
                                            <p:txEl>
                                              <p:pRg st="3" end="3"/>
                                            </p:txEl>
                                          </p:spTgt>
                                        </p:tgtEl>
                                      </p:cBhvr>
                                    </p:animEffect>
                                    <p:anim calcmode="lin" valueType="num">
                                      <p:cBhvr>
                                        <p:cTn id="36"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42" presetClass="entr" presetSubtype="0" fill="hold" nodeType="afterEffect">
                                  <p:stCondLst>
                                    <p:cond delay="0"/>
                                  </p:stCondLst>
                                  <p:childTnLst>
                                    <p:set>
                                      <p:cBhvr>
                                        <p:cTn id="40" dur="1" fill="hold">
                                          <p:stCondLst>
                                            <p:cond delay="0"/>
                                          </p:stCondLst>
                                        </p:cTn>
                                        <p:tgtEl>
                                          <p:spTgt spid="7">
                                            <p:txEl>
                                              <p:pRg st="4" end="4"/>
                                            </p:txEl>
                                          </p:spTgt>
                                        </p:tgtEl>
                                        <p:attrNameLst>
                                          <p:attrName>style.visibility</p:attrName>
                                        </p:attrNameLst>
                                      </p:cBhvr>
                                      <p:to>
                                        <p:strVal val="visible"/>
                                      </p:to>
                                    </p:set>
                                    <p:animEffect transition="in" filter="fade">
                                      <p:cBhvr>
                                        <p:cTn id="41" dur="1000"/>
                                        <p:tgtEl>
                                          <p:spTgt spid="7">
                                            <p:txEl>
                                              <p:pRg st="4" end="4"/>
                                            </p:txEl>
                                          </p:spTgt>
                                        </p:tgtEl>
                                      </p:cBhvr>
                                    </p:animEffect>
                                    <p:anim calcmode="lin" valueType="num">
                                      <p:cBhvr>
                                        <p:cTn id="42"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16" presetClass="entr" presetSubtype="21" fill="hold" nodeType="after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animEffect transition="in" filter="barn(inVertical)">
                                      <p:cBhvr>
                                        <p:cTn id="47" dur="500"/>
                                        <p:tgtEl>
                                          <p:spTgt spid="8">
                                            <p:txEl>
                                              <p:pRg st="0" end="0"/>
                                            </p:txEl>
                                          </p:spTgt>
                                        </p:tgtEl>
                                      </p:cBhvr>
                                    </p:animEffect>
                                  </p:childTnLst>
                                </p:cTn>
                              </p:par>
                            </p:childTnLst>
                          </p:cTn>
                        </p:par>
                        <p:par>
                          <p:cTn id="48" fill="hold">
                            <p:stCondLst>
                              <p:cond delay="6500"/>
                            </p:stCondLst>
                            <p:childTnLst>
                              <p:par>
                                <p:cTn id="49" presetID="2" presetClass="entr" presetSubtype="4" fill="hold" nodeType="afterEffect">
                                  <p:stCondLst>
                                    <p:cond delay="0"/>
                                  </p:stCondLst>
                                  <p:childTnLst>
                                    <p:set>
                                      <p:cBhvr>
                                        <p:cTn id="50" dur="1" fill="hold">
                                          <p:stCondLst>
                                            <p:cond delay="0"/>
                                          </p:stCondLst>
                                        </p:cTn>
                                        <p:tgtEl>
                                          <p:spTgt spid="9">
                                            <p:txEl>
                                              <p:pRg st="0" end="0"/>
                                            </p:txEl>
                                          </p:spTgt>
                                        </p:tgtEl>
                                        <p:attrNameLst>
                                          <p:attrName>style.visibility</p:attrName>
                                        </p:attrNameLst>
                                      </p:cBhvr>
                                      <p:to>
                                        <p:strVal val="visible"/>
                                      </p:to>
                                    </p:set>
                                    <p:anim calcmode="lin" valueType="num">
                                      <p:cBhvr additive="base">
                                        <p:cTn id="5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53" fill="hold">
                            <p:stCondLst>
                              <p:cond delay="7000"/>
                            </p:stCondLst>
                            <p:childTnLst>
                              <p:par>
                                <p:cTn id="54" presetID="2" presetClass="entr" presetSubtype="4" fill="hold" nodeType="afterEffect">
                                  <p:stCondLst>
                                    <p:cond delay="0"/>
                                  </p:stCondLst>
                                  <p:childTnLst>
                                    <p:set>
                                      <p:cBhvr>
                                        <p:cTn id="55" dur="1" fill="hold">
                                          <p:stCondLst>
                                            <p:cond delay="0"/>
                                          </p:stCondLst>
                                        </p:cTn>
                                        <p:tgtEl>
                                          <p:spTgt spid="9">
                                            <p:txEl>
                                              <p:pRg st="1" end="1"/>
                                            </p:txEl>
                                          </p:spTgt>
                                        </p:tgtEl>
                                        <p:attrNameLst>
                                          <p:attrName>style.visibility</p:attrName>
                                        </p:attrNameLst>
                                      </p:cBhvr>
                                      <p:to>
                                        <p:strVal val="visible"/>
                                      </p:to>
                                    </p:set>
                                    <p:anim calcmode="lin" valueType="num">
                                      <p:cBhvr additive="base">
                                        <p:cTn id="56"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58" fill="hold">
                            <p:stCondLst>
                              <p:cond delay="7500"/>
                            </p:stCondLst>
                            <p:childTnLst>
                              <p:par>
                                <p:cTn id="59" presetID="2" presetClass="entr" presetSubtype="4" fill="hold" nodeType="afterEffect">
                                  <p:stCondLst>
                                    <p:cond delay="0"/>
                                  </p:stCondLst>
                                  <p:childTnLst>
                                    <p:set>
                                      <p:cBhvr>
                                        <p:cTn id="60" dur="1" fill="hold">
                                          <p:stCondLst>
                                            <p:cond delay="0"/>
                                          </p:stCondLst>
                                        </p:cTn>
                                        <p:tgtEl>
                                          <p:spTgt spid="9">
                                            <p:txEl>
                                              <p:pRg st="2" end="2"/>
                                            </p:txEl>
                                          </p:spTgt>
                                        </p:tgtEl>
                                        <p:attrNameLst>
                                          <p:attrName>style.visibility</p:attrName>
                                        </p:attrNameLst>
                                      </p:cBhvr>
                                      <p:to>
                                        <p:strVal val="visible"/>
                                      </p:to>
                                    </p:set>
                                    <p:anim calcmode="lin" valueType="num">
                                      <p:cBhvr additive="base">
                                        <p:cTn id="6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63" fill="hold">
                            <p:stCondLst>
                              <p:cond delay="8000"/>
                            </p:stCondLst>
                            <p:childTnLst>
                              <p:par>
                                <p:cTn id="64" presetID="2" presetClass="entr" presetSubtype="4" fill="hold" nodeType="afterEffect">
                                  <p:stCondLst>
                                    <p:cond delay="0"/>
                                  </p:stCondLst>
                                  <p:childTnLst>
                                    <p:set>
                                      <p:cBhvr>
                                        <p:cTn id="65" dur="1" fill="hold">
                                          <p:stCondLst>
                                            <p:cond delay="0"/>
                                          </p:stCondLst>
                                        </p:cTn>
                                        <p:tgtEl>
                                          <p:spTgt spid="9">
                                            <p:txEl>
                                              <p:pRg st="3" end="3"/>
                                            </p:txEl>
                                          </p:spTgt>
                                        </p:tgtEl>
                                        <p:attrNameLst>
                                          <p:attrName>style.visibility</p:attrName>
                                        </p:attrNameLst>
                                      </p:cBhvr>
                                      <p:to>
                                        <p:strVal val="visible"/>
                                      </p:to>
                                    </p:set>
                                    <p:anim calcmode="lin" valueType="num">
                                      <p:cBhvr additive="base">
                                        <p:cTn id="66"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par>
                          <p:cTn id="68" fill="hold">
                            <p:stCondLst>
                              <p:cond delay="8500"/>
                            </p:stCondLst>
                            <p:childTnLst>
                              <p:par>
                                <p:cTn id="69" presetID="2" presetClass="entr" presetSubtype="4" fill="hold" nodeType="afterEffect">
                                  <p:stCondLst>
                                    <p:cond delay="0"/>
                                  </p:stCondLst>
                                  <p:childTnLst>
                                    <p:set>
                                      <p:cBhvr>
                                        <p:cTn id="70" dur="1" fill="hold">
                                          <p:stCondLst>
                                            <p:cond delay="0"/>
                                          </p:stCondLst>
                                        </p:cTn>
                                        <p:tgtEl>
                                          <p:spTgt spid="9">
                                            <p:txEl>
                                              <p:pRg st="4" end="4"/>
                                            </p:txEl>
                                          </p:spTgt>
                                        </p:tgtEl>
                                        <p:attrNameLst>
                                          <p:attrName>style.visibility</p:attrName>
                                        </p:attrNameLst>
                                      </p:cBhvr>
                                      <p:to>
                                        <p:strVal val="visible"/>
                                      </p:to>
                                    </p:set>
                                    <p:anim calcmode="lin" valueType="num">
                                      <p:cBhvr additive="base">
                                        <p:cTn id="7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par>
                          <p:cTn id="73" fill="hold">
                            <p:stCondLst>
                              <p:cond delay="9000"/>
                            </p:stCondLst>
                            <p:childTnLst>
                              <p:par>
                                <p:cTn id="74" presetID="2" presetClass="entr" presetSubtype="4" fill="hold" nodeType="afterEffect">
                                  <p:stCondLst>
                                    <p:cond delay="0"/>
                                  </p:stCondLst>
                                  <p:childTnLst>
                                    <p:set>
                                      <p:cBhvr>
                                        <p:cTn id="75" dur="1" fill="hold">
                                          <p:stCondLst>
                                            <p:cond delay="0"/>
                                          </p:stCondLst>
                                        </p:cTn>
                                        <p:tgtEl>
                                          <p:spTgt spid="9">
                                            <p:txEl>
                                              <p:pRg st="5" end="5"/>
                                            </p:txEl>
                                          </p:spTgt>
                                        </p:tgtEl>
                                        <p:attrNameLst>
                                          <p:attrName>style.visibility</p:attrName>
                                        </p:attrNameLst>
                                      </p:cBhvr>
                                      <p:to>
                                        <p:strVal val="visible"/>
                                      </p:to>
                                    </p:set>
                                    <p:anim calcmode="lin" valueType="num">
                                      <p:cBhvr additive="base">
                                        <p:cTn id="76"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77"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7728" y="370000"/>
            <a:ext cx="2310056" cy="689099"/>
          </a:xfrm>
          <a:prstGeom prst="rect">
            <a:avLst/>
          </a:prstGeom>
          <a:solidFill>
            <a:schemeClr val="accent1">
              <a:lumMod val="20000"/>
              <a:lumOff val="80000"/>
            </a:schemeClr>
          </a:solidFill>
        </p:spPr>
        <p:txBody>
          <a:bodyPr wrap="none">
            <a:spAutoFit/>
          </a:bodyPr>
          <a:lstStyle/>
          <a:p>
            <a:pPr algn="l" rtl="0">
              <a:lnSpc>
                <a:spcPct val="115000"/>
              </a:lnSpc>
              <a:spcAft>
                <a:spcPts val="1000"/>
              </a:spcAft>
            </a:pPr>
            <a:r>
              <a:rPr lang="en-US" sz="3600" dirty="0" smtClean="0">
                <a:effectLst/>
                <a:latin typeface="Times New Roman" panose="02020603050405020304" pitchFamily="18" charset="0"/>
                <a:ea typeface="Times New Roman" panose="02020603050405020304" pitchFamily="18" charset="0"/>
                <a:cs typeface="Arial" panose="020B0604020202020204" pitchFamily="34" charset="0"/>
              </a:rPr>
              <a:t>Treatment :</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1171903" y="1403253"/>
            <a:ext cx="8728842" cy="4940840"/>
          </a:xfrm>
          <a:prstGeom prst="rect">
            <a:avLst/>
          </a:prstGeom>
          <a:ln>
            <a:solidFill>
              <a:schemeClr val="accent1">
                <a:lumMod val="20000"/>
                <a:lumOff val="80000"/>
              </a:schemeClr>
            </a:solidFill>
          </a:ln>
        </p:spPr>
        <p:txBody>
          <a:bodyPr wrap="square">
            <a:spAutoFit/>
          </a:bodyPr>
          <a:lstStyle/>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1- fixation of the hand during sleep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2-  NSAIDs</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3- Antidepressant :Tricyclic , duloxetine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4- anticonvulsants  : carbamazepine ,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gabapentine</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&amp;</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pregabaline</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5- steroid injection locally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6- surgery is indicated in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 sever symptoms not respond to treatment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b- impending atrophy of the muscles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c- axonal type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2668994822"/>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1000"/>
                                        <p:tgtEl>
                                          <p:spTgt spid="4">
                                            <p:txEl>
                                              <p:pRg st="0" end="0"/>
                                            </p:txEl>
                                          </p:spTgt>
                                        </p:tgtEl>
                                      </p:cBhvr>
                                    </p:animEffect>
                                  </p:childTnLst>
                                </p:cTn>
                              </p:par>
                            </p:childTnLst>
                          </p:cTn>
                        </p:par>
                        <p:par>
                          <p:cTn id="8" fill="hold">
                            <p:stCondLst>
                              <p:cond delay="1000"/>
                            </p:stCondLst>
                            <p:childTnLst>
                              <p:par>
                                <p:cTn id="9" presetID="6" presetClass="entr" presetSubtype="16"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circle(in)">
                                      <p:cBhvr>
                                        <p:cTn id="11" dur="1000"/>
                                        <p:tgtEl>
                                          <p:spTgt spid="5">
                                            <p:txEl>
                                              <p:pRg st="0" end="0"/>
                                            </p:txEl>
                                          </p:spTgt>
                                        </p:tgtEl>
                                      </p:cBhvr>
                                    </p:animEffect>
                                  </p:childTnLst>
                                </p:cTn>
                              </p:par>
                            </p:childTnLst>
                          </p:cTn>
                        </p:par>
                        <p:par>
                          <p:cTn id="12" fill="hold">
                            <p:stCondLst>
                              <p:cond delay="2000"/>
                            </p:stCondLst>
                            <p:childTnLst>
                              <p:par>
                                <p:cTn id="13" presetID="6" presetClass="entr" presetSubtype="16"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circle(in)">
                                      <p:cBhvr>
                                        <p:cTn id="15" dur="1000"/>
                                        <p:tgtEl>
                                          <p:spTgt spid="5">
                                            <p:txEl>
                                              <p:pRg st="1" end="1"/>
                                            </p:txEl>
                                          </p:spTgt>
                                        </p:tgtEl>
                                      </p:cBhvr>
                                    </p:animEffect>
                                  </p:childTnLst>
                                </p:cTn>
                              </p:par>
                            </p:childTnLst>
                          </p:cTn>
                        </p:par>
                        <p:par>
                          <p:cTn id="16" fill="hold">
                            <p:stCondLst>
                              <p:cond delay="3000"/>
                            </p:stCondLst>
                            <p:childTnLst>
                              <p:par>
                                <p:cTn id="17" presetID="6" presetClass="entr" presetSubtype="16"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circle(in)">
                                      <p:cBhvr>
                                        <p:cTn id="19" dur="1000"/>
                                        <p:tgtEl>
                                          <p:spTgt spid="5">
                                            <p:txEl>
                                              <p:pRg st="2" end="2"/>
                                            </p:txEl>
                                          </p:spTgt>
                                        </p:tgtEl>
                                      </p:cBhvr>
                                    </p:animEffect>
                                  </p:childTnLst>
                                </p:cTn>
                              </p:par>
                            </p:childTnLst>
                          </p:cTn>
                        </p:par>
                        <p:par>
                          <p:cTn id="20" fill="hold">
                            <p:stCondLst>
                              <p:cond delay="4000"/>
                            </p:stCondLst>
                            <p:childTnLst>
                              <p:par>
                                <p:cTn id="21" presetID="6" presetClass="entr" presetSubtype="16" fill="hold" nodeType="after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circle(in)">
                                      <p:cBhvr>
                                        <p:cTn id="23" dur="1000"/>
                                        <p:tgtEl>
                                          <p:spTgt spid="5">
                                            <p:txEl>
                                              <p:pRg st="3" end="3"/>
                                            </p:txEl>
                                          </p:spTgt>
                                        </p:tgtEl>
                                      </p:cBhvr>
                                    </p:animEffect>
                                  </p:childTnLst>
                                </p:cTn>
                              </p:par>
                            </p:childTnLst>
                          </p:cTn>
                        </p:par>
                        <p:par>
                          <p:cTn id="24" fill="hold">
                            <p:stCondLst>
                              <p:cond delay="5000"/>
                            </p:stCondLst>
                            <p:childTnLst>
                              <p:par>
                                <p:cTn id="25" presetID="6" presetClass="entr" presetSubtype="16" fill="hold" nodeType="after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circle(in)">
                                      <p:cBhvr>
                                        <p:cTn id="27" dur="1000"/>
                                        <p:tgtEl>
                                          <p:spTgt spid="5">
                                            <p:txEl>
                                              <p:pRg st="4" end="4"/>
                                            </p:txEl>
                                          </p:spTgt>
                                        </p:tgtEl>
                                      </p:cBhvr>
                                    </p:animEffect>
                                  </p:childTnLst>
                                </p:cTn>
                              </p:par>
                            </p:childTnLst>
                          </p:cTn>
                        </p:par>
                        <p:par>
                          <p:cTn id="28" fill="hold">
                            <p:stCondLst>
                              <p:cond delay="6000"/>
                            </p:stCondLst>
                            <p:childTnLst>
                              <p:par>
                                <p:cTn id="29" presetID="6" presetClass="entr" presetSubtype="16" fill="hold" nodeType="after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Effect transition="in" filter="circle(in)">
                                      <p:cBhvr>
                                        <p:cTn id="31" dur="1000"/>
                                        <p:tgtEl>
                                          <p:spTgt spid="5">
                                            <p:txEl>
                                              <p:pRg st="5" end="5"/>
                                            </p:txEl>
                                          </p:spTgt>
                                        </p:tgtEl>
                                      </p:cBhvr>
                                    </p:animEffect>
                                  </p:childTnLst>
                                </p:cTn>
                              </p:par>
                            </p:childTnLst>
                          </p:cTn>
                        </p:par>
                        <p:par>
                          <p:cTn id="32" fill="hold">
                            <p:stCondLst>
                              <p:cond delay="7000"/>
                            </p:stCondLst>
                            <p:childTnLst>
                              <p:par>
                                <p:cTn id="33" presetID="2" presetClass="entr" presetSubtype="4" fill="hold" nodeType="after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par>
                          <p:cTn id="37" fill="hold">
                            <p:stCondLst>
                              <p:cond delay="7500"/>
                            </p:stCondLst>
                            <p:childTnLst>
                              <p:par>
                                <p:cTn id="38" presetID="2" presetClass="entr" presetSubtype="4" fill="hold" nodeType="afterEffect">
                                  <p:stCondLst>
                                    <p:cond delay="0"/>
                                  </p:stCondLst>
                                  <p:childTnLst>
                                    <p:set>
                                      <p:cBhvr>
                                        <p:cTn id="39" dur="1" fill="hold">
                                          <p:stCondLst>
                                            <p:cond delay="0"/>
                                          </p:stCondLst>
                                        </p:cTn>
                                        <p:tgtEl>
                                          <p:spTgt spid="5">
                                            <p:txEl>
                                              <p:pRg st="7" end="7"/>
                                            </p:txEl>
                                          </p:spTgt>
                                        </p:tgtEl>
                                        <p:attrNameLst>
                                          <p:attrName>style.visibility</p:attrName>
                                        </p:attrNameLst>
                                      </p:cBhvr>
                                      <p:to>
                                        <p:strVal val="visible"/>
                                      </p:to>
                                    </p:set>
                                    <p:anim calcmode="lin" valueType="num">
                                      <p:cBhvr additive="base">
                                        <p:cTn id="40"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par>
                          <p:cTn id="42" fill="hold">
                            <p:stCondLst>
                              <p:cond delay="8000"/>
                            </p:stCondLst>
                            <p:childTnLst>
                              <p:par>
                                <p:cTn id="43" presetID="2" presetClass="entr" presetSubtype="4" fill="hold" nodeType="afterEffect">
                                  <p:stCondLst>
                                    <p:cond delay="0"/>
                                  </p:stCondLst>
                                  <p:childTnLst>
                                    <p:set>
                                      <p:cBhvr>
                                        <p:cTn id="44" dur="1" fill="hold">
                                          <p:stCondLst>
                                            <p:cond delay="0"/>
                                          </p:stCondLst>
                                        </p:cTn>
                                        <p:tgtEl>
                                          <p:spTgt spid="5">
                                            <p:txEl>
                                              <p:pRg st="8" end="8"/>
                                            </p:txEl>
                                          </p:spTgt>
                                        </p:tgtEl>
                                        <p:attrNameLst>
                                          <p:attrName>style.visibility</p:attrName>
                                        </p:attrNameLst>
                                      </p:cBhvr>
                                      <p:to>
                                        <p:strVal val="visible"/>
                                      </p:to>
                                    </p:set>
                                    <p:anim calcmode="lin" valueType="num">
                                      <p:cBhvr additive="base">
                                        <p:cTn id="4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2137" y="212345"/>
            <a:ext cx="8635697" cy="689099"/>
          </a:xfrm>
          <a:prstGeom prst="rect">
            <a:avLst/>
          </a:prstGeom>
          <a:solidFill>
            <a:schemeClr val="accent1">
              <a:lumMod val="20000"/>
              <a:lumOff val="80000"/>
            </a:schemeClr>
          </a:solidFill>
        </p:spPr>
        <p:txBody>
          <a:bodyPr wrap="none">
            <a:spAutoFit/>
          </a:bodyPr>
          <a:lstStyle/>
          <a:p>
            <a:pPr algn="l" rtl="0">
              <a:lnSpc>
                <a:spcPct val="115000"/>
              </a:lnSpc>
              <a:spcAft>
                <a:spcPts val="1000"/>
              </a:spcAft>
            </a:pP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Idiopathic facial nerve palsy : Bell's palsy :</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312137" y="1074865"/>
            <a:ext cx="9280635" cy="4892621"/>
          </a:xfrm>
          <a:prstGeom prst="rect">
            <a:avLst/>
          </a:prstGeom>
          <a:ln>
            <a:solidFill>
              <a:schemeClr val="accent1">
                <a:lumMod val="20000"/>
                <a:lumOff val="80000"/>
              </a:schemeClr>
            </a:solidFill>
          </a:ln>
        </p:spPr>
        <p:txBody>
          <a:bodyPr wrap="square">
            <a:spAutoFit/>
          </a:bodyPr>
          <a:lstStyle/>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Is a common condition affecting all age groups and both sexes .the lesion is within the facial canal due to reactivation of the Herpes simplex virus type 1 .the symptoms develop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subacutely</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within hours with pain around the  ear preceding the unilateral facial weakness .the patient describe the face as numb but there is no objective sensory loss except </a:t>
            </a:r>
            <a:r>
              <a:rPr lang="en-US" sz="2400" dirty="0">
                <a:latin typeface="Times New Roman" panose="02020603050405020304" pitchFamily="18" charset="0"/>
                <a:ea typeface="Times New Roman" panose="02020603050405020304" pitchFamily="18" charset="0"/>
                <a:cs typeface="Arial" panose="020B0604020202020204" pitchFamily="34" charset="0"/>
              </a:rPr>
              <a:t>f</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or taste .Hyper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acusis</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can occur if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stapedius</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muscle is involved with also diminished salivation and tear .Examination show only LMN facial palsy .</a:t>
            </a:r>
            <a:endParaRPr lang="en-US" sz="2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NO need for investigations just if we suspect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immunocompromization</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(FBS &amp;RFT) .prednisolone 40- 60 mg /day for 7-10 days should be taken in the 1</a:t>
            </a:r>
            <a:r>
              <a:rPr lang="en-US" sz="2400" baseline="30000" dirty="0" smtClean="0">
                <a:effectLst/>
                <a:latin typeface="Times New Roman" panose="02020603050405020304" pitchFamily="18" charset="0"/>
                <a:ea typeface="Times New Roman" panose="02020603050405020304" pitchFamily="18" charset="0"/>
                <a:cs typeface="Arial" panose="020B0604020202020204" pitchFamily="34" charset="0"/>
              </a:rPr>
              <a:t>st</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3 days of the disease .artificial tears to protect the eye from </a:t>
            </a:r>
            <a:r>
              <a:rPr lang="en-US" sz="2400" smtClean="0">
                <a:effectLst/>
                <a:latin typeface="Times New Roman" panose="02020603050405020304" pitchFamily="18" charset="0"/>
                <a:ea typeface="Times New Roman" panose="02020603050405020304" pitchFamily="18" charset="0"/>
                <a:cs typeface="Arial" panose="020B0604020202020204" pitchFamily="34" charset="0"/>
              </a:rPr>
              <a:t>secondary infections </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.the eye should be taped shut during sleep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911125696"/>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13" presetClass="entr" presetSubtype="16"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plus(in)">
                                      <p:cBhvr>
                                        <p:cTn id="13" dur="1250"/>
                                        <p:tgtEl>
                                          <p:spTgt spid="5">
                                            <p:txEl>
                                              <p:pRg st="0" end="0"/>
                                            </p:txEl>
                                          </p:spTgt>
                                        </p:tgtEl>
                                      </p:cBhvr>
                                    </p:animEffect>
                                  </p:childTnLst>
                                </p:cTn>
                              </p:par>
                            </p:childTnLst>
                          </p:cTn>
                        </p:par>
                        <p:par>
                          <p:cTn id="14" fill="hold">
                            <p:stCondLst>
                              <p:cond delay="1750"/>
                            </p:stCondLst>
                            <p:childTnLst>
                              <p:par>
                                <p:cTn id="15" presetID="12" presetClass="entr" presetSubtype="4" fill="hold" nodeType="after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10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18"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4772" y="1015528"/>
            <a:ext cx="7386940" cy="3777444"/>
          </a:xfrm>
          <a:prstGeom prst="rect">
            <a:avLst/>
          </a:prstGeom>
        </p:spPr>
        <p:txBody>
          <a:bodyPr wrap="square">
            <a:spAutoFit/>
          </a:bodyPr>
          <a:lstStyle/>
          <a:p>
            <a:pPr algn="l" rtl="0">
              <a:lnSpc>
                <a:spcPct val="115000"/>
              </a:lnSpc>
              <a:spcAft>
                <a:spcPts val="1000"/>
              </a:spcAft>
            </a:pPr>
            <a:r>
              <a:rPr lang="en-US" sz="3200" dirty="0" smtClean="0">
                <a:effectLst/>
                <a:latin typeface="Times New Roman" panose="02020603050405020304" pitchFamily="18" charset="0"/>
                <a:ea typeface="Times New Roman" panose="02020603050405020304" pitchFamily="18" charset="0"/>
                <a:cs typeface="Arial" panose="020B0604020202020204" pitchFamily="34" charset="0"/>
              </a:rPr>
              <a:t>Poor prognosis occur if :</a:t>
            </a:r>
            <a:endParaRPr lang="en-US" sz="32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000" dirty="0" smtClean="0">
                <a:effectLst/>
                <a:latin typeface="Times New Roman" panose="02020603050405020304" pitchFamily="18" charset="0"/>
                <a:ea typeface="Times New Roman" panose="02020603050405020304" pitchFamily="18" charset="0"/>
                <a:cs typeface="Arial" panose="020B0604020202020204" pitchFamily="34" charset="0"/>
              </a:rPr>
              <a:t>1- complete paralysis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000" dirty="0" smtClean="0">
                <a:effectLst/>
                <a:latin typeface="Times New Roman" panose="02020603050405020304" pitchFamily="18" charset="0"/>
                <a:ea typeface="Times New Roman" panose="02020603050405020304" pitchFamily="18" charset="0"/>
                <a:cs typeface="Arial" panose="020B0604020202020204" pitchFamily="34" charset="0"/>
              </a:rPr>
              <a:t>2- alder age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000" dirty="0" smtClean="0">
                <a:effectLst/>
                <a:latin typeface="Times New Roman" panose="02020603050405020304" pitchFamily="18" charset="0"/>
                <a:ea typeface="Times New Roman" panose="02020603050405020304" pitchFamily="18" charset="0"/>
                <a:cs typeface="Arial" panose="020B0604020202020204" pitchFamily="34" charset="0"/>
              </a:rPr>
              <a:t>3- axonal type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000" dirty="0" smtClean="0">
                <a:effectLst/>
                <a:latin typeface="Times New Roman" panose="02020603050405020304" pitchFamily="18" charset="0"/>
                <a:ea typeface="Times New Roman" panose="02020603050405020304" pitchFamily="18" charset="0"/>
                <a:cs typeface="Arial" panose="020B0604020202020204" pitchFamily="34" charset="0"/>
              </a:rPr>
              <a:t>Recurrence can occur and this indicate for investigations.</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l" rtl="0">
              <a:lnSpc>
                <a:spcPct val="115000"/>
              </a:lnSpc>
              <a:spcAft>
                <a:spcPts val="1000"/>
              </a:spcAft>
            </a:pPr>
            <a:r>
              <a:rPr lang="en-US" sz="2000" dirty="0" smtClean="0">
                <a:effectLst/>
                <a:latin typeface="Times New Roman" panose="02020603050405020304" pitchFamily="18" charset="0"/>
                <a:ea typeface="Times New Roman" panose="02020603050405020304" pitchFamily="18" charset="0"/>
                <a:cs typeface="Arial" panose="020B0604020202020204" pitchFamily="34" charset="0"/>
              </a:rPr>
              <a:t>Sometimes aberrant regeneration occur during recovery period leading to tearing during salivation "</a:t>
            </a:r>
            <a:r>
              <a:rPr lang="en-US" sz="2000" b="1" dirty="0" smtClean="0">
                <a:effectLst/>
                <a:latin typeface="Times New Roman" panose="02020603050405020304" pitchFamily="18" charset="0"/>
                <a:ea typeface="Times New Roman" panose="02020603050405020304" pitchFamily="18" charset="0"/>
                <a:cs typeface="Arial" panose="020B0604020202020204" pitchFamily="34" charset="0"/>
              </a:rPr>
              <a:t>crocodile tears "</a:t>
            </a:r>
            <a:r>
              <a:rPr lang="en-US" sz="2000" dirty="0" smtClean="0">
                <a:effectLst/>
                <a:latin typeface="Times New Roman" panose="02020603050405020304" pitchFamily="18" charset="0"/>
                <a:ea typeface="Times New Roman" panose="02020603050405020304" pitchFamily="18" charset="0"/>
                <a:cs typeface="Arial" panose="020B0604020202020204" pitchFamily="34" charset="0"/>
              </a:rPr>
              <a:t> or eye blinking during smiling .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339081145"/>
      </p:ext>
    </p:extLst>
  </p:cSld>
  <p:clrMapOvr>
    <a:masterClrMapping/>
  </p:clrMapOvr>
  <mc:AlternateContent xmlns:mc="http://schemas.openxmlformats.org/markup-compatibility/2006">
    <mc:Choice xmlns=""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14" presetClass="entr" presetSubtype="10" fill="hold" nodeType="afterEffect">
                                  <p:stCondLst>
                                    <p:cond delay="0"/>
                                  </p:stCondLst>
                                  <p:iterate type="lt">
                                    <p:tmPct val="10000"/>
                                  </p:iterate>
                                  <p:childTnLst>
                                    <p:set>
                                      <p:cBhvr>
                                        <p:cTn id="12"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3" dur="500"/>
                                        <p:tgtEl>
                                          <p:spTgt spid="4">
                                            <p:txEl>
                                              <p:pRg st="1" end="1"/>
                                            </p:txEl>
                                          </p:spTgt>
                                        </p:tgtEl>
                                      </p:cBhvr>
                                    </p:animEffect>
                                  </p:childTnLst>
                                </p:cTn>
                              </p:par>
                            </p:childTnLst>
                          </p:cTn>
                        </p:par>
                        <p:par>
                          <p:cTn id="14" fill="hold">
                            <p:stCondLst>
                              <p:cond delay="4450"/>
                            </p:stCondLst>
                            <p:childTnLst>
                              <p:par>
                                <p:cTn id="15" presetID="14" presetClass="entr" presetSubtype="10" fill="hold" nodeType="afterEffect">
                                  <p:stCondLst>
                                    <p:cond delay="0"/>
                                  </p:stCondLst>
                                  <p:iterate type="lt">
                                    <p:tmPct val="10000"/>
                                  </p:iterate>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par>
                          <p:cTn id="18" fill="hold">
                            <p:stCondLst>
                              <p:cond delay="5450"/>
                            </p:stCondLst>
                            <p:childTnLst>
                              <p:par>
                                <p:cTn id="19" presetID="14" presetClass="entr" presetSubtype="10" fill="hold" nodeType="afterEffect">
                                  <p:stCondLst>
                                    <p:cond delay="0"/>
                                  </p:stCondLst>
                                  <p:iterate type="lt">
                                    <p:tmPct val="10000"/>
                                  </p:iterate>
                                  <p:childTnLst>
                                    <p:set>
                                      <p:cBhvr>
                                        <p:cTn id="20"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1" dur="500"/>
                                        <p:tgtEl>
                                          <p:spTgt spid="4">
                                            <p:txEl>
                                              <p:pRg st="3" end="3"/>
                                            </p:txEl>
                                          </p:spTgt>
                                        </p:tgtEl>
                                      </p:cBhvr>
                                    </p:animEffect>
                                  </p:childTnLst>
                                </p:cTn>
                              </p:par>
                            </p:childTnLst>
                          </p:cTn>
                        </p:par>
                        <p:par>
                          <p:cTn id="22" fill="hold">
                            <p:stCondLst>
                              <p:cond delay="6550"/>
                            </p:stCondLst>
                            <p:childTnLst>
                              <p:par>
                                <p:cTn id="23" presetID="50" presetClass="entr" presetSubtype="0" decel="100000" fill="hold" nodeType="afterEffect">
                                  <p:stCondLst>
                                    <p:cond delay="0"/>
                                  </p:stCondLst>
                                  <p:iterate type="wd">
                                    <p:tmPct val="10000"/>
                                  </p:iterate>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p:cTn id="25" dur="1000" fill="hold"/>
                                        <p:tgtEl>
                                          <p:spTgt spid="4">
                                            <p:txEl>
                                              <p:pRg st="4" end="4"/>
                                            </p:txEl>
                                          </p:spTgt>
                                        </p:tgtEl>
                                        <p:attrNameLst>
                                          <p:attrName>ppt_w</p:attrName>
                                        </p:attrNameLst>
                                      </p:cBhvr>
                                      <p:tavLst>
                                        <p:tav tm="0">
                                          <p:val>
                                            <p:strVal val="#ppt_w+.3"/>
                                          </p:val>
                                        </p:tav>
                                        <p:tav tm="100000">
                                          <p:val>
                                            <p:strVal val="#ppt_w"/>
                                          </p:val>
                                        </p:tav>
                                      </p:tavLst>
                                    </p:anim>
                                    <p:anim calcmode="lin" valueType="num">
                                      <p:cBhvr>
                                        <p:cTn id="26"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4">
                                            <p:txEl>
                                              <p:pRg st="4" end="4"/>
                                            </p:txEl>
                                          </p:spTgt>
                                        </p:tgtEl>
                                      </p:cBhvr>
                                    </p:animEffect>
                                  </p:childTnLst>
                                </p:cTn>
                              </p:par>
                            </p:childTnLst>
                          </p:cTn>
                        </p:par>
                        <p:par>
                          <p:cTn id="28" fill="hold">
                            <p:stCondLst>
                              <p:cond delay="8350"/>
                            </p:stCondLst>
                            <p:childTnLst>
                              <p:par>
                                <p:cTn id="29" presetID="52" presetClass="entr" presetSubtype="0" fill="hold" nodeType="afterEffect">
                                  <p:stCondLst>
                                    <p:cond delay="0"/>
                                  </p:stCondLst>
                                  <p:iterate type="wd">
                                    <p:tmPct val="10000"/>
                                  </p:iterate>
                                  <p:childTnLst>
                                    <p:set>
                                      <p:cBhvr>
                                        <p:cTn id="30" dur="1" fill="hold">
                                          <p:stCondLst>
                                            <p:cond delay="0"/>
                                          </p:stCondLst>
                                        </p:cTn>
                                        <p:tgtEl>
                                          <p:spTgt spid="4">
                                            <p:txEl>
                                              <p:pRg st="5" end="5"/>
                                            </p:txEl>
                                          </p:spTgt>
                                        </p:tgtEl>
                                        <p:attrNameLst>
                                          <p:attrName>style.visibility</p:attrName>
                                        </p:attrNameLst>
                                      </p:cBhvr>
                                      <p:to>
                                        <p:strVal val="visible"/>
                                      </p:to>
                                    </p:set>
                                    <p:animScale>
                                      <p:cBhvr>
                                        <p:cTn id="31" dur="1000" decel="50000" fill="hold">
                                          <p:stCondLst>
                                            <p:cond delay="0"/>
                                          </p:stCondLst>
                                        </p:cTn>
                                        <p:tgtEl>
                                          <p:spTgt spid="4">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4">
                                            <p:txEl>
                                              <p:pRg st="5" end="5"/>
                                            </p:txEl>
                                          </p:spTgt>
                                        </p:tgtEl>
                                        <p:attrNameLst>
                                          <p:attrName>ppt_x</p:attrName>
                                          <p:attrName>ppt_y</p:attrName>
                                        </p:attrNameLst>
                                      </p:cBhvr>
                                    </p:animMotion>
                                    <p:animEffect transition="in" filter="fade">
                                      <p:cBhvr>
                                        <p:cTn id="33"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360430" y="1701209"/>
            <a:ext cx="7581012" cy="3416320"/>
          </a:xfrm>
          <a:prstGeom prst="rect">
            <a:avLst/>
          </a:prstGeom>
          <a:noFill/>
        </p:spPr>
        <p:txBody>
          <a:bodyPr wrap="square" rtlCol="1">
            <a:spAutoFit/>
          </a:bodyPr>
          <a:lstStyle/>
          <a:p>
            <a:r>
              <a:rPr lang="ar-DZ" sz="2400" b="1" dirty="0" smtClean="0">
                <a:effectLst>
                  <a:outerShdw blurRad="38100" dist="38100" dir="2700000" algn="tl">
                    <a:srgbClr val="000000">
                      <a:alpha val="43137"/>
                    </a:srgbClr>
                  </a:outerShdw>
                </a:effectLst>
              </a:rPr>
              <a:t>1- في أي مكان تأتي الجمعة قبل </a:t>
            </a:r>
            <a:r>
              <a:rPr lang="ar-DZ" sz="2400" b="1" dirty="0" err="1" smtClean="0">
                <a:effectLst>
                  <a:outerShdw blurRad="38100" dist="38100" dir="2700000" algn="tl">
                    <a:srgbClr val="000000">
                      <a:alpha val="43137"/>
                    </a:srgbClr>
                  </a:outerShdw>
                </a:effectLst>
              </a:rPr>
              <a:t>الخميس ؟</a:t>
            </a:r>
            <a:endParaRPr lang="ar-SA" sz="2400" b="1" dirty="0" smtClean="0">
              <a:effectLst>
                <a:outerShdw blurRad="38100" dist="38100" dir="2700000" algn="tl">
                  <a:srgbClr val="000000">
                    <a:alpha val="43137"/>
                  </a:srgbClr>
                </a:outerShdw>
              </a:effectLst>
            </a:endParaRPr>
          </a:p>
          <a:p>
            <a:endParaRPr lang="en-US" sz="2400" b="1" dirty="0" smtClean="0">
              <a:effectLst>
                <a:outerShdw blurRad="38100" dist="38100" dir="2700000" algn="tl">
                  <a:srgbClr val="000000">
                    <a:alpha val="43137"/>
                  </a:srgbClr>
                </a:outerShdw>
              </a:effectLst>
            </a:endParaRPr>
          </a:p>
          <a:p>
            <a:r>
              <a:rPr lang="ar-SA" sz="2400" b="1" dirty="0" smtClean="0">
                <a:effectLst>
                  <a:outerShdw blurRad="38100" dist="38100" dir="2700000" algn="tl">
                    <a:srgbClr val="000000">
                      <a:alpha val="43137"/>
                    </a:srgbClr>
                  </a:outerShdw>
                </a:effectLst>
              </a:rPr>
              <a:t>2-من الذي يتمنى ان يكون </a:t>
            </a:r>
            <a:r>
              <a:rPr lang="ar-SA" sz="2400" b="1" dirty="0" err="1" smtClean="0">
                <a:effectLst>
                  <a:outerShdw blurRad="38100" dist="38100" dir="2700000" algn="tl">
                    <a:srgbClr val="000000">
                      <a:alpha val="43137"/>
                    </a:srgbClr>
                  </a:outerShdw>
                </a:effectLst>
              </a:rPr>
              <a:t>اعور؟</a:t>
            </a:r>
            <a:endParaRPr lang="ar-SA" sz="2400" b="1" dirty="0" smtClean="0">
              <a:effectLst>
                <a:outerShdw blurRad="38100" dist="38100" dir="2700000" algn="tl">
                  <a:srgbClr val="000000">
                    <a:alpha val="43137"/>
                  </a:srgbClr>
                </a:outerShdw>
              </a:effectLst>
            </a:endParaRPr>
          </a:p>
          <a:p>
            <a:endParaRPr lang="ar-SA" sz="2400" b="1" dirty="0" smtClean="0">
              <a:effectLst>
                <a:outerShdw blurRad="38100" dist="38100" dir="2700000" algn="tl">
                  <a:srgbClr val="000000">
                    <a:alpha val="43137"/>
                  </a:srgbClr>
                </a:outerShdw>
              </a:effectLst>
            </a:endParaRPr>
          </a:p>
          <a:p>
            <a:r>
              <a:rPr lang="ar-SA" sz="2400" b="1" dirty="0" smtClean="0">
                <a:effectLst>
                  <a:outerShdw blurRad="38100" dist="38100" dir="2700000" algn="tl">
                    <a:srgbClr val="000000">
                      <a:alpha val="43137"/>
                    </a:srgbClr>
                  </a:outerShdw>
                </a:effectLst>
              </a:rPr>
              <a:t>3-</a:t>
            </a:r>
            <a:r>
              <a:rPr lang="ar-DZ" sz="2400" b="1" dirty="0" smtClean="0">
                <a:effectLst>
                  <a:outerShdw blurRad="38100" dist="38100" dir="2700000" algn="tl">
                    <a:srgbClr val="000000">
                      <a:alpha val="43137"/>
                    </a:srgbClr>
                  </a:outerShdw>
                </a:effectLst>
              </a:rPr>
              <a:t> رجلاه على الأرض و رأسه فوق النجوم، من </a:t>
            </a:r>
            <a:r>
              <a:rPr lang="ar-DZ" sz="2400" b="1" dirty="0" err="1" smtClean="0">
                <a:effectLst>
                  <a:outerShdw blurRad="38100" dist="38100" dir="2700000" algn="tl">
                    <a:srgbClr val="000000">
                      <a:alpha val="43137"/>
                    </a:srgbClr>
                  </a:outerShdw>
                </a:effectLst>
              </a:rPr>
              <a:t>هو ؟</a:t>
            </a:r>
            <a:r>
              <a:rPr lang="ar-DZ" sz="2400" b="1" dirty="0" smtClean="0">
                <a:effectLst>
                  <a:outerShdw blurRad="38100" dist="38100" dir="2700000" algn="tl">
                    <a:srgbClr val="000000">
                      <a:alpha val="43137"/>
                    </a:srgbClr>
                  </a:outerShdw>
                </a:effectLst>
              </a:rPr>
              <a:t> </a:t>
            </a:r>
            <a:endParaRPr lang="en-US" sz="2400" b="1" dirty="0" smtClean="0">
              <a:effectLst>
                <a:outerShdw blurRad="38100" dist="38100" dir="2700000" algn="tl">
                  <a:srgbClr val="000000">
                    <a:alpha val="43137"/>
                  </a:srgbClr>
                </a:outerShdw>
              </a:effectLst>
            </a:endParaRPr>
          </a:p>
          <a:p>
            <a:endParaRPr lang="en-US" sz="2400" b="1" dirty="0" smtClean="0">
              <a:effectLst>
                <a:outerShdw blurRad="38100" dist="38100" dir="2700000" algn="tl">
                  <a:srgbClr val="000000">
                    <a:alpha val="43137"/>
                  </a:srgbClr>
                </a:outerShdw>
              </a:effectLst>
            </a:endParaRPr>
          </a:p>
          <a:p>
            <a:endParaRPr lang="en-US" sz="2400" b="1" dirty="0" smtClean="0">
              <a:effectLst>
                <a:outerShdw blurRad="38100" dist="38100" dir="2700000" algn="tl">
                  <a:srgbClr val="000000">
                    <a:alpha val="43137"/>
                  </a:srgbClr>
                </a:outerShdw>
              </a:effectLst>
            </a:endParaRPr>
          </a:p>
          <a:p>
            <a:endParaRPr lang="en-US" sz="2400" b="1" dirty="0" smtClean="0">
              <a:effectLst>
                <a:outerShdw blurRad="38100" dist="38100" dir="2700000" algn="tl">
                  <a:srgbClr val="000000">
                    <a:alpha val="43137"/>
                  </a:srgbClr>
                </a:outerShdw>
              </a:effectLst>
            </a:endParaRPr>
          </a:p>
          <a:p>
            <a:endParaRPr lang="ar-SA" sz="2400"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8254" y="493783"/>
            <a:ext cx="4979338" cy="729430"/>
          </a:xfrm>
          <a:prstGeom prst="rect">
            <a:avLst/>
          </a:prstGeom>
          <a:noFill/>
          <a:ln w="28575">
            <a:solidFill>
              <a:schemeClr val="accent1">
                <a:lumMod val="60000"/>
                <a:lumOff val="40000"/>
              </a:schemeClr>
            </a:solidFill>
            <a:prstDash val="sysDot"/>
          </a:ln>
        </p:spPr>
        <p:txBody>
          <a:bodyPr wrap="square">
            <a:spAutoFit/>
          </a:bodyPr>
          <a:lstStyle/>
          <a:p>
            <a:pPr algn="l">
              <a:lnSpc>
                <a:spcPct val="115000"/>
              </a:lnSpc>
              <a:spcAft>
                <a:spcPts val="1000"/>
              </a:spcAft>
            </a:pP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Peripheral Neuropathy :</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1204180" y="2094355"/>
            <a:ext cx="8483028" cy="1791260"/>
          </a:xfrm>
          <a:prstGeom prst="rect">
            <a:avLst/>
          </a:prstGeom>
          <a:ln>
            <a:solidFill>
              <a:schemeClr val="accent1">
                <a:lumMod val="20000"/>
                <a:lumOff val="80000"/>
              </a:schemeClr>
            </a:solidFill>
          </a:ln>
        </p:spPr>
        <p:txBody>
          <a:bodyPr wrap="square">
            <a:spAutoFit/>
          </a:bodyPr>
          <a:lstStyle/>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describes disorders of peripheral nerves, including the dorsal or ventral nerve roots; dorsal root ganglia; brachial or lumbosacral plexus; cranial nerves (except I and II); and other sensory, motor,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autonomic,or</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mixed nerves.</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01506708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1000"/>
                                        <p:tgtEl>
                                          <p:spTgt spid="4">
                                            <p:txEl>
                                              <p:pRg st="0" end="0"/>
                                            </p:txEl>
                                          </p:spTgt>
                                        </p:tgtEl>
                                      </p:cBhvr>
                                    </p:animEffect>
                                  </p:childTnLst>
                                </p:cTn>
                              </p:par>
                            </p:childTnLst>
                          </p:cTn>
                        </p:par>
                        <p:par>
                          <p:cTn id="8" fill="hold">
                            <p:stCondLst>
                              <p:cond delay="1000"/>
                            </p:stCondLst>
                            <p:childTnLst>
                              <p:par>
                                <p:cTn id="9" presetID="14" presetClass="entr" presetSubtype="5"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randombar(vertical)">
                                      <p:cBhvr>
                                        <p:cTn id="1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102" y="306939"/>
            <a:ext cx="8319585" cy="689099"/>
          </a:xfrm>
          <a:prstGeom prst="rect">
            <a:avLst/>
          </a:prstGeom>
          <a:solidFill>
            <a:schemeClr val="accent1">
              <a:lumMod val="20000"/>
              <a:lumOff val="80000"/>
            </a:schemeClr>
          </a:solidFill>
        </p:spPr>
        <p:txBody>
          <a:bodyPr wrap="none">
            <a:spAutoFit/>
          </a:bodyPr>
          <a:lstStyle/>
          <a:p>
            <a:pPr algn="l">
              <a:lnSpc>
                <a:spcPct val="115000"/>
              </a:lnSpc>
              <a:spcAft>
                <a:spcPts val="1000"/>
              </a:spcAft>
            </a:pP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Classification Of Peripheral Neuropathy:</a:t>
            </a:r>
            <a:endParaRPr lang="en-US"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966951" y="1319128"/>
            <a:ext cx="8854966" cy="4556119"/>
          </a:xfrm>
          <a:prstGeom prst="rect">
            <a:avLst/>
          </a:prstGeom>
          <a:ln>
            <a:solidFill>
              <a:schemeClr val="accent1">
                <a:lumMod val="20000"/>
                <a:lumOff val="80000"/>
              </a:schemeClr>
            </a:solidFill>
          </a:ln>
        </p:spPr>
        <p:txBody>
          <a:bodyPr wrap="square">
            <a:spAutoFit/>
          </a:bodyPr>
          <a:lstStyle/>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1-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mononeuropathy</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a- focal :due to compression ex. Carpal tunnel syndrome or ischemia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ex.diabetic</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mononeuropathy</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b- multiplex ex. Diabetes ,diphtheria, connective tissue disease ,etc…</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2- poly neuropathy :</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a-demyelination : the lesion is in the myelin sheath ex.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Gullian</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Barri</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syndrome and CIDP.</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b- axonal : the lesion is in the nerve axon ex. Diabetic polyneuropathy and alcoholic neuropathy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52777543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amond(in)">
                                      <p:cBhvr>
                                        <p:cTn id="11" dur="1500"/>
                                        <p:tgtEl>
                                          <p:spTgt spid="5">
                                            <p:txEl>
                                              <p:pRg st="0" end="0"/>
                                            </p:txEl>
                                          </p:spTgt>
                                        </p:tgtEl>
                                      </p:cBhvr>
                                    </p:animEffect>
                                  </p:childTnLst>
                                </p:cTn>
                              </p:par>
                            </p:childTnLst>
                          </p:cTn>
                        </p:par>
                        <p:par>
                          <p:cTn id="12" fill="hold">
                            <p:stCondLst>
                              <p:cond delay="3500"/>
                            </p:stCondLst>
                            <p:childTnLst>
                              <p:par>
                                <p:cTn id="13" presetID="2" presetClass="entr" presetSubtype="4"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additive="base">
                                        <p:cTn id="1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17" fill="hold">
                            <p:stCondLst>
                              <p:cond delay="4000"/>
                            </p:stCondLst>
                            <p:childTnLst>
                              <p:par>
                                <p:cTn id="18" presetID="2" presetClass="entr" presetSubtype="4" fill="hold"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additive="base">
                                        <p:cTn id="20"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22" fill="hold">
                            <p:stCondLst>
                              <p:cond delay="4500"/>
                            </p:stCondLst>
                            <p:childTnLst>
                              <p:par>
                                <p:cTn id="23" presetID="8" presetClass="entr" presetSubtype="16" fill="hold" nodeType="after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diamond(in)">
                                      <p:cBhvr>
                                        <p:cTn id="25" dur="1500"/>
                                        <p:tgtEl>
                                          <p:spTgt spid="5">
                                            <p:txEl>
                                              <p:pRg st="3" end="3"/>
                                            </p:txEl>
                                          </p:spTgt>
                                        </p:tgtEl>
                                      </p:cBhvr>
                                    </p:animEffect>
                                  </p:childTnLst>
                                </p:cTn>
                              </p:par>
                            </p:childTnLst>
                          </p:cTn>
                        </p:par>
                        <p:par>
                          <p:cTn id="26" fill="hold">
                            <p:stCondLst>
                              <p:cond delay="6000"/>
                            </p:stCondLst>
                            <p:childTnLst>
                              <p:par>
                                <p:cTn id="27" presetID="2" presetClass="entr" presetSubtype="4" fill="hold" nodeType="after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par>
                          <p:cTn id="31" fill="hold">
                            <p:stCondLst>
                              <p:cond delay="6500"/>
                            </p:stCondLst>
                            <p:childTnLst>
                              <p:par>
                                <p:cTn id="32" presetID="2" presetClass="entr" presetSubtype="4" fill="hold" nodeType="after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 calcmode="lin" valueType="num">
                                      <p:cBhvr additive="base">
                                        <p:cTn id="34"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681" y="228110"/>
            <a:ext cx="4934043" cy="689099"/>
          </a:xfrm>
          <a:prstGeom prst="rect">
            <a:avLst/>
          </a:prstGeom>
          <a:solidFill>
            <a:schemeClr val="accent1">
              <a:lumMod val="20000"/>
              <a:lumOff val="80000"/>
            </a:schemeClr>
          </a:solidFill>
        </p:spPr>
        <p:txBody>
          <a:bodyPr wrap="none">
            <a:spAutoFit/>
          </a:bodyPr>
          <a:lstStyle/>
          <a:p>
            <a:pPr algn="l">
              <a:lnSpc>
                <a:spcPct val="115000"/>
              </a:lnSpc>
              <a:spcAft>
                <a:spcPts val="1000"/>
              </a:spcAft>
            </a:pP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Causes Of Neuropathy :</a:t>
            </a:r>
            <a:endParaRPr lang="en-US"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 name="Rectangle 5"/>
          <p:cNvSpPr/>
          <p:nvPr/>
        </p:nvSpPr>
        <p:spPr>
          <a:xfrm>
            <a:off x="1093074" y="1300188"/>
            <a:ext cx="8776139" cy="4940840"/>
          </a:xfrm>
          <a:prstGeom prst="rect">
            <a:avLst/>
          </a:prstGeom>
          <a:ln>
            <a:solidFill>
              <a:schemeClr val="accent1">
                <a:lumMod val="20000"/>
                <a:lumOff val="80000"/>
              </a:schemeClr>
            </a:solidFill>
          </a:ln>
        </p:spPr>
        <p:txBody>
          <a:bodyPr wrap="square">
            <a:spAutoFit/>
          </a:bodyPr>
          <a:lstStyle/>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1- immune :GBS,CIDP ,MMN .</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2- metabolic : hypothyroidism,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achromegaly,diabetes</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,porphyria.</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3- connective tissue disease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SLE,RA,polyarteritis</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nodosa</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4- compressive :Carpel tunnel syndrome, trauma .</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5- nutritional : B12 ,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Vit</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E and Cupper deficiency.</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6-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paraneoplastic</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neuropathy .</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7- toxins and  drugs :alcohol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cisplatin</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,mercury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amiodarone</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8- infectious :</a:t>
            </a:r>
            <a:r>
              <a:rPr lang="en-US" sz="2400" dirty="0" err="1" smtClean="0">
                <a:effectLst/>
                <a:latin typeface="Times New Roman" panose="02020603050405020304" pitchFamily="18" charset="0"/>
                <a:ea typeface="Times New Roman" panose="02020603050405020304" pitchFamily="18" charset="0"/>
                <a:cs typeface="Arial" panose="020B0604020202020204" pitchFamily="34" charset="0"/>
              </a:rPr>
              <a:t>lyme</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diphtheria ,CMV ,EBV .</a:t>
            </a:r>
            <a:endParaRPr lang="en-US" sz="1600" dirty="0" smtClean="0">
              <a:effectLst/>
              <a:latin typeface="Calibri" panose="020F0502020204030204" pitchFamily="34" charset="0"/>
              <a:ea typeface="Times New Roman" panose="02020603050405020304" pitchFamily="18" charset="0"/>
              <a:cs typeface="Arial" panose="020B0604020202020204" pitchFamily="34" charset="0"/>
            </a:endParaRPr>
          </a:p>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9- hereditary : Charcot Marie Tooth syndrome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49846022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42" presetClass="entr" presetSubtype="0" fill="hold" nodeType="after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42" presetClass="entr" presetSubtype="0" fill="hold" nodeType="after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fade">
                                      <p:cBhvr>
                                        <p:cTn id="20" dur="1000"/>
                                        <p:tgtEl>
                                          <p:spTgt spid="6">
                                            <p:txEl>
                                              <p:pRg st="1" end="1"/>
                                            </p:txEl>
                                          </p:spTgt>
                                        </p:tgtEl>
                                      </p:cBhvr>
                                    </p:animEffect>
                                    <p:anim calcmode="lin" valueType="num">
                                      <p:cBhvr>
                                        <p:cTn id="2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nodeType="after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Effect transition="in" filter="fade">
                                      <p:cBhvr>
                                        <p:cTn id="26" dur="1000"/>
                                        <p:tgtEl>
                                          <p:spTgt spid="6">
                                            <p:txEl>
                                              <p:pRg st="2" end="2"/>
                                            </p:txEl>
                                          </p:spTgt>
                                        </p:tgtEl>
                                      </p:cBhvr>
                                    </p:animEffect>
                                    <p:anim calcmode="lin" valueType="num">
                                      <p:cBhvr>
                                        <p:cTn id="2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42" presetClass="entr" presetSubtype="0" fill="hold" nodeType="after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fade">
                                      <p:cBhvr>
                                        <p:cTn id="32" dur="1000"/>
                                        <p:tgtEl>
                                          <p:spTgt spid="6">
                                            <p:txEl>
                                              <p:pRg st="3" end="3"/>
                                            </p:txEl>
                                          </p:spTgt>
                                        </p:tgtEl>
                                      </p:cBhvr>
                                    </p:animEffect>
                                    <p:anim calcmode="lin" valueType="num">
                                      <p:cBhvr>
                                        <p:cTn id="3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0"/>
                            </p:stCondLst>
                            <p:childTnLst>
                              <p:par>
                                <p:cTn id="36" presetID="42" presetClass="entr" presetSubtype="0" fill="hold" nodeType="afterEffect">
                                  <p:stCondLst>
                                    <p:cond delay="0"/>
                                  </p:stCondLst>
                                  <p:childTnLst>
                                    <p:set>
                                      <p:cBhvr>
                                        <p:cTn id="37" dur="1" fill="hold">
                                          <p:stCondLst>
                                            <p:cond delay="0"/>
                                          </p:stCondLst>
                                        </p:cTn>
                                        <p:tgtEl>
                                          <p:spTgt spid="6">
                                            <p:txEl>
                                              <p:pRg st="4" end="4"/>
                                            </p:txEl>
                                          </p:spTgt>
                                        </p:tgtEl>
                                        <p:attrNameLst>
                                          <p:attrName>style.visibility</p:attrName>
                                        </p:attrNameLst>
                                      </p:cBhvr>
                                      <p:to>
                                        <p:strVal val="visible"/>
                                      </p:to>
                                    </p:set>
                                    <p:animEffect transition="in" filter="fade">
                                      <p:cBhvr>
                                        <p:cTn id="38" dur="1000"/>
                                        <p:tgtEl>
                                          <p:spTgt spid="6">
                                            <p:txEl>
                                              <p:pRg st="4" end="4"/>
                                            </p:txEl>
                                          </p:spTgt>
                                        </p:tgtEl>
                                      </p:cBhvr>
                                    </p:animEffect>
                                    <p:anim calcmode="lin" valueType="num">
                                      <p:cBhvr>
                                        <p:cTn id="39"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6000"/>
                            </p:stCondLst>
                            <p:childTnLst>
                              <p:par>
                                <p:cTn id="42" presetID="42" presetClass="entr" presetSubtype="0" fill="hold" nodeType="after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Effect transition="in" filter="fade">
                                      <p:cBhvr>
                                        <p:cTn id="44" dur="1000"/>
                                        <p:tgtEl>
                                          <p:spTgt spid="6">
                                            <p:txEl>
                                              <p:pRg st="5" end="5"/>
                                            </p:txEl>
                                          </p:spTgt>
                                        </p:tgtEl>
                                      </p:cBhvr>
                                    </p:animEffect>
                                    <p:anim calcmode="lin" valueType="num">
                                      <p:cBhvr>
                                        <p:cTn id="4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42" presetClass="entr" presetSubtype="0" fill="hold" nodeType="afterEffect">
                                  <p:stCondLst>
                                    <p:cond delay="0"/>
                                  </p:stCondLst>
                                  <p:childTnLst>
                                    <p:set>
                                      <p:cBhvr>
                                        <p:cTn id="49" dur="1" fill="hold">
                                          <p:stCondLst>
                                            <p:cond delay="0"/>
                                          </p:stCondLst>
                                        </p:cTn>
                                        <p:tgtEl>
                                          <p:spTgt spid="6">
                                            <p:txEl>
                                              <p:pRg st="6" end="6"/>
                                            </p:txEl>
                                          </p:spTgt>
                                        </p:tgtEl>
                                        <p:attrNameLst>
                                          <p:attrName>style.visibility</p:attrName>
                                        </p:attrNameLst>
                                      </p:cBhvr>
                                      <p:to>
                                        <p:strVal val="visible"/>
                                      </p:to>
                                    </p:set>
                                    <p:animEffect transition="in" filter="fade">
                                      <p:cBhvr>
                                        <p:cTn id="50" dur="1000"/>
                                        <p:tgtEl>
                                          <p:spTgt spid="6">
                                            <p:txEl>
                                              <p:pRg st="6" end="6"/>
                                            </p:txEl>
                                          </p:spTgt>
                                        </p:tgtEl>
                                      </p:cBhvr>
                                    </p:animEffect>
                                    <p:anim calcmode="lin" valueType="num">
                                      <p:cBhvr>
                                        <p:cTn id="51"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par>
                          <p:cTn id="53" fill="hold">
                            <p:stCondLst>
                              <p:cond delay="8000"/>
                            </p:stCondLst>
                            <p:childTnLst>
                              <p:par>
                                <p:cTn id="54" presetID="42" presetClass="entr" presetSubtype="0" fill="hold" nodeType="after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Effect transition="in" filter="fade">
                                      <p:cBhvr>
                                        <p:cTn id="56" dur="1000"/>
                                        <p:tgtEl>
                                          <p:spTgt spid="6">
                                            <p:txEl>
                                              <p:pRg st="7" end="7"/>
                                            </p:txEl>
                                          </p:spTgt>
                                        </p:tgtEl>
                                      </p:cBhvr>
                                    </p:animEffect>
                                    <p:anim calcmode="lin" valueType="num">
                                      <p:cBhvr>
                                        <p:cTn id="57"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par>
                          <p:cTn id="59" fill="hold">
                            <p:stCondLst>
                              <p:cond delay="9000"/>
                            </p:stCondLst>
                            <p:childTnLst>
                              <p:par>
                                <p:cTn id="60" presetID="42" presetClass="entr" presetSubtype="0" fill="hold" nodeType="afterEffect">
                                  <p:stCondLst>
                                    <p:cond delay="0"/>
                                  </p:stCondLst>
                                  <p:childTnLst>
                                    <p:set>
                                      <p:cBhvr>
                                        <p:cTn id="61" dur="1" fill="hold">
                                          <p:stCondLst>
                                            <p:cond delay="0"/>
                                          </p:stCondLst>
                                        </p:cTn>
                                        <p:tgtEl>
                                          <p:spTgt spid="6">
                                            <p:txEl>
                                              <p:pRg st="8" end="8"/>
                                            </p:txEl>
                                          </p:spTgt>
                                        </p:tgtEl>
                                        <p:attrNameLst>
                                          <p:attrName>style.visibility</p:attrName>
                                        </p:attrNameLst>
                                      </p:cBhvr>
                                      <p:to>
                                        <p:strVal val="visible"/>
                                      </p:to>
                                    </p:set>
                                    <p:animEffect transition="in" filter="fade">
                                      <p:cBhvr>
                                        <p:cTn id="62" dur="1000"/>
                                        <p:tgtEl>
                                          <p:spTgt spid="6">
                                            <p:txEl>
                                              <p:pRg st="8" end="8"/>
                                            </p:txEl>
                                          </p:spTgt>
                                        </p:tgtEl>
                                      </p:cBhvr>
                                    </p:animEffect>
                                    <p:anim calcmode="lin" valueType="num">
                                      <p:cBhvr>
                                        <p:cTn id="63"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64"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59568" y="212346"/>
            <a:ext cx="3420808" cy="689099"/>
          </a:xfrm>
          <a:prstGeom prst="rect">
            <a:avLst/>
          </a:prstGeom>
          <a:solidFill>
            <a:schemeClr val="accent1">
              <a:lumMod val="20000"/>
              <a:lumOff val="80000"/>
            </a:schemeClr>
          </a:solidFill>
        </p:spPr>
        <p:txBody>
          <a:bodyPr wrap="none">
            <a:spAutoFit/>
          </a:bodyPr>
          <a:lstStyle/>
          <a:p>
            <a:pPr algn="l">
              <a:lnSpc>
                <a:spcPct val="115000"/>
              </a:lnSpc>
              <a:spcAft>
                <a:spcPts val="1000"/>
              </a:spcAft>
            </a:pPr>
            <a:r>
              <a:rPr lang="en-US" sz="3600" b="1" dirty="0" smtClean="0">
                <a:effectLst/>
                <a:latin typeface="Times New Roman" panose="02020603050405020304" pitchFamily="18" charset="0"/>
                <a:ea typeface="Times New Roman" panose="02020603050405020304" pitchFamily="18" charset="0"/>
                <a:cs typeface="Arial" panose="020B0604020202020204" pitchFamily="34" charset="0"/>
              </a:rPr>
              <a:t>Clinical features</a:t>
            </a:r>
            <a:endParaRPr lang="en-US" sz="3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7" name="Rectangle 6"/>
          <p:cNvSpPr/>
          <p:nvPr/>
        </p:nvSpPr>
        <p:spPr>
          <a:xfrm>
            <a:off x="932376" y="1495402"/>
            <a:ext cx="8400810" cy="2613857"/>
          </a:xfrm>
          <a:prstGeom prst="rect">
            <a:avLst/>
          </a:prstGeom>
          <a:ln>
            <a:solidFill>
              <a:schemeClr val="accent1">
                <a:lumMod val="20000"/>
                <a:lumOff val="80000"/>
              </a:schemeClr>
            </a:solidFill>
          </a:ln>
        </p:spPr>
        <p:txBody>
          <a:bodyPr wrap="square">
            <a:spAutoFit/>
          </a:bodyPr>
          <a:lstStyle/>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Motor nerve involvement produces features of a lower motor neuron lesion. Symptom s and signs of sensory nerve involvement depend on the type of sensory nerve involved.  Autonomic fibers involvement may cause postural hypotension due to disruption of vasomotor control, or disturbance of sweating, cardiac rhythm , and gastrointestinal, bladder and sexual functions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499020315"/>
      </p:ext>
    </p:extLst>
  </p:cSld>
  <p:clrMapOvr>
    <a:masterClrMapping/>
  </p:clrMapOvr>
  <mc:AlternateContent xmlns:mc="http://schemas.openxmlformats.org/markup-compatibility/2006">
    <mc:Choice xmlns="" xmlns:p14="http://schemas.microsoft.com/office/powerpoint/2010/main" Requires="p14">
      <p:transition spd="slow" p14:dur="30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800" decel="100000"/>
                                        <p:tgtEl>
                                          <p:spTgt spid="6">
                                            <p:txEl>
                                              <p:pRg st="0" end="0"/>
                                            </p:txEl>
                                          </p:spTgt>
                                        </p:tgtEl>
                                      </p:cBhvr>
                                    </p:animEffect>
                                    <p:anim calcmode="lin" valueType="num">
                                      <p:cBhvr>
                                        <p:cTn id="8" dur="800" decel="100000" fill="hold"/>
                                        <p:tgtEl>
                                          <p:spTgt spid="6">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6">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6">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52" presetClass="entr" presetSubtype="0" fill="hold" nodeType="after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Scale>
                                      <p:cBhvr>
                                        <p:cTn id="16" dur="1000" decel="50000" fill="hold">
                                          <p:stCondLst>
                                            <p:cond delay="0"/>
                                          </p:stCondLst>
                                        </p:cTn>
                                        <p:tgtEl>
                                          <p:spTgt spid="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7">
                                            <p:txEl>
                                              <p:pRg st="0" end="0"/>
                                            </p:txEl>
                                          </p:spTgt>
                                        </p:tgtEl>
                                        <p:attrNameLst>
                                          <p:attrName>ppt_x</p:attrName>
                                          <p:attrName>ppt_y</p:attrName>
                                        </p:attrNameLst>
                                      </p:cBhvr>
                                    </p:animMotion>
                                    <p:animEffect transition="in" filter="fade">
                                      <p:cBhvr>
                                        <p:cTn id="18"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6542" y="516899"/>
            <a:ext cx="2929008" cy="646331"/>
          </a:xfrm>
          <a:prstGeom prst="rect">
            <a:avLst/>
          </a:prstGeom>
          <a:solidFill>
            <a:schemeClr val="accent1">
              <a:lumMod val="20000"/>
              <a:lumOff val="80000"/>
            </a:schemeClr>
          </a:solidFill>
        </p:spPr>
        <p:txBody>
          <a:bodyPr wrap="none">
            <a:spAutoFit/>
          </a:bodyPr>
          <a:lstStyle/>
          <a:p>
            <a:r>
              <a:rPr lang="en-US" sz="3600" b="1" dirty="0" smtClean="0">
                <a:effectLst/>
                <a:latin typeface="Times New Roman" panose="02020603050405020304" pitchFamily="18" charset="0"/>
                <a:ea typeface="Times New Roman" panose="02020603050405020304" pitchFamily="18" charset="0"/>
              </a:rPr>
              <a:t>Investigations</a:t>
            </a:r>
            <a:endParaRPr lang="ar-IQ" sz="3600" dirty="0"/>
          </a:p>
        </p:txBody>
      </p:sp>
      <p:sp>
        <p:nvSpPr>
          <p:cNvPr id="5" name="Rectangle 4"/>
          <p:cNvSpPr/>
          <p:nvPr/>
        </p:nvSpPr>
        <p:spPr>
          <a:xfrm>
            <a:off x="1282262" y="1638912"/>
            <a:ext cx="8476593" cy="2640723"/>
          </a:xfrm>
          <a:prstGeom prst="rect">
            <a:avLst/>
          </a:prstGeom>
          <a:ln>
            <a:solidFill>
              <a:schemeClr val="accent1">
                <a:lumMod val="20000"/>
                <a:lumOff val="80000"/>
              </a:schemeClr>
            </a:solidFill>
          </a:ln>
        </p:spPr>
        <p:txBody>
          <a:bodyPr wrap="square">
            <a:spAutoFit/>
          </a:bodyPr>
          <a:lstStyle/>
          <a:p>
            <a:pPr algn="l">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Investigations required in a patient with peripheral neuropathy reflect wide spectrum  of causes. Neurophysiological tests , and sometimes nerve biopsy , will help determine  whether the pathology is primarily affecting the nerve axon (axonal neuropathy), the myelin sheath (demyelinating neuropathy) or the blood vessels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47859939"/>
      </p:ext>
    </p:extLst>
  </p:cSld>
  <p:clrMapOvr>
    <a:masterClrMapping/>
  </p:clrMapOvr>
  <mc:AlternateContent xmlns:mc="http://schemas.openxmlformats.org/markup-compatibility/2006">
    <mc:Choice xmlns="" xmlns:p14="http://schemas.microsoft.com/office/powerpoint/2010/main" Requires="p14">
      <p:transition spd="slow" p14:dur="2000">
        <p14:ferris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par>
                          <p:cTn id="11" fill="hold">
                            <p:stCondLst>
                              <p:cond delay="1000"/>
                            </p:stCondLst>
                            <p:childTnLst>
                              <p:par>
                                <p:cTn id="12" presetID="52" presetClass="entr" presetSubtype="0" fill="hold" nodeType="after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Scale>
                                      <p:cBhvr>
                                        <p:cTn id="14" dur="1000" decel="50000" fill="hold">
                                          <p:stCondLst>
                                            <p:cond delay="0"/>
                                          </p:stCondLst>
                                        </p:cTn>
                                        <p:tgtEl>
                                          <p:spTgt spid="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
                                            <p:txEl>
                                              <p:pRg st="0" end="0"/>
                                            </p:txEl>
                                          </p:spTgt>
                                        </p:tgtEl>
                                        <p:attrNameLst>
                                          <p:attrName>ppt_x</p:attrName>
                                          <p:attrName>ppt_y</p:attrName>
                                        </p:attrNameLst>
                                      </p:cBhvr>
                                    </p:animMotion>
                                    <p:animEffect transition="in" filter="fade">
                                      <p:cBhvr>
                                        <p:cTn id="16"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 xmlns:a14="http://schemas.microsoft.com/office/drawing/2010/main" val="0"/>
              </a:ext>
            </a:extLst>
          </a:blip>
          <a:stretch>
            <a:fillRect/>
          </a:stretch>
        </p:blipFill>
        <p:spPr>
          <a:xfrm>
            <a:off x="506728" y="236483"/>
            <a:ext cx="8747629" cy="6385034"/>
          </a:xfrm>
          <a:prstGeom prst="rect">
            <a:avLst/>
          </a:prstGeom>
        </p:spPr>
      </p:pic>
    </p:spTree>
    <p:extLst>
      <p:ext uri="{BB962C8B-B14F-4D97-AF65-F5344CB8AC3E}">
        <p14:creationId xmlns="" xmlns:p14="http://schemas.microsoft.com/office/powerpoint/2010/main" val="408743252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endParaRPr lang="ar-SA"/>
          </a:p>
        </p:txBody>
      </p:sp>
      <p:pic>
        <p:nvPicPr>
          <p:cNvPr id="4" name="Picture 2" descr="E:\Training\برنامج الذاكرة الخارقة\photos\التركيز\090123214221dNoi.jpg"/>
          <p:cNvPicPr>
            <a:picLocks noChangeAspect="1" noChangeArrowheads="1"/>
          </p:cNvPicPr>
          <p:nvPr/>
        </p:nvPicPr>
        <p:blipFill>
          <a:blip r:embed="rId2" cstate="print"/>
          <a:srcRect/>
          <a:stretch>
            <a:fillRect/>
          </a:stretch>
        </p:blipFill>
        <p:spPr bwMode="auto">
          <a:xfrm>
            <a:off x="2009554" y="449628"/>
            <a:ext cx="8431617" cy="6070763"/>
          </a:xfrm>
          <a:prstGeom prst="rect">
            <a:avLst/>
          </a:prstGeom>
          <a:noFill/>
          <a:ln w="9525">
            <a:noFill/>
            <a:miter lim="800000"/>
            <a:headEnd/>
            <a:tailEnd/>
          </a:ln>
          <a:effectLst>
            <a:outerShdw blurRad="50800" dist="38100" dir="8100000" algn="tr" rotWithShape="0">
              <a:prstClr val="black">
                <a:alpha val="40000"/>
              </a:prstClr>
            </a:outerShdw>
          </a:effectLst>
          <a:scene3d>
            <a:camera prst="orthographicFront"/>
            <a:lightRig rig="threePt" dir="t"/>
          </a:scene3d>
          <a:sp3d>
            <a:bevelT/>
            <a:bevelB w="165100" prst="coolSlant"/>
          </a:sp3d>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168</TotalTime>
  <Words>1027</Words>
  <Application>Microsoft Office PowerPoint</Application>
  <PresentationFormat>مخصص</PresentationFormat>
  <Paragraphs>82</Paragraphs>
  <Slides>18</Slides>
  <Notes>0</Notes>
  <HiddenSlides>0</HiddenSlides>
  <MMClips>0</MMClips>
  <ScaleCrop>false</ScaleCrop>
  <HeadingPairs>
    <vt:vector size="4" baseType="variant">
      <vt:variant>
        <vt:lpstr>سمة</vt:lpstr>
      </vt:variant>
      <vt:variant>
        <vt:i4>1</vt:i4>
      </vt:variant>
      <vt:variant>
        <vt:lpstr>عناوين الشرائح</vt:lpstr>
      </vt:variant>
      <vt:variant>
        <vt:i4>18</vt:i4>
      </vt:variant>
    </vt:vector>
  </HeadingPairs>
  <TitlesOfParts>
    <vt:vector size="19" baseType="lpstr">
      <vt:lpstr>Facet</vt:lpstr>
      <vt:lpstr>Peripheral Neuropathy</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Mustafa fadil</cp:lastModifiedBy>
  <cp:revision>23</cp:revision>
  <dcterms:created xsi:type="dcterms:W3CDTF">2015-11-02T16:11:14Z</dcterms:created>
  <dcterms:modified xsi:type="dcterms:W3CDTF">2017-10-17T04:12:39Z</dcterms:modified>
</cp:coreProperties>
</file>