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37"/>
  </p:notesMasterIdLst>
  <p:sldIdLst>
    <p:sldId id="256" r:id="rId2"/>
    <p:sldId id="264" r:id="rId3"/>
    <p:sldId id="335" r:id="rId4"/>
    <p:sldId id="336" r:id="rId5"/>
    <p:sldId id="349" r:id="rId6"/>
    <p:sldId id="348" r:id="rId7"/>
    <p:sldId id="337" r:id="rId8"/>
    <p:sldId id="338" r:id="rId9"/>
    <p:sldId id="339" r:id="rId10"/>
    <p:sldId id="340" r:id="rId11"/>
    <p:sldId id="342" r:id="rId12"/>
    <p:sldId id="345" r:id="rId13"/>
    <p:sldId id="343" r:id="rId14"/>
    <p:sldId id="344" r:id="rId15"/>
    <p:sldId id="282" r:id="rId16"/>
    <p:sldId id="271" r:id="rId17"/>
    <p:sldId id="272" r:id="rId18"/>
    <p:sldId id="355" r:id="rId19"/>
    <p:sldId id="347" r:id="rId20"/>
    <p:sldId id="334" r:id="rId21"/>
    <p:sldId id="328" r:id="rId22"/>
    <p:sldId id="329" r:id="rId23"/>
    <p:sldId id="287" r:id="rId24"/>
    <p:sldId id="288" r:id="rId25"/>
    <p:sldId id="305" r:id="rId26"/>
    <p:sldId id="351" r:id="rId27"/>
    <p:sldId id="273" r:id="rId28"/>
    <p:sldId id="354" r:id="rId29"/>
    <p:sldId id="303" r:id="rId30"/>
    <p:sldId id="304" r:id="rId31"/>
    <p:sldId id="332" r:id="rId32"/>
    <p:sldId id="324" r:id="rId33"/>
    <p:sldId id="325" r:id="rId34"/>
    <p:sldId id="327" r:id="rId35"/>
    <p:sldId id="319" r:id="rId3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104" y="-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4D1C0-AD21-1F45-8A18-C5CA55C47182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777D6-4E37-1743-9B43-65E838ABB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4644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indications are that the use of the method of diagnosis gives sensitivities of the order of 60% and a specificity of 85%.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777D6-4E37-1743-9B43-65E838ABBC6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5621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777D6-4E37-1743-9B43-65E838ABBC6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1728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 b="1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8000" b="1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8000" b="1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8000" b="1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8000" b="1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8DD3A74-26F3-3C49-949E-3392572F20BF}" type="slidenum">
              <a:rPr lang="en-US" sz="1200" b="0">
                <a:latin typeface="Arial" charset="0"/>
              </a:rPr>
              <a:pPr eaLnBrk="1" hangingPunct="1"/>
              <a:t>29</a:t>
            </a:fld>
            <a:endParaRPr lang="en-US" sz="1200" b="0">
              <a:latin typeface="Arial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0" b="1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8000" b="1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8000" b="1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8000" b="1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8000" b="1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A8819A8-06F3-164A-9B5E-5D80F77D667E}" type="slidenum">
              <a:rPr lang="en-US" sz="1200" b="0">
                <a:latin typeface="Arial" charset="0"/>
              </a:rPr>
              <a:pPr eaLnBrk="1" hangingPunct="1"/>
              <a:t>30</a:t>
            </a:fld>
            <a:endParaRPr lang="en-US" sz="1200" b="0">
              <a:latin typeface="Arial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Technique: Before using the </a:t>
            </a:r>
            <a:r>
              <a:rPr lang="en-US" dirty="0" err="1" smtClean="0"/>
              <a:t>diagnodent</a:t>
            </a:r>
            <a:r>
              <a:rPr lang="en-US" dirty="0" smtClean="0"/>
              <a:t>, the unit must be </a:t>
            </a:r>
          </a:p>
          <a:p>
            <a:r>
              <a:rPr lang="en-US" dirty="0" smtClean="0"/>
              <a:t>   calibrated with the selected tip and a patient-specific baseline must be established. Switch on the </a:t>
            </a:r>
            <a:r>
              <a:rPr lang="en-US" dirty="0" err="1" smtClean="0"/>
              <a:t>diagnodent</a:t>
            </a:r>
            <a:r>
              <a:rPr lang="en-US" dirty="0" smtClean="0"/>
              <a:t>, set the </a:t>
            </a:r>
            <a:r>
              <a:rPr lang="en-US" dirty="0" err="1" smtClean="0"/>
              <a:t>diagnodent</a:t>
            </a:r>
            <a:r>
              <a:rPr lang="en-US" dirty="0" smtClean="0"/>
              <a:t> so that the readout confirms the correct position of the unit to the tip selected.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777D6-4E37-1743-9B43-65E838ABBC6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2638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299915"/>
            <a:ext cx="7406640" cy="1226820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541720"/>
            <a:ext cx="7406640" cy="14605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AF71DD-EE59-084C-8A6A-88AA7C23C56A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1179B-1C56-4746-927B-EEF6DB501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شكل بيضاوي 7"/>
          <p:cNvSpPr/>
          <p:nvPr/>
        </p:nvSpPr>
        <p:spPr>
          <a:xfrm>
            <a:off x="921433" y="1178168"/>
            <a:ext cx="210312" cy="175260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120847"/>
            <a:ext cx="64008" cy="5334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AF71DD-EE59-084C-8A6A-88AA7C23C56A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1179B-1C56-4746-927B-EEF6DB501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28866"/>
            <a:ext cx="1828800" cy="4876271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28867"/>
            <a:ext cx="5562600" cy="48762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AF71DD-EE59-084C-8A6A-88AA7C23C56A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1179B-1C56-4746-927B-EEF6DB501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AF71DD-EE59-084C-8A6A-88AA7C23C56A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1179B-1C56-4746-927B-EEF6DB501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45"/>
            <a:ext cx="6858000" cy="571504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166937"/>
            <a:ext cx="6400800" cy="1905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889000"/>
            <a:ext cx="6400800" cy="1258093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AF71DD-EE59-084C-8A6A-88AA7C23C56A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1179B-1C56-4746-927B-EEF6DB501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571504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345547"/>
            <a:ext cx="210312" cy="175260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288225"/>
            <a:ext cx="64008" cy="5334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28600"/>
            <a:ext cx="7498080" cy="9525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270000"/>
            <a:ext cx="3657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270000"/>
            <a:ext cx="3657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AF71DD-EE59-084C-8A6A-88AA7C23C56A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1179B-1C56-4746-927B-EEF6DB501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300280"/>
            <a:ext cx="8229600" cy="9525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273565"/>
            <a:ext cx="4023360" cy="53340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273565"/>
            <a:ext cx="4023360" cy="53340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807780"/>
            <a:ext cx="4023360" cy="34290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807780"/>
            <a:ext cx="4023360" cy="34290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AF71DD-EE59-084C-8A6A-88AA7C23C56A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1179B-1C56-4746-927B-EEF6DB501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28600"/>
            <a:ext cx="7498080" cy="9525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AF71DD-EE59-084C-8A6A-88AA7C23C56A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1179B-1C56-4746-927B-EEF6DB501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5715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AF71DD-EE59-084C-8A6A-88AA7C23C56A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1179B-1C56-4746-927B-EEF6DB501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45"/>
            <a:ext cx="73152" cy="571504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80648"/>
            <a:ext cx="3810000" cy="968375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172470"/>
            <a:ext cx="3810000" cy="582083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1778000"/>
            <a:ext cx="8153400" cy="33271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AF71DD-EE59-084C-8A6A-88AA7C23C56A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1179B-1C56-4746-927B-EEF6DB501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889000"/>
            <a:ext cx="2743200" cy="16510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AF71DD-EE59-084C-8A6A-88AA7C23C56A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1179B-1C56-4746-927B-EEF6DB501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762000" y="889000"/>
            <a:ext cx="4572000" cy="3810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952503"/>
            <a:ext cx="4419600" cy="2928776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795284"/>
            <a:ext cx="685800" cy="17025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780655"/>
            <a:ext cx="649224" cy="17025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000500"/>
            <a:ext cx="4419600" cy="635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679935"/>
            <a:ext cx="1638887" cy="1365739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7" y="17585"/>
            <a:ext cx="1702191" cy="141849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2" y="879231"/>
            <a:ext cx="1125717" cy="918853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4" y="-45"/>
            <a:ext cx="8131127" cy="571504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28865"/>
            <a:ext cx="7498080" cy="9525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206500"/>
            <a:ext cx="7498080" cy="40005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5254625"/>
            <a:ext cx="2133600" cy="396875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9AF71DD-EE59-084C-8A6A-88AA7C23C56A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5254625"/>
            <a:ext cx="2895600" cy="3968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5254625"/>
            <a:ext cx="457200" cy="396875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431179B-1C56-4746-927B-EEF6DB501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45"/>
            <a:ext cx="73152" cy="571504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file://localhost/http/::oralhealth.dent.umich.edu:CDRAM:graphics:diagrams:IMAGE3.jpg" TargetMode="External"/><Relationship Id="rId7" Type="http://schemas.openxmlformats.org/officeDocument/2006/relationships/image" Target="file://localhost/http/::oralhealth.dent.umich.edu:CDRAM:graphics:diagrams:IMAGE11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file://localhost/http/::oralhealth.dent.umich.edu:CDRAM:graphics:diagrams:IMAGE4.jpg" TargetMode="External"/><Relationship Id="rId4" Type="http://schemas.openxmlformats.org/officeDocument/2006/relationships/image" Target="../media/image12.jpeg"/><Relationship Id="rId9" Type="http://schemas.openxmlformats.org/officeDocument/2006/relationships/image" Target="file://localhost/http/::oralhealth.dent.umich.edu:CDRAM:graphics:diagrams:IMAGE12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http/::oralhealth.dent.umich.edu:CDRAM:graphics:diagrams:IMAGE13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http/::www.tambcd.edu:DentalCE:distance:caries:13790_9.jpg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file://localhost/http/::www.tambcd.edu:DentalCE:distance:caries:8560_9.jpg" TargetMode="External"/><Relationship Id="rId5" Type="http://schemas.openxmlformats.org/officeDocument/2006/relationships/image" Target="../media/image22.jpeg"/><Relationship Id="rId4" Type="http://schemas.openxmlformats.org/officeDocument/2006/relationships/image" Target="file://localhost/http/::www.tambcd.edu:DentalCE:distance:caries:15251_9.jp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41720"/>
            <a:ext cx="7772400" cy="904880"/>
          </a:xfrm>
        </p:spPr>
        <p:txBody>
          <a:bodyPr/>
          <a:lstStyle/>
          <a:p>
            <a:r>
              <a:rPr lang="en-US" dirty="0" smtClean="0"/>
              <a:t>DIAGNOSIS Of CARIES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80522" y="3856383"/>
            <a:ext cx="387747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Dr. </a:t>
            </a:r>
            <a:r>
              <a:rPr lang="en-US" sz="2800" dirty="0" err="1" smtClean="0"/>
              <a:t>Emad</a:t>
            </a:r>
            <a:r>
              <a:rPr lang="en-US" sz="2800" dirty="0" smtClean="0"/>
              <a:t> </a:t>
            </a:r>
            <a:r>
              <a:rPr lang="en-US" sz="2800" dirty="0" err="1" smtClean="0"/>
              <a:t>Farhan</a:t>
            </a:r>
            <a:r>
              <a:rPr lang="en-US" sz="2800" dirty="0" smtClean="0"/>
              <a:t> </a:t>
            </a:r>
            <a:r>
              <a:rPr lang="en-US" sz="2800" dirty="0" err="1" smtClean="0"/>
              <a:t>Alkhalidi</a:t>
            </a:r>
            <a:endParaRPr lang="en-US" sz="2800" dirty="0" smtClean="0"/>
          </a:p>
          <a:p>
            <a:pPr algn="ctr"/>
            <a:r>
              <a:rPr lang="en-US" dirty="0" smtClean="0"/>
              <a:t>PhD conservative dentistry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398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Başlık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charset="0"/>
              </a:rPr>
              <a:t>Tactile </a:t>
            </a:r>
            <a:r>
              <a:rPr lang="tr-TR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charset="0"/>
              </a:rPr>
              <a:t>examination</a:t>
            </a:r>
          </a:p>
        </p:txBody>
      </p:sp>
      <p:sp>
        <p:nvSpPr>
          <p:cNvPr id="11268" name="İçerik Yer Tutucusu 1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/>
            <a:r>
              <a:rPr lang="en-US" sz="2400" dirty="0">
                <a:solidFill>
                  <a:srgbClr val="000000"/>
                </a:solidFill>
              </a:rPr>
              <a:t>In  this  method  explorer  has  been used for the tactile examination of the tooth for a long time. </a:t>
            </a:r>
            <a:endParaRPr lang="tr-TR" sz="2400" dirty="0">
              <a:solidFill>
                <a:srgbClr val="000000"/>
              </a:solidFill>
            </a:endParaRPr>
          </a:p>
          <a:p>
            <a:pPr algn="l" rtl="0" eaLnBrk="1" hangingPunct="1"/>
            <a:r>
              <a:rPr lang="tr-TR" sz="2400" dirty="0" err="1">
                <a:solidFill>
                  <a:srgbClr val="000000"/>
                </a:solidFill>
              </a:rPr>
              <a:t>Th</a:t>
            </a:r>
            <a:r>
              <a:rPr lang="en-US" sz="2400" dirty="0">
                <a:solidFill>
                  <a:srgbClr val="000000"/>
                </a:solidFill>
              </a:rPr>
              <a:t>e explorer is used to detect softened tooth structure. </a:t>
            </a:r>
          </a:p>
          <a:p>
            <a:pPr algn="l" rtl="0" eaLnBrk="1" hangingPunct="1"/>
            <a:r>
              <a:rPr lang="en-US" sz="2400" dirty="0">
                <a:solidFill>
                  <a:srgbClr val="000000"/>
                </a:solidFill>
              </a:rPr>
              <a:t>Since demineralization is a process that does not always involve sufficient softening of the enamel to be detectable by an explorer. </a:t>
            </a:r>
            <a:endParaRPr lang="tr-TR" sz="2400" dirty="0">
              <a:solidFill>
                <a:srgbClr val="000000"/>
              </a:solidFill>
            </a:endParaRPr>
          </a:p>
          <a:p>
            <a:pPr algn="l" rtl="0" eaLnBrk="1" hangingPunct="1"/>
            <a:r>
              <a:rPr lang="en-US" sz="2400" dirty="0">
                <a:solidFill>
                  <a:srgbClr val="000000"/>
                </a:solidFill>
              </a:rPr>
              <a:t>When an explorer sticks, it’s usually a good indication that there is decay beneath; however, when it does not stick, it does not necessarily mean that decay is not present</a:t>
            </a:r>
            <a:endParaRPr lang="tr-T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172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İçerik Yer Tutucusu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 rtl="0" eaLnBrk="1" hangingPunct="1"/>
            <a:r>
              <a:rPr lang="en-US" sz="2400" dirty="0" err="1" smtClean="0">
                <a:solidFill>
                  <a:srgbClr val="000000"/>
                </a:solidFill>
              </a:rPr>
              <a:t>Sturdevant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said cavitation at the base of a pit or fissure can be detected tactilely as softness, but mechanical binding of an explorer in the pits or fissures may be due to </a:t>
            </a:r>
            <a:r>
              <a:rPr lang="en-US" sz="2400" dirty="0" smtClean="0">
                <a:solidFill>
                  <a:srgbClr val="000000"/>
                </a:solidFill>
              </a:rPr>
              <a:t>non carious </a:t>
            </a:r>
            <a:r>
              <a:rPr lang="en-US" sz="2400" dirty="0">
                <a:solidFill>
                  <a:srgbClr val="000000"/>
                </a:solidFill>
              </a:rPr>
              <a:t>causes, like shape of the fissure, sharpness of the explorer, or the force of application</a:t>
            </a:r>
            <a:endParaRPr lang="tr-TR" sz="24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4528" y="3468644"/>
            <a:ext cx="2843822" cy="1854773"/>
          </a:xfrm>
          <a:prstGeom prst="rect">
            <a:avLst/>
          </a:prstGeom>
        </p:spPr>
      </p:pic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="" xmlns:p14="http://schemas.microsoft.com/office/powerpoint/2010/main" val="355152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aşlık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solidFill>
                <a:srgbClr val="FFC000"/>
              </a:solidFill>
              <a:latin typeface="Calibri" charset="0"/>
            </a:endParaRPr>
          </a:p>
        </p:txBody>
      </p:sp>
      <p:pic>
        <p:nvPicPr>
          <p:cNvPr id="1638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345282"/>
            <a:ext cx="7632700" cy="4978135"/>
          </a:xfrm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9" y="5017823"/>
            <a:ext cx="42386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8421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Başlık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i="1" dirty="0"/>
              <a:t>Use of explorer is not advocated because</a:t>
            </a:r>
            <a:r>
              <a:rPr lang="en-US" sz="3200" b="1" i="1" dirty="0" smtClean="0"/>
              <a:t>;</a:t>
            </a:r>
            <a:endParaRPr lang="en-US" dirty="0">
              <a:solidFill>
                <a:srgbClr val="FFC000"/>
              </a:solidFill>
              <a:latin typeface="Calibri" charset="0"/>
            </a:endParaRPr>
          </a:p>
        </p:txBody>
      </p:sp>
      <p:sp>
        <p:nvSpPr>
          <p:cNvPr id="14340" name="İçerik Yer Tutucusu 14"/>
          <p:cNvSpPr>
            <a:spLocks noGrp="1"/>
          </p:cNvSpPr>
          <p:nvPr>
            <p:ph idx="1"/>
          </p:nvPr>
        </p:nvSpPr>
        <p:spPr>
          <a:xfrm>
            <a:off x="301752" y="1272540"/>
            <a:ext cx="6251449" cy="381000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>
                <a:solidFill>
                  <a:srgbClr val="000000"/>
                </a:solidFill>
              </a:rPr>
              <a:t>Disadvantages</a:t>
            </a:r>
          </a:p>
          <a:p>
            <a:pPr marL="596646" indent="-514350" algn="l" rtl="0" eaLnBrk="1" hangingPunct="1">
              <a:buNone/>
            </a:pPr>
            <a:r>
              <a:rPr lang="en-US" dirty="0" smtClean="0">
                <a:solidFill>
                  <a:srgbClr val="000000"/>
                </a:solidFill>
              </a:rPr>
              <a:t>1- Sharp </a:t>
            </a:r>
            <a:r>
              <a:rPr lang="en-US" dirty="0">
                <a:solidFill>
                  <a:srgbClr val="000000"/>
                </a:solidFill>
              </a:rPr>
              <a:t>edge of explorer may fracture the demineralized enamel, if left alone, such lesion could have </a:t>
            </a:r>
            <a:r>
              <a:rPr lang="en-US" dirty="0" err="1">
                <a:solidFill>
                  <a:srgbClr val="000000"/>
                </a:solidFill>
              </a:rPr>
              <a:t>remineralized</a:t>
            </a:r>
            <a:r>
              <a:rPr lang="en-US" dirty="0">
                <a:solidFill>
                  <a:srgbClr val="000000"/>
                </a:solidFill>
              </a:rPr>
              <a:t> and reverted back to normal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71006396"/>
              </p:ext>
            </p:extLst>
          </p:nvPr>
        </p:nvGraphicFramePr>
        <p:xfrm>
          <a:off x="6583489" y="1674531"/>
          <a:ext cx="2252663" cy="2794000"/>
        </p:xfrm>
        <a:graphic>
          <a:graphicData uri="http://schemas.openxmlformats.org/presentationml/2006/ole">
            <p:oleObj spid="_x0000_s1031" r:id="rId3" imgW="1580952" imgH="2352381" progId="PBrus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41712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İçerik Yer Tutucusu 14"/>
          <p:cNvSpPr>
            <a:spLocks noGrp="1"/>
          </p:cNvSpPr>
          <p:nvPr>
            <p:ph idx="1"/>
          </p:nvPr>
        </p:nvSpPr>
        <p:spPr>
          <a:xfrm>
            <a:off x="301752" y="947656"/>
            <a:ext cx="8503920" cy="3810000"/>
          </a:xfrm>
        </p:spPr>
        <p:txBody>
          <a:bodyPr>
            <a:normAutofit/>
          </a:bodyPr>
          <a:lstStyle/>
          <a:p>
            <a:pPr marL="596646" indent="-514350" algn="l" rtl="0" eaLnBrk="1" hangingPunct="1">
              <a:lnSpc>
                <a:spcPct val="90000"/>
              </a:lnSpc>
              <a:buNone/>
            </a:pPr>
            <a:r>
              <a:rPr lang="en-US" sz="3000" dirty="0" smtClean="0">
                <a:solidFill>
                  <a:srgbClr val="000000"/>
                </a:solidFill>
              </a:rPr>
              <a:t>2- </a:t>
            </a:r>
            <a:r>
              <a:rPr lang="en-US" sz="3000" dirty="0" err="1" smtClean="0">
                <a:solidFill>
                  <a:srgbClr val="000000"/>
                </a:solidFill>
              </a:rPr>
              <a:t>Interproximal</a:t>
            </a:r>
            <a:r>
              <a:rPr lang="en-US" sz="3000" dirty="0" smtClean="0">
                <a:solidFill>
                  <a:srgbClr val="000000"/>
                </a:solidFill>
              </a:rPr>
              <a:t> </a:t>
            </a:r>
            <a:r>
              <a:rPr lang="en-US" sz="3000" dirty="0">
                <a:solidFill>
                  <a:srgbClr val="000000"/>
                </a:solidFill>
              </a:rPr>
              <a:t>caries account for more than 40 percent of caries in adults. </a:t>
            </a:r>
            <a:r>
              <a:rPr lang="en-US" sz="3000" dirty="0" smtClean="0">
                <a:solidFill>
                  <a:srgbClr val="000000"/>
                </a:solidFill>
              </a:rPr>
              <a:t>The </a:t>
            </a:r>
            <a:r>
              <a:rPr lang="en-US" sz="3000" dirty="0">
                <a:solidFill>
                  <a:srgbClr val="000000"/>
                </a:solidFill>
              </a:rPr>
              <a:t>dental explorer is not an effective tool for interproximal caries detection.</a:t>
            </a:r>
          </a:p>
          <a:p>
            <a:pPr algn="l" rtl="0" eaLnBrk="1" hangingPunct="1">
              <a:lnSpc>
                <a:spcPct val="90000"/>
              </a:lnSpc>
              <a:buNone/>
            </a:pPr>
            <a:r>
              <a:rPr lang="en-US" sz="3000" dirty="0" smtClean="0">
                <a:solidFill>
                  <a:srgbClr val="000000"/>
                </a:solidFill>
              </a:rPr>
              <a:t>3- For  </a:t>
            </a:r>
            <a:r>
              <a:rPr lang="en-US" sz="3000" dirty="0">
                <a:solidFill>
                  <a:srgbClr val="000000"/>
                </a:solidFill>
              </a:rPr>
              <a:t>pit  and fissure caries, the explorer is incapable of determining the presence of most </a:t>
            </a:r>
            <a:r>
              <a:rPr lang="en-US" sz="3000" dirty="0" err="1">
                <a:solidFill>
                  <a:srgbClr val="000000"/>
                </a:solidFill>
              </a:rPr>
              <a:t>occlusal</a:t>
            </a:r>
            <a:r>
              <a:rPr lang="en-US" sz="3000" dirty="0">
                <a:solidFill>
                  <a:srgbClr val="000000"/>
                </a:solidFill>
              </a:rPr>
              <a:t> caries</a:t>
            </a:r>
            <a:endParaRPr lang="tr-TR" sz="3000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Screen Shot 2015-01-23 at 5.46.1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4" r="54999" b="39338"/>
          <a:stretch/>
        </p:blipFill>
        <p:spPr>
          <a:xfrm>
            <a:off x="6157526" y="3653252"/>
            <a:ext cx="2141106" cy="16925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884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Başlık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Visual </a:t>
            </a:r>
            <a:r>
              <a:rPr lang="tr-T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examination</a:t>
            </a:r>
          </a:p>
        </p:txBody>
      </p:sp>
      <p:sp>
        <p:nvSpPr>
          <p:cNvPr id="15" name="İçerik Yer Tutucusu 14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Use of </a:t>
            </a:r>
            <a:r>
              <a:rPr lang="en-US" u="sng" dirty="0" smtClean="0">
                <a:solidFill>
                  <a:srgbClr val="000000"/>
                </a:solidFill>
                <a:ea typeface="+mn-ea"/>
              </a:rPr>
              <a:t>visual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 examination only, is known as the </a:t>
            </a:r>
            <a:r>
              <a:rPr lang="en-US" dirty="0" smtClean="0">
                <a:solidFill>
                  <a:srgbClr val="008000"/>
                </a:solidFill>
                <a:ea typeface="+mn-ea"/>
              </a:rPr>
              <a:t>European method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, while use of sharp or blunt probe in </a:t>
            </a:r>
            <a:r>
              <a:rPr lang="en-US" u="sng" dirty="0" smtClean="0">
                <a:solidFill>
                  <a:srgbClr val="000000"/>
                </a:solidFill>
                <a:ea typeface="+mn-ea"/>
              </a:rPr>
              <a:t>visual tactile 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system is popularly known as the </a:t>
            </a:r>
            <a:r>
              <a:rPr lang="en-US" dirty="0" smtClean="0">
                <a:solidFill>
                  <a:srgbClr val="008000"/>
                </a:solidFill>
                <a:ea typeface="+mn-ea"/>
              </a:rPr>
              <a:t>American system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 for diagnosis of dental caries.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 </a:t>
            </a:r>
            <a:r>
              <a:rPr lang="en-US" dirty="0" smtClean="0">
                <a:solidFill>
                  <a:srgbClr val="A9432B"/>
                </a:solidFill>
                <a:ea typeface="+mn-ea"/>
              </a:rPr>
              <a:t>Visual 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examination for diagnosing dental caries is a very popular method. It is based on the criteria such as:</a:t>
            </a:r>
          </a:p>
          <a:p>
            <a:pPr marL="0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 </a:t>
            </a:r>
            <a:r>
              <a:rPr lang="en-US" u="sng" dirty="0" smtClean="0">
                <a:solidFill>
                  <a:srgbClr val="000000"/>
                </a:solidFill>
                <a:ea typeface="+mn-ea"/>
              </a:rPr>
              <a:t>Cavitation, surface roughness,</a:t>
            </a:r>
            <a:r>
              <a:rPr lang="tr-TR" u="sng" dirty="0" smtClean="0">
                <a:solidFill>
                  <a:srgbClr val="000000"/>
                </a:solidFill>
                <a:ea typeface="+mn-ea"/>
              </a:rPr>
              <a:t> </a:t>
            </a:r>
            <a:r>
              <a:rPr lang="en-US" u="sng" dirty="0" err="1" smtClean="0">
                <a:solidFill>
                  <a:srgbClr val="000000"/>
                </a:solidFill>
                <a:ea typeface="+mn-ea"/>
              </a:rPr>
              <a:t>opacification</a:t>
            </a:r>
            <a:r>
              <a:rPr lang="en-US" u="sng" dirty="0" smtClean="0">
                <a:solidFill>
                  <a:srgbClr val="000000"/>
                </a:solidFill>
                <a:ea typeface="+mn-ea"/>
              </a:rPr>
              <a:t> and discoloration of clean and dried teeth under adequate light source.</a:t>
            </a:r>
            <a:endParaRPr lang="tr-TR" u="sng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562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2667000" y="23098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6627" name="Picture 2" descr="http://oralhealth.dent.umich.edu/CDRAM/graphics/diagrams/IMAGE3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8000"/>
          <a:stretch>
            <a:fillRect/>
          </a:stretch>
        </p:blipFill>
        <p:spPr bwMode="auto">
          <a:xfrm>
            <a:off x="1143000" y="1778000"/>
            <a:ext cx="27432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2667000" y="23098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6629" name="Picture 4" descr="http://oralhealth.dent.umich.edu/CDRAM/graphics/diagrams/IMAGE4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8000"/>
          <a:stretch>
            <a:fillRect/>
          </a:stretch>
        </p:blipFill>
        <p:spPr bwMode="auto">
          <a:xfrm>
            <a:off x="1143000" y="3619500"/>
            <a:ext cx="27432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2667000" y="2301875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6631" name="Picture 6" descr="http://oralhealth.dent.umich.edu/CDRAM/graphics/diagrams/IMAGE11.jpg"/>
          <p:cNvPicPr>
            <a:picLocks noChangeAspect="1" noChangeArrowheads="1"/>
          </p:cNvPicPr>
          <p:nvPr/>
        </p:nvPicPr>
        <p:blipFill>
          <a:blip r:embed="rId6" r:link="rId7">
            <a:lum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6001"/>
          <a:stretch>
            <a:fillRect/>
          </a:stretch>
        </p:blipFill>
        <p:spPr bwMode="auto">
          <a:xfrm>
            <a:off x="5257800" y="1778000"/>
            <a:ext cx="289560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2514600" y="228600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6633" name="Picture 8" descr="http://oralhealth.dent.umich.edu/CDRAM/graphics/diagrams/IMAGE12.jpg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6001"/>
          <a:stretch>
            <a:fillRect/>
          </a:stretch>
        </p:blipFill>
        <p:spPr bwMode="auto">
          <a:xfrm>
            <a:off x="5257800" y="3619501"/>
            <a:ext cx="2895600" cy="157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905000" y="381000"/>
            <a:ext cx="6705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Web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/>
              <a:t>Non-cavitated carious lesion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1524000" y="1079500"/>
            <a:ext cx="259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ENAMEL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5715000" y="1079500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Web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Web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Web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Web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Web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DENTIN</a:t>
            </a:r>
          </a:p>
        </p:txBody>
      </p:sp>
    </p:spTree>
    <p:extLst>
      <p:ext uri="{BB962C8B-B14F-4D97-AF65-F5344CB8AC3E}">
        <p14:creationId xmlns="" xmlns:p14="http://schemas.microsoft.com/office/powerpoint/2010/main" val="210657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81000"/>
            <a:ext cx="8229600" cy="2476500"/>
          </a:xfrm>
        </p:spPr>
        <p:txBody>
          <a:bodyPr>
            <a:normAutofit fontScale="92500" lnSpcReduction="10000"/>
          </a:bodyPr>
          <a:lstStyle/>
          <a:p>
            <a:pPr algn="ctr" rtl="0" eaLnBrk="1" hangingPunct="1">
              <a:buFont typeface="Wingdings" pitchFamily="2" charset="2"/>
              <a:buNone/>
              <a:defRPr/>
            </a:pPr>
            <a:r>
              <a:rPr lang="en-US" dirty="0" err="1" smtClean="0">
                <a:latin typeface="+mj-lt"/>
                <a:ea typeface="+mn-ea"/>
                <a:cs typeface="Times New Roman" pitchFamily="18" charset="0"/>
              </a:rPr>
              <a:t>Cavitated</a:t>
            </a:r>
            <a:r>
              <a:rPr lang="en-US" dirty="0" smtClean="0">
                <a:latin typeface="+mj-lt"/>
                <a:ea typeface="+mn-ea"/>
                <a:cs typeface="Times New Roman" pitchFamily="18" charset="0"/>
              </a:rPr>
              <a:t> Lesions</a:t>
            </a:r>
          </a:p>
          <a:p>
            <a:pPr algn="l" rtl="0" eaLnBrk="1" hangingPunct="1">
              <a:buFont typeface="Wingdings" pitchFamily="2" charset="2"/>
              <a:buChar char="n"/>
              <a:defRPr/>
            </a:pPr>
            <a:endParaRPr lang="en-US" sz="2800" dirty="0" smtClean="0">
              <a:latin typeface="Bookman Old Style" pitchFamily="18" charset="0"/>
              <a:ea typeface="+mn-ea"/>
              <a:cs typeface="Times New Roman" pitchFamily="18" charset="0"/>
            </a:endParaRPr>
          </a:p>
          <a:p>
            <a:pPr algn="l" rtl="0" eaLnBrk="1" hangingPunct="1">
              <a:buFont typeface="Wingdings" pitchFamily="2" charset="2"/>
              <a:buChar char="n"/>
              <a:defRPr/>
            </a:pPr>
            <a:r>
              <a:rPr lang="en-US" sz="2800" dirty="0" smtClean="0">
                <a:latin typeface="Bookman Old Style" pitchFamily="18" charset="0"/>
                <a:ea typeface="+mn-ea"/>
                <a:cs typeface="Times New Roman" pitchFamily="18" charset="0"/>
              </a:rPr>
              <a:t>Where there is visual breakdown of a tooth surface, it is classified as </a:t>
            </a:r>
            <a:r>
              <a:rPr lang="en-US" sz="2800" dirty="0" err="1" smtClean="0">
                <a:latin typeface="Bookman Old Style" pitchFamily="18" charset="0"/>
                <a:ea typeface="+mn-ea"/>
                <a:cs typeface="Times New Roman" pitchFamily="18" charset="0"/>
              </a:rPr>
              <a:t>cavitated</a:t>
            </a:r>
            <a:r>
              <a:rPr lang="en-US" sz="2800" dirty="0" smtClean="0">
                <a:latin typeface="Bookman Old Style" pitchFamily="18" charset="0"/>
                <a:ea typeface="+mn-ea"/>
                <a:cs typeface="Times New Roman" pitchFamily="18" charset="0"/>
              </a:rPr>
              <a:t> carious lesion. An active cavity on a smooth surface has soft walls or floors </a:t>
            </a:r>
            <a:r>
              <a:rPr lang="en-US" sz="2800" dirty="0">
                <a:latin typeface="Bookman Old Style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Bookman Old Style" pitchFamily="18" charset="0"/>
                <a:ea typeface="+mn-ea"/>
                <a:cs typeface="Times New Roman" pitchFamily="18" charset="0"/>
              </a:rPr>
              <a:t>s shown below: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2800" dirty="0" smtClean="0">
              <a:latin typeface="Bookman Old Style" pitchFamily="18" charset="0"/>
              <a:ea typeface="+mn-ea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2667000" y="2301875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7652" name="Picture 4" descr="http://oralhealth.dent.umich.edu/CDRAM/graphics/diagrams/IMAGE13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67000" y="2857500"/>
            <a:ext cx="3505200" cy="204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7879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Secondary caries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34816" r="-34816"/>
          <a:stretch>
            <a:fillRect/>
          </a:stretch>
        </p:blipFill>
        <p:spPr>
          <a:xfrm>
            <a:off x="-767845" y="1919768"/>
            <a:ext cx="5773831" cy="258684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603" y="1919768"/>
            <a:ext cx="3086100" cy="2628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865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İçerik Yer Tutucusu 14"/>
          <p:cNvSpPr>
            <a:spLocks noGrp="1"/>
          </p:cNvSpPr>
          <p:nvPr>
            <p:ph idx="1"/>
          </p:nvPr>
        </p:nvSpPr>
        <p:spPr>
          <a:xfrm>
            <a:off x="1435608" y="385011"/>
            <a:ext cx="7498080" cy="4821989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u="sng" dirty="0" smtClean="0">
                <a:latin typeface="Calibri" charset="0"/>
              </a:rPr>
              <a:t>Advantage:</a:t>
            </a:r>
            <a:r>
              <a:rPr lang="en-US" dirty="0" smtClean="0">
                <a:latin typeface="Calibri" charset="0"/>
              </a:rPr>
              <a:t/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preferred over probing because of harmful effects of probing.</a:t>
            </a:r>
            <a:br>
              <a:rPr lang="en-US" dirty="0" smtClean="0">
                <a:latin typeface="Calibri" charset="0"/>
              </a:rPr>
            </a:br>
            <a:r>
              <a:rPr lang="en-US" u="sng" dirty="0" smtClean="0">
                <a:latin typeface="Calibri" charset="0"/>
              </a:rPr>
              <a:t>Disadvantages:</a:t>
            </a:r>
            <a:r>
              <a:rPr lang="en-US" dirty="0" smtClean="0">
                <a:latin typeface="Calibri" charset="0"/>
              </a:rPr>
              <a:t/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visual examination can not diagnose small </a:t>
            </a:r>
            <a:r>
              <a:rPr lang="en-US" dirty="0" smtClean="0">
                <a:latin typeface="Calibri" charset="0"/>
              </a:rPr>
              <a:t>lesion.</a:t>
            </a:r>
            <a:r>
              <a:rPr lang="en-US" dirty="0" smtClean="0">
                <a:latin typeface="Calibri" charset="0"/>
              </a:rPr>
              <a:t/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Discoloration </a:t>
            </a:r>
            <a:r>
              <a:rPr lang="en-US" dirty="0" smtClean="0">
                <a:latin typeface="Calibri" charset="0"/>
              </a:rPr>
              <a:t>of pits and fissures which is found in normal teeth can be misdiagnose as carious </a:t>
            </a:r>
            <a:r>
              <a:rPr lang="en-US" dirty="0" smtClean="0">
                <a:latin typeface="Calibri" charset="0"/>
              </a:rPr>
              <a:t>lesion.</a:t>
            </a:r>
            <a:r>
              <a:rPr lang="en-US" dirty="0" smtClean="0">
                <a:latin typeface="Calibri" charset="0"/>
              </a:rPr>
              <a:t/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difficult to assess the level of caries penetration.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439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zh-CN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charset="0"/>
              </a:rPr>
              <a:t>INTRODUCTION</a:t>
            </a:r>
            <a:endParaRPr lang="en-US" altLang="zh-CN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487286" y="1554765"/>
            <a:ext cx="7935869" cy="31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charset="0"/>
              </a:rPr>
              <a:t>Diagnosis It is the determination of the nature of the disease, injury or other defect by examination, test and investigation.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Calibri" charset="0"/>
              </a:rPr>
              <a:t>As </a:t>
            </a:r>
            <a:r>
              <a:rPr lang="en-US" sz="2800" dirty="0">
                <a:latin typeface="Calibri" charset="0"/>
              </a:rPr>
              <a:t>we know dental caries is an infectious disease, but there are many terms which describe the </a:t>
            </a:r>
            <a:r>
              <a:rPr lang="en-US" sz="2800" dirty="0" smtClean="0">
                <a:latin typeface="Calibri" charset="0"/>
              </a:rPr>
              <a:t>signs </a:t>
            </a:r>
            <a:r>
              <a:rPr lang="en-US" sz="2800" dirty="0">
                <a:latin typeface="Calibri" charset="0"/>
              </a:rPr>
              <a:t>of the disease, for example, cavitation, white or brown spot, affected or infected dentin, </a:t>
            </a:r>
            <a:r>
              <a:rPr lang="en-US" sz="2800" dirty="0" err="1">
                <a:latin typeface="Calibri" charset="0"/>
              </a:rPr>
              <a:t>etc</a:t>
            </a:r>
            <a:endParaRPr lang="tr-TR" sz="2800" dirty="0"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973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Başlık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Advanced </a:t>
            </a:r>
            <a:r>
              <a:rPr lang="tr-T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visual-Dye</a:t>
            </a:r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penetration</a:t>
            </a:r>
            <a:r>
              <a:rPr lang="tr-T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method</a:t>
            </a:r>
            <a:endParaRPr lang="tr-T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İçerik Yer Tutucusu 14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0" indent="0" algn="l" rtl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solidFill>
                <a:srgbClr val="000000"/>
              </a:solidFill>
              <a:ea typeface="+mn-ea"/>
            </a:endParaRP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>
                <a:solidFill>
                  <a:srgbClr val="000000"/>
                </a:solidFill>
                <a:ea typeface="+mn-ea"/>
              </a:rPr>
              <a:t>In carious dentin, two layers of decalcification can be identified:</a:t>
            </a:r>
          </a:p>
          <a:p>
            <a:pPr lvl="1" algn="l" rtl="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>
                <a:solidFill>
                  <a:srgbClr val="000000"/>
                </a:solidFill>
                <a:ea typeface="+mn-ea"/>
              </a:rPr>
              <a:t> One layer which is soft and cannot be </a:t>
            </a:r>
            <a:r>
              <a:rPr lang="en-US" sz="2600" dirty="0" err="1" smtClean="0">
                <a:solidFill>
                  <a:srgbClr val="000000"/>
                </a:solidFill>
                <a:ea typeface="+mn-ea"/>
              </a:rPr>
              <a:t>remineralized</a:t>
            </a:r>
            <a:endParaRPr lang="en-US" sz="2600" dirty="0" smtClean="0">
              <a:solidFill>
                <a:srgbClr val="000000"/>
              </a:solidFill>
              <a:ea typeface="+mn-ea"/>
            </a:endParaRPr>
          </a:p>
          <a:p>
            <a:pPr lvl="1" algn="l" rtl="0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dirty="0" smtClean="0">
                <a:solidFill>
                  <a:srgbClr val="000000"/>
                </a:solidFill>
                <a:ea typeface="+mn-ea"/>
              </a:rPr>
              <a:t>A second layer, which is hard with intermediate calcification and can be </a:t>
            </a:r>
            <a:r>
              <a:rPr lang="en-US" sz="2600" dirty="0" err="1" smtClean="0">
                <a:solidFill>
                  <a:srgbClr val="000000"/>
                </a:solidFill>
                <a:ea typeface="+mn-ea"/>
              </a:rPr>
              <a:t>remineralized</a:t>
            </a:r>
            <a:r>
              <a:rPr lang="en-US" sz="2600" dirty="0" smtClean="0">
                <a:solidFill>
                  <a:srgbClr val="000000"/>
                </a:solidFill>
                <a:ea typeface="+mn-ea"/>
              </a:rPr>
              <a:t>. </a:t>
            </a:r>
            <a:endParaRPr lang="tr-TR" sz="2600" dirty="0" smtClean="0">
              <a:solidFill>
                <a:srgbClr val="000000"/>
              </a:solidFill>
              <a:ea typeface="+mn-ea"/>
            </a:endParaRP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>
                <a:solidFill>
                  <a:srgbClr val="000000"/>
                </a:solidFill>
                <a:ea typeface="+mn-ea"/>
              </a:rPr>
              <a:t>It is now clearly established that these dyes do</a:t>
            </a:r>
            <a:r>
              <a:rPr lang="tr-TR" sz="3000" dirty="0" smtClean="0">
                <a:solidFill>
                  <a:srgbClr val="000000"/>
                </a:solidFill>
                <a:ea typeface="+mn-ea"/>
              </a:rPr>
              <a:t> </a:t>
            </a:r>
            <a:r>
              <a:rPr lang="en-US" sz="3000" dirty="0" smtClean="0">
                <a:solidFill>
                  <a:srgbClr val="000000"/>
                </a:solidFill>
                <a:ea typeface="+mn-ea"/>
              </a:rPr>
              <a:t>not stain bacteria but instead stain the organic matrix of less mineralized dentin. 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3000" dirty="0" err="1" smtClean="0">
                <a:solidFill>
                  <a:srgbClr val="000000"/>
                </a:solidFill>
                <a:ea typeface="+mn-ea"/>
              </a:rPr>
              <a:t>Th</a:t>
            </a:r>
            <a:r>
              <a:rPr lang="en-US" sz="3000" dirty="0" smtClean="0">
                <a:solidFill>
                  <a:srgbClr val="000000"/>
                </a:solidFill>
                <a:ea typeface="+mn-ea"/>
              </a:rPr>
              <a:t>is make them less specific because dyes do</a:t>
            </a:r>
            <a:r>
              <a:rPr lang="tr-TR" sz="3000" dirty="0" smtClean="0">
                <a:solidFill>
                  <a:srgbClr val="000000"/>
                </a:solidFill>
                <a:ea typeface="+mn-ea"/>
              </a:rPr>
              <a:t> </a:t>
            </a:r>
            <a:r>
              <a:rPr lang="en-US" sz="3000" dirty="0" smtClean="0">
                <a:solidFill>
                  <a:srgbClr val="000000"/>
                </a:solidFill>
                <a:ea typeface="+mn-ea"/>
              </a:rPr>
              <a:t>not stain bacteria nor delineate</a:t>
            </a:r>
            <a:r>
              <a:rPr lang="tr-TR" sz="3000" dirty="0" smtClean="0">
                <a:solidFill>
                  <a:srgbClr val="000000"/>
                </a:solidFill>
                <a:ea typeface="+mn-ea"/>
              </a:rPr>
              <a:t> (trace an outline)</a:t>
            </a:r>
            <a:r>
              <a:rPr lang="en-US" sz="3000" dirty="0" smtClean="0">
                <a:solidFill>
                  <a:srgbClr val="000000"/>
                </a:solidFill>
                <a:ea typeface="+mn-ea"/>
              </a:rPr>
              <a:t> the bacterial front but stain collagen associated with less mineralized organic matrix.</a:t>
            </a:r>
            <a:endParaRPr lang="tr-TR" sz="3000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190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Başlık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Dye</a:t>
            </a:r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penetration</a:t>
            </a:r>
            <a:r>
              <a:rPr lang="tr-T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method</a:t>
            </a:r>
            <a:endParaRPr lang="tr-T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604" name="İçerik Yer Tutucusu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dirty="0">
                <a:solidFill>
                  <a:srgbClr val="000000"/>
                </a:solidFill>
              </a:rPr>
              <a:t>Use of  basic </a:t>
            </a:r>
            <a:r>
              <a:rPr lang="en-US" dirty="0" err="1" smtClean="0">
                <a:solidFill>
                  <a:srgbClr val="000000"/>
                </a:solidFill>
              </a:rPr>
              <a:t>fuschin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in propylene glycol for the diagnosis and treatment of carious dentin has been given by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Fusayama</a:t>
            </a:r>
            <a:r>
              <a:rPr lang="en-US" dirty="0">
                <a:solidFill>
                  <a:srgbClr val="000000"/>
                </a:solidFill>
              </a:rPr>
              <a:t>, 1980. </a:t>
            </a:r>
            <a:r>
              <a:rPr lang="tr-TR" dirty="0" err="1" smtClean="0">
                <a:solidFill>
                  <a:srgbClr val="000000"/>
                </a:solidFill>
              </a:rPr>
              <a:t>The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dye was found to be carcinogenic. </a:t>
            </a:r>
            <a:endParaRPr lang="en-US" dirty="0" smtClean="0">
              <a:solidFill>
                <a:srgbClr val="000000"/>
              </a:solidFill>
            </a:endParaRPr>
          </a:p>
          <a:p>
            <a:pPr algn="l" rtl="0" eaLnBrk="1" hangingPunct="1"/>
            <a:r>
              <a:rPr lang="en-US" dirty="0" smtClean="0">
                <a:solidFill>
                  <a:srgbClr val="000000"/>
                </a:solidFill>
              </a:rPr>
              <a:t>To </a:t>
            </a:r>
            <a:r>
              <a:rPr lang="en-US" dirty="0">
                <a:solidFill>
                  <a:srgbClr val="000000"/>
                </a:solidFill>
              </a:rPr>
              <a:t>overcome this disadvantage, </a:t>
            </a:r>
            <a:r>
              <a:rPr lang="en-US" dirty="0" smtClean="0">
                <a:solidFill>
                  <a:srgbClr val="000000"/>
                </a:solidFill>
              </a:rPr>
              <a:t>acid red or methylene </a:t>
            </a:r>
            <a:r>
              <a:rPr lang="en-US" dirty="0">
                <a:solidFill>
                  <a:srgbClr val="000000"/>
                </a:solidFill>
              </a:rPr>
              <a:t>blue </a:t>
            </a:r>
            <a:r>
              <a:rPr lang="en-US" dirty="0" smtClean="0">
                <a:solidFill>
                  <a:srgbClr val="000000"/>
                </a:solidFill>
              </a:rPr>
              <a:t>were </a:t>
            </a:r>
            <a:r>
              <a:rPr lang="en-US" dirty="0">
                <a:solidFill>
                  <a:srgbClr val="000000"/>
                </a:solidFill>
              </a:rPr>
              <a:t>used, but methylene blue is slightly toxic.</a:t>
            </a: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373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ari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2070" y="1657159"/>
            <a:ext cx="3207026" cy="290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6593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Başlık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tr-T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Advanced </a:t>
            </a:r>
            <a:r>
              <a:rPr lang="tr-TR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visual-Fiberoptic</a:t>
            </a:r>
            <a:r>
              <a:rPr lang="tr-T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transillumination</a:t>
            </a:r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(FOTI</a:t>
            </a:r>
            <a:r>
              <a:rPr lang="tr-T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endParaRPr lang="tr-T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508" name="İçerik Yer Tutucusu 14"/>
          <p:cNvSpPr>
            <a:spLocks noGrp="1"/>
          </p:cNvSpPr>
          <p:nvPr>
            <p:ph idx="1"/>
          </p:nvPr>
        </p:nvSpPr>
        <p:spPr>
          <a:xfrm>
            <a:off x="301752" y="1272540"/>
            <a:ext cx="8503920" cy="3750034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dirty="0" err="1"/>
              <a:t>Transillumination</a:t>
            </a:r>
            <a:r>
              <a:rPr lang="en-US" dirty="0"/>
              <a:t> takes advantage of the opacity of a demineralized tooth structure over more translucent healthy structures. </a:t>
            </a:r>
            <a:endParaRPr lang="en-US" dirty="0" smtClean="0"/>
          </a:p>
          <a:p>
            <a:pPr algn="l" rtl="0" eaLnBrk="1" hangingPunct="1"/>
            <a:endParaRPr lang="tr-TR" dirty="0"/>
          </a:p>
          <a:p>
            <a:pPr algn="l" rtl="0" eaLnBrk="1" hangingPunct="1"/>
            <a:r>
              <a:rPr lang="tr-TR" dirty="0" err="1"/>
              <a:t>Th</a:t>
            </a:r>
            <a:r>
              <a:rPr lang="en-US" dirty="0"/>
              <a:t>e </a:t>
            </a:r>
            <a:r>
              <a:rPr lang="en-US" dirty="0" smtClean="0"/>
              <a:t>decalcified area </a:t>
            </a:r>
            <a:r>
              <a:rPr lang="en-US" dirty="0"/>
              <a:t>will not let light pass through as much as it does in a healthy area, generating a shadow corresponding to decay. 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50351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İçerik Yer Tutucusu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 eaLnBrk="1" hangingPunct="1">
              <a:buNone/>
            </a:pPr>
            <a:endParaRPr lang="tr-TR" dirty="0" smtClean="0">
              <a:solidFill>
                <a:srgbClr val="000000"/>
              </a:solidFill>
            </a:endParaRPr>
          </a:p>
          <a:p>
            <a:pPr algn="l" rtl="0" eaLnBrk="1" hangingPunct="1"/>
            <a:r>
              <a:rPr lang="en-US" dirty="0" smtClean="0">
                <a:solidFill>
                  <a:srgbClr val="000000"/>
                </a:solidFill>
              </a:rPr>
              <a:t>Illumination is delivered by means of </a:t>
            </a:r>
            <a:r>
              <a:rPr lang="en-US" dirty="0" err="1" smtClean="0">
                <a:solidFill>
                  <a:srgbClr val="000000"/>
                </a:solidFill>
              </a:rPr>
              <a:t>fiberoptics</a:t>
            </a:r>
            <a:r>
              <a:rPr lang="en-US" dirty="0" smtClean="0">
                <a:solidFill>
                  <a:srgbClr val="000000"/>
                </a:solidFill>
              </a:rPr>
              <a:t> from the light source to the tooth surface using a </a:t>
            </a:r>
            <a:r>
              <a:rPr lang="en-US" dirty="0" err="1" smtClean="0">
                <a:solidFill>
                  <a:srgbClr val="000000"/>
                </a:solidFill>
              </a:rPr>
              <a:t>fiberoptic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handpiece</a:t>
            </a: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79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1-23 at 10.01.1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6266" b="-16266"/>
          <a:stretch>
            <a:fillRect/>
          </a:stretch>
        </p:blipFill>
        <p:spPr>
          <a:xfrm>
            <a:off x="457200" y="559023"/>
            <a:ext cx="8229600" cy="3771636"/>
          </a:xfrm>
        </p:spPr>
      </p:pic>
    </p:spTree>
    <p:extLst>
      <p:ext uri="{BB962C8B-B14F-4D97-AF65-F5344CB8AC3E}">
        <p14:creationId xmlns="" xmlns:p14="http://schemas.microsoft.com/office/powerpoint/2010/main" val="270989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Başlık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-457200" rtl="0" eaLnBrk="1" hangingPunct="1">
              <a:buFont typeface="Arial"/>
              <a:buChar char="•"/>
            </a:pPr>
            <a:r>
              <a:rPr lang="tr-TR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Electrical</a:t>
            </a:r>
            <a:r>
              <a:rPr lang="tr-T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tr-TR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Resistance</a:t>
            </a:r>
            <a:r>
              <a:rPr lang="tr-T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tr-TR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Measurement</a:t>
            </a:r>
            <a:endParaRPr lang="tr-T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5" name="İçerik Yer Tutucusu 14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Sound tooth enamel is a good electrical insulator due to its high inorganic content. 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Caries results 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increased 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porosity, Saliva 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fills the pores and forms conductive</a:t>
            </a:r>
            <a:r>
              <a:rPr lang="tr-TR" dirty="0" smtClean="0">
                <a:solidFill>
                  <a:srgbClr val="000000"/>
                </a:solidFill>
                <a:ea typeface="+mn-ea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path-ways for electrical current. </a:t>
            </a:r>
            <a:endParaRPr lang="tr-TR" dirty="0" smtClean="0">
              <a:solidFill>
                <a:srgbClr val="000000"/>
              </a:solidFill>
              <a:ea typeface="+mn-ea"/>
            </a:endParaRPr>
          </a:p>
          <a:p>
            <a:pPr marL="342900" lvl="1" indent="-342900"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solidFill>
                  <a:srgbClr val="000000"/>
                </a:solidFill>
                <a:ea typeface="+mn-ea"/>
              </a:rPr>
              <a:t>Th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e electrical conductivity is hence directly</a:t>
            </a:r>
            <a:r>
              <a:rPr lang="tr-TR" dirty="0" smtClean="0">
                <a:solidFill>
                  <a:srgbClr val="000000"/>
                </a:solidFill>
                <a:ea typeface="+mn-ea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proportional</a:t>
            </a:r>
            <a:r>
              <a:rPr lang="tr-TR" dirty="0" smtClean="0">
                <a:solidFill>
                  <a:srgbClr val="000000"/>
                </a:solidFill>
                <a:ea typeface="+mn-ea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to the amount of demineralization that has occurred. Electrical resistance refers to</a:t>
            </a:r>
            <a:r>
              <a:rPr lang="tr-TR" dirty="0" smtClean="0">
                <a:solidFill>
                  <a:srgbClr val="000000"/>
                </a:solidFill>
                <a:ea typeface="+mn-ea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measuring the electrical conductivity through these 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pores.</a:t>
            </a:r>
            <a:endParaRPr lang="tr-TR" dirty="0" smtClean="0">
              <a:solidFill>
                <a:srgbClr val="000000"/>
              </a:solidFill>
              <a:ea typeface="+mn-ea"/>
            </a:endParaRP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dirty="0" smtClean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219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eaLnBrk="1" hangingPunct="1">
              <a:buFont typeface="Arial"/>
              <a:buChar char="•"/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Radiography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301752" y="1323649"/>
            <a:ext cx="8382000" cy="4152636"/>
          </a:xfrm>
        </p:spPr>
        <p:txBody>
          <a:bodyPr>
            <a:normAutofit lnSpcReduction="10000"/>
          </a:bodyPr>
          <a:lstStyle/>
          <a:p>
            <a:pPr algn="l" rtl="0" eaLnBrk="1" hangingPunct="1">
              <a:buFont typeface="Wingdings" charset="0"/>
              <a:buChar char="§"/>
            </a:pPr>
            <a:r>
              <a:rPr lang="en-US" sz="2800" dirty="0"/>
              <a:t>Carious lesions are detectable </a:t>
            </a:r>
            <a:r>
              <a:rPr lang="en-US" sz="2800" dirty="0" err="1"/>
              <a:t>radiographically</a:t>
            </a:r>
            <a:r>
              <a:rPr lang="en-US" sz="2800" dirty="0"/>
              <a:t> when there has been enough demineralization to allow it to be differentiate from normal</a:t>
            </a:r>
          </a:p>
          <a:p>
            <a:pPr algn="l" rtl="0" eaLnBrk="1" hangingPunct="1">
              <a:buFont typeface="Wingdings" charset="0"/>
              <a:buChar char="§"/>
            </a:pPr>
            <a:r>
              <a:rPr lang="en-US" sz="2800" dirty="0"/>
              <a:t>They are valuable in detecting proximal caries which may go undetected during clinical examination.</a:t>
            </a:r>
          </a:p>
          <a:p>
            <a:pPr algn="l" rtl="0" eaLnBrk="1" hangingPunct="1">
              <a:buFont typeface="Wingdings" charset="0"/>
              <a:buChar char="§"/>
            </a:pPr>
            <a:r>
              <a:rPr lang="en-US" sz="2800" dirty="0">
                <a:cs typeface="Times New Roman" charset="0"/>
              </a:rPr>
              <a:t>On average they have around 50% to 70% sensitivity in detecting carious lesions.</a:t>
            </a:r>
            <a:r>
              <a:rPr lang="en-US" sz="2800" dirty="0"/>
              <a:t> </a:t>
            </a:r>
          </a:p>
          <a:p>
            <a:pPr algn="l" rtl="0" eaLnBrk="1" hangingPunct="1">
              <a:buFont typeface="Wingdings" charset="0"/>
              <a:buChar char="§"/>
            </a:pPr>
            <a:r>
              <a:rPr lang="en-US" sz="2800" dirty="0"/>
              <a:t> 40% demineralization is required for definitive decision on caries</a:t>
            </a:r>
          </a:p>
        </p:txBody>
      </p:sp>
    </p:spTree>
    <p:extLst>
      <p:ext uri="{BB962C8B-B14F-4D97-AF65-F5344CB8AC3E}">
        <p14:creationId xmlns="" xmlns:p14="http://schemas.microsoft.com/office/powerpoint/2010/main" val="64144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3660965" y="1943258"/>
            <a:ext cx="3047619" cy="2526984"/>
          </a:xfrm>
        </p:spPr>
      </p:pic>
      <p:pic>
        <p:nvPicPr>
          <p:cNvPr id="5" name="Picture 4" descr="&lt;image&gt;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90" y="986234"/>
            <a:ext cx="3200400" cy="196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&lt;image&gt;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060" y="986234"/>
            <a:ext cx="319592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&lt;image&gt;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72" y="3018234"/>
            <a:ext cx="252253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6619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Advanced Radio.-Digital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charset="0"/>
              </a:rPr>
              <a:t>radiography</a:t>
            </a: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buFontTx/>
              <a:buNone/>
            </a:pPr>
            <a:endParaRPr lang="en-US" sz="4000" b="1" dirty="0">
              <a:solidFill>
                <a:srgbClr val="FF33CC"/>
              </a:solidFill>
              <a:cs typeface="Arial" charset="0"/>
            </a:endParaRPr>
          </a:p>
          <a:p>
            <a:pPr algn="l" rtl="0" eaLnBrk="1" hangingPunct="1">
              <a:lnSpc>
                <a:spcPct val="120000"/>
              </a:lnSpc>
              <a:buFontTx/>
              <a:buNone/>
            </a:pPr>
            <a:r>
              <a:rPr lang="en-US" dirty="0">
                <a:cs typeface="Arial" charset="0"/>
              </a:rPr>
              <a:t>-</a:t>
            </a:r>
            <a:r>
              <a:rPr lang="en-US" sz="2800" dirty="0">
                <a:cs typeface="Arial" charset="0"/>
              </a:rPr>
              <a:t>Image recorded with </a:t>
            </a:r>
            <a:r>
              <a:rPr lang="en-US" sz="2800" u="sng" dirty="0">
                <a:cs typeface="Arial" charset="0"/>
              </a:rPr>
              <a:t>non film </a:t>
            </a:r>
            <a:r>
              <a:rPr lang="en-US" sz="2800" dirty="0">
                <a:cs typeface="Arial" charset="0"/>
              </a:rPr>
              <a:t>receptor</a:t>
            </a:r>
          </a:p>
          <a:p>
            <a:pPr algn="l" rtl="0" eaLnBrk="1" hangingPunct="1">
              <a:lnSpc>
                <a:spcPct val="120000"/>
              </a:lnSpc>
              <a:buFontTx/>
              <a:buNone/>
            </a:pPr>
            <a:r>
              <a:rPr lang="en-US" sz="2800" dirty="0" smtClean="0">
                <a:cs typeface="Arial" charset="0"/>
              </a:rPr>
              <a:t>The </a:t>
            </a:r>
            <a:r>
              <a:rPr lang="en-US" sz="2800" dirty="0">
                <a:cs typeface="Arial" charset="0"/>
              </a:rPr>
              <a:t>film replaced by flat electronic pad or sensor</a:t>
            </a:r>
          </a:p>
          <a:p>
            <a:pPr algn="l" rtl="0" eaLnBrk="1" hangingPunct="1">
              <a:lnSpc>
                <a:spcPct val="120000"/>
              </a:lnSpc>
              <a:buFontTx/>
              <a:buNone/>
            </a:pPr>
            <a:r>
              <a:rPr lang="en-US" sz="2800" dirty="0">
                <a:cs typeface="Arial" charset="0"/>
              </a:rPr>
              <a:t>-Images sent to computer displayed on monitor screen</a:t>
            </a:r>
          </a:p>
        </p:txBody>
      </p:sp>
    </p:spTree>
    <p:extLst>
      <p:ext uri="{BB962C8B-B14F-4D97-AF65-F5344CB8AC3E}">
        <p14:creationId xmlns="" xmlns:p14="http://schemas.microsoft.com/office/powerpoint/2010/main" val="170931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6" r="728"/>
          <a:stretch/>
        </p:blipFill>
        <p:spPr>
          <a:xfrm>
            <a:off x="841677" y="217090"/>
            <a:ext cx="7634151" cy="5497910"/>
          </a:xfrm>
        </p:spPr>
      </p:pic>
    </p:spTree>
    <p:extLst>
      <p:ext uri="{BB962C8B-B14F-4D97-AF65-F5344CB8AC3E}">
        <p14:creationId xmlns="" xmlns:p14="http://schemas.microsoft.com/office/powerpoint/2010/main" val="402786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latin typeface="+mj-lt"/>
              <a:ea typeface="+mj-ea"/>
            </a:endParaRPr>
          </a:p>
        </p:txBody>
      </p:sp>
      <p:pic>
        <p:nvPicPr>
          <p:cNvPr id="84995" name="Picture 4" descr="QuickRay%20Colla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9" y="297657"/>
            <a:ext cx="6840537" cy="4618302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896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Başlık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Laser</a:t>
            </a:r>
            <a:r>
              <a:rPr lang="tr-T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ﬂuorescence</a:t>
            </a:r>
            <a:r>
              <a:rPr lang="tr-T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—</a:t>
            </a:r>
            <a:r>
              <a:rPr lang="tr-TR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DIAGNODent</a:t>
            </a:r>
            <a:endParaRPr lang="tr-T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1748" name="İçerik Yer Tutucusu 1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 eaLnBrk="1" hangingPunct="1"/>
            <a:r>
              <a:rPr lang="en-US" dirty="0">
                <a:solidFill>
                  <a:srgbClr val="000000"/>
                </a:solidFill>
              </a:rPr>
              <a:t>Based </a:t>
            </a:r>
            <a:r>
              <a:rPr lang="en-US" dirty="0" smtClean="0">
                <a:solidFill>
                  <a:srgbClr val="000000"/>
                </a:solidFill>
              </a:rPr>
              <a:t>on </a:t>
            </a:r>
            <a:r>
              <a:rPr lang="en-US" dirty="0">
                <a:solidFill>
                  <a:srgbClr val="000000"/>
                </a:solidFill>
              </a:rPr>
              <a:t>principle </a:t>
            </a:r>
            <a:r>
              <a:rPr lang="en-US" dirty="0" smtClean="0">
                <a:solidFill>
                  <a:srgbClr val="000000"/>
                </a:solidFill>
              </a:rPr>
              <a:t>of </a:t>
            </a:r>
            <a:r>
              <a:rPr lang="en-US" dirty="0">
                <a:solidFill>
                  <a:srgbClr val="000000"/>
                </a:solidFill>
              </a:rPr>
              <a:t>fluorescence.  </a:t>
            </a:r>
            <a:endParaRPr lang="tr-TR" dirty="0">
              <a:solidFill>
                <a:srgbClr val="000000"/>
              </a:solidFill>
            </a:endParaRPr>
          </a:p>
          <a:p>
            <a:pPr algn="l" rtl="0" eaLnBrk="1" hangingPunct="1"/>
            <a:r>
              <a:rPr lang="en-US" dirty="0">
                <a:solidFill>
                  <a:srgbClr val="000000"/>
                </a:solidFill>
              </a:rPr>
              <a:t>It  uses  a  diode  laser light source and a fiber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optic cable that transmits light to a hand held probe. Light is absorbed induces infrared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fluorescence by organic and inorganic materials. Emitted fluorescence is collected at probe tip, processed and presented on display as an integer between 0 and 99</a:t>
            </a: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410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Başlık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Laser</a:t>
            </a:r>
            <a:r>
              <a:rPr lang="tr-T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ﬂuorescence</a:t>
            </a:r>
            <a:r>
              <a:rPr lang="tr-T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—</a:t>
            </a:r>
            <a:r>
              <a:rPr lang="tr-TR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DIAGNODent</a:t>
            </a:r>
            <a:endParaRPr lang="tr-T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İçerik Yer Tutucusu 1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>
                <a:solidFill>
                  <a:srgbClr val="000000"/>
                </a:solidFill>
                <a:ea typeface="+mn-ea"/>
              </a:rPr>
              <a:t>The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 numeric  </a:t>
            </a:r>
            <a:r>
              <a:rPr lang="en-US" dirty="0">
                <a:solidFill>
                  <a:srgbClr val="000000"/>
                </a:solidFill>
                <a:ea typeface="+mn-ea"/>
              </a:rPr>
              <a:t>readout  on  the  device  (00-99)  indicates 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the</a:t>
            </a:r>
            <a:r>
              <a:rPr lang="tr-TR" dirty="0" smtClean="0">
                <a:solidFill>
                  <a:srgbClr val="000000"/>
                </a:solidFill>
                <a:ea typeface="+mn-ea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amount </a:t>
            </a:r>
            <a:r>
              <a:rPr lang="en-US" dirty="0">
                <a:solidFill>
                  <a:srgbClr val="000000"/>
                </a:solidFill>
                <a:ea typeface="+mn-ea"/>
              </a:rPr>
              <a:t>of 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fluorescence.</a:t>
            </a:r>
            <a:r>
              <a:rPr lang="tr-TR" dirty="0" smtClean="0">
                <a:solidFill>
                  <a:srgbClr val="000000"/>
                </a:solidFill>
                <a:ea typeface="+mn-ea"/>
              </a:rPr>
              <a:t> </a:t>
            </a:r>
          </a:p>
          <a:p>
            <a:pPr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Place </a:t>
            </a:r>
            <a:r>
              <a:rPr lang="en-US" dirty="0">
                <a:solidFill>
                  <a:srgbClr val="000000"/>
                </a:solidFill>
                <a:ea typeface="+mn-ea"/>
              </a:rPr>
              <a:t>the tip on the area to be evaluated. Use a rocking 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motion </a:t>
            </a:r>
            <a:r>
              <a:rPr lang="en-US" dirty="0">
                <a:solidFill>
                  <a:srgbClr val="000000"/>
                </a:solidFill>
                <a:ea typeface="+mn-ea"/>
              </a:rPr>
              <a:t>with the </a:t>
            </a:r>
            <a:r>
              <a:rPr lang="en-US" dirty="0" smtClean="0">
                <a:solidFill>
                  <a:srgbClr val="000000"/>
                </a:solidFill>
                <a:ea typeface="+mn-ea"/>
              </a:rPr>
              <a:t>tip. </a:t>
            </a:r>
            <a:r>
              <a:rPr lang="en-US" dirty="0">
                <a:solidFill>
                  <a:srgbClr val="000000"/>
                </a:solidFill>
                <a:ea typeface="+mn-ea"/>
              </a:rPr>
              <a:t>Note and record the peak value. </a:t>
            </a:r>
            <a:endParaRPr lang="tr-TR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51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5-01-23 at 5.46.1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236" y="1371505"/>
            <a:ext cx="5385077" cy="3670489"/>
          </a:xfrm>
        </p:spPr>
      </p:pic>
    </p:spTree>
    <p:extLst>
      <p:ext uri="{BB962C8B-B14F-4D97-AF65-F5344CB8AC3E}">
        <p14:creationId xmlns="" xmlns:p14="http://schemas.microsoft.com/office/powerpoint/2010/main" val="247353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Başlık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hangingPunct="1"/>
            <a:r>
              <a:rPr lang="tr-TR" dirty="0" err="1">
                <a:solidFill>
                  <a:schemeClr val="tx2"/>
                </a:solidFill>
              </a:rPr>
              <a:t>Laser</a:t>
            </a:r>
            <a:r>
              <a:rPr lang="tr-TR" dirty="0">
                <a:solidFill>
                  <a:schemeClr val="tx2"/>
                </a:solidFill>
              </a:rPr>
              <a:t> </a:t>
            </a:r>
            <a:r>
              <a:rPr lang="tr-TR" dirty="0" err="1">
                <a:solidFill>
                  <a:schemeClr val="tx2"/>
                </a:solidFill>
              </a:rPr>
              <a:t>ﬂuorescence</a:t>
            </a:r>
            <a:r>
              <a:rPr lang="tr-TR" dirty="0">
                <a:solidFill>
                  <a:schemeClr val="tx2"/>
                </a:solidFill>
              </a:rPr>
              <a:t>—</a:t>
            </a:r>
            <a:r>
              <a:rPr lang="tr-TR" dirty="0" err="1">
                <a:solidFill>
                  <a:schemeClr val="tx2"/>
                </a:solidFill>
              </a:rPr>
              <a:t>DIAGNODent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3796" name="İçerik Yer Tutucusu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sz="2400" dirty="0">
                <a:solidFill>
                  <a:srgbClr val="000000"/>
                </a:solidFill>
              </a:rPr>
              <a:t>Based upon in vivo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studies, the following correlations can be made.</a:t>
            </a:r>
            <a:endParaRPr lang="tr-TR" sz="2400" dirty="0">
              <a:solidFill>
                <a:srgbClr val="000000"/>
              </a:solidFill>
            </a:endParaRPr>
          </a:p>
          <a:p>
            <a:pPr algn="l" rtl="0" eaLnBrk="1" hangingPunct="1">
              <a:buFont typeface="Arial" charset="0"/>
              <a:buNone/>
            </a:pPr>
            <a:endParaRPr lang="en-US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2194595"/>
            <a:ext cx="8315325" cy="323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6605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810798">
            <a:off x="1435608" y="1206500"/>
            <a:ext cx="7498080" cy="4000500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5400" dirty="0" smtClean="0">
                <a:solidFill>
                  <a:srgbClr val="646B86"/>
                </a:solidFill>
              </a:rPr>
              <a:t>THANK YOU....</a:t>
            </a:r>
            <a:endParaRPr lang="en-US" sz="5400" dirty="0">
              <a:solidFill>
                <a:srgbClr val="646B86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 rot="1154374">
            <a:off x="1614576" y="2629818"/>
            <a:ext cx="61571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THANK YOU....</a:t>
            </a:r>
            <a:endParaRPr lang="ar-IQ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263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zh-C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charset="0"/>
              </a:rPr>
              <a:t>INTRODUCTION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>
                <a:solidFill>
                  <a:srgbClr val="000000"/>
                </a:solidFill>
                <a:latin typeface="Calibri" charset="0"/>
              </a:rPr>
              <a:t>In  order  to conserve tooth structure and perform minimally invasive dentistry, carious lesions must be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detected (DIAGNOSED)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at the earliest possible time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.</a:t>
            </a:r>
          </a:p>
          <a:p>
            <a:pPr algn="l" rtl="0"/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By doing so, caries progress can be arrested, thus avoiding a more invasive operative intervention</a:t>
            </a:r>
            <a:endParaRPr lang="tr-TR" dirty="0">
              <a:solidFill>
                <a:srgbClr val="000000"/>
              </a:solidFill>
              <a:latin typeface="Calibri" charset="0"/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307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Başlık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zh-C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charset="0"/>
              </a:rPr>
              <a:t>INTRODUCTION</a:t>
            </a:r>
            <a:endParaRPr lang="tr-T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charset="0"/>
            </a:endParaRPr>
          </a:p>
        </p:txBody>
      </p:sp>
      <p:sp>
        <p:nvSpPr>
          <p:cNvPr id="7172" name="İçerik Yer Tutucusu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tr-TR" dirty="0" smtClean="0">
                <a:solidFill>
                  <a:srgbClr val="000000"/>
                </a:solidFill>
                <a:latin typeface="Calibri" charset="0"/>
              </a:rPr>
              <a:t>Th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e accuracy of any diagnostic test or evaluation is typically measured according to its sensitivity and specificity.</a:t>
            </a:r>
            <a:endParaRPr lang="tr-TR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763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14282" y="34465"/>
            <a:ext cx="8715404" cy="3512368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lang="en-US" sz="3500" dirty="0"/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Sensitivity Vs Specificity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Sensitivity: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defined by the probability of the test giving a positive finding when disease is present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Positive……False Positive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Specificity: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the probability of a negative finding when disease is absent.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lang="en-US" sz="20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5720" y="3356918"/>
            <a:ext cx="8501122" cy="2083608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lang="en-US" sz="2600" dirty="0"/>
          </a:p>
          <a:p>
            <a:pPr marL="274320" indent="-274320" algn="ctr" defTabSz="91440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dirty="0" smtClean="0"/>
              <a:t>The </a:t>
            </a:r>
            <a:r>
              <a:rPr lang="en-US" sz="2000" dirty="0"/>
              <a:t>application of multiple diagnostic tests to the individual patient increases the overall efficacy of caries diagnosis.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3337997"/>
            <a:ext cx="8215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    True Negative…</a:t>
            </a:r>
            <a:r>
              <a:rPr lang="en-US" sz="2000" dirty="0">
                <a:solidFill>
                  <a:srgbClr val="FF0000"/>
                </a:solidFill>
              </a:rPr>
              <a:t>…False </a:t>
            </a:r>
            <a:r>
              <a:rPr lang="en-US" sz="2000" dirty="0" smtClean="0">
                <a:solidFill>
                  <a:srgbClr val="FF0000"/>
                </a:solidFill>
              </a:rPr>
              <a:t>Negative</a:t>
            </a:r>
            <a:endParaRPr lang="en-IN" sz="2000" dirty="0"/>
          </a:p>
        </p:txBody>
      </p:sp>
    </p:spTree>
    <p:extLst>
      <p:ext uri="{BB962C8B-B14F-4D97-AF65-F5344CB8AC3E}">
        <p14:creationId xmlns="" xmlns:p14="http://schemas.microsoft.com/office/powerpoint/2010/main" val="221871269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134938"/>
            <a:ext cx="7112000" cy="138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1657615"/>
            <a:ext cx="7135812" cy="397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8128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Başlık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solidFill>
                <a:srgbClr val="FFC000"/>
              </a:solidFill>
              <a:latin typeface="Calibri" charset="0"/>
            </a:endParaRPr>
          </a:p>
        </p:txBody>
      </p:sp>
      <p:pic>
        <p:nvPicPr>
          <p:cNvPr id="92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83279"/>
            <a:ext cx="9066213" cy="5631721"/>
          </a:xfrm>
        </p:spPr>
      </p:pic>
    </p:spTree>
    <p:extLst>
      <p:ext uri="{BB962C8B-B14F-4D97-AF65-F5344CB8AC3E}">
        <p14:creationId xmlns="" xmlns:p14="http://schemas.microsoft.com/office/powerpoint/2010/main" val="156350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Başlık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charset="0"/>
              </a:rPr>
              <a:t>Visual-</a:t>
            </a:r>
            <a:r>
              <a:rPr lang="tr-TR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charset="0"/>
              </a:rPr>
              <a:t>Tactile</a:t>
            </a:r>
            <a:r>
              <a:rPr lang="tr-T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charset="0"/>
              </a:rPr>
              <a:t> </a:t>
            </a:r>
            <a:r>
              <a:rPr lang="tr-TR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charset="0"/>
              </a:rPr>
              <a:t>Method</a:t>
            </a:r>
            <a:r>
              <a:rPr lang="tr-T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charset="0"/>
              </a:rPr>
              <a:t> of </a:t>
            </a:r>
            <a:r>
              <a:rPr lang="tr-TR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charset="0"/>
              </a:rPr>
              <a:t>Diagnosis</a:t>
            </a:r>
            <a:endParaRPr lang="tr-T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charset="0"/>
            </a:endParaRPr>
          </a:p>
        </p:txBody>
      </p:sp>
      <p:sp>
        <p:nvSpPr>
          <p:cNvPr id="10245" name="İçerik Yer Tutucusu 14"/>
          <p:cNvSpPr>
            <a:spLocks noGrp="1"/>
          </p:cNvSpPr>
          <p:nvPr>
            <p:ph idx="1"/>
          </p:nvPr>
        </p:nvSpPr>
        <p:spPr>
          <a:xfrm>
            <a:off x="753105" y="1272540"/>
            <a:ext cx="8052567" cy="3810000"/>
          </a:xfrm>
        </p:spPr>
        <p:txBody>
          <a:bodyPr>
            <a:normAutofit/>
          </a:bodyPr>
          <a:lstStyle/>
          <a:p>
            <a:pPr eaLnBrk="1" hangingPunct="1"/>
            <a:r>
              <a:rPr lang="tr-TR" sz="4000" dirty="0" err="1">
                <a:solidFill>
                  <a:srgbClr val="000000"/>
                </a:solidFill>
                <a:latin typeface="Calibri" charset="0"/>
              </a:rPr>
              <a:t>Mirror</a:t>
            </a:r>
            <a:endParaRPr lang="tr-TR" sz="4000" dirty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tr-TR" sz="4000" dirty="0">
                <a:solidFill>
                  <a:srgbClr val="000000"/>
                </a:solidFill>
                <a:latin typeface="Calibri" charset="0"/>
              </a:rPr>
              <a:t>Explorer</a:t>
            </a:r>
          </a:p>
          <a:p>
            <a:pPr eaLnBrk="1" hangingPunct="1"/>
            <a:r>
              <a:rPr lang="tr-TR" sz="4000" dirty="0" err="1">
                <a:solidFill>
                  <a:srgbClr val="000000"/>
                </a:solidFill>
                <a:latin typeface="Calibri" charset="0"/>
              </a:rPr>
              <a:t>Light</a:t>
            </a:r>
            <a:endParaRPr lang="tr-TR" sz="40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6739" y="1272540"/>
            <a:ext cx="2878932" cy="397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5779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2934</TotalTime>
  <Words>1119</Words>
  <Application>Microsoft Macintosh PowerPoint</Application>
  <PresentationFormat>عرض على الشاشة (10:16)‏</PresentationFormat>
  <Paragraphs>99</Paragraphs>
  <Slides>35</Slides>
  <Notes>5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0</vt:i4>
      </vt:variant>
      <vt:variant>
        <vt:lpstr>عناوين الشرائح</vt:lpstr>
      </vt:variant>
      <vt:variant>
        <vt:i4>35</vt:i4>
      </vt:variant>
    </vt:vector>
  </HeadingPairs>
  <TitlesOfParts>
    <vt:vector size="36" baseType="lpstr">
      <vt:lpstr>انقلاب</vt:lpstr>
      <vt:lpstr>DIAGNOSIS Of CARIES</vt:lpstr>
      <vt:lpstr>INTRODUCTION</vt:lpstr>
      <vt:lpstr>الشريحة 3</vt:lpstr>
      <vt:lpstr>INTRODUCTION</vt:lpstr>
      <vt:lpstr>INTRODUCTION</vt:lpstr>
      <vt:lpstr>الشريحة 6</vt:lpstr>
      <vt:lpstr>الشريحة 7</vt:lpstr>
      <vt:lpstr>الشريحة 8</vt:lpstr>
      <vt:lpstr>Visual-Tactile Method of Diagnosis</vt:lpstr>
      <vt:lpstr>Tactile examination</vt:lpstr>
      <vt:lpstr>الشريحة 11</vt:lpstr>
      <vt:lpstr>الشريحة 12</vt:lpstr>
      <vt:lpstr>Use of explorer is not advocated because;</vt:lpstr>
      <vt:lpstr>الشريحة 14</vt:lpstr>
      <vt:lpstr>Visual examination</vt:lpstr>
      <vt:lpstr>الشريحة 16</vt:lpstr>
      <vt:lpstr>الشريحة 17</vt:lpstr>
      <vt:lpstr>Secondary caries</vt:lpstr>
      <vt:lpstr>الشريحة 19</vt:lpstr>
      <vt:lpstr>Advanced visual-Dye penetration method</vt:lpstr>
      <vt:lpstr>Dye penetration method</vt:lpstr>
      <vt:lpstr>الشريحة 22</vt:lpstr>
      <vt:lpstr>Advanced visual-Fiberoptic transillumination (FOTI)</vt:lpstr>
      <vt:lpstr>الشريحة 24</vt:lpstr>
      <vt:lpstr>الشريحة 25</vt:lpstr>
      <vt:lpstr>Electrical Resistance Measurement</vt:lpstr>
      <vt:lpstr>Radiography</vt:lpstr>
      <vt:lpstr>الشريحة 28</vt:lpstr>
      <vt:lpstr>Advanced Radio.-Digital radiography</vt:lpstr>
      <vt:lpstr>الشريحة 30</vt:lpstr>
      <vt:lpstr>Laser ﬂuorescence—DIAGNODent</vt:lpstr>
      <vt:lpstr>Laser ﬂuorescence—DIAGNODent</vt:lpstr>
      <vt:lpstr>الشريحة 33</vt:lpstr>
      <vt:lpstr>Laser ﬂuorescence—DIAGNODent</vt:lpstr>
      <vt:lpstr>الشريحة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DIAGNOSIS O CARIES</dc:title>
  <dc:creator>ahmed</dc:creator>
  <cp:lastModifiedBy>dr.Emad</cp:lastModifiedBy>
  <cp:revision>92</cp:revision>
  <dcterms:created xsi:type="dcterms:W3CDTF">2015-01-23T14:00:33Z</dcterms:created>
  <dcterms:modified xsi:type="dcterms:W3CDTF">2017-11-14T18:15:34Z</dcterms:modified>
</cp:coreProperties>
</file>