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71" r:id="rId4"/>
    <p:sldId id="272" r:id="rId5"/>
    <p:sldId id="258" r:id="rId6"/>
    <p:sldId id="259" r:id="rId7"/>
    <p:sldId id="273" r:id="rId8"/>
    <p:sldId id="260" r:id="rId9"/>
    <p:sldId id="261" r:id="rId10"/>
    <p:sldId id="262" r:id="rId11"/>
    <p:sldId id="263" r:id="rId12"/>
    <p:sldId id="264" r:id="rId13"/>
    <p:sldId id="276" r:id="rId14"/>
    <p:sldId id="265" r:id="rId15"/>
    <p:sldId id="266" r:id="rId16"/>
    <p:sldId id="267" r:id="rId17"/>
    <p:sldId id="275" r:id="rId18"/>
    <p:sldId id="268" r:id="rId19"/>
    <p:sldId id="274" r:id="rId20"/>
    <p:sldId id="269" r:id="rId21"/>
    <p:sldId id="270" r:id="rId2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136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CF8B-44AC-4781-8628-5B229F2F4276}" type="datetimeFigureOut">
              <a:rPr lang="ar-IQ" smtClean="0"/>
              <a:t>09/03/1439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6F5B-A9CC-4F9F-A6D2-9064CBD9668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67929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CF8B-44AC-4781-8628-5B229F2F4276}" type="datetimeFigureOut">
              <a:rPr lang="ar-IQ" smtClean="0"/>
              <a:t>09/03/1439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6F5B-A9CC-4F9F-A6D2-9064CBD9668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09788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CF8B-44AC-4781-8628-5B229F2F4276}" type="datetimeFigureOut">
              <a:rPr lang="ar-IQ" smtClean="0"/>
              <a:t>09/03/1439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6F5B-A9CC-4F9F-A6D2-9064CBD9668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70718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CF8B-44AC-4781-8628-5B229F2F4276}" type="datetimeFigureOut">
              <a:rPr lang="ar-IQ" smtClean="0"/>
              <a:t>09/03/1439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6F5B-A9CC-4F9F-A6D2-9064CBD9668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48257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CF8B-44AC-4781-8628-5B229F2F4276}" type="datetimeFigureOut">
              <a:rPr lang="ar-IQ" smtClean="0"/>
              <a:t>09/03/1439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6F5B-A9CC-4F9F-A6D2-9064CBD9668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39718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CF8B-44AC-4781-8628-5B229F2F4276}" type="datetimeFigureOut">
              <a:rPr lang="ar-IQ" smtClean="0"/>
              <a:t>09/03/1439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6F5B-A9CC-4F9F-A6D2-9064CBD9668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54532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CF8B-44AC-4781-8628-5B229F2F4276}" type="datetimeFigureOut">
              <a:rPr lang="ar-IQ" smtClean="0"/>
              <a:t>09/03/1439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6F5B-A9CC-4F9F-A6D2-9064CBD9668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82551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CF8B-44AC-4781-8628-5B229F2F4276}" type="datetimeFigureOut">
              <a:rPr lang="ar-IQ" smtClean="0"/>
              <a:t>09/03/1439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6F5B-A9CC-4F9F-A6D2-9064CBD9668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3841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CF8B-44AC-4781-8628-5B229F2F4276}" type="datetimeFigureOut">
              <a:rPr lang="ar-IQ" smtClean="0"/>
              <a:t>09/03/1439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6F5B-A9CC-4F9F-A6D2-9064CBD9668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6418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CF8B-44AC-4781-8628-5B229F2F4276}" type="datetimeFigureOut">
              <a:rPr lang="ar-IQ" smtClean="0"/>
              <a:t>09/03/1439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6F5B-A9CC-4F9F-A6D2-9064CBD9668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81509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CF8B-44AC-4781-8628-5B229F2F4276}" type="datetimeFigureOut">
              <a:rPr lang="ar-IQ" smtClean="0"/>
              <a:t>09/03/1439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6F5B-A9CC-4F9F-A6D2-9064CBD9668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08572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9CF8B-44AC-4781-8628-5B229F2F4276}" type="datetimeFigureOut">
              <a:rPr lang="ar-IQ" smtClean="0"/>
              <a:t>09/03/1439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D6F5B-A9CC-4F9F-A6D2-9064CBD9668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61252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rtl="0"/>
            <a:r>
              <a:rPr lang="en-US" sz="5400" b="1" i="1" dirty="0" smtClean="0">
                <a:solidFill>
                  <a:srgbClr val="FF0000"/>
                </a:solidFill>
                <a:latin typeface="Algerian" pitchFamily="82" charset="0"/>
              </a:rPr>
              <a:t>Class II cavity preparation</a:t>
            </a:r>
            <a:endParaRPr lang="ar-IQ" sz="5400" b="1" i="1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Karam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Ahmed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MSc operative dentistry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Lec.6</a:t>
            </a:r>
            <a:endParaRPr lang="ar-IQ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87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/>
            <a:r>
              <a:rPr lang="en-US" dirty="0"/>
              <a:t> (5) slightly rounding the internal line angles to reduce stress concentration in tooth structure (automatically created by bur design).</a:t>
            </a:r>
          </a:p>
          <a:p>
            <a:pPr marL="0" indent="0" algn="just" rtl="0">
              <a:buNone/>
            </a:pPr>
            <a:r>
              <a:rPr lang="en-US" dirty="0"/>
              <a:t> </a:t>
            </a:r>
          </a:p>
          <a:p>
            <a:pPr algn="just" rtl="0"/>
            <a:r>
              <a:rPr lang="en-US" dirty="0"/>
              <a:t>(6) providing enough thickness of restorative material to prevent its fracture under mastication.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78726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b="1" dirty="0"/>
              <a:t>Retention form</a:t>
            </a:r>
          </a:p>
          <a:p>
            <a:pPr algn="just" rtl="0"/>
            <a:r>
              <a:rPr lang="en-US" dirty="0"/>
              <a:t>Maintaining the bur parallel to the long axis of the tooth crown creates facial, lingual, and distal walls with a slight </a:t>
            </a:r>
            <a:r>
              <a:rPr lang="en-US" dirty="0" err="1"/>
              <a:t>occlusal</a:t>
            </a:r>
            <a:r>
              <a:rPr lang="en-US" dirty="0"/>
              <a:t> convergence During development of the distal pit area of the preparation, extension to include any </a:t>
            </a:r>
            <a:r>
              <a:rPr lang="en-US" dirty="0" err="1"/>
              <a:t>distofacial</a:t>
            </a:r>
            <a:r>
              <a:rPr lang="en-US" dirty="0"/>
              <a:t> and </a:t>
            </a:r>
            <a:r>
              <a:rPr lang="en-US" dirty="0" err="1" smtClean="0"/>
              <a:t>distolingual</a:t>
            </a:r>
            <a:r>
              <a:rPr lang="en-US" dirty="0" smtClean="0"/>
              <a:t> developmental </a:t>
            </a:r>
            <a:r>
              <a:rPr lang="en-US" dirty="0"/>
              <a:t>fissures radiating from the pit may be indicated.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91914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 rtl="0"/>
            <a:r>
              <a:rPr lang="en-US" dirty="0"/>
              <a:t>The distal pit area (in this example) provides dovetail retention form, which may prevent mesial displacement of the completed restoration</a:t>
            </a:r>
            <a:r>
              <a:rPr lang="en-US" dirty="0" smtClean="0"/>
              <a:t>.</a:t>
            </a:r>
          </a:p>
          <a:p>
            <a:pPr algn="just" rtl="0"/>
            <a:r>
              <a:rPr lang="en-US" dirty="0"/>
              <a:t>The proximal ditch cut should be sufficiently deep into dentin (i.e., </a:t>
            </a:r>
            <a:r>
              <a:rPr lang="en-US" i="1" dirty="0"/>
              <a:t>0.5 </a:t>
            </a:r>
            <a:r>
              <a:rPr lang="en-US" dirty="0"/>
              <a:t>to </a:t>
            </a:r>
            <a:r>
              <a:rPr lang="en-US" i="1" dirty="0"/>
              <a:t>0.6 </a:t>
            </a:r>
            <a:r>
              <a:rPr lang="en-US" dirty="0"/>
              <a:t>mm) that retention locks, if deemed necessary, can be prepared into the </a:t>
            </a:r>
            <a:r>
              <a:rPr lang="en-US" dirty="0" err="1"/>
              <a:t>axiolingual</a:t>
            </a:r>
            <a:r>
              <a:rPr lang="en-US" dirty="0"/>
              <a:t> and </a:t>
            </a:r>
            <a:r>
              <a:rPr lang="en-US" dirty="0" err="1"/>
              <a:t>axiofacial</a:t>
            </a:r>
            <a:r>
              <a:rPr lang="en-US" dirty="0"/>
              <a:t> line angles without undermining the proximal enamel.</a:t>
            </a:r>
          </a:p>
          <a:p>
            <a:pPr algn="just" rtl="0"/>
            <a:endParaRPr lang="en-US" dirty="0"/>
          </a:p>
          <a:p>
            <a:pPr algn="just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40231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87407" y="1600200"/>
            <a:ext cx="3969186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4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/>
            <a:r>
              <a:rPr lang="en-US" b="1" i="1" dirty="0"/>
              <a:t>Secondary resistance and retention forms</a:t>
            </a:r>
            <a:endParaRPr lang="en-US" dirty="0"/>
          </a:p>
          <a:p>
            <a:pPr algn="just" rtl="0"/>
            <a:r>
              <a:rPr lang="en-US" dirty="0"/>
              <a:t>Secondary resistance form in final tooth preparation </a:t>
            </a:r>
            <a:r>
              <a:rPr lang="en-US" dirty="0" smtClean="0"/>
              <a:t>involves both </a:t>
            </a:r>
            <a:r>
              <a:rPr lang="en-US" dirty="0"/>
              <a:t>resistance of the remaining tooth structure against fracture from oblique forces and resistance of restorative material against fracture.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46036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/>
            <a:r>
              <a:rPr lang="en-US" dirty="0"/>
              <a:t>The </a:t>
            </a:r>
            <a:r>
              <a:rPr lang="en-US" dirty="0" err="1"/>
              <a:t>occlusal</a:t>
            </a:r>
            <a:r>
              <a:rPr lang="en-US" dirty="0"/>
              <a:t> convergence of the facial and lingual walls and the dovetail design (if needed) provide sufficient retention form to the </a:t>
            </a:r>
            <a:r>
              <a:rPr lang="en-US" dirty="0" err="1"/>
              <a:t>occlusal</a:t>
            </a:r>
            <a:r>
              <a:rPr lang="en-US" dirty="0"/>
              <a:t> portion of the tooth preparation</a:t>
            </a:r>
            <a:r>
              <a:rPr lang="en-US" dirty="0" smtClean="0"/>
              <a:t>.</a:t>
            </a:r>
          </a:p>
          <a:p>
            <a:pPr algn="just" rtl="0"/>
            <a:r>
              <a:rPr lang="en-US" dirty="0"/>
              <a:t>To enhance retention form of the proximal portion, proximal locks may be indicated to counter proximal </a:t>
            </a:r>
            <a:r>
              <a:rPr lang="en-US" b="1" dirty="0"/>
              <a:t>displacement</a:t>
            </a:r>
            <a:endParaRPr lang="en-US" dirty="0"/>
          </a:p>
          <a:p>
            <a:pPr algn="just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83175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/>
            <a:r>
              <a:rPr lang="en-US" b="1" i="1" dirty="0"/>
              <a:t>Finishing external walls</a:t>
            </a:r>
            <a:endParaRPr lang="en-US" dirty="0"/>
          </a:p>
          <a:p>
            <a:pPr algn="just" rtl="0"/>
            <a:r>
              <a:rPr lang="en-US" dirty="0"/>
              <a:t>Use the mesial gingival margin trimmer to establish a slight </a:t>
            </a:r>
            <a:r>
              <a:rPr lang="en-US" dirty="0" err="1"/>
              <a:t>cavosurface</a:t>
            </a:r>
            <a:r>
              <a:rPr lang="en-US" dirty="0"/>
              <a:t> bevel at the gingival margin </a:t>
            </a:r>
            <a:endParaRPr lang="en-US" dirty="0" smtClean="0"/>
          </a:p>
          <a:p>
            <a:pPr algn="just" rtl="0"/>
            <a:r>
              <a:rPr lang="en-US" dirty="0"/>
              <a:t>When the gingival margin is positioned gingival to the </a:t>
            </a:r>
            <a:r>
              <a:rPr lang="en-US" dirty="0" err="1"/>
              <a:t>cementoenamel</a:t>
            </a:r>
            <a:r>
              <a:rPr lang="en-US" dirty="0"/>
              <a:t> junction (CEJ) on the tooth root, the bevel is not indicated.</a:t>
            </a:r>
          </a:p>
          <a:p>
            <a:pPr algn="just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18913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4290" y="1600200"/>
            <a:ext cx="3055420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62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/>
            <a:r>
              <a:rPr lang="en-US" b="1" i="1" dirty="0"/>
              <a:t>Box-only preparation</a:t>
            </a:r>
            <a:endParaRPr lang="en-US" dirty="0"/>
          </a:p>
          <a:p>
            <a:pPr algn="just" rtl="0"/>
            <a:r>
              <a:rPr lang="en-US" dirty="0"/>
              <a:t>When restoring a small, </a:t>
            </a:r>
            <a:r>
              <a:rPr lang="en-US" dirty="0" err="1"/>
              <a:t>cavitated</a:t>
            </a:r>
            <a:r>
              <a:rPr lang="en-US" dirty="0"/>
              <a:t>, proximal lesion in a tooth with neither </a:t>
            </a:r>
            <a:r>
              <a:rPr lang="en-US" dirty="0" err="1"/>
              <a:t>occlusal</a:t>
            </a:r>
            <a:r>
              <a:rPr lang="en-US" dirty="0"/>
              <a:t> fissures nor a previously inserted </a:t>
            </a:r>
            <a:r>
              <a:rPr lang="en-US" dirty="0" err="1"/>
              <a:t>occlusal</a:t>
            </a:r>
            <a:r>
              <a:rPr lang="en-US" dirty="0"/>
              <a:t> restoration, a proximal box preparation without an </a:t>
            </a:r>
            <a:r>
              <a:rPr lang="en-US" dirty="0" err="1"/>
              <a:t>occlusal</a:t>
            </a:r>
            <a:r>
              <a:rPr lang="en-US" dirty="0"/>
              <a:t> step has been recommended.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84604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988841"/>
            <a:ext cx="6624736" cy="3460254"/>
          </a:xfrm>
        </p:spPr>
      </p:pic>
    </p:spTree>
    <p:extLst>
      <p:ext uri="{BB962C8B-B14F-4D97-AF65-F5344CB8AC3E}">
        <p14:creationId xmlns:p14="http://schemas.microsoft.com/office/powerpoint/2010/main" val="40768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>
              <a:lnSpc>
                <a:spcPct val="150000"/>
              </a:lnSpc>
              <a:spcAft>
                <a:spcPts val="0"/>
              </a:spcAft>
            </a:pPr>
            <a:r>
              <a:rPr lang="en-US" b="1" i="1" dirty="0" err="1" smtClean="0">
                <a:effectLst/>
                <a:latin typeface="Times New Roman"/>
                <a:ea typeface="Times New Roman"/>
              </a:rPr>
              <a:t>Occlusal</a:t>
            </a:r>
            <a:r>
              <a:rPr lang="en-US" b="1" i="1" dirty="0" smtClean="0">
                <a:effectLst/>
                <a:latin typeface="Times New Roman"/>
                <a:ea typeface="Times New Roman"/>
              </a:rPr>
              <a:t> outline form (</a:t>
            </a:r>
            <a:r>
              <a:rPr lang="en-US" b="1" i="1" dirty="0" err="1" smtClean="0">
                <a:effectLst/>
                <a:latin typeface="Times New Roman"/>
                <a:ea typeface="Times New Roman"/>
              </a:rPr>
              <a:t>occlusal</a:t>
            </a:r>
            <a:r>
              <a:rPr lang="en-US" b="1" i="1" dirty="0" smtClean="0">
                <a:effectLst/>
                <a:latin typeface="Times New Roman"/>
                <a:ea typeface="Times New Roman"/>
              </a:rPr>
              <a:t> step)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457200" lvl="1" indent="0" algn="just" rtl="0">
              <a:buNone/>
            </a:pPr>
            <a:r>
              <a:rPr lang="en-US" b="1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The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occlusal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outline form of a Class II tooth preparation for amalgam</a:t>
            </a:r>
            <a:r>
              <a:rPr lang="en-US" b="1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is similar to that for the Class I tooth preparation.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96403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/>
            <a:r>
              <a:rPr lang="en-US" dirty="0"/>
              <a:t>To maximize retention, preparations with facial and lingual walls that almost oppose each other are recommended</a:t>
            </a:r>
            <a:r>
              <a:rPr lang="en-US" dirty="0" smtClean="0"/>
              <a:t>.</a:t>
            </a:r>
          </a:p>
          <a:p>
            <a:pPr algn="just" rtl="0"/>
            <a:r>
              <a:rPr lang="en-US" dirty="0"/>
              <a:t>As in the typical preparation, the facial and lingual proximal walls converge </a:t>
            </a:r>
            <a:r>
              <a:rPr lang="en-US" dirty="0" err="1"/>
              <a:t>occlusally</a:t>
            </a:r>
            <a:r>
              <a:rPr lang="en-US" dirty="0"/>
              <a:t> Retention locks are necessary in box-only preparations 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09255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 rtl="0">
              <a:buNone/>
            </a:pPr>
            <a:r>
              <a:rPr lang="en-US" sz="16600" dirty="0" smtClean="0">
                <a:solidFill>
                  <a:srgbClr val="FF0000"/>
                </a:solidFill>
                <a:latin typeface="Algerian" pitchFamily="82" charset="0"/>
              </a:rPr>
              <a:t>The End</a:t>
            </a:r>
            <a:endParaRPr lang="ar-IQ" sz="16600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5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600200"/>
            <a:ext cx="6048672" cy="4525963"/>
          </a:xfrm>
        </p:spPr>
      </p:pic>
    </p:spTree>
    <p:extLst>
      <p:ext uri="{BB962C8B-B14F-4D97-AF65-F5344CB8AC3E}">
        <p14:creationId xmlns:p14="http://schemas.microsoft.com/office/powerpoint/2010/main" val="53484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700808"/>
            <a:ext cx="6624736" cy="4104456"/>
          </a:xfrm>
        </p:spPr>
      </p:pic>
    </p:spTree>
    <p:extLst>
      <p:ext uri="{BB962C8B-B14F-4D97-AF65-F5344CB8AC3E}">
        <p14:creationId xmlns:p14="http://schemas.microsoft.com/office/powerpoint/2010/main" val="149907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/>
            <a:r>
              <a:rPr lang="en-US" b="1" i="1" dirty="0"/>
              <a:t>Proximal outline form (proximal box</a:t>
            </a:r>
            <a:r>
              <a:rPr lang="en-US" dirty="0"/>
              <a:t>)</a:t>
            </a:r>
          </a:p>
          <a:p>
            <a:pPr algn="just" rtl="0"/>
            <a:r>
              <a:rPr lang="en-US" dirty="0"/>
              <a:t> The objectives for extension of proximal margins are to:</a:t>
            </a:r>
          </a:p>
          <a:p>
            <a:pPr algn="just" rtl="0"/>
            <a:r>
              <a:rPr lang="en-US" dirty="0"/>
              <a:t>Include all caries, faults, or existing restorative material</a:t>
            </a:r>
            <a:r>
              <a:rPr lang="en-US" dirty="0" smtClean="0"/>
              <a:t>.</a:t>
            </a:r>
          </a:p>
          <a:p>
            <a:pPr algn="just" rtl="0"/>
            <a:r>
              <a:rPr lang="en-US" dirty="0"/>
              <a:t>Establish (ideally) not more than </a:t>
            </a:r>
            <a:r>
              <a:rPr lang="en-US" i="1" dirty="0"/>
              <a:t>0.5 </a:t>
            </a:r>
            <a:r>
              <a:rPr lang="en-US" dirty="0"/>
              <a:t>mm clearance with the adjacent proximal surface facially, </a:t>
            </a:r>
            <a:r>
              <a:rPr lang="en-US" dirty="0" err="1"/>
              <a:t>lingually</a:t>
            </a:r>
            <a:r>
              <a:rPr lang="en-US" dirty="0"/>
              <a:t>, and </a:t>
            </a:r>
            <a:r>
              <a:rPr lang="en-US" dirty="0" err="1"/>
              <a:t>gingivally</a:t>
            </a:r>
            <a:endParaRPr lang="en-US" dirty="0"/>
          </a:p>
          <a:p>
            <a:pPr algn="just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41664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/>
            <a:r>
              <a:rPr lang="en-US" dirty="0"/>
              <a:t>Occasionally, it is permissible not to extend the outline of the proximal box facially or </a:t>
            </a:r>
            <a:r>
              <a:rPr lang="en-US" dirty="0" err="1"/>
              <a:t>lingually</a:t>
            </a:r>
            <a:r>
              <a:rPr lang="en-US" dirty="0"/>
              <a:t> beyond the proximal contact to conserve tooth structure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52994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132856"/>
            <a:ext cx="5904655" cy="3744416"/>
          </a:xfrm>
        </p:spPr>
      </p:pic>
    </p:spTree>
    <p:extLst>
      <p:ext uri="{BB962C8B-B14F-4D97-AF65-F5344CB8AC3E}">
        <p14:creationId xmlns:p14="http://schemas.microsoft.com/office/powerpoint/2010/main" val="217058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0"/>
            <a:r>
              <a:rPr lang="en-US" b="1" dirty="0"/>
              <a:t>Resistance form</a:t>
            </a:r>
          </a:p>
          <a:p>
            <a:pPr algn="just" rtl="0"/>
            <a:r>
              <a:rPr lang="en-US" dirty="0"/>
              <a:t>(1)	 the pulpal and gingival walls being relatively flat and perpendicular to forces directed with the long axis of the tooth</a:t>
            </a:r>
          </a:p>
          <a:p>
            <a:pPr algn="just" rtl="0"/>
            <a:r>
              <a:rPr lang="en-US" dirty="0"/>
              <a:t> </a:t>
            </a:r>
          </a:p>
          <a:p>
            <a:pPr algn="just" rtl="0"/>
            <a:r>
              <a:rPr lang="en-US" dirty="0"/>
              <a:t>(2)	 restricting extension of the walls to allow </a:t>
            </a:r>
            <a:r>
              <a:rPr lang="en-US" dirty="0" smtClean="0"/>
              <a:t>strong cusps </a:t>
            </a:r>
            <a:r>
              <a:rPr lang="en-US" dirty="0"/>
              <a:t>and ridge areas to remain with sufficient dentin support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18561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0"/>
            <a:r>
              <a:rPr lang="en-US" dirty="0"/>
              <a:t>(3)	 restricting the </a:t>
            </a:r>
            <a:r>
              <a:rPr lang="en-US" dirty="0" err="1"/>
              <a:t>occlusal</a:t>
            </a:r>
            <a:r>
              <a:rPr lang="en-US" dirty="0"/>
              <a:t> outline form (where possible) to areas receiving minimal </a:t>
            </a:r>
            <a:r>
              <a:rPr lang="en-US" dirty="0" err="1"/>
              <a:t>occlusal</a:t>
            </a:r>
            <a:r>
              <a:rPr lang="en-US" dirty="0"/>
              <a:t> contact.</a:t>
            </a:r>
          </a:p>
          <a:p>
            <a:pPr marL="0" indent="0" algn="just" rtl="0">
              <a:buNone/>
            </a:pPr>
            <a:r>
              <a:rPr lang="en-US" dirty="0"/>
              <a:t> </a:t>
            </a:r>
          </a:p>
          <a:p>
            <a:pPr algn="just" rtl="0"/>
            <a:r>
              <a:rPr lang="en-US" dirty="0"/>
              <a:t>(4)	 the reverse curve optimizing the strength of both </a:t>
            </a:r>
            <a:r>
              <a:rPr lang="en-US" dirty="0" smtClean="0"/>
              <a:t>the amalgam </a:t>
            </a:r>
            <a:r>
              <a:rPr lang="en-US" dirty="0"/>
              <a:t>and tooth structure at the junction of the </a:t>
            </a:r>
            <a:r>
              <a:rPr lang="en-US" dirty="0" err="1" smtClean="0"/>
              <a:t>occlusal</a:t>
            </a:r>
            <a:r>
              <a:rPr lang="en-US" dirty="0" smtClean="0"/>
              <a:t> step </a:t>
            </a:r>
            <a:r>
              <a:rPr lang="en-US" dirty="0"/>
              <a:t>and proximal box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28082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490</Words>
  <Application>Microsoft Office PowerPoint</Application>
  <PresentationFormat>On-screen Show (4:3)</PresentationFormat>
  <Paragraphs>37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Algerian</vt:lpstr>
      <vt:lpstr>Arial</vt:lpstr>
      <vt:lpstr>Arial Narrow</vt:lpstr>
      <vt:lpstr>Calibri</vt:lpstr>
      <vt:lpstr>Times New Roman</vt:lpstr>
      <vt:lpstr>Office Theme</vt:lpstr>
      <vt:lpstr>Class II cavity preparation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II cavity preparation</dc:title>
  <dc:creator>Karam</dc:creator>
  <cp:lastModifiedBy>Dr. Saif</cp:lastModifiedBy>
  <cp:revision>10</cp:revision>
  <dcterms:created xsi:type="dcterms:W3CDTF">2017-11-13T18:19:07Z</dcterms:created>
  <dcterms:modified xsi:type="dcterms:W3CDTF">2017-11-26T22:49:11Z</dcterms:modified>
</cp:coreProperties>
</file>