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Lst>
  <p:notesMasterIdLst>
    <p:notesMasterId r:id="rId27"/>
  </p:notesMasterIdLst>
  <p:handoutMasterIdLst>
    <p:handoutMasterId r:id="rId28"/>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8971" y="0"/>
            <a:ext cx="2921582" cy="493634"/>
          </a:xfrm>
          <a:prstGeom prst="rect">
            <a:avLst/>
          </a:prstGeom>
        </p:spPr>
        <p:txBody>
          <a:bodyPr vert="horz" lIns="91440" tIns="45720" rIns="91440" bIns="45720" rtlCol="0"/>
          <a:lstStyle>
            <a:lvl1pPr algn="r">
              <a:defRPr sz="1200"/>
            </a:lvl1pPr>
          </a:lstStyle>
          <a:p>
            <a:fld id="{73E32D16-DBAC-4CBA-90B8-7BCA5F48F9A0}" type="datetimeFigureOut">
              <a:rPr lang="en-US" smtClean="0"/>
              <a:t>11/16/2016</a:t>
            </a:fld>
            <a:endParaRPr lang="en-US"/>
          </a:p>
        </p:txBody>
      </p:sp>
      <p:sp>
        <p:nvSpPr>
          <p:cNvPr id="4" name="Footer Placeholder 3"/>
          <p:cNvSpPr>
            <a:spLocks noGrp="1"/>
          </p:cNvSpPr>
          <p:nvPr>
            <p:ph type="ftr" sz="quarter" idx="2"/>
          </p:nvPr>
        </p:nvSpPr>
        <p:spPr>
          <a:xfrm>
            <a:off x="0" y="9377316"/>
            <a:ext cx="2921582" cy="4936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8971" y="9377316"/>
            <a:ext cx="2921582" cy="493634"/>
          </a:xfrm>
          <a:prstGeom prst="rect">
            <a:avLst/>
          </a:prstGeom>
        </p:spPr>
        <p:txBody>
          <a:bodyPr vert="horz" lIns="91440" tIns="45720" rIns="91440" bIns="45720" rtlCol="0" anchor="b"/>
          <a:lstStyle>
            <a:lvl1pPr algn="r">
              <a:defRPr sz="1200"/>
            </a:lvl1pPr>
          </a:lstStyle>
          <a:p>
            <a:fld id="{C29FF32E-2CF8-471D-98E9-90DD5BFF66AA}" type="slidenum">
              <a:rPr lang="en-US" smtClean="0"/>
              <a:t>‹#›</a:t>
            </a:fld>
            <a:endParaRPr lang="en-US"/>
          </a:p>
        </p:txBody>
      </p:sp>
    </p:spTree>
    <p:extLst>
      <p:ext uri="{BB962C8B-B14F-4D97-AF65-F5344CB8AC3E}">
        <p14:creationId xmlns:p14="http://schemas.microsoft.com/office/powerpoint/2010/main" val="336462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8971" y="0"/>
            <a:ext cx="2921582" cy="493634"/>
          </a:xfrm>
          <a:prstGeom prst="rect">
            <a:avLst/>
          </a:prstGeom>
        </p:spPr>
        <p:txBody>
          <a:bodyPr vert="horz" lIns="91440" tIns="45720" rIns="91440" bIns="45720" rtlCol="0"/>
          <a:lstStyle>
            <a:lvl1pPr algn="r">
              <a:defRPr sz="1200"/>
            </a:lvl1pPr>
          </a:lstStyle>
          <a:p>
            <a:fld id="{B95DA43B-BB5F-428E-BBB5-9C3E35786D3D}" type="datetimeFigureOut">
              <a:rPr lang="en-US" smtClean="0"/>
              <a:t>11/16/2016</a:t>
            </a:fld>
            <a:endParaRPr lang="en-US"/>
          </a:p>
        </p:txBody>
      </p:sp>
      <p:sp>
        <p:nvSpPr>
          <p:cNvPr id="4" name="Slide Image Placeholder 3"/>
          <p:cNvSpPr>
            <a:spLocks noGrp="1" noRot="1" noChangeAspect="1"/>
          </p:cNvSpPr>
          <p:nvPr>
            <p:ph type="sldImg" idx="2"/>
          </p:nvPr>
        </p:nvSpPr>
        <p:spPr>
          <a:xfrm>
            <a:off x="903288"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4212" y="4689516"/>
            <a:ext cx="5393690" cy="444269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7316"/>
            <a:ext cx="2921582" cy="4936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8971" y="9377316"/>
            <a:ext cx="2921582" cy="493634"/>
          </a:xfrm>
          <a:prstGeom prst="rect">
            <a:avLst/>
          </a:prstGeom>
        </p:spPr>
        <p:txBody>
          <a:bodyPr vert="horz" lIns="91440" tIns="45720" rIns="91440" bIns="45720" rtlCol="0" anchor="b"/>
          <a:lstStyle>
            <a:lvl1pPr algn="r">
              <a:defRPr sz="1200"/>
            </a:lvl1pPr>
          </a:lstStyle>
          <a:p>
            <a:fld id="{9FEB6814-453A-4C9B-A869-99ACD7DF98CC}" type="slidenum">
              <a:rPr lang="en-US" smtClean="0"/>
              <a:t>‹#›</a:t>
            </a:fld>
            <a:endParaRPr lang="en-US"/>
          </a:p>
        </p:txBody>
      </p:sp>
    </p:spTree>
    <p:extLst>
      <p:ext uri="{BB962C8B-B14F-4D97-AF65-F5344CB8AC3E}">
        <p14:creationId xmlns:p14="http://schemas.microsoft.com/office/powerpoint/2010/main" val="1402331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hangingPunct="1"/>
            <a:fld id="{92BC6418-3FA4-4931-9E42-BCF991AEEEE6}" type="slidenum">
              <a:rPr lang="en-US">
                <a:solidFill>
                  <a:prstClr val="black"/>
                </a:solidFill>
                <a:latin typeface="Arial" charset="0"/>
              </a:rPr>
              <a:pPr eaLnBrk="1" hangingPunct="1"/>
              <a:t>15</a:t>
            </a:fld>
            <a:endParaRPr lang="en-US">
              <a:solidFill>
                <a:prstClr val="black"/>
              </a:solidFill>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Strong vigorous mixing motion against sides of the bowl.</a:t>
            </a:r>
          </a:p>
          <a:p>
            <a:pPr eaLnBrk="1" hangingPunct="1"/>
            <a:r>
              <a:rPr lang="en-US" dirty="0" smtClean="0"/>
              <a:t>Mix for 1-2 minutes until mix is smooth, homogenous and glossy.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6C648C-A868-47CE-8F24-041DF0135D00}"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84582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endParaRPr lang="en-US">
              <a:solidFill>
                <a:srgbClr val="000000"/>
              </a:solidFill>
            </a:endParaRPr>
          </a:p>
        </p:txBody>
      </p:sp>
      <p:sp>
        <p:nvSpPr>
          <p:cNvPr id="20" name="Footer Placeholder 19"/>
          <p:cNvSpPr>
            <a:spLocks noGrp="1"/>
          </p:cNvSpPr>
          <p:nvPr>
            <p:ph type="ftr" sz="quarter" idx="11"/>
          </p:nvPr>
        </p:nvSpPr>
        <p:spPr/>
        <p:txBody>
          <a:bodyPr/>
          <a:lstStyle>
            <a:extLst/>
          </a:lstStyle>
          <a:p>
            <a:pPr>
              <a:defRPr/>
            </a:pPr>
            <a:endParaRPr lang="en-US">
              <a:solidFill>
                <a:srgbClr val="000000"/>
              </a:solidFill>
            </a:endParaRPr>
          </a:p>
        </p:txBody>
      </p:sp>
      <p:sp>
        <p:nvSpPr>
          <p:cNvPr id="10" name="Slide Number Placeholder 9"/>
          <p:cNvSpPr>
            <a:spLocks noGrp="1"/>
          </p:cNvSpPr>
          <p:nvPr>
            <p:ph type="sldNum" sz="quarter" idx="12"/>
          </p:nvPr>
        </p:nvSpPr>
        <p:spPr/>
        <p:txBody>
          <a:bodyPr/>
          <a:lstStyle>
            <a:extLst/>
          </a:lstStyle>
          <a:p>
            <a:pPr>
              <a:defRPr/>
            </a:pPr>
            <a:fld id="{5AE65D2C-9EF3-4061-A2C7-3E7BA2868E54}" type="slidenum">
              <a:rPr lang="en-US" smtClean="0">
                <a:solidFill>
                  <a:srgbClr val="000000"/>
                </a:solidFill>
              </a:rPr>
              <a:pPr>
                <a:defRPr/>
              </a:pPr>
              <a:t>‹#›</a:t>
            </a:fld>
            <a:endParaRPr lang="en-US">
              <a:solidFill>
                <a:srgbClr val="000000"/>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420867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9E0270E3-61AF-44C6-8C8F-58BAA5157192}"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598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DC1FD86E-288C-43D6-AB7A-66EC64091832}"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88245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25"/>
          <p:cNvSpPr>
            <a:spLocks noGrp="1" noChangeArrowheads="1"/>
          </p:cNvSpPr>
          <p:nvPr>
            <p:ph type="sldNum" sz="quarter" idx="12"/>
          </p:nvPr>
        </p:nvSpPr>
        <p:spPr>
          <a:ln/>
        </p:spPr>
        <p:txBody>
          <a:bodyPr/>
          <a:lstStyle>
            <a:lvl1pPr>
              <a:defRPr/>
            </a:lvl1pPr>
          </a:lstStyle>
          <a:p>
            <a:pPr>
              <a:defRPr/>
            </a:pPr>
            <a:fld id="{9B544126-653C-4E5A-BBC9-A2780824D19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3504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24"/>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25"/>
          <p:cNvSpPr>
            <a:spLocks noGrp="1" noChangeArrowheads="1"/>
          </p:cNvSpPr>
          <p:nvPr>
            <p:ph type="sldNum" sz="quarter" idx="12"/>
          </p:nvPr>
        </p:nvSpPr>
        <p:spPr>
          <a:ln/>
        </p:spPr>
        <p:txBody>
          <a:bodyPr/>
          <a:lstStyle>
            <a:lvl1pPr>
              <a:defRPr/>
            </a:lvl1pPr>
          </a:lstStyle>
          <a:p>
            <a:pPr>
              <a:defRPr/>
            </a:pPr>
            <a:fld id="{43C7A1D8-E775-4804-927D-F1EEBAB42BC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8907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3"/>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24"/>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25"/>
          <p:cNvSpPr>
            <a:spLocks noGrp="1" noChangeArrowheads="1"/>
          </p:cNvSpPr>
          <p:nvPr>
            <p:ph type="sldNum" sz="quarter" idx="12"/>
          </p:nvPr>
        </p:nvSpPr>
        <p:spPr>
          <a:ln/>
        </p:spPr>
        <p:txBody>
          <a:bodyPr/>
          <a:lstStyle>
            <a:lvl1pPr>
              <a:defRPr/>
            </a:lvl1pPr>
          </a:lstStyle>
          <a:p>
            <a:pPr>
              <a:defRPr/>
            </a:pPr>
            <a:fld id="{9D389F0A-3C31-47A0-B2D8-197193AFA8D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84163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25"/>
          <p:cNvSpPr>
            <a:spLocks noGrp="1" noChangeArrowheads="1"/>
          </p:cNvSpPr>
          <p:nvPr>
            <p:ph type="sldNum" sz="quarter" idx="12"/>
          </p:nvPr>
        </p:nvSpPr>
        <p:spPr>
          <a:ln/>
        </p:spPr>
        <p:txBody>
          <a:bodyPr/>
          <a:lstStyle>
            <a:lvl1pPr>
              <a:defRPr/>
            </a:lvl1pPr>
          </a:lstStyle>
          <a:p>
            <a:pPr>
              <a:defRPr/>
            </a:pPr>
            <a:fld id="{53AB5546-B854-46AA-B60E-2B4ED100B1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93422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BCE7338-8EB9-4B4B-A92C-642B99DC1E70}" type="datetimeFigureOut">
              <a:rPr lang="en-US" smtClean="0"/>
              <a:t>11/16/2016</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AE0E558-9826-44AA-AAF6-C5D3C295CA30}"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BCE7338-8EB9-4B4B-A92C-642B99DC1E70}" type="datetimeFigureOut">
              <a:rPr lang="en-US" smtClean="0"/>
              <a:t>11/16/2016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AE0E558-9826-44AA-AAF6-C5D3C295CA30}"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BCE7338-8EB9-4B4B-A92C-642B99DC1E70}" type="datetimeFigureOut">
              <a:rPr lang="en-US" smtClean="0"/>
              <a:t>11/16/2016</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AE0E558-9826-44AA-AAF6-C5D3C295CA3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BCE7338-8EB9-4B4B-A92C-642B99DC1E70}" type="datetimeFigureOut">
              <a:rPr lang="en-US" smtClean="0"/>
              <a:t>11/16/2016</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AE0E558-9826-44AA-AAF6-C5D3C295CA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459EAFDF-1549-4AFD-8754-3DB01FB9763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271940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BCE7338-8EB9-4B4B-A92C-642B99DC1E70}"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AE0E558-9826-44AA-AAF6-C5D3C295CA3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CE7338-8EB9-4B4B-A92C-642B99DC1E70}" type="datetimeFigureOut">
              <a:rPr lang="en-US" smtClean="0"/>
              <a:t>11/16/2016</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0E558-9826-44AA-AAF6-C5D3C295CA30}"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CE7338-8EB9-4B4B-A92C-642B99DC1E70}" type="datetimeFigureOut">
              <a:rPr lang="en-US" smtClean="0"/>
              <a:t>11/16/2016</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0E558-9826-44AA-AAF6-C5D3C295CA30}"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BCE7338-8EB9-4B4B-A92C-642B99DC1E70}" type="datetimeFigureOut">
              <a:rPr lang="en-US" smtClean="0"/>
              <a:t>11/16/2016</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0E558-9826-44AA-AAF6-C5D3C295CA30}"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BCE7338-8EB9-4B4B-A92C-642B99DC1E70}"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AE0E558-9826-44AA-AAF6-C5D3C295CA3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CE7338-8EB9-4B4B-A92C-642B99DC1E70}"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0E558-9826-44AA-AAF6-C5D3C295CA30}"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CE7338-8EB9-4B4B-A92C-642B99DC1E70}"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0E558-9826-44AA-AAF6-C5D3C295CA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solidFill>
                <a:srgbClr val="000000"/>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000000"/>
              </a:solidFill>
            </a:endParaRPr>
          </a:p>
        </p:txBody>
      </p:sp>
      <p:sp>
        <p:nvSpPr>
          <p:cNvPr id="6" name="Slide Number Placeholder 5"/>
          <p:cNvSpPr>
            <a:spLocks noGrp="1"/>
          </p:cNvSpPr>
          <p:nvPr>
            <p:ph type="sldNum" sz="quarter" idx="12"/>
          </p:nvPr>
        </p:nvSpPr>
        <p:spPr/>
        <p:txBody>
          <a:bodyPr/>
          <a:lstStyle>
            <a:extLst/>
          </a:lstStyle>
          <a:p>
            <a:pPr>
              <a:defRPr/>
            </a:pPr>
            <a:fld id="{DAABDD72-1FF2-4B0D-A0D7-55AD0BEAA50C}" type="slidenum">
              <a:rPr lang="en-US" smtClean="0">
                <a:solidFill>
                  <a:srgbClr val="000000"/>
                </a:solidFill>
              </a:rPr>
              <a:pPr>
                <a:defRPr/>
              </a:pPr>
              <a:t>‹#›</a:t>
            </a:fld>
            <a:endParaRPr lang="en-US">
              <a:solidFill>
                <a:srgbClr val="000000"/>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endParaRPr lang="en-US">
              <a:solidFill>
                <a:prstClr val="black"/>
              </a:solidFill>
            </a:endParaRPr>
          </a:p>
        </p:txBody>
      </p:sp>
    </p:spTree>
    <p:extLst>
      <p:ext uri="{BB962C8B-B14F-4D97-AF65-F5344CB8AC3E}">
        <p14:creationId xmlns:p14="http://schemas.microsoft.com/office/powerpoint/2010/main" val="12154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extLst/>
          </a:lstStyle>
          <a:p>
            <a:pPr>
              <a:defRPr/>
            </a:pPr>
            <a:fld id="{87B69DEF-831F-44A3-B3FC-49CD2FD0BDA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9326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solidFill>
                <a:srgbClr val="000000"/>
              </a:solidFill>
            </a:endParaRPr>
          </a:p>
        </p:txBody>
      </p:sp>
      <p:sp>
        <p:nvSpPr>
          <p:cNvPr id="8" name="Footer Placeholder 7"/>
          <p:cNvSpPr>
            <a:spLocks noGrp="1"/>
          </p:cNvSpPr>
          <p:nvPr>
            <p:ph type="ftr" sz="quarter" idx="11"/>
          </p:nvPr>
        </p:nvSpPr>
        <p:spPr/>
        <p:txBody>
          <a:bodyPr/>
          <a:lstStyle>
            <a:extLst/>
          </a:lstStyle>
          <a:p>
            <a:pPr>
              <a:defRPr/>
            </a:pPr>
            <a:endParaRPr lang="en-US">
              <a:solidFill>
                <a:srgbClr val="000000"/>
              </a:solidFill>
            </a:endParaRPr>
          </a:p>
        </p:txBody>
      </p:sp>
      <p:sp>
        <p:nvSpPr>
          <p:cNvPr id="9" name="Slide Number Placeholder 8"/>
          <p:cNvSpPr>
            <a:spLocks noGrp="1"/>
          </p:cNvSpPr>
          <p:nvPr>
            <p:ph type="sldNum" sz="quarter" idx="12"/>
          </p:nvPr>
        </p:nvSpPr>
        <p:spPr/>
        <p:txBody>
          <a:bodyPr/>
          <a:lstStyle>
            <a:extLst/>
          </a:lstStyle>
          <a:p>
            <a:pPr>
              <a:defRPr/>
            </a:pPr>
            <a:fld id="{6BB1B58F-9EE0-4C56-A1A6-84ECB305D20F}"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768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solidFill>
                <a:srgbClr val="000000"/>
              </a:solidFill>
            </a:endParaRPr>
          </a:p>
        </p:txBody>
      </p:sp>
      <p:sp>
        <p:nvSpPr>
          <p:cNvPr id="4" name="Footer Placeholder 3"/>
          <p:cNvSpPr>
            <a:spLocks noGrp="1"/>
          </p:cNvSpPr>
          <p:nvPr>
            <p:ph type="ftr" sz="quarter" idx="11"/>
          </p:nvPr>
        </p:nvSpPr>
        <p:spPr/>
        <p:txBody>
          <a:bodyPr/>
          <a:lstStyle>
            <a:extLst/>
          </a:lstStyle>
          <a:p>
            <a:pPr>
              <a:defRPr/>
            </a:pPr>
            <a:endParaRPr lang="en-US">
              <a:solidFill>
                <a:srgbClr val="000000"/>
              </a:solidFill>
            </a:endParaRPr>
          </a:p>
        </p:txBody>
      </p:sp>
      <p:sp>
        <p:nvSpPr>
          <p:cNvPr id="5" name="Slide Number Placeholder 4"/>
          <p:cNvSpPr>
            <a:spLocks noGrp="1"/>
          </p:cNvSpPr>
          <p:nvPr>
            <p:ph type="sldNum" sz="quarter" idx="12"/>
          </p:nvPr>
        </p:nvSpPr>
        <p:spPr/>
        <p:txBody>
          <a:bodyPr/>
          <a:lstStyle>
            <a:extLst/>
          </a:lstStyle>
          <a:p>
            <a:pPr>
              <a:defRPr/>
            </a:pPr>
            <a:fld id="{7ACE72B8-4D34-4F63-AFFF-9AC6A6F644A7}"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896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pPr>
              <a:defRPr/>
            </a:pPr>
            <a:endParaRPr lang="en-US">
              <a:solidFill>
                <a:srgbClr val="000000"/>
              </a:solidFill>
            </a:endParaRPr>
          </a:p>
        </p:txBody>
      </p:sp>
      <p:sp>
        <p:nvSpPr>
          <p:cNvPr id="3" name="Footer Placeholder 2"/>
          <p:cNvSpPr>
            <a:spLocks noGrp="1"/>
          </p:cNvSpPr>
          <p:nvPr>
            <p:ph type="ftr" sz="quarter" idx="11"/>
          </p:nvPr>
        </p:nvSpPr>
        <p:spPr/>
        <p:txBody>
          <a:bodyPr/>
          <a:lstStyle>
            <a:extLst/>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extLst/>
          </a:lstStyle>
          <a:p>
            <a:pPr>
              <a:defRPr/>
            </a:pPr>
            <a:fld id="{69E4F617-D180-4A5D-B32B-3A80E45B1A0C}" type="slidenum">
              <a:rPr lang="en-US" smtClean="0">
                <a:solidFill>
                  <a:srgbClr val="000000"/>
                </a:solidFill>
              </a:rPr>
              <a:pPr>
                <a:defRPr/>
              </a:pPr>
              <a:t>‹#›</a:t>
            </a:fld>
            <a:endParaRPr lang="en-US">
              <a:solidFill>
                <a:srgbClr val="000000"/>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35580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extLst/>
          </a:lstStyle>
          <a:p>
            <a:pPr>
              <a:defRPr/>
            </a:pPr>
            <a:fld id="{733F1EA0-38EB-4A75-A94C-095613D7A5DB}"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91640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endParaRPr lang="en-US">
              <a:solidFill>
                <a:srgbClr val="000000"/>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000000"/>
              </a:solidFill>
            </a:endParaRPr>
          </a:p>
        </p:txBody>
      </p:sp>
      <p:sp>
        <p:nvSpPr>
          <p:cNvPr id="7" name="Slide Number Placeholder 6"/>
          <p:cNvSpPr>
            <a:spLocks noGrp="1"/>
          </p:cNvSpPr>
          <p:nvPr>
            <p:ph type="sldNum" sz="quarter" idx="12"/>
          </p:nvPr>
        </p:nvSpPr>
        <p:spPr/>
        <p:txBody>
          <a:bodyPr/>
          <a:lstStyle>
            <a:extLst/>
          </a:lstStyle>
          <a:p>
            <a:pPr>
              <a:defRPr/>
            </a:pPr>
            <a:fld id="{63C8BCE7-5052-4A40-B492-554A2B195D3A}" type="slidenum">
              <a:rPr lang="en-US" smtClean="0">
                <a:solidFill>
                  <a:srgbClr val="000000"/>
                </a:solidFill>
              </a:rPr>
              <a:pPr>
                <a:defRPr/>
              </a:pPr>
              <a:t>‹#›</a:t>
            </a:fld>
            <a:endParaRPr lang="en-US">
              <a:solidFill>
                <a:srgbClr val="000000"/>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indent="-283464">
              <a:lnSpc>
                <a:spcPts val="3000"/>
              </a:lnSpc>
              <a:spcBef>
                <a:spcPts val="600"/>
              </a:spcBef>
              <a:buClr>
                <a:srgbClr val="3891A7"/>
              </a:buClr>
              <a:buSzPct val="80000"/>
              <a:buFont typeface="Wingdings 2"/>
              <a:buNone/>
            </a:pPr>
            <a:endParaRPr lang="en-US" sz="3200">
              <a:solidFill>
                <a:prstClr val="black"/>
              </a:solidFill>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solidFill>
                <a:prstClr val="white"/>
              </a:solidFill>
            </a:endParaRP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135598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fontAlgn="base">
              <a:spcBef>
                <a:spcPct val="0"/>
              </a:spcBef>
              <a:spcAft>
                <a:spcPct val="0"/>
              </a:spcAft>
              <a:defRPr/>
            </a:pPr>
            <a:endParaRPr lang="en-US">
              <a:solidFill>
                <a:srgbClr val="000000"/>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fontAlgn="base">
              <a:spcBef>
                <a:spcPct val="0"/>
              </a:spcBef>
              <a:spcAft>
                <a:spcPct val="0"/>
              </a:spcAft>
              <a:defRPr/>
            </a:pPr>
            <a:endParaRPr lang="en-US">
              <a:solidFill>
                <a:srgbClr val="000000"/>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fontAlgn="base">
              <a:spcBef>
                <a:spcPct val="0"/>
              </a:spcBef>
              <a:spcAft>
                <a:spcPct val="0"/>
              </a:spcAft>
              <a:defRPr/>
            </a:pPr>
            <a:fld id="{F5D93500-6F1D-4909-A262-568C91D892E0}" type="slidenum">
              <a:rPr lang="en-US" smtClean="0">
                <a:solidFill>
                  <a:srgbClr val="000000"/>
                </a:solidFill>
              </a:rPr>
              <a:pPr fontAlgn="base">
                <a:spcBef>
                  <a:spcPct val="0"/>
                </a:spcBef>
                <a:spcAft>
                  <a:spcPct val="0"/>
                </a:spcAft>
                <a:defRPr/>
              </a:pPr>
              <a:t>‹#›</a:t>
            </a:fld>
            <a:endParaRPr lang="en-US">
              <a:solidFill>
                <a:srgbClr val="000000"/>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Tree>
    <p:extLst>
      <p:ext uri="{BB962C8B-B14F-4D97-AF65-F5344CB8AC3E}">
        <p14:creationId xmlns:p14="http://schemas.microsoft.com/office/powerpoint/2010/main" val="2699409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BCE7338-8EB9-4B4B-A92C-642B99DC1E70}" type="datetimeFigureOut">
              <a:rPr lang="en-US" smtClean="0"/>
              <a:t>11/16/2016</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AE0E558-9826-44AA-AAF6-C5D3C295CA3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4.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838200"/>
            <a:ext cx="7772400" cy="1470025"/>
          </a:xfrm>
          <a:prstGeom prst="rect">
            <a:avLst/>
          </a:prstGeom>
        </p:spPr>
        <p:txBody>
          <a:bodyPr>
            <a:noAutofit/>
          </a:bodyPr>
          <a:lstStyle/>
          <a:p>
            <a:pPr marL="342900" marR="0" lvl="0" indent="-342900" defTabSz="914400" eaLnBrk="1" fontAlgn="auto" latinLnBrk="0" hangingPunct="1">
              <a:lnSpc>
                <a:spcPct val="100000"/>
              </a:lnSpc>
              <a:spcBef>
                <a:spcPct val="20000"/>
              </a:spcBef>
              <a:spcAft>
                <a:spcPts val="0"/>
              </a:spcAft>
              <a:buClrTx/>
              <a:buSzTx/>
              <a:buFontTx/>
              <a:buNone/>
              <a:tabLst/>
              <a:defRPr/>
            </a:pPr>
            <a:r>
              <a:rPr kumimoji="0" lang="en-US" sz="4800" b="1" i="0" strike="noStrike" kern="0" cap="none" spc="0" normalizeH="0" baseline="0" noProof="0" dirty="0">
                <a:ln>
                  <a:noFill/>
                </a:ln>
                <a:solidFill>
                  <a:prstClr val="black"/>
                </a:solidFill>
                <a:effectLst/>
                <a:uLnTx/>
                <a:uFillTx/>
                <a:latin typeface="Algerian" pitchFamily="82" charset="0"/>
                <a:ea typeface="+mn-ea"/>
                <a:cs typeface="Arial" pitchFamily="34" charset="0"/>
              </a:rPr>
              <a:t>GYPSUM </a:t>
            </a:r>
            <a:r>
              <a:rPr kumimoji="0" lang="en-US" sz="4800" b="1" i="0" strike="noStrike" kern="0" cap="none" spc="0" normalizeH="0" baseline="0" noProof="0" dirty="0" smtClean="0">
                <a:ln>
                  <a:noFill/>
                </a:ln>
                <a:solidFill>
                  <a:prstClr val="black"/>
                </a:solidFill>
                <a:effectLst/>
                <a:uLnTx/>
                <a:uFillTx/>
                <a:latin typeface="Algerian" pitchFamily="82" charset="0"/>
                <a:ea typeface="+mn-ea"/>
                <a:cs typeface="Arial" pitchFamily="34" charset="0"/>
              </a:rPr>
              <a:t>MATERIAL</a:t>
            </a:r>
            <a:r>
              <a:rPr kumimoji="0" lang="en-US" sz="4800" b="1" i="0" strike="noStrike" kern="0" cap="none" spc="0" normalizeH="0" baseline="0" noProof="0" dirty="0">
                <a:ln>
                  <a:noFill/>
                </a:ln>
                <a:solidFill>
                  <a:prstClr val="black"/>
                </a:solidFill>
                <a:effectLst/>
                <a:uLnTx/>
                <a:uFillTx/>
                <a:latin typeface="Algerian" pitchFamily="82" charset="0"/>
                <a:ea typeface="+mn-ea"/>
                <a:cs typeface="Arial" pitchFamily="34" charset="0"/>
              </a:rPr>
              <a:t/>
            </a:r>
            <a:br>
              <a:rPr kumimoji="0" lang="en-US" sz="4800" b="1" i="0" strike="noStrike" kern="0" cap="none" spc="0" normalizeH="0" baseline="0" noProof="0" dirty="0">
                <a:ln>
                  <a:noFill/>
                </a:ln>
                <a:solidFill>
                  <a:prstClr val="black"/>
                </a:solidFill>
                <a:effectLst/>
                <a:uLnTx/>
                <a:uFillTx/>
                <a:latin typeface="Algerian" pitchFamily="82" charset="0"/>
                <a:ea typeface="+mn-ea"/>
                <a:cs typeface="Arial" pitchFamily="34" charset="0"/>
              </a:rPr>
            </a:br>
            <a:endParaRPr kumimoji="0" lang="en-US" sz="4800" b="1" i="0" strike="noStrike" kern="0" cap="none" spc="0" normalizeH="0" baseline="0" noProof="0" dirty="0">
              <a:ln>
                <a:noFill/>
              </a:ln>
              <a:solidFill>
                <a:sysClr val="windowText" lastClr="000000"/>
              </a:solidFill>
              <a:effectLst/>
              <a:uLnTx/>
              <a:uFillTx/>
              <a:latin typeface="Algerian" pitchFamily="82" charset="0"/>
              <a:cs typeface="Arial" pitchFamily="34" charset="0"/>
            </a:endParaRPr>
          </a:p>
        </p:txBody>
      </p:sp>
      <p:sp>
        <p:nvSpPr>
          <p:cNvPr id="3" name="Subtitle 2"/>
          <p:cNvSpPr>
            <a:spLocks noGrp="1"/>
          </p:cNvSpPr>
          <p:nvPr>
            <p:ph type="subTitle" idx="1"/>
          </p:nvPr>
        </p:nvSpPr>
        <p:spPr>
          <a:xfrm>
            <a:off x="1371600" y="2743200"/>
            <a:ext cx="6400800" cy="2895600"/>
          </a:xfrm>
        </p:spPr>
        <p:txBody>
          <a:bodyPr>
            <a:normAutofit/>
          </a:bodyPr>
          <a:lstStyle/>
          <a:p>
            <a:pPr lvl="0" algn="l">
              <a:buClr>
                <a:srgbClr val="F0A22E"/>
              </a:buClr>
              <a:buSzPct val="70000"/>
            </a:pPr>
            <a:r>
              <a:rPr lang="en-US" sz="3600" dirty="0">
                <a:solidFill>
                  <a:prstClr val="black">
                    <a:lumMod val="75000"/>
                    <a:lumOff val="25000"/>
                  </a:prstClr>
                </a:solidFill>
                <a:effectLst>
                  <a:outerShdw blurRad="38100" dist="38100" dir="2700000" algn="tl">
                    <a:srgbClr val="000000">
                      <a:alpha val="43137"/>
                    </a:srgbClr>
                  </a:outerShdw>
                </a:effectLst>
                <a:latin typeface="Franklin Gothic Book"/>
              </a:rPr>
              <a:t>Dr. Raied Al-Attar</a:t>
            </a:r>
          </a:p>
          <a:p>
            <a:pPr lvl="0" algn="l">
              <a:buClr>
                <a:srgbClr val="F0A22E"/>
              </a:buClr>
              <a:buSzPct val="70000"/>
            </a:pPr>
            <a:r>
              <a:rPr lang="en-US" sz="3600" dirty="0">
                <a:solidFill>
                  <a:prstClr val="black">
                    <a:lumMod val="75000"/>
                    <a:lumOff val="25000"/>
                  </a:prstClr>
                </a:solidFill>
                <a:effectLst>
                  <a:outerShdw blurRad="38100" dist="38100" dir="2700000" algn="tl">
                    <a:srgbClr val="000000">
                      <a:alpha val="43137"/>
                    </a:srgbClr>
                  </a:outerShdw>
                </a:effectLst>
                <a:latin typeface="Franklin Gothic Book"/>
              </a:rPr>
              <a:t>2016-2017</a:t>
            </a:r>
          </a:p>
          <a:p>
            <a:pPr lvl="0" algn="l">
              <a:buClr>
                <a:srgbClr val="F0A22E"/>
              </a:buClr>
              <a:buSzPct val="70000"/>
            </a:pPr>
            <a:r>
              <a:rPr lang="ar-SA" sz="3600" dirty="0">
                <a:solidFill>
                  <a:prstClr val="black">
                    <a:lumMod val="75000"/>
                    <a:lumOff val="25000"/>
                  </a:prstClr>
                </a:solidFill>
                <a:effectLst>
                  <a:outerShdw blurRad="38100" dist="38100" dir="2700000" algn="tl">
                    <a:srgbClr val="000000">
                      <a:alpha val="43137"/>
                    </a:srgbClr>
                  </a:outerShdw>
                </a:effectLst>
                <a:latin typeface="Franklin Gothic Book"/>
              </a:rPr>
              <a:t>3</a:t>
            </a:r>
            <a:r>
              <a:rPr lang="en-US" sz="3600" baseline="30000" dirty="0" err="1" smtClean="0">
                <a:solidFill>
                  <a:prstClr val="black">
                    <a:lumMod val="75000"/>
                    <a:lumOff val="25000"/>
                  </a:prstClr>
                </a:solidFill>
                <a:effectLst>
                  <a:outerShdw blurRad="38100" dist="38100" dir="2700000" algn="tl">
                    <a:srgbClr val="000000">
                      <a:alpha val="43137"/>
                    </a:srgbClr>
                  </a:outerShdw>
                </a:effectLst>
                <a:latin typeface="Franklin Gothic Book"/>
              </a:rPr>
              <a:t>th</a:t>
            </a:r>
            <a:r>
              <a:rPr lang="en-US" sz="3600" dirty="0" smtClean="0">
                <a:solidFill>
                  <a:prstClr val="black">
                    <a:lumMod val="75000"/>
                    <a:lumOff val="25000"/>
                  </a:prstClr>
                </a:solidFill>
                <a:effectLst>
                  <a:outerShdw blurRad="38100" dist="38100" dir="2700000" algn="tl">
                    <a:srgbClr val="000000">
                      <a:alpha val="43137"/>
                    </a:srgbClr>
                  </a:outerShdw>
                </a:effectLst>
                <a:latin typeface="Franklin Gothic Book"/>
              </a:rPr>
              <a:t> </a:t>
            </a:r>
            <a:r>
              <a:rPr lang="en-US" sz="3600" dirty="0">
                <a:solidFill>
                  <a:prstClr val="black">
                    <a:lumMod val="75000"/>
                    <a:lumOff val="25000"/>
                  </a:prstClr>
                </a:solidFill>
                <a:effectLst>
                  <a:outerShdw blurRad="38100" dist="38100" dir="2700000" algn="tl">
                    <a:srgbClr val="000000">
                      <a:alpha val="43137"/>
                    </a:srgbClr>
                  </a:outerShdw>
                </a:effectLst>
                <a:latin typeface="Franklin Gothic Book"/>
              </a:rPr>
              <a:t>lecture</a:t>
            </a:r>
          </a:p>
          <a:p>
            <a:endParaRPr lang="en-US" dirty="0"/>
          </a:p>
        </p:txBody>
      </p:sp>
    </p:spTree>
    <p:extLst>
      <p:ext uri="{BB962C8B-B14F-4D97-AF65-F5344CB8AC3E}">
        <p14:creationId xmlns:p14="http://schemas.microsoft.com/office/powerpoint/2010/main" val="2002840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0"/>
            <a:ext cx="7772400" cy="3048000"/>
          </a:xfrm>
        </p:spPr>
        <p:txBody>
          <a:bodyPr>
            <a:normAutofit fontScale="90000"/>
          </a:bodyPr>
          <a:lstStyle/>
          <a:p>
            <a:pPr marL="342900" lvl="0" indent="-342900" eaLnBrk="1" fontAlgn="auto" hangingPunct="1">
              <a:spcBef>
                <a:spcPct val="20000"/>
              </a:spcBef>
              <a:spcAft>
                <a:spcPts val="0"/>
              </a:spcAft>
            </a:pPr>
            <a:r>
              <a:rPr lang="ar-SA" sz="2500" kern="1200" dirty="0" smtClean="0">
                <a:solidFill>
                  <a:prstClr val="black"/>
                </a:solidFill>
                <a:effectLst/>
                <a:latin typeface="Calibri"/>
                <a:ea typeface="+mn-ea"/>
                <a:cs typeface="+mn-cs"/>
              </a:rPr>
              <a:t/>
            </a:r>
            <a:br>
              <a:rPr lang="ar-SA" sz="2500" kern="1200" dirty="0" smtClean="0">
                <a:solidFill>
                  <a:prstClr val="black"/>
                </a:solidFill>
                <a:effectLst/>
                <a:latin typeface="Calibri"/>
                <a:ea typeface="+mn-ea"/>
                <a:cs typeface="+mn-cs"/>
              </a:rPr>
            </a:br>
            <a:r>
              <a:rPr lang="en-US" sz="3600" b="1" u="sng" kern="1200" dirty="0" smtClean="0">
                <a:solidFill>
                  <a:prstClr val="black"/>
                </a:solidFill>
                <a:effectLst/>
                <a:latin typeface="Calibri"/>
                <a:ea typeface="+mn-ea"/>
                <a:cs typeface="+mn-cs"/>
              </a:rPr>
              <a:t>Methods </a:t>
            </a:r>
            <a:r>
              <a:rPr lang="en-US" sz="3600" b="1" u="sng" kern="1200" dirty="0">
                <a:solidFill>
                  <a:prstClr val="black"/>
                </a:solidFill>
                <a:effectLst/>
                <a:latin typeface="Calibri"/>
                <a:ea typeface="+mn-ea"/>
                <a:cs typeface="+mn-cs"/>
              </a:rPr>
              <a:t>of production</a:t>
            </a:r>
            <a:r>
              <a:rPr lang="en-US" sz="2500" b="0" kern="1200" dirty="0">
                <a:solidFill>
                  <a:prstClr val="black"/>
                </a:solidFill>
                <a:effectLst/>
                <a:latin typeface="Calibri"/>
                <a:ea typeface="+mn-ea"/>
                <a:cs typeface="+mn-cs"/>
              </a:rPr>
              <a:t/>
            </a:r>
            <a:br>
              <a:rPr lang="en-US" sz="2500" b="0" kern="1200" dirty="0">
                <a:solidFill>
                  <a:prstClr val="black"/>
                </a:solidFill>
                <a:effectLst/>
                <a:latin typeface="Calibri"/>
                <a:ea typeface="+mn-ea"/>
                <a:cs typeface="+mn-cs"/>
              </a:rPr>
            </a:br>
            <a:r>
              <a:rPr lang="en-US" sz="2700" b="0" kern="1200" dirty="0" smtClean="0">
                <a:solidFill>
                  <a:prstClr val="black"/>
                </a:solidFill>
                <a:effectLst/>
                <a:latin typeface="Calibri"/>
                <a:ea typeface="+mn-ea"/>
                <a:cs typeface="+mn-cs"/>
              </a:rPr>
              <a:t>Gypsum </a:t>
            </a:r>
            <a:r>
              <a:rPr lang="en-US" sz="2700" b="0" kern="1200" dirty="0">
                <a:solidFill>
                  <a:prstClr val="black"/>
                </a:solidFill>
                <a:effectLst/>
                <a:latin typeface="Calibri"/>
                <a:ea typeface="+mn-ea"/>
                <a:cs typeface="+mn-cs"/>
              </a:rPr>
              <a:t>products are produced by partial dehydration of  mineral gypsum. Which is calcium sulfate </a:t>
            </a:r>
            <a:r>
              <a:rPr lang="en-US" sz="2700" kern="1200" dirty="0">
                <a:solidFill>
                  <a:prstClr val="black"/>
                </a:solidFill>
                <a:effectLst/>
                <a:latin typeface="Calibri"/>
                <a:ea typeface="+mn-ea"/>
                <a:cs typeface="+mn-cs"/>
              </a:rPr>
              <a:t>DI – </a:t>
            </a:r>
            <a:r>
              <a:rPr lang="en-US" sz="2700" b="0" kern="1200" dirty="0">
                <a:solidFill>
                  <a:prstClr val="black"/>
                </a:solidFill>
                <a:effectLst/>
                <a:latin typeface="Calibri"/>
                <a:ea typeface="+mn-ea"/>
                <a:cs typeface="+mn-cs"/>
              </a:rPr>
              <a:t>hydrate ( </a:t>
            </a:r>
            <a:r>
              <a:rPr lang="en-US" sz="2700" b="0" kern="1200" dirty="0" err="1">
                <a:solidFill>
                  <a:prstClr val="black"/>
                </a:solidFill>
                <a:effectLst/>
                <a:latin typeface="Calibri"/>
                <a:ea typeface="+mn-ea"/>
                <a:cs typeface="+mn-cs"/>
              </a:rPr>
              <a:t>Ca</a:t>
            </a:r>
            <a:r>
              <a:rPr lang="en-US" sz="2700" b="0" kern="1200" dirty="0">
                <a:solidFill>
                  <a:prstClr val="black"/>
                </a:solidFill>
                <a:effectLst/>
                <a:latin typeface="Calibri"/>
                <a:ea typeface="+mn-ea"/>
                <a:cs typeface="+mn-cs"/>
              </a:rPr>
              <a:t> So</a:t>
            </a:r>
            <a:r>
              <a:rPr lang="en-US" sz="2700" b="0" kern="1200" baseline="-25000" dirty="0">
                <a:solidFill>
                  <a:prstClr val="black"/>
                </a:solidFill>
                <a:effectLst/>
                <a:latin typeface="Calibri"/>
                <a:ea typeface="+mn-ea"/>
                <a:cs typeface="+mn-cs"/>
              </a:rPr>
              <a:t>4</a:t>
            </a:r>
            <a:r>
              <a:rPr lang="en-US" sz="2700" b="0" kern="1200" dirty="0">
                <a:solidFill>
                  <a:prstClr val="black"/>
                </a:solidFill>
                <a:effectLst/>
                <a:latin typeface="Calibri"/>
                <a:ea typeface="+mn-ea"/>
                <a:cs typeface="+mn-cs"/>
              </a:rPr>
              <a:t>.2H</a:t>
            </a:r>
            <a:r>
              <a:rPr lang="en-US" sz="2700" b="0" kern="1200" baseline="-25000" dirty="0">
                <a:solidFill>
                  <a:prstClr val="black"/>
                </a:solidFill>
                <a:effectLst/>
                <a:latin typeface="Calibri"/>
                <a:ea typeface="+mn-ea"/>
                <a:cs typeface="+mn-cs"/>
              </a:rPr>
              <a:t>2</a:t>
            </a:r>
            <a:r>
              <a:rPr lang="en-US" sz="2700" b="0" kern="1200" dirty="0">
                <a:solidFill>
                  <a:prstClr val="black"/>
                </a:solidFill>
                <a:effectLst/>
                <a:latin typeface="Calibri"/>
                <a:ea typeface="+mn-ea"/>
                <a:cs typeface="+mn-cs"/>
              </a:rPr>
              <a:t>o). They are supplied as powder when mixed with water they form slurry or paste, which set to form a rigid mass.</a:t>
            </a:r>
            <a:r>
              <a:rPr lang="en-US" sz="2500" b="0" kern="1200" dirty="0">
                <a:solidFill>
                  <a:prstClr val="black"/>
                </a:solidFill>
                <a:effectLst/>
                <a:latin typeface="Calibri"/>
                <a:ea typeface="+mn-ea"/>
                <a:cs typeface="+mn-cs"/>
              </a:rPr>
              <a:t/>
            </a:r>
            <a:br>
              <a:rPr lang="en-US" sz="2500" b="0" kern="1200" dirty="0">
                <a:solidFill>
                  <a:prstClr val="black"/>
                </a:solidFill>
                <a:effectLst/>
                <a:latin typeface="Calibri"/>
                <a:ea typeface="+mn-ea"/>
                <a:cs typeface="+mn-cs"/>
              </a:rPr>
            </a:br>
            <a:endParaRPr lang="en-US" dirty="0"/>
          </a:p>
        </p:txBody>
      </p:sp>
      <p:sp>
        <p:nvSpPr>
          <p:cNvPr id="6" name="Subtitle 5"/>
          <p:cNvSpPr>
            <a:spLocks noGrp="1"/>
          </p:cNvSpPr>
          <p:nvPr>
            <p:ph type="subTitle" idx="1"/>
          </p:nvPr>
        </p:nvSpPr>
        <p:spPr>
          <a:xfrm>
            <a:off x="838200" y="2895600"/>
            <a:ext cx="6934200" cy="3276600"/>
          </a:xfrm>
        </p:spPr>
        <p:txBody>
          <a:bodyPr/>
          <a:lstStyle/>
          <a:p>
            <a:pPr marL="342900" lvl="0" indent="-342900" algn="l" eaLnBrk="1" fontAlgn="auto" hangingPunct="1">
              <a:spcAft>
                <a:spcPts val="0"/>
              </a:spcAft>
              <a:buClrTx/>
              <a:buSzTx/>
            </a:pPr>
            <a:r>
              <a:rPr lang="en-US" sz="2800" b="1" u="sng" kern="1200" dirty="0">
                <a:solidFill>
                  <a:prstClr val="black"/>
                </a:solidFill>
                <a:effectLst/>
                <a:latin typeface="Calibri"/>
              </a:rPr>
              <a:t>PLASTER</a:t>
            </a:r>
            <a:endParaRPr lang="en-US" sz="2800" u="sng" kern="1200" dirty="0">
              <a:solidFill>
                <a:prstClr val="black"/>
              </a:solidFill>
              <a:effectLst/>
              <a:latin typeface="Calibri"/>
            </a:endParaRPr>
          </a:p>
          <a:p>
            <a:pPr marL="342900" lvl="0" indent="-342900" algn="l" eaLnBrk="1" fontAlgn="auto" hangingPunct="1">
              <a:spcAft>
                <a:spcPts val="0"/>
              </a:spcAft>
              <a:buClrTx/>
              <a:buSzTx/>
              <a:buFont typeface="Arial" pitchFamily="34" charset="0"/>
              <a:buChar char="•"/>
            </a:pPr>
            <a:r>
              <a:rPr lang="en-US" sz="2500" kern="1200" dirty="0">
                <a:solidFill>
                  <a:prstClr val="black"/>
                </a:solidFill>
                <a:effectLst/>
                <a:latin typeface="Calibri"/>
              </a:rPr>
              <a:t>When the gypsum is heated in open container to 110 – 120 C, it gives part of its water to form plaster which is </a:t>
            </a:r>
            <a:r>
              <a:rPr lang="en-US" sz="2500" kern="1200" dirty="0" err="1">
                <a:solidFill>
                  <a:prstClr val="black"/>
                </a:solidFill>
                <a:effectLst/>
                <a:latin typeface="Calibri"/>
              </a:rPr>
              <a:t>Ca</a:t>
            </a:r>
            <a:r>
              <a:rPr lang="en-US" sz="2500" kern="1200" dirty="0">
                <a:solidFill>
                  <a:prstClr val="black"/>
                </a:solidFill>
                <a:effectLst/>
                <a:latin typeface="Calibri"/>
              </a:rPr>
              <a:t> So</a:t>
            </a:r>
            <a:r>
              <a:rPr lang="en-US" sz="2500" kern="1200" baseline="-25000" dirty="0">
                <a:solidFill>
                  <a:prstClr val="black"/>
                </a:solidFill>
                <a:effectLst/>
                <a:latin typeface="Calibri"/>
              </a:rPr>
              <a:t>4</a:t>
            </a:r>
            <a:r>
              <a:rPr lang="en-US" sz="2500" kern="1200" dirty="0">
                <a:solidFill>
                  <a:prstClr val="black"/>
                </a:solidFill>
                <a:effectLst/>
                <a:latin typeface="Calibri"/>
              </a:rPr>
              <a:t>.1/2 H </a:t>
            </a:r>
            <a:r>
              <a:rPr lang="en-US" sz="2500" kern="1200" baseline="-25000" dirty="0">
                <a:solidFill>
                  <a:prstClr val="black"/>
                </a:solidFill>
                <a:effectLst/>
                <a:latin typeface="Calibri"/>
              </a:rPr>
              <a:t>2</a:t>
            </a:r>
            <a:r>
              <a:rPr lang="en-US" sz="2500" kern="1200" dirty="0">
                <a:solidFill>
                  <a:prstClr val="black"/>
                </a:solidFill>
                <a:effectLst/>
                <a:latin typeface="Calibri"/>
              </a:rPr>
              <a:t>O</a:t>
            </a:r>
          </a:p>
          <a:p>
            <a:pPr marL="342900" lvl="0" indent="-342900" algn="l" eaLnBrk="1" fontAlgn="auto" hangingPunct="1">
              <a:spcAft>
                <a:spcPts val="0"/>
              </a:spcAft>
              <a:buClrTx/>
              <a:buSzTx/>
              <a:buFont typeface="Arial" pitchFamily="34" charset="0"/>
              <a:buChar char="•"/>
            </a:pPr>
            <a:r>
              <a:rPr lang="en-US" sz="2500" kern="1200" dirty="0" err="1">
                <a:solidFill>
                  <a:prstClr val="black"/>
                </a:solidFill>
                <a:effectLst/>
                <a:latin typeface="Calibri"/>
              </a:rPr>
              <a:t>Ca</a:t>
            </a:r>
            <a:r>
              <a:rPr lang="en-US" sz="2500" kern="1200" dirty="0">
                <a:solidFill>
                  <a:prstClr val="black"/>
                </a:solidFill>
                <a:effectLst/>
                <a:latin typeface="Calibri"/>
              </a:rPr>
              <a:t> So</a:t>
            </a:r>
            <a:r>
              <a:rPr lang="en-US" sz="2500" kern="1200" baseline="-25000" dirty="0">
                <a:solidFill>
                  <a:prstClr val="black"/>
                </a:solidFill>
                <a:effectLst/>
                <a:latin typeface="Calibri"/>
              </a:rPr>
              <a:t>4.</a:t>
            </a:r>
            <a:r>
              <a:rPr lang="en-US" sz="2500" kern="1200" dirty="0">
                <a:solidFill>
                  <a:prstClr val="black"/>
                </a:solidFill>
                <a:effectLst/>
                <a:latin typeface="Calibri"/>
              </a:rPr>
              <a:t>2H</a:t>
            </a:r>
            <a:r>
              <a:rPr lang="en-US" sz="2500" kern="1200" baseline="-25000" dirty="0">
                <a:solidFill>
                  <a:prstClr val="black"/>
                </a:solidFill>
                <a:effectLst/>
                <a:latin typeface="Calibri"/>
              </a:rPr>
              <a:t>2</a:t>
            </a:r>
            <a:r>
              <a:rPr lang="en-US" sz="2500" kern="1200" dirty="0">
                <a:solidFill>
                  <a:prstClr val="black"/>
                </a:solidFill>
                <a:effectLst/>
                <a:latin typeface="Calibri"/>
              </a:rPr>
              <a:t>o------------ </a:t>
            </a:r>
            <a:r>
              <a:rPr lang="en-US" sz="2500" kern="1200" dirty="0" err="1">
                <a:solidFill>
                  <a:prstClr val="black"/>
                </a:solidFill>
                <a:effectLst/>
                <a:latin typeface="Calibri"/>
              </a:rPr>
              <a:t>Ca</a:t>
            </a:r>
            <a:r>
              <a:rPr lang="en-US" sz="2500" kern="1200" dirty="0">
                <a:solidFill>
                  <a:prstClr val="black"/>
                </a:solidFill>
                <a:effectLst/>
                <a:latin typeface="Calibri"/>
              </a:rPr>
              <a:t> So</a:t>
            </a:r>
            <a:r>
              <a:rPr lang="en-US" sz="2500" kern="1200" baseline="-25000" dirty="0">
                <a:solidFill>
                  <a:prstClr val="black"/>
                </a:solidFill>
                <a:effectLst/>
                <a:latin typeface="Calibri"/>
              </a:rPr>
              <a:t>4</a:t>
            </a:r>
            <a:r>
              <a:rPr lang="en-US" sz="2500" kern="1200" dirty="0">
                <a:solidFill>
                  <a:prstClr val="black"/>
                </a:solidFill>
                <a:effectLst/>
                <a:latin typeface="Calibri"/>
              </a:rPr>
              <a:t>.1/2 H</a:t>
            </a:r>
            <a:r>
              <a:rPr lang="en-US" sz="2500" kern="1200" baseline="-25000" dirty="0">
                <a:solidFill>
                  <a:prstClr val="black"/>
                </a:solidFill>
                <a:effectLst/>
                <a:latin typeface="Calibri"/>
              </a:rPr>
              <a:t>2</a:t>
            </a:r>
            <a:r>
              <a:rPr lang="en-US" sz="2500" kern="1200" dirty="0">
                <a:solidFill>
                  <a:prstClr val="black"/>
                </a:solidFill>
                <a:effectLst/>
                <a:latin typeface="Calibri"/>
              </a:rPr>
              <a:t>o</a:t>
            </a:r>
          </a:p>
          <a:p>
            <a:pPr marL="342900" lvl="0" indent="-342900" algn="l" eaLnBrk="1" fontAlgn="auto" hangingPunct="1">
              <a:spcAft>
                <a:spcPts val="0"/>
              </a:spcAft>
              <a:buClrTx/>
              <a:buSzTx/>
              <a:buFont typeface="Arial" pitchFamily="34" charset="0"/>
              <a:buChar char="•"/>
            </a:pPr>
            <a:r>
              <a:rPr lang="en-US" sz="2500" kern="1200" dirty="0">
                <a:solidFill>
                  <a:prstClr val="black"/>
                </a:solidFill>
                <a:effectLst/>
                <a:latin typeface="Calibri"/>
              </a:rPr>
              <a:t>The crystal of plaster are </a:t>
            </a:r>
            <a:r>
              <a:rPr lang="en-US" sz="2500" i="1" kern="1200" dirty="0">
                <a:solidFill>
                  <a:prstClr val="black"/>
                </a:solidFill>
                <a:effectLst/>
                <a:latin typeface="Calibri"/>
              </a:rPr>
              <a:t>irregular</a:t>
            </a:r>
            <a:r>
              <a:rPr lang="en-US" sz="2500" kern="1200" dirty="0">
                <a:solidFill>
                  <a:prstClr val="black"/>
                </a:solidFill>
                <a:effectLst/>
                <a:latin typeface="Calibri"/>
              </a:rPr>
              <a:t> in shape and </a:t>
            </a:r>
            <a:r>
              <a:rPr lang="en-US" sz="2500" i="1" kern="1200" dirty="0">
                <a:solidFill>
                  <a:prstClr val="black"/>
                </a:solidFill>
                <a:effectLst/>
                <a:latin typeface="Calibri"/>
              </a:rPr>
              <a:t>porous</a:t>
            </a:r>
            <a:r>
              <a:rPr lang="en-US" sz="2500" kern="1200" dirty="0">
                <a:solidFill>
                  <a:prstClr val="black"/>
                </a:solidFill>
                <a:effectLst/>
                <a:latin typeface="Calibri"/>
              </a:rPr>
              <a:t> and called </a:t>
            </a:r>
            <a:r>
              <a:rPr lang="en-US" sz="2500" u="sng" kern="1200" dirty="0">
                <a:solidFill>
                  <a:prstClr val="black"/>
                </a:solidFill>
                <a:effectLst/>
                <a:latin typeface="Calibri"/>
              </a:rPr>
              <a:t>Beta</a:t>
            </a:r>
          </a:p>
          <a:p>
            <a:endParaRPr lang="en-US" dirty="0"/>
          </a:p>
        </p:txBody>
      </p:sp>
      <p:sp>
        <p:nvSpPr>
          <p:cNvPr id="4" name="Slide Number Placeholder 3"/>
          <p:cNvSpPr>
            <a:spLocks noGrp="1"/>
          </p:cNvSpPr>
          <p:nvPr>
            <p:ph type="sldNum" sz="quarter" idx="12"/>
          </p:nvPr>
        </p:nvSpPr>
        <p:spPr/>
        <p:txBody>
          <a:bodyPr/>
          <a:lstStyle/>
          <a:p>
            <a:pPr>
              <a:defRPr/>
            </a:pPr>
            <a:fld id="{459EAFDF-1549-4AFD-8754-3DB01FB97637}"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610215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9600" cy="3048000"/>
          </a:xfrm>
        </p:spPr>
        <p:txBody>
          <a:bodyPr>
            <a:normAutofit fontScale="90000"/>
          </a:bodyPr>
          <a:lstStyle/>
          <a:p>
            <a:pPr marL="342900" lvl="0" indent="-342900" eaLnBrk="1" fontAlgn="auto" hangingPunct="1">
              <a:spcBef>
                <a:spcPct val="20000"/>
              </a:spcBef>
              <a:spcAft>
                <a:spcPts val="0"/>
              </a:spcAft>
            </a:pPr>
            <a:r>
              <a:rPr lang="en-US" sz="2800" b="1" u="sng" kern="1200" dirty="0">
                <a:solidFill>
                  <a:prstClr val="black"/>
                </a:solidFill>
                <a:effectLst/>
                <a:latin typeface="Calibri"/>
                <a:ea typeface="+mn-ea"/>
                <a:cs typeface="+mn-cs"/>
              </a:rPr>
              <a:t>STONE</a:t>
            </a:r>
            <a:r>
              <a:rPr kumimoji="0" lang="en-US" sz="2500" b="0" i="0" u="none" strike="noStrike" kern="1200" cap="none" spc="0" normalizeH="0" baseline="0" noProof="0" dirty="0" smtClean="0">
                <a:ln>
                  <a:noFill/>
                </a:ln>
                <a:solidFill>
                  <a:prstClr val="black"/>
                </a:solidFill>
                <a:effectLst/>
                <a:uLnTx/>
                <a:uFillTx/>
                <a:latin typeface="Calibri"/>
                <a:ea typeface="+mn-ea"/>
                <a:cs typeface="+mn-cs"/>
              </a:rPr>
              <a:t/>
            </a:r>
            <a:br>
              <a:rPr kumimoji="0" lang="en-US" sz="2500" b="0" i="0" u="none" strike="noStrike" kern="1200" cap="none" spc="0" normalizeH="0" baseline="0" noProof="0" dirty="0" smtClean="0">
                <a:ln>
                  <a:noFill/>
                </a:ln>
                <a:solidFill>
                  <a:prstClr val="black"/>
                </a:solidFill>
                <a:effectLst/>
                <a:uLnTx/>
                <a:uFillTx/>
                <a:latin typeface="Calibri"/>
                <a:ea typeface="+mn-ea"/>
                <a:cs typeface="+mn-cs"/>
              </a:rPr>
            </a:br>
            <a:r>
              <a:rPr kumimoji="0" lang="en-US" sz="2500" b="0" i="0" u="none" strike="noStrike" kern="1200" cap="none" spc="0" normalizeH="0" baseline="0" noProof="0" dirty="0" smtClean="0">
                <a:ln>
                  <a:noFill/>
                </a:ln>
                <a:solidFill>
                  <a:prstClr val="black"/>
                </a:solidFill>
                <a:effectLst/>
                <a:uLnTx/>
                <a:uFillTx/>
                <a:latin typeface="Calibri"/>
                <a:ea typeface="+mn-ea"/>
                <a:cs typeface="+mn-cs"/>
              </a:rPr>
              <a:t>C</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hemically stone is the same as plaster that is </a:t>
            </a:r>
            <a:r>
              <a:rPr kumimoji="0" lang="en-US" sz="2700" b="0" i="0" u="none" strike="noStrike" kern="1200" cap="none" spc="0" normalizeH="0" baseline="0" noProof="0" dirty="0" err="1" smtClean="0">
                <a:ln>
                  <a:noFill/>
                </a:ln>
                <a:solidFill>
                  <a:prstClr val="black"/>
                </a:solidFill>
                <a:effectLst/>
                <a:uLnTx/>
                <a:uFillTx/>
                <a:latin typeface="Calibri"/>
                <a:ea typeface="+mn-ea"/>
                <a:cs typeface="+mn-cs"/>
              </a:rPr>
              <a:t>Ca</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 So</a:t>
            </a:r>
            <a:r>
              <a:rPr kumimoji="0" lang="en-US" sz="2700" b="0" i="0" u="none" strike="noStrike" kern="1200" cap="none" spc="0" normalizeH="0" baseline="-25000" noProof="0" dirty="0" smtClean="0">
                <a:ln>
                  <a:noFill/>
                </a:ln>
                <a:solidFill>
                  <a:prstClr val="black"/>
                </a:solidFill>
                <a:effectLst/>
                <a:uLnTx/>
                <a:uFillTx/>
                <a:latin typeface="Calibri"/>
                <a:ea typeface="+mn-ea"/>
                <a:cs typeface="+mn-cs"/>
              </a:rPr>
              <a:t>4</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.1/2 H</a:t>
            </a:r>
            <a:r>
              <a:rPr kumimoji="0" lang="en-US" sz="2700" b="0"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o but it is made by heating gypsum in wet condition under super heat steam to 125 C. the crystals are </a:t>
            </a:r>
            <a:r>
              <a:rPr kumimoji="0" lang="en-US" sz="2700" b="0" i="1" strike="noStrike" kern="1200" cap="none" spc="0" normalizeH="0" baseline="0" noProof="0" dirty="0" smtClean="0">
                <a:ln>
                  <a:noFill/>
                </a:ln>
                <a:solidFill>
                  <a:prstClr val="black"/>
                </a:solidFill>
                <a:effectLst/>
                <a:uLnTx/>
                <a:uFillTx/>
                <a:latin typeface="Calibri"/>
                <a:ea typeface="+mn-ea"/>
                <a:cs typeface="+mn-cs"/>
              </a:rPr>
              <a:t>dense</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 and </a:t>
            </a:r>
            <a:r>
              <a:rPr kumimoji="0" lang="en-US" sz="2700" b="0" i="1" u="none" strike="noStrike" kern="1200" cap="none" spc="0" normalizeH="0" baseline="0" noProof="0" dirty="0" smtClean="0">
                <a:ln>
                  <a:noFill/>
                </a:ln>
                <a:solidFill>
                  <a:prstClr val="black"/>
                </a:solidFill>
                <a:effectLst/>
                <a:uLnTx/>
                <a:uFillTx/>
                <a:latin typeface="Calibri"/>
                <a:ea typeface="+mn-ea"/>
                <a:cs typeface="+mn-cs"/>
              </a:rPr>
              <a:t>regular </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and have </a:t>
            </a:r>
            <a:r>
              <a:rPr kumimoji="0" lang="en-US" sz="2700" b="0" i="1" u="none" strike="noStrike" kern="1200" cap="none" spc="0" normalizeH="0" baseline="0" noProof="0" dirty="0" smtClean="0">
                <a:ln>
                  <a:noFill/>
                </a:ln>
                <a:solidFill>
                  <a:prstClr val="black"/>
                </a:solidFill>
                <a:effectLst/>
                <a:uLnTx/>
                <a:uFillTx/>
                <a:latin typeface="Calibri"/>
                <a:ea typeface="+mn-ea"/>
                <a:cs typeface="+mn-cs"/>
              </a:rPr>
              <a:t>prismatic shape</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a:t>
            </a:r>
            <a:br>
              <a:rPr kumimoji="0" lang="en-US" sz="2700" b="0" i="0" u="none" strike="noStrike" kern="1200" cap="none" spc="0" normalizeH="0" baseline="0" noProof="0" dirty="0" smtClean="0">
                <a:ln>
                  <a:noFill/>
                </a:ln>
                <a:solidFill>
                  <a:prstClr val="black"/>
                </a:solidFill>
                <a:effectLst/>
                <a:uLnTx/>
                <a:uFillTx/>
                <a:latin typeface="Calibri"/>
                <a:ea typeface="+mn-ea"/>
                <a:cs typeface="+mn-cs"/>
              </a:rPr>
            </a:b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They are called </a:t>
            </a:r>
            <a:r>
              <a:rPr kumimoji="0" lang="en-US" sz="2700" b="0" i="0" u="sng" strike="noStrike" kern="1200" cap="none" spc="0" normalizeH="0" baseline="0" noProof="0" dirty="0" smtClean="0">
                <a:ln>
                  <a:noFill/>
                </a:ln>
                <a:solidFill>
                  <a:prstClr val="black"/>
                </a:solidFill>
                <a:effectLst/>
                <a:uLnTx/>
                <a:uFillTx/>
                <a:latin typeface="Calibri"/>
                <a:ea typeface="+mn-ea"/>
                <a:cs typeface="+mn-cs"/>
              </a:rPr>
              <a:t>alpha</a:t>
            </a:r>
            <a:r>
              <a:rPr kumimoji="0" lang="en-US" sz="2700" b="0" i="0" u="none" strike="noStrike" kern="1200" cap="none" spc="0" normalizeH="0" baseline="0" noProof="0" dirty="0" smtClean="0">
                <a:ln>
                  <a:noFill/>
                </a:ln>
                <a:solidFill>
                  <a:prstClr val="black"/>
                </a:solidFill>
                <a:effectLst/>
                <a:uLnTx/>
                <a:uFillTx/>
                <a:latin typeface="Calibri"/>
                <a:ea typeface="+mn-ea"/>
                <a:cs typeface="+mn-cs"/>
              </a:rPr>
              <a:t> particles.</a:t>
            </a:r>
            <a:r>
              <a:rPr kumimoji="0" lang="en-US" sz="2500" b="0" i="0" u="none" strike="noStrike" kern="1200" cap="none" spc="0" normalizeH="0" baseline="0" noProof="0" dirty="0" smtClean="0">
                <a:ln>
                  <a:noFill/>
                </a:ln>
                <a:solidFill>
                  <a:prstClr val="black"/>
                </a:solidFill>
                <a:effectLst/>
                <a:uLnTx/>
                <a:uFillTx/>
                <a:latin typeface="Calibri"/>
                <a:ea typeface="+mn-ea"/>
                <a:cs typeface="+mn-cs"/>
              </a:rPr>
              <a:t/>
            </a:r>
            <a:br>
              <a:rPr kumimoji="0" lang="en-US" sz="2500" b="0" i="0" u="none" strike="noStrike" kern="1200" cap="none" spc="0" normalizeH="0" baseline="0" noProof="0" dirty="0" smtClean="0">
                <a:ln>
                  <a:noFill/>
                </a:ln>
                <a:solidFill>
                  <a:prstClr val="black"/>
                </a:solidFill>
                <a:effectLst/>
                <a:uLnTx/>
                <a:uFillTx/>
                <a:latin typeface="Calibri"/>
                <a:ea typeface="+mn-ea"/>
                <a:cs typeface="+mn-cs"/>
              </a:rPr>
            </a:br>
            <a:endParaRPr lang="en-US" dirty="0"/>
          </a:p>
        </p:txBody>
      </p:sp>
      <p:sp>
        <p:nvSpPr>
          <p:cNvPr id="3" name="Content Placeholder 2"/>
          <p:cNvSpPr>
            <a:spLocks noGrp="1"/>
          </p:cNvSpPr>
          <p:nvPr>
            <p:ph idx="1"/>
          </p:nvPr>
        </p:nvSpPr>
        <p:spPr>
          <a:xfrm>
            <a:off x="914400" y="3352800"/>
            <a:ext cx="8229600" cy="3200400"/>
          </a:xfrm>
        </p:spPr>
        <p:txBody>
          <a:bodyPr/>
          <a:lstStyle/>
          <a:p>
            <a:pPr lvl="0" eaLnBrk="1" fontAlgn="auto" hangingPunct="1">
              <a:spcAft>
                <a:spcPts val="0"/>
              </a:spcAft>
              <a:buClrTx/>
              <a:buSzTx/>
              <a:buNone/>
            </a:pPr>
            <a:r>
              <a:rPr kumimoji="0" lang="en-US" sz="2800" i="0" u="sng" strike="noStrike" kern="1200" cap="none" spc="0" normalizeH="0" baseline="0" noProof="0" dirty="0" smtClean="0">
                <a:ln>
                  <a:noFill/>
                </a:ln>
                <a:solidFill>
                  <a:prstClr val="black"/>
                </a:solidFill>
                <a:effectLst/>
                <a:uLnTx/>
                <a:uFillTx/>
                <a:latin typeface="Calibri"/>
                <a:ea typeface="+mn-ea"/>
                <a:cs typeface="+mn-cs"/>
              </a:rPr>
              <a:t>DIE STONE</a:t>
            </a:r>
          </a:p>
          <a:p>
            <a:pPr lvl="0" eaLnBrk="1" fontAlgn="auto" hangingPunct="1">
              <a:spcAft>
                <a:spcPts val="0"/>
              </a:spcAft>
              <a:buClrTx/>
              <a:buSzTx/>
              <a:buFont typeface="Arial" pitchFamily="34" charset="0"/>
              <a:buChar char="•"/>
            </a:pPr>
            <a:r>
              <a:rPr kumimoji="0" lang="en-US" sz="2800" b="0" i="0" u="none" strike="noStrike" kern="1200" cap="none" spc="0" normalizeH="0" baseline="0" noProof="0" dirty="0" smtClean="0">
                <a:ln>
                  <a:noFill/>
                </a:ln>
                <a:solidFill>
                  <a:prstClr val="black"/>
                </a:solidFill>
                <a:effectLst/>
                <a:uLnTx/>
                <a:uFillTx/>
                <a:latin typeface="Calibri"/>
                <a:ea typeface="+mn-ea"/>
                <a:cs typeface="+mn-cs"/>
              </a:rPr>
              <a:t>It is produced by boiling gypsum with </a:t>
            </a:r>
            <a:r>
              <a:rPr kumimoji="0" lang="en-US" sz="2800" b="0" i="0" u="none" strike="noStrike" kern="1200" cap="none" spc="0" normalizeH="0" baseline="0" noProof="0" dirty="0" err="1" smtClean="0">
                <a:ln>
                  <a:noFill/>
                </a:ln>
                <a:solidFill>
                  <a:prstClr val="black"/>
                </a:solidFill>
                <a:effectLst/>
                <a:uLnTx/>
                <a:uFillTx/>
                <a:latin typeface="Calibri"/>
                <a:ea typeface="+mn-ea"/>
                <a:cs typeface="+mn-cs"/>
              </a:rPr>
              <a:t>Ca</a:t>
            </a:r>
            <a:r>
              <a:rPr kumimoji="0" lang="en-US" sz="2800" b="0" i="0" u="none" strike="noStrike" kern="1200" cap="none" spc="0" normalizeH="0" baseline="0" noProof="0" dirty="0" smtClean="0">
                <a:ln>
                  <a:noFill/>
                </a:ln>
                <a:solidFill>
                  <a:prstClr val="black"/>
                </a:solidFill>
                <a:effectLst/>
                <a:uLnTx/>
                <a:uFillTx/>
                <a:latin typeface="Calibri"/>
                <a:ea typeface="+mn-ea"/>
                <a:cs typeface="+mn-cs"/>
              </a:rPr>
              <a:t> Cl</a:t>
            </a:r>
            <a:r>
              <a:rPr kumimoji="0" lang="en-US" sz="2800" b="0"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800" b="0" i="0" u="none" strike="noStrike" kern="1200" cap="none" spc="0" normalizeH="0" baseline="0" noProof="0" dirty="0" smtClean="0">
                <a:ln>
                  <a:noFill/>
                </a:ln>
                <a:solidFill>
                  <a:prstClr val="black"/>
                </a:solidFill>
                <a:effectLst/>
                <a:uLnTx/>
                <a:uFillTx/>
                <a:latin typeface="Calibri"/>
                <a:ea typeface="+mn-ea"/>
                <a:cs typeface="+mn-cs"/>
              </a:rPr>
              <a:t> (calcium chloride). The crystal are also </a:t>
            </a:r>
            <a:r>
              <a:rPr kumimoji="0" lang="en-US" sz="2800" b="0" i="1" u="none" strike="noStrike" kern="1200" cap="none" spc="0" normalizeH="0" baseline="0" noProof="0" dirty="0" smtClean="0">
                <a:ln>
                  <a:noFill/>
                </a:ln>
                <a:solidFill>
                  <a:prstClr val="black"/>
                </a:solidFill>
                <a:effectLst/>
                <a:uLnTx/>
                <a:uFillTx/>
                <a:latin typeface="Calibri"/>
                <a:ea typeface="+mn-ea"/>
                <a:cs typeface="+mn-cs"/>
              </a:rPr>
              <a:t>dens, regular </a:t>
            </a:r>
            <a:r>
              <a:rPr kumimoji="0" lang="en-US" sz="2800" b="0" i="0" u="none" strike="noStrike" kern="1200" cap="none" spc="0" normalizeH="0" baseline="0" noProof="0" dirty="0" smtClean="0">
                <a:ln>
                  <a:noFill/>
                </a:ln>
                <a:solidFill>
                  <a:prstClr val="black"/>
                </a:solidFill>
                <a:effectLst/>
                <a:uLnTx/>
                <a:uFillTx/>
                <a:latin typeface="Calibri"/>
                <a:ea typeface="+mn-ea"/>
                <a:cs typeface="+mn-cs"/>
              </a:rPr>
              <a:t>and have </a:t>
            </a:r>
            <a:r>
              <a:rPr kumimoji="0" lang="en-US" sz="2800" b="0" i="1" u="none" strike="noStrike" kern="1200" cap="none" spc="0" normalizeH="0" baseline="0" noProof="0" dirty="0" smtClean="0">
                <a:ln>
                  <a:noFill/>
                </a:ln>
                <a:solidFill>
                  <a:prstClr val="black"/>
                </a:solidFill>
                <a:effectLst/>
                <a:uLnTx/>
                <a:uFillTx/>
                <a:latin typeface="Calibri"/>
                <a:ea typeface="+mn-ea"/>
                <a:cs typeface="+mn-cs"/>
              </a:rPr>
              <a:t>prismatic shape</a:t>
            </a:r>
            <a:r>
              <a:rPr kumimoji="0" lang="en-US" sz="2800" b="0" i="0" u="none" strike="noStrike" kern="1200" cap="none" spc="0" normalizeH="0" baseline="0" noProof="0" dirty="0" smtClean="0">
                <a:ln>
                  <a:noFill/>
                </a:ln>
                <a:solidFill>
                  <a:prstClr val="black"/>
                </a:solidFill>
                <a:effectLst/>
                <a:uLnTx/>
                <a:uFillTx/>
                <a:latin typeface="Calibri"/>
                <a:ea typeface="+mn-ea"/>
                <a:cs typeface="+mn-cs"/>
              </a:rPr>
              <a:t>, </a:t>
            </a:r>
            <a:r>
              <a:rPr kumimoji="0" lang="en-US" sz="2800" b="0" i="0" u="sng" strike="noStrike" kern="1200" cap="none" spc="0" normalizeH="0" baseline="0" noProof="0" dirty="0" smtClean="0">
                <a:ln>
                  <a:noFill/>
                </a:ln>
                <a:solidFill>
                  <a:prstClr val="black"/>
                </a:solidFill>
                <a:effectLst/>
                <a:uLnTx/>
                <a:uFillTx/>
                <a:latin typeface="Calibri"/>
                <a:ea typeface="+mn-ea"/>
                <a:cs typeface="+mn-cs"/>
              </a:rPr>
              <a:t>alpha.</a:t>
            </a:r>
          </a:p>
          <a:p>
            <a:endParaRPr lang="en-US" dirty="0"/>
          </a:p>
        </p:txBody>
      </p:sp>
      <p:sp>
        <p:nvSpPr>
          <p:cNvPr id="4" name="Slide Number Placeholder 3"/>
          <p:cNvSpPr>
            <a:spLocks noGrp="1"/>
          </p:cNvSpPr>
          <p:nvPr>
            <p:ph type="sldNum" sz="quarter" idx="12"/>
          </p:nvPr>
        </p:nvSpPr>
        <p:spPr/>
        <p:txBody>
          <a:bodyPr/>
          <a:lstStyle/>
          <a:p>
            <a:pPr>
              <a:defRPr/>
            </a:pPr>
            <a:fld id="{459EAFDF-1549-4AFD-8754-3DB01FB97637}"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3631645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p:nvPr>
        </p:nvSpPr>
        <p:spPr>
          <a:xfrm>
            <a:off x="685800" y="277813"/>
            <a:ext cx="8229600" cy="5853112"/>
          </a:xfrm>
        </p:spPr>
        <p:txBody>
          <a:bodyPr>
            <a:normAutofit/>
          </a:bodyPr>
          <a:lstStyle/>
          <a:p>
            <a:pPr lvl="0" eaLnBrk="1" fontAlgn="auto" hangingPunct="1">
              <a:spcAft>
                <a:spcPts val="0"/>
              </a:spcAft>
              <a:buClrTx/>
              <a:buSzTx/>
              <a:buNone/>
            </a:pPr>
            <a:r>
              <a:rPr kumimoji="0" lang="en-US" sz="2400" b="1" i="0" u="none" strike="noStrike" kern="1200" cap="none" spc="0" normalizeH="0" baseline="0" noProof="0" dirty="0" smtClean="0">
                <a:ln>
                  <a:noFill/>
                </a:ln>
                <a:solidFill>
                  <a:prstClr val="black"/>
                </a:solidFill>
                <a:effectLst/>
                <a:uLnTx/>
                <a:uFillTx/>
                <a:latin typeface="Calibri"/>
                <a:ea typeface="+mn-ea"/>
                <a:cs typeface="+mn-cs"/>
              </a:rPr>
              <a:t>SETTING REACTION</a:t>
            </a:r>
            <a:endParaRPr kumimoji="0" lang="en-US" sz="2400" b="0" i="0" u="none" strike="noStrike" kern="1200" cap="none" spc="0" normalizeH="0" baseline="0" noProof="0" dirty="0" smtClean="0">
              <a:ln>
                <a:noFill/>
              </a:ln>
              <a:solidFill>
                <a:prstClr val="black"/>
              </a:solidFill>
              <a:effectLst/>
              <a:uLnTx/>
              <a:uFillTx/>
              <a:latin typeface="Calibri"/>
              <a:ea typeface="+mn-ea"/>
              <a:cs typeface="+mn-cs"/>
            </a:endParaRPr>
          </a:p>
          <a:p>
            <a:pPr lvl="0" eaLnBrk="1" fontAlgn="auto" hangingPunct="1">
              <a:spcAft>
                <a:spcPts val="0"/>
              </a:spcAft>
              <a:buClrTx/>
              <a:buSzTx/>
              <a:buFont typeface="Arial" pitchFamily="34" charset="0"/>
              <a:buChar char="•"/>
            </a:pP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When mixing any type of gypsum product (plaster or stone or die stone) with water, they are converted back to gypsum and set to hard mass. The probable sequence is as follows:</a:t>
            </a:r>
          </a:p>
          <a:p>
            <a:pPr lvl="0" eaLnBrk="1" fontAlgn="auto" hangingPunct="1">
              <a:spcAft>
                <a:spcPts val="0"/>
              </a:spcAft>
              <a:buClrTx/>
              <a:buSzTx/>
              <a:buFont typeface="Arial" pitchFamily="34" charset="0"/>
              <a:buChar char="•"/>
            </a:pP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A. plaster or stone or die stone (</a:t>
            </a:r>
            <a:r>
              <a:rPr kumimoji="0" lang="en-US" sz="2200" b="0" i="0" u="none" strike="noStrike" kern="1200" cap="none" spc="0" normalizeH="0" baseline="0" noProof="0" dirty="0" err="1" smtClean="0">
                <a:ln>
                  <a:noFill/>
                </a:ln>
                <a:solidFill>
                  <a:prstClr val="black"/>
                </a:solidFill>
                <a:effectLst/>
                <a:uLnTx/>
                <a:uFillTx/>
                <a:latin typeface="Calibri"/>
                <a:ea typeface="+mn-ea"/>
                <a:cs typeface="+mn-cs"/>
              </a:rPr>
              <a:t>Ca</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 So</a:t>
            </a:r>
            <a:r>
              <a:rPr kumimoji="0" lang="en-US" sz="2200" b="0" i="0" u="none" strike="noStrike" kern="1200" cap="none" spc="0" normalizeH="0" baseline="-25000" noProof="0" dirty="0" smtClean="0">
                <a:ln>
                  <a:noFill/>
                </a:ln>
                <a:solidFill>
                  <a:prstClr val="black"/>
                </a:solidFill>
                <a:effectLst/>
                <a:uLnTx/>
                <a:uFillTx/>
                <a:latin typeface="Calibri"/>
                <a:ea typeface="+mn-ea"/>
                <a:cs typeface="+mn-cs"/>
              </a:rPr>
              <a:t>4</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.1/2 H</a:t>
            </a:r>
            <a:r>
              <a:rPr kumimoji="0" lang="en-US" sz="2200" b="0"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o) dissolves in water and  it react with water to form gypsum (CaSo</a:t>
            </a:r>
            <a:r>
              <a:rPr kumimoji="0" lang="en-US" sz="2200" b="0" i="0" u="none" strike="noStrike" kern="1200" cap="none" spc="0" normalizeH="0" baseline="-25000" noProof="0" dirty="0" smtClean="0">
                <a:ln>
                  <a:noFill/>
                </a:ln>
                <a:solidFill>
                  <a:prstClr val="black"/>
                </a:solidFill>
                <a:effectLst/>
                <a:uLnTx/>
                <a:uFillTx/>
                <a:latin typeface="Calibri"/>
                <a:ea typeface="+mn-ea"/>
                <a:cs typeface="+mn-cs"/>
              </a:rPr>
              <a:t>4</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.2H</a:t>
            </a:r>
            <a:r>
              <a:rPr kumimoji="0" lang="en-US" sz="2200" b="0"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o).</a:t>
            </a:r>
          </a:p>
          <a:p>
            <a:pPr lvl="0" eaLnBrk="1" fontAlgn="auto" hangingPunct="1">
              <a:spcAft>
                <a:spcPts val="0"/>
              </a:spcAft>
              <a:buClrTx/>
              <a:buSzTx/>
              <a:buFont typeface="Arial" pitchFamily="34" charset="0"/>
              <a:buChar char="•"/>
            </a:pP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B. gypsum is less soluble in water and the solution become super- saturated (unstable  condition).</a:t>
            </a:r>
          </a:p>
          <a:p>
            <a:pPr lvl="0" eaLnBrk="1" fontAlgn="auto" hangingPunct="1">
              <a:spcAft>
                <a:spcPts val="0"/>
              </a:spcAft>
              <a:buClrTx/>
              <a:buSzTx/>
              <a:buFont typeface="Arial" pitchFamily="34" charset="0"/>
              <a:buChar char="•"/>
            </a:pP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C. gypsum crystallize, allowing more particles to dissolve and form gypsum. This will continue until all the particles have been converted to gypsum (</a:t>
            </a:r>
            <a:r>
              <a:rPr kumimoji="0" lang="en-US" sz="2200" b="0" i="0" u="none" strike="noStrike" kern="1200" cap="none" spc="0" normalizeH="0" baseline="0" noProof="0" dirty="0" err="1" smtClean="0">
                <a:ln>
                  <a:noFill/>
                </a:ln>
                <a:solidFill>
                  <a:prstClr val="black"/>
                </a:solidFill>
                <a:effectLst/>
                <a:uLnTx/>
                <a:uFillTx/>
                <a:latin typeface="Calibri"/>
                <a:ea typeface="+mn-ea"/>
                <a:cs typeface="+mn-cs"/>
              </a:rPr>
              <a:t>Ca</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 So</a:t>
            </a:r>
            <a:r>
              <a:rPr kumimoji="0" lang="en-US" sz="2200" b="0" i="0" u="none" strike="noStrike" kern="1200" cap="none" spc="0" normalizeH="0" baseline="-25000" noProof="0" dirty="0" smtClean="0">
                <a:ln>
                  <a:noFill/>
                </a:ln>
                <a:solidFill>
                  <a:prstClr val="black"/>
                </a:solidFill>
                <a:effectLst/>
                <a:uLnTx/>
                <a:uFillTx/>
                <a:latin typeface="Calibri"/>
                <a:ea typeface="+mn-ea"/>
                <a:cs typeface="+mn-cs"/>
              </a:rPr>
              <a:t>4</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.2H</a:t>
            </a:r>
            <a:r>
              <a:rPr kumimoji="0" lang="en-US" sz="2200" b="0"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o). each crystal  as it forms become nucleus for crystallization. </a:t>
            </a:r>
          </a:p>
          <a:p>
            <a:pPr lvl="0" eaLnBrk="1" fontAlgn="auto" hangingPunct="1">
              <a:spcAft>
                <a:spcPts val="0"/>
              </a:spcAft>
              <a:buClrTx/>
              <a:buSzTx/>
              <a:buFont typeface="Arial" pitchFamily="34" charset="0"/>
              <a:buChar char="•"/>
            </a:pPr>
            <a:r>
              <a:rPr kumimoji="0" lang="en-US" sz="2800" b="1" i="0" u="none" strike="noStrike" kern="1200" cap="none" spc="0" normalizeH="0" baseline="0" noProof="0" dirty="0" err="1" smtClean="0">
                <a:ln>
                  <a:noFill/>
                </a:ln>
                <a:solidFill>
                  <a:prstClr val="black"/>
                </a:solidFill>
                <a:effectLst/>
                <a:uLnTx/>
                <a:uFillTx/>
                <a:latin typeface="Calibri"/>
                <a:ea typeface="+mn-ea"/>
                <a:cs typeface="+mn-cs"/>
              </a:rPr>
              <a:t>Ca</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 So</a:t>
            </a:r>
            <a:r>
              <a:rPr kumimoji="0" lang="en-US" sz="2800" b="1" i="0" u="none" strike="noStrike" kern="1200" cap="none" spc="0" normalizeH="0" baseline="-25000" noProof="0" dirty="0" smtClean="0">
                <a:ln>
                  <a:noFill/>
                </a:ln>
                <a:solidFill>
                  <a:prstClr val="black"/>
                </a:solidFill>
                <a:effectLst/>
                <a:uLnTx/>
                <a:uFillTx/>
                <a:latin typeface="Calibri"/>
                <a:ea typeface="+mn-ea"/>
                <a:cs typeface="+mn-cs"/>
              </a:rPr>
              <a:t>4</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.1/2 H</a:t>
            </a:r>
            <a:r>
              <a:rPr kumimoji="0" lang="en-US" sz="2800" b="1"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o  +H</a:t>
            </a:r>
            <a:r>
              <a:rPr kumimoji="0" lang="en-US" sz="2800" b="1" i="0" u="none" strike="noStrike" kern="1200" cap="none" spc="0" normalizeH="0" baseline="-25000" noProof="0" dirty="0" smtClean="0">
                <a:ln>
                  <a:noFill/>
                </a:ln>
                <a:solidFill>
                  <a:prstClr val="black"/>
                </a:solidFill>
                <a:effectLst/>
                <a:uLnTx/>
                <a:uFillTx/>
                <a:latin typeface="Calibri"/>
                <a:ea typeface="+mn-ea"/>
                <a:cs typeface="+mn-cs"/>
              </a:rPr>
              <a:t>2</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o …………. </a:t>
            </a:r>
            <a:r>
              <a:rPr kumimoji="0" lang="en-US" sz="2800" b="1" i="0" u="none" strike="noStrike" kern="1200" cap="none" spc="0" normalizeH="0" baseline="0" noProof="0" dirty="0" err="1" smtClean="0">
                <a:ln>
                  <a:noFill/>
                </a:ln>
                <a:solidFill>
                  <a:prstClr val="black"/>
                </a:solidFill>
                <a:effectLst/>
                <a:uLnTx/>
                <a:uFillTx/>
                <a:latin typeface="Calibri"/>
                <a:ea typeface="+mn-ea"/>
                <a:cs typeface="+mn-cs"/>
              </a:rPr>
              <a:t>Ca</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 So</a:t>
            </a:r>
            <a:r>
              <a:rPr kumimoji="0" lang="en-US" sz="2800" b="1" i="0" u="none" strike="noStrike" kern="1200" cap="none" spc="0" normalizeH="0" baseline="-25000" noProof="0" dirty="0" smtClean="0">
                <a:ln>
                  <a:noFill/>
                </a:ln>
                <a:solidFill>
                  <a:prstClr val="black"/>
                </a:solidFill>
                <a:effectLst/>
                <a:uLnTx/>
                <a:uFillTx/>
                <a:latin typeface="Calibri"/>
                <a:ea typeface="+mn-ea"/>
                <a:cs typeface="+mn-cs"/>
              </a:rPr>
              <a:t>4</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.2H</a:t>
            </a:r>
            <a:r>
              <a:rPr kumimoji="0" lang="en-US" sz="2800" b="1" i="0" u="none" strike="noStrike" kern="1200" cap="none" spc="0" normalizeH="0" baseline="-25000" noProof="0" dirty="0" smtClean="0">
                <a:ln>
                  <a:noFill/>
                </a:ln>
                <a:solidFill>
                  <a:prstClr val="black"/>
                </a:solidFill>
                <a:effectLst/>
                <a:uLnTx/>
                <a:uFillTx/>
                <a:latin typeface="Calibri"/>
                <a:ea typeface="+mn-ea"/>
                <a:cs typeface="+mn-cs"/>
              </a:rPr>
              <a:t>2O +  </a:t>
            </a:r>
            <a:r>
              <a:rPr kumimoji="0" lang="en-US" sz="2800" b="1" i="0" u="none" strike="noStrike" kern="1200" cap="none" spc="0" normalizeH="0" baseline="0" noProof="0" dirty="0" smtClean="0">
                <a:ln>
                  <a:noFill/>
                </a:ln>
                <a:solidFill>
                  <a:prstClr val="black"/>
                </a:solidFill>
                <a:effectLst/>
                <a:uLnTx/>
                <a:uFillTx/>
                <a:latin typeface="Calibri"/>
                <a:ea typeface="+mn-ea"/>
                <a:cs typeface="+mn-cs"/>
              </a:rPr>
              <a:t>HEAT (exothermic reaction) </a:t>
            </a:r>
          </a:p>
          <a:p>
            <a:endParaRPr lang="en-US" dirty="0"/>
          </a:p>
        </p:txBody>
      </p:sp>
      <p:sp>
        <p:nvSpPr>
          <p:cNvPr id="4" name="Slide Number Placeholder 3"/>
          <p:cNvSpPr>
            <a:spLocks noGrp="1"/>
          </p:cNvSpPr>
          <p:nvPr>
            <p:ph type="sldNum" sz="quarter" idx="12"/>
          </p:nvPr>
        </p:nvSpPr>
        <p:spPr/>
        <p:txBody>
          <a:bodyPr/>
          <a:lstStyle/>
          <a:p>
            <a:pPr>
              <a:defRPr/>
            </a:pPr>
            <a:fld id="{459EAFDF-1549-4AFD-8754-3DB01FB97637}"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620600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pPr eaLnBrk="1" hangingPunct="1">
              <a:defRPr/>
            </a:pPr>
            <a:r>
              <a:rPr lang="en-US" dirty="0" smtClean="0"/>
              <a:t>Manipulation </a:t>
            </a:r>
          </a:p>
        </p:txBody>
      </p:sp>
      <p:sp>
        <p:nvSpPr>
          <p:cNvPr id="83971" name="Rectangle 3"/>
          <p:cNvSpPr>
            <a:spLocks noGrp="1" noChangeArrowheads="1"/>
          </p:cNvSpPr>
          <p:nvPr>
            <p:ph idx="1"/>
          </p:nvPr>
        </p:nvSpPr>
        <p:spPr/>
        <p:txBody>
          <a:bodyPr/>
          <a:lstStyle/>
          <a:p>
            <a:pPr eaLnBrk="1" hangingPunct="1">
              <a:defRPr/>
            </a:pPr>
            <a:r>
              <a:rPr lang="en-US" dirty="0" smtClean="0"/>
              <a:t>Selection: based on the desired properties and dental application. e.g.:</a:t>
            </a:r>
          </a:p>
          <a:p>
            <a:pPr lvl="1" eaLnBrk="1" hangingPunct="1">
              <a:buClr>
                <a:srgbClr val="FF0000"/>
              </a:buClr>
              <a:defRPr/>
            </a:pPr>
            <a:r>
              <a:rPr lang="en-US" dirty="0" smtClean="0"/>
              <a:t>For a diagnostic cast, plaster can be used. </a:t>
            </a:r>
          </a:p>
          <a:p>
            <a:pPr lvl="1">
              <a:buClr>
                <a:srgbClr val="FF0000"/>
              </a:buClr>
              <a:defRPr/>
            </a:pPr>
            <a:r>
              <a:rPr lang="en-US" dirty="0" smtClean="0"/>
              <a:t>For a working cast, strength and</a:t>
            </a:r>
            <a:r>
              <a:rPr lang="en-US" sz="3200" dirty="0">
                <a:solidFill>
                  <a:prstClr val="black"/>
                </a:solidFill>
              </a:rPr>
              <a:t> accuracy</a:t>
            </a:r>
            <a:r>
              <a:rPr lang="en-US" dirty="0" smtClean="0"/>
              <a:t>  is required, dental stone is the gypsum of choice</a:t>
            </a:r>
          </a:p>
          <a:p>
            <a:pPr lvl="1" eaLnBrk="1" hangingPunct="1">
              <a:buClr>
                <a:srgbClr val="FF0000"/>
              </a:buClr>
              <a:defRPr/>
            </a:pPr>
            <a:r>
              <a:rPr lang="en-US" dirty="0" smtClean="0"/>
              <a:t>Working models for cast restorations require die stone</a:t>
            </a:r>
          </a:p>
        </p:txBody>
      </p:sp>
      <p:sp>
        <p:nvSpPr>
          <p:cNvPr id="5" name="Slide Number Placeholder 5"/>
          <p:cNvSpPr>
            <a:spLocks noGrp="1"/>
          </p:cNvSpPr>
          <p:nvPr>
            <p:ph type="sldNum" sz="quarter" idx="12"/>
          </p:nvPr>
        </p:nvSpPr>
        <p:spPr/>
        <p:txBody>
          <a:bodyPr/>
          <a:lstStyle/>
          <a:p>
            <a:pPr>
              <a:defRPr/>
            </a:pPr>
            <a:fld id="{62A81413-6051-4D2E-A29B-90B7F4277BEF}" type="slidenum">
              <a:rPr lang="en-US">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3680741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304801"/>
            <a:ext cx="8229600" cy="6553200"/>
          </a:xfrm>
        </p:spPr>
        <p:txBody>
          <a:bodyPr>
            <a:normAutofit/>
          </a:bodyPr>
          <a:lstStyle/>
          <a:p>
            <a:pPr lvl="0" eaLnBrk="1" fontAlgn="auto" hangingPunct="1">
              <a:spcAft>
                <a:spcPts val="0"/>
              </a:spcAft>
              <a:buClrTx/>
              <a:buSzTx/>
              <a:buNone/>
            </a:pPr>
            <a:r>
              <a:rPr kumimoji="0" lang="en-US" sz="2400" b="1" i="0" u="none" strike="noStrike" kern="1200" cap="none" spc="0" normalizeH="0" baseline="0" noProof="0" dirty="0" smtClean="0">
                <a:ln>
                  <a:noFill/>
                </a:ln>
                <a:effectLst/>
                <a:uLnTx/>
                <a:uFillTx/>
                <a:latin typeface="Aparajita" pitchFamily="34" charset="0"/>
                <a:cs typeface="Aparajita" pitchFamily="34" charset="0"/>
              </a:rPr>
              <a:t> Mixing</a:t>
            </a:r>
            <a:endParaRPr kumimoji="0" lang="en-US" sz="2400" b="0" i="0" u="none" strike="noStrike" kern="1200" cap="none" spc="0" normalizeH="0" baseline="0" noProof="0" dirty="0" smtClean="0">
              <a:ln>
                <a:noFill/>
              </a:ln>
              <a:effectLst/>
              <a:uLnTx/>
              <a:uFillTx/>
              <a:latin typeface="Aparajita" pitchFamily="34" charset="0"/>
              <a:cs typeface="Aparajita" pitchFamily="34" charset="0"/>
            </a:endParaRPr>
          </a:p>
          <a:p>
            <a:pPr lvl="0" eaLnBrk="1" fontAlgn="auto" hangingPunct="1">
              <a:spcAft>
                <a:spcPts val="0"/>
              </a:spcAft>
              <a:buClrTx/>
              <a:buSzTx/>
              <a:buFont typeface="Arial" pitchFamily="34" charset="0"/>
              <a:buChar char="•"/>
            </a:pPr>
            <a:r>
              <a:rPr kumimoji="0" lang="en-US" sz="2400" b="0" i="0" u="none" strike="noStrike" kern="1200" cap="none" spc="0" normalizeH="0" baseline="0" noProof="0" dirty="0" smtClean="0">
                <a:ln>
                  <a:noFill/>
                </a:ln>
                <a:effectLst/>
                <a:uLnTx/>
                <a:uFillTx/>
                <a:latin typeface="Aparajita" pitchFamily="34" charset="0"/>
                <a:cs typeface="Aparajita" pitchFamily="34" charset="0"/>
              </a:rPr>
              <a:t>The powder is mixed with water at a certain ratio according to the type of gypsum product.</a:t>
            </a:r>
          </a:p>
          <a:p>
            <a:pPr lvl="0" eaLnBrk="1" fontAlgn="auto" hangingPunct="1">
              <a:spcAft>
                <a:spcPts val="0"/>
              </a:spcAft>
              <a:buClrTx/>
              <a:buSzTx/>
              <a:buFont typeface="Arial" pitchFamily="34" charset="0"/>
              <a:buChar char="•"/>
            </a:pPr>
            <a:r>
              <a:rPr kumimoji="0" lang="en-US" sz="2400" b="0" i="0" u="none" strike="noStrike" kern="1200" cap="none" spc="0" normalizeH="0" baseline="0" noProof="0" dirty="0" smtClean="0">
                <a:ln>
                  <a:noFill/>
                </a:ln>
                <a:effectLst/>
                <a:uLnTx/>
                <a:uFillTx/>
                <a:latin typeface="Aparajita" pitchFamily="34" charset="0"/>
                <a:cs typeface="Aparajita" pitchFamily="34" charset="0"/>
              </a:rPr>
              <a:t>W/P ratio for plaster is 0.5  that mean 50 </a:t>
            </a:r>
            <a:r>
              <a:rPr kumimoji="0" lang="en-US" sz="2400" b="0" i="0" u="none" strike="noStrike" kern="1200" cap="none" spc="0" normalizeH="0" baseline="-25000" noProof="0" dirty="0" smtClean="0">
                <a:ln>
                  <a:noFill/>
                </a:ln>
                <a:effectLst/>
                <a:uLnTx/>
                <a:uFillTx/>
                <a:latin typeface="Aparajita" pitchFamily="34" charset="0"/>
                <a:cs typeface="Aparajita" pitchFamily="34" charset="0"/>
              </a:rPr>
              <a:t>ml</a:t>
            </a:r>
            <a:r>
              <a:rPr kumimoji="0" lang="en-US" sz="2400" b="0" i="0" u="none" strike="noStrike" kern="1200" cap="none" spc="0" normalizeH="0" baseline="0" noProof="0" dirty="0" smtClean="0">
                <a:ln>
                  <a:noFill/>
                </a:ln>
                <a:effectLst/>
                <a:uLnTx/>
                <a:uFillTx/>
                <a:latin typeface="Aparajita" pitchFamily="34" charset="0"/>
                <a:cs typeface="Aparajita" pitchFamily="34" charset="0"/>
              </a:rPr>
              <a:t> of water for 100 </a:t>
            </a:r>
            <a:r>
              <a:rPr kumimoji="0" lang="en-US" sz="2400" b="0" i="0" u="none" strike="noStrike" kern="1200" cap="none" spc="0" normalizeH="0" baseline="-25000" noProof="0" dirty="0" err="1" smtClean="0">
                <a:ln>
                  <a:noFill/>
                </a:ln>
                <a:effectLst/>
                <a:uLnTx/>
                <a:uFillTx/>
                <a:latin typeface="Aparajita" pitchFamily="34" charset="0"/>
                <a:cs typeface="Aparajita" pitchFamily="34" charset="0"/>
              </a:rPr>
              <a:t>gm</a:t>
            </a:r>
            <a:r>
              <a:rPr kumimoji="0" lang="en-US" sz="2400" b="0" i="0" u="none" strike="noStrike" kern="1200" cap="none" spc="0" normalizeH="0" baseline="0" noProof="0" dirty="0" smtClean="0">
                <a:ln>
                  <a:noFill/>
                </a:ln>
                <a:effectLst/>
                <a:uLnTx/>
                <a:uFillTx/>
                <a:latin typeface="Aparajita" pitchFamily="34" charset="0"/>
                <a:cs typeface="Aparajita" pitchFamily="34" charset="0"/>
              </a:rPr>
              <a:t> of plaster powder.</a:t>
            </a:r>
          </a:p>
          <a:p>
            <a:pPr lvl="0" eaLnBrk="1" fontAlgn="auto" hangingPunct="1">
              <a:spcAft>
                <a:spcPts val="0"/>
              </a:spcAft>
              <a:buClrTx/>
              <a:buSzTx/>
              <a:buFont typeface="Arial" pitchFamily="34" charset="0"/>
              <a:buChar char="•"/>
            </a:pPr>
            <a:r>
              <a:rPr kumimoji="0" lang="en-US" sz="2400" b="0" i="0" u="none" strike="noStrike" kern="1200" cap="none" spc="0" normalizeH="0" baseline="0" noProof="0" dirty="0" smtClean="0">
                <a:ln>
                  <a:noFill/>
                </a:ln>
                <a:effectLst/>
                <a:uLnTx/>
                <a:uFillTx/>
                <a:latin typeface="Aparajita" pitchFamily="34" charset="0"/>
                <a:cs typeface="Aparajita" pitchFamily="34" charset="0"/>
              </a:rPr>
              <a:t>W/P ratio for stone 0.3 .</a:t>
            </a:r>
          </a:p>
          <a:p>
            <a:pPr lvl="0" eaLnBrk="1" fontAlgn="auto" hangingPunct="1">
              <a:spcAft>
                <a:spcPts val="0"/>
              </a:spcAft>
              <a:buClrTx/>
              <a:buSzTx/>
              <a:buFont typeface="Arial" pitchFamily="34" charset="0"/>
              <a:buChar char="•"/>
            </a:pPr>
            <a:r>
              <a:rPr kumimoji="0" lang="en-US" sz="2400" b="0" i="0" u="none" strike="noStrike" kern="1200" cap="none" spc="0" normalizeH="0" baseline="0" noProof="0" dirty="0" smtClean="0">
                <a:ln>
                  <a:noFill/>
                </a:ln>
                <a:effectLst/>
                <a:uLnTx/>
                <a:uFillTx/>
                <a:latin typeface="Aparajita" pitchFamily="34" charset="0"/>
                <a:cs typeface="Aparajita" pitchFamily="34" charset="0"/>
              </a:rPr>
              <a:t>W/P ratio for die  stone 0.2.</a:t>
            </a:r>
          </a:p>
          <a:p>
            <a:pPr lvl="0" eaLnBrk="1" fontAlgn="auto" hangingPunct="1">
              <a:spcAft>
                <a:spcPts val="0"/>
              </a:spcAft>
              <a:buClrTx/>
              <a:buSzTx/>
              <a:buFont typeface="Arial" pitchFamily="34" charset="0"/>
              <a:buChar char="•"/>
            </a:pPr>
            <a:r>
              <a:rPr kumimoji="0" lang="en-US" sz="2400" b="0" i="0" u="none" strike="noStrike" kern="1200" cap="none" spc="0" normalizeH="0" baseline="0" noProof="0" dirty="0" smtClean="0">
                <a:ln>
                  <a:noFill/>
                </a:ln>
                <a:effectLst/>
                <a:uLnTx/>
                <a:uFillTx/>
                <a:latin typeface="Aparajita" pitchFamily="34" charset="0"/>
                <a:cs typeface="Aparajita" pitchFamily="34" charset="0"/>
              </a:rPr>
              <a:t>The difference in the W/P ratio is due to difference in the bulk volume of powder. Proportioning (W:P ratio)Golden rule: Manufacturer instructions should always be followed.</a:t>
            </a:r>
          </a:p>
          <a:p>
            <a:pPr lvl="0" eaLnBrk="1" fontAlgn="auto" hangingPunct="1">
              <a:spcAft>
                <a:spcPts val="0"/>
              </a:spcAft>
              <a:buClrTx/>
              <a:buSzTx/>
              <a:buFont typeface="Arial" pitchFamily="34" charset="0"/>
              <a:buChar char="•"/>
            </a:pPr>
            <a:r>
              <a:rPr kumimoji="0" lang="en-US" sz="2400" b="0" i="0" u="none" strike="noStrike" kern="1200" cap="none" spc="0" normalizeH="0" baseline="0" noProof="0" dirty="0" smtClean="0">
                <a:ln>
                  <a:noFill/>
                </a:ln>
                <a:effectLst/>
                <a:uLnTx/>
                <a:uFillTx/>
                <a:latin typeface="Aparajita" pitchFamily="34" charset="0"/>
                <a:cs typeface="Aparajita" pitchFamily="34" charset="0"/>
              </a:rPr>
              <a:t>Variations in W:P ratio affect the set materials’ properties such as strength and accuracy. </a:t>
            </a:r>
          </a:p>
          <a:p>
            <a:pPr lvl="0" eaLnBrk="1" fontAlgn="auto" hangingPunct="1">
              <a:spcAft>
                <a:spcPts val="0"/>
              </a:spcAft>
              <a:buClrTx/>
              <a:buSzTx/>
              <a:buFont typeface="Arial" pitchFamily="34" charset="0"/>
              <a:buChar char="•"/>
            </a:pPr>
            <a:r>
              <a:rPr kumimoji="0" lang="en-US" sz="2400" b="0" i="0" u="sng" strike="noStrike" kern="1200" cap="none" spc="0" normalizeH="0" baseline="0" noProof="0" dirty="0" smtClean="0">
                <a:ln>
                  <a:noFill/>
                </a:ln>
                <a:effectLst/>
                <a:uLnTx/>
                <a:uFillTx/>
                <a:latin typeface="Aparajita" pitchFamily="34" charset="0"/>
                <a:cs typeface="Aparajita" pitchFamily="34" charset="0"/>
              </a:rPr>
              <a:t>Too </a:t>
            </a:r>
            <a:r>
              <a:rPr kumimoji="0" lang="en-US" sz="2400" b="1" i="0" u="sng" strike="noStrike" kern="1200" cap="none" spc="0" normalizeH="0" baseline="0" noProof="0" dirty="0" smtClean="0">
                <a:ln>
                  <a:noFill/>
                </a:ln>
                <a:effectLst/>
                <a:uLnTx/>
                <a:uFillTx/>
                <a:latin typeface="Aparajita" pitchFamily="34" charset="0"/>
                <a:cs typeface="Aparajita" pitchFamily="34" charset="0"/>
              </a:rPr>
              <a:t>much</a:t>
            </a:r>
            <a:r>
              <a:rPr kumimoji="0" lang="en-US" sz="2400" b="0" i="0" u="sng" strike="noStrike" kern="1200" cap="none" spc="0" normalizeH="0" baseline="0" noProof="0" dirty="0" smtClean="0">
                <a:ln>
                  <a:noFill/>
                </a:ln>
                <a:effectLst/>
                <a:uLnTx/>
                <a:uFillTx/>
                <a:latin typeface="Aparajita" pitchFamily="34" charset="0"/>
                <a:cs typeface="Aparajita" pitchFamily="34" charset="0"/>
              </a:rPr>
              <a:t> water </a:t>
            </a:r>
            <a:r>
              <a:rPr kumimoji="0" lang="en-US" sz="2400" b="0" i="0" u="none" strike="noStrike" kern="1200" cap="none" spc="0" normalizeH="0" baseline="0" noProof="0" dirty="0" smtClean="0">
                <a:ln>
                  <a:noFill/>
                </a:ln>
                <a:effectLst/>
                <a:uLnTx/>
                <a:uFillTx/>
                <a:latin typeface="Aparajita" pitchFamily="34" charset="0"/>
                <a:cs typeface="Aparajita" pitchFamily="34" charset="0"/>
              </a:rPr>
              <a:t>the mix will be runny, the model will be weaker.</a:t>
            </a:r>
          </a:p>
          <a:p>
            <a:pPr lvl="0" eaLnBrk="1" fontAlgn="auto" hangingPunct="1">
              <a:spcAft>
                <a:spcPts val="0"/>
              </a:spcAft>
              <a:buClrTx/>
              <a:buSzTx/>
              <a:buFont typeface="Arial" pitchFamily="34" charset="0"/>
              <a:buChar char="•"/>
            </a:pPr>
            <a:r>
              <a:rPr kumimoji="0" lang="en-US" sz="2400" b="0" i="0" u="sng" strike="noStrike" kern="1200" cap="none" spc="0" normalizeH="0" baseline="0" noProof="0" dirty="0" smtClean="0">
                <a:ln>
                  <a:noFill/>
                </a:ln>
                <a:effectLst/>
                <a:uLnTx/>
                <a:uFillTx/>
                <a:latin typeface="Aparajita" pitchFamily="34" charset="0"/>
                <a:cs typeface="Aparajita" pitchFamily="34" charset="0"/>
              </a:rPr>
              <a:t>Too</a:t>
            </a:r>
            <a:r>
              <a:rPr kumimoji="0" lang="en-US" sz="2400" b="1" i="0" u="sng" strike="noStrike" kern="1200" cap="none" spc="0" normalizeH="0" baseline="0" noProof="0" dirty="0" smtClean="0">
                <a:ln>
                  <a:noFill/>
                </a:ln>
                <a:effectLst/>
                <a:uLnTx/>
                <a:uFillTx/>
                <a:latin typeface="Aparajita" pitchFamily="34" charset="0"/>
                <a:cs typeface="Aparajita" pitchFamily="34" charset="0"/>
              </a:rPr>
              <a:t> little</a:t>
            </a:r>
            <a:r>
              <a:rPr kumimoji="0" lang="en-US" sz="2400" b="0" i="0" u="sng" strike="noStrike" kern="1200" cap="none" spc="0" normalizeH="0" baseline="0" noProof="0" dirty="0" smtClean="0">
                <a:ln>
                  <a:noFill/>
                </a:ln>
                <a:effectLst/>
                <a:uLnTx/>
                <a:uFillTx/>
                <a:latin typeface="Aparajita" pitchFamily="34" charset="0"/>
                <a:cs typeface="Aparajita" pitchFamily="34" charset="0"/>
              </a:rPr>
              <a:t> water </a:t>
            </a:r>
            <a:r>
              <a:rPr kumimoji="0" lang="en-US" sz="2400" b="0" i="0" u="none" strike="noStrike" kern="1200" cap="none" spc="0" normalizeH="0" baseline="0" noProof="0" dirty="0" smtClean="0">
                <a:ln>
                  <a:noFill/>
                </a:ln>
                <a:effectLst/>
                <a:uLnTx/>
                <a:uFillTx/>
                <a:latin typeface="Aparajita" pitchFamily="34" charset="0"/>
                <a:cs typeface="Aparajita" pitchFamily="34" charset="0"/>
              </a:rPr>
              <a:t>difficult to mix, chance to get bubbles inside the mixture.</a:t>
            </a:r>
          </a:p>
        </p:txBody>
      </p:sp>
      <p:sp>
        <p:nvSpPr>
          <p:cNvPr id="3" name="Slide Number Placeholder 2"/>
          <p:cNvSpPr>
            <a:spLocks noGrp="1"/>
          </p:cNvSpPr>
          <p:nvPr>
            <p:ph type="sldNum" sz="quarter" idx="12"/>
          </p:nvPr>
        </p:nvSpPr>
        <p:spPr/>
        <p:txBody>
          <a:bodyPr/>
          <a:lstStyle/>
          <a:p>
            <a:pPr>
              <a:defRPr/>
            </a:pPr>
            <a:fld id="{43C7A1D8-E775-4804-927D-F1EEBAB42BC2}"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399834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sz="half" idx="1"/>
          </p:nvPr>
        </p:nvSpPr>
        <p:spPr>
          <a:xfrm>
            <a:off x="990600" y="685800"/>
            <a:ext cx="4038600" cy="5445125"/>
          </a:xfrm>
        </p:spPr>
        <p:txBody>
          <a:bodyPr>
            <a:normAutofit/>
          </a:bodyPr>
          <a:lstStyle/>
          <a:p>
            <a:pPr marL="82296" lvl="0" indent="0">
              <a:buClrTx/>
              <a:buSzTx/>
              <a:buNone/>
            </a:pPr>
            <a:r>
              <a:rPr lang="en-US" sz="3600" b="1" dirty="0" smtClean="0">
                <a:solidFill>
                  <a:prstClr val="black"/>
                </a:solidFill>
                <a:latin typeface="Calibri"/>
              </a:rPr>
              <a:t>Manually</a:t>
            </a:r>
            <a:r>
              <a:rPr lang="en-US" dirty="0" smtClean="0">
                <a:solidFill>
                  <a:prstClr val="black"/>
                </a:solidFill>
                <a:latin typeface="Calibri"/>
              </a:rPr>
              <a:t> the </a:t>
            </a:r>
            <a:r>
              <a:rPr lang="en-US" dirty="0">
                <a:solidFill>
                  <a:prstClr val="black"/>
                </a:solidFill>
                <a:latin typeface="Calibri"/>
              </a:rPr>
              <a:t>water is measured and put in a clean rubber bowel  then the powder is stiffed on it gradually, allow the powder to settle then mix clean spatula for 1min. until creamy mix is obtained.</a:t>
            </a:r>
            <a:endParaRPr lang="en-US" dirty="0">
              <a:solidFill>
                <a:prstClr val="black"/>
              </a:solidFill>
            </a:endParaRPr>
          </a:p>
          <a:p>
            <a:pPr eaLnBrk="1" hangingPunct="1">
              <a:lnSpc>
                <a:spcPct val="90000"/>
              </a:lnSpc>
              <a:defRPr/>
            </a:pPr>
            <a:endParaRPr lang="en-US" dirty="0" smtClean="0"/>
          </a:p>
        </p:txBody>
      </p:sp>
      <p:pic>
        <p:nvPicPr>
          <p:cNvPr id="20486" name="Picture 14" descr="plaster mixing"/>
          <p:cNvPicPr>
            <a:picLocks noGrp="1" noChangeAspect="1" noChangeArrowheads="1"/>
          </p:cNvPicPr>
          <p:nvPr>
            <p:ph sz="half" idx="2"/>
          </p:nvPr>
        </p:nvPicPr>
        <p:blipFill>
          <a:blip r:embed="rId3">
            <a:lum bright="-24000"/>
            <a:extLst/>
          </a:blip>
          <a:srcRect/>
          <a:stretch>
            <a:fillRect/>
          </a:stretch>
        </p:blipFill>
        <p:spPr>
          <a:xfrm>
            <a:off x="5321300" y="762000"/>
            <a:ext cx="3670300" cy="5110163"/>
          </a:xfrm>
          <a:ln>
            <a:solidFill>
              <a:srgbClr val="7030A0"/>
            </a:solidFill>
          </a:ln>
        </p:spPr>
        <p:style>
          <a:lnRef idx="0">
            <a:scrgbClr r="0" g="0" b="0"/>
          </a:lnRef>
          <a:fillRef idx="1003">
            <a:schemeClr val="lt2"/>
          </a:fillRef>
          <a:effectRef idx="0">
            <a:scrgbClr r="0" g="0" b="0"/>
          </a:effectRef>
          <a:fontRef idx="major"/>
        </p:style>
      </p:pic>
      <p:sp>
        <p:nvSpPr>
          <p:cNvPr id="6" name="Slide Number Placeholder 6"/>
          <p:cNvSpPr>
            <a:spLocks noGrp="1"/>
          </p:cNvSpPr>
          <p:nvPr>
            <p:ph type="sldNum" sz="quarter" idx="12"/>
          </p:nvPr>
        </p:nvSpPr>
        <p:spPr/>
        <p:txBody>
          <a:bodyPr/>
          <a:lstStyle/>
          <a:p>
            <a:pPr>
              <a:defRPr/>
            </a:pPr>
            <a:fld id="{7D6CDACB-5319-4CD7-9D6E-B5E543CB06F1}" type="slidenum">
              <a:rPr lang="en-US">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1705399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8" name="Rectangle 10"/>
          <p:cNvSpPr>
            <a:spLocks noGrp="1" noChangeArrowheads="1"/>
          </p:cNvSpPr>
          <p:nvPr>
            <p:ph type="title"/>
          </p:nvPr>
        </p:nvSpPr>
        <p:spPr>
          <a:xfrm>
            <a:off x="457200" y="277813"/>
            <a:ext cx="8507413" cy="1422400"/>
          </a:xfrm>
        </p:spPr>
        <p:txBody>
          <a:bodyPr/>
          <a:lstStyle/>
          <a:p>
            <a:pPr eaLnBrk="1" hangingPunct="1">
              <a:defRPr/>
            </a:pPr>
            <a:r>
              <a:rPr lang="en-US" sz="4000" dirty="0" smtClean="0">
                <a:solidFill>
                  <a:schemeClr val="tx1"/>
                </a:solidFill>
                <a:effectLst>
                  <a:outerShdw blurRad="38100" dist="38100" dir="2700000" algn="tl">
                    <a:srgbClr val="FFFFFF"/>
                  </a:outerShdw>
                </a:effectLst>
              </a:rPr>
              <a:t>Mechanical (</a:t>
            </a:r>
            <a:r>
              <a:rPr lang="en-US" sz="4000" dirty="0" smtClean="0"/>
              <a:t>also used with vacuum)</a:t>
            </a:r>
          </a:p>
        </p:txBody>
      </p:sp>
      <p:pic>
        <p:nvPicPr>
          <p:cNvPr id="21508" name="Picture 7" descr="vacuum mixer"/>
          <p:cNvPicPr>
            <a:picLocks noGrp="1" noChangeAspect="1" noChangeArrowheads="1"/>
          </p:cNvPicPr>
          <p:nvPr>
            <p:ph sz="half" idx="2"/>
          </p:nvPr>
        </p:nvPicPr>
        <p:blipFill>
          <a:blip r:embed="rId2">
            <a:lum bright="-36000"/>
            <a:extLst>
              <a:ext uri="{28A0092B-C50C-407E-A947-70E740481C1C}">
                <a14:useLocalDpi xmlns:a14="http://schemas.microsoft.com/office/drawing/2010/main" val="0"/>
              </a:ext>
            </a:extLst>
          </a:blip>
          <a:srcRect/>
          <a:stretch>
            <a:fillRect/>
          </a:stretch>
        </p:blipFill>
        <p:spPr>
          <a:xfrm>
            <a:off x="2700338" y="1773238"/>
            <a:ext cx="3476625" cy="4514850"/>
          </a:xfrm>
          <a:noFill/>
          <a:extLst>
            <a:ext uri="{909E8E84-426E-40DD-AFC4-6F175D3DCCD1}">
              <a14:hiddenFill xmlns:a14="http://schemas.microsoft.com/office/drawing/2010/main">
                <a:solidFill>
                  <a:srgbClr val="FFFFFF"/>
                </a:solidFill>
              </a14:hiddenFill>
            </a:ext>
          </a:extLst>
        </p:spPr>
      </p:pic>
      <p:sp>
        <p:nvSpPr>
          <p:cNvPr id="4" name="Slide Number Placeholder 6"/>
          <p:cNvSpPr>
            <a:spLocks noGrp="1"/>
          </p:cNvSpPr>
          <p:nvPr>
            <p:ph type="sldNum" sz="quarter" idx="12"/>
          </p:nvPr>
        </p:nvSpPr>
        <p:spPr/>
        <p:txBody>
          <a:bodyPr/>
          <a:lstStyle/>
          <a:p>
            <a:pPr>
              <a:defRPr/>
            </a:pPr>
            <a:fld id="{004CF462-A09E-4488-9D06-060493B8B770}" type="slidenum">
              <a:rPr lang="en-US">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2998081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p:nvPr>
        </p:nvSpPr>
        <p:spPr>
          <a:xfrm>
            <a:off x="914400" y="277813"/>
            <a:ext cx="8229600" cy="5853112"/>
          </a:xfrm>
        </p:spPr>
        <p:txBody>
          <a:bodyPr>
            <a:normAutofit fontScale="92500" lnSpcReduction="20000"/>
          </a:bodyPr>
          <a:lstStyle/>
          <a:p>
            <a:pPr marL="82296" lvl="0" indent="0" eaLnBrk="1" fontAlgn="auto" hangingPunct="1">
              <a:spcAft>
                <a:spcPts val="0"/>
              </a:spcAft>
              <a:buClrTx/>
              <a:buSzTx/>
              <a:buNone/>
            </a:pPr>
            <a:r>
              <a:rPr kumimoji="0" lang="en-US" b="1" i="0" u="none" strike="noStrike" kern="1200" cap="none" spc="0" normalizeH="0" baseline="0" noProof="0" dirty="0" smtClean="0">
                <a:ln>
                  <a:noFill/>
                </a:ln>
                <a:solidFill>
                  <a:prstClr val="black"/>
                </a:solidFill>
                <a:effectLst/>
                <a:uLnTx/>
                <a:uFillTx/>
                <a:latin typeface="Calibri"/>
                <a:ea typeface="+mn-ea"/>
                <a:cs typeface="+mn-cs"/>
              </a:rPr>
              <a:t>SETTING TIME</a:t>
            </a:r>
            <a:endParaRPr kumimoji="0" lang="en-US" b="0" i="0" u="none" strike="noStrike" kern="1200" cap="none" spc="0" normalizeH="0" baseline="0" noProof="0" dirty="0" smtClean="0">
              <a:ln>
                <a:noFill/>
              </a:ln>
              <a:solidFill>
                <a:prstClr val="black"/>
              </a:solidFill>
              <a:effectLst/>
              <a:uLnTx/>
              <a:uFillTx/>
              <a:latin typeface="Calibri"/>
              <a:ea typeface="+mn-ea"/>
              <a:cs typeface="+mn-cs"/>
            </a:endParaRPr>
          </a:p>
          <a:p>
            <a:pPr lvl="0" eaLnBrk="1" fontAlgn="auto" hangingPunct="1">
              <a:spcAft>
                <a:spcPts val="0"/>
              </a:spcAft>
              <a:buClrTx/>
              <a:buSzTx/>
              <a:buFont typeface="Arial" pitchFamily="34" charset="0"/>
              <a:buChar char="•"/>
            </a:pP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Setting time is the time from the beginning of mixing the powder with water until the material hardens.</a:t>
            </a:r>
          </a:p>
          <a:p>
            <a:pPr marL="82296" lvl="0" indent="0" eaLnBrk="1" fontAlgn="auto" hangingPunct="1">
              <a:spcAft>
                <a:spcPts val="0"/>
              </a:spcAft>
              <a:buClrTx/>
              <a:buSzTx/>
              <a:buNone/>
            </a:pP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This time may be measured by </a:t>
            </a:r>
            <a:r>
              <a:rPr kumimoji="0" lang="en-US" sz="2200" b="1" i="0" u="none" strike="noStrike" kern="1200" cap="none" spc="0" normalizeH="0" baseline="0" noProof="0" dirty="0" smtClean="0">
                <a:ln>
                  <a:noFill/>
                </a:ln>
                <a:solidFill>
                  <a:prstClr val="black"/>
                </a:solidFill>
                <a:effectLst/>
                <a:uLnTx/>
                <a:uFillTx/>
                <a:latin typeface="Calibri"/>
                <a:ea typeface="+mn-ea"/>
                <a:cs typeface="+mn-cs"/>
              </a:rPr>
              <a:t>GILMORE NEEDLE APPARATUS </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or by </a:t>
            </a:r>
            <a:r>
              <a:rPr kumimoji="0" lang="en-US" sz="2200" b="1" i="0" u="none" strike="noStrike" kern="1200" cap="none" spc="0" normalizeH="0" baseline="0" noProof="0" dirty="0" smtClean="0">
                <a:ln>
                  <a:noFill/>
                </a:ln>
                <a:solidFill>
                  <a:prstClr val="black"/>
                </a:solidFill>
                <a:effectLst/>
                <a:uLnTx/>
                <a:uFillTx/>
                <a:latin typeface="Calibri"/>
                <a:ea typeface="+mn-ea"/>
                <a:cs typeface="+mn-cs"/>
              </a:rPr>
              <a:t>VICAT APPARATUS</a:t>
            </a:r>
            <a:r>
              <a:rPr kumimoji="0" lang="en-US" sz="2200" b="0" i="0" u="none" strike="noStrike" kern="1200" cap="none" spc="0" normalizeH="0" baseline="0" noProof="0" dirty="0" smtClean="0">
                <a:ln>
                  <a:noFill/>
                </a:ln>
                <a:solidFill>
                  <a:prstClr val="black"/>
                </a:solidFill>
                <a:effectLst/>
                <a:uLnTx/>
                <a:uFillTx/>
                <a:latin typeface="Calibri"/>
                <a:ea typeface="+mn-ea"/>
                <a:cs typeface="+mn-cs"/>
              </a:rPr>
              <a:t>, in which needle  of different weight and thickness is used . penetration of these needles  being measured at various  times during setting.</a:t>
            </a:r>
          </a:p>
          <a:p>
            <a:pPr lvl="0" eaLnBrk="1" hangingPunct="1">
              <a:buClr>
                <a:srgbClr val="FF0000"/>
              </a:buClr>
              <a:defRPr/>
            </a:pPr>
            <a:r>
              <a:rPr lang="en-US" u="sng" dirty="0" smtClean="0">
                <a:solidFill>
                  <a:srgbClr val="000000"/>
                </a:solidFill>
              </a:rPr>
              <a:t>working time</a:t>
            </a:r>
          </a:p>
          <a:p>
            <a:pPr marL="82296" lvl="0" indent="0" eaLnBrk="1" hangingPunct="1">
              <a:buClr>
                <a:srgbClr val="FF0000"/>
              </a:buClr>
              <a:buNone/>
              <a:defRPr/>
            </a:pPr>
            <a:r>
              <a:rPr lang="en-US" sz="2600" dirty="0" smtClean="0">
                <a:solidFill>
                  <a:srgbClr val="000000"/>
                </a:solidFill>
              </a:rPr>
              <a:t>Measured from start of </a:t>
            </a:r>
            <a:r>
              <a:rPr lang="en-US" sz="2600" dirty="0">
                <a:solidFill>
                  <a:srgbClr val="000000"/>
                </a:solidFill>
              </a:rPr>
              <a:t>mixing </a:t>
            </a:r>
            <a:r>
              <a:rPr lang="en-US" sz="2600" dirty="0" smtClean="0">
                <a:solidFill>
                  <a:srgbClr val="000000"/>
                </a:solidFill>
              </a:rPr>
              <a:t>to the point where the consistency no longer acceptable for the product intended purpose </a:t>
            </a:r>
          </a:p>
          <a:p>
            <a:pPr marL="623888" lvl="1" indent="-457200" eaLnBrk="1" hangingPunct="1">
              <a:buClr>
                <a:srgbClr val="FF0000"/>
              </a:buClr>
              <a:buFont typeface="Arial" pitchFamily="34" charset="0"/>
              <a:buChar char="•"/>
              <a:defRPr/>
            </a:pPr>
            <a:r>
              <a:rPr lang="en-US" u="sng" dirty="0" smtClean="0">
                <a:solidFill>
                  <a:srgbClr val="000000"/>
                </a:solidFill>
              </a:rPr>
              <a:t>Initial </a:t>
            </a:r>
            <a:r>
              <a:rPr lang="en-US" sz="3200" u="sng" dirty="0">
                <a:solidFill>
                  <a:srgbClr val="000000"/>
                </a:solidFill>
              </a:rPr>
              <a:t>setting</a:t>
            </a:r>
            <a:r>
              <a:rPr lang="en-US" u="sng" dirty="0">
                <a:solidFill>
                  <a:srgbClr val="000000"/>
                </a:solidFill>
              </a:rPr>
              <a:t> time: </a:t>
            </a:r>
            <a:endParaRPr lang="en-US" u="sng" dirty="0" smtClean="0">
              <a:solidFill>
                <a:srgbClr val="000000"/>
              </a:solidFill>
            </a:endParaRPr>
          </a:p>
          <a:p>
            <a:pPr lvl="1" eaLnBrk="1" hangingPunct="1">
              <a:buClr>
                <a:srgbClr val="A26D18"/>
              </a:buClr>
              <a:defRPr/>
            </a:pPr>
            <a:r>
              <a:rPr lang="en-US" dirty="0" smtClean="0">
                <a:solidFill>
                  <a:srgbClr val="000000"/>
                </a:solidFill>
              </a:rPr>
              <a:t>time </a:t>
            </a:r>
            <a:r>
              <a:rPr lang="en-US" dirty="0">
                <a:solidFill>
                  <a:srgbClr val="000000"/>
                </a:solidFill>
              </a:rPr>
              <a:t>elapsed from the start of mix until loss of gloss (8-10 minutes)</a:t>
            </a:r>
          </a:p>
          <a:p>
            <a:pPr lvl="1" eaLnBrk="1" hangingPunct="1">
              <a:buClr>
                <a:srgbClr val="A26D18"/>
              </a:buClr>
              <a:defRPr/>
            </a:pPr>
            <a:r>
              <a:rPr lang="en-US" dirty="0">
                <a:solidFill>
                  <a:srgbClr val="000000"/>
                </a:solidFill>
              </a:rPr>
              <a:t>6-10 minutes of working time are available to pour the gypsum. </a:t>
            </a:r>
          </a:p>
          <a:p>
            <a:endParaRPr lang="en-US" dirty="0"/>
          </a:p>
        </p:txBody>
      </p:sp>
      <p:sp>
        <p:nvSpPr>
          <p:cNvPr id="5" name="Slide Number Placeholder 4"/>
          <p:cNvSpPr>
            <a:spLocks noGrp="1"/>
          </p:cNvSpPr>
          <p:nvPr>
            <p:ph type="sldNum" sz="quarter" idx="12"/>
          </p:nvPr>
        </p:nvSpPr>
        <p:spPr/>
        <p:txBody>
          <a:bodyPr/>
          <a:lstStyle/>
          <a:p>
            <a:pPr>
              <a:defRPr/>
            </a:pPr>
            <a:fld id="{9B544126-653C-4E5A-BBC9-A2780824D194}"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1841571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892175" y="836613"/>
            <a:ext cx="7489825" cy="4752975"/>
          </a:xfrm>
        </p:spPr>
        <p:txBody>
          <a:bodyPr/>
          <a:lstStyle/>
          <a:p>
            <a:pPr eaLnBrk="1" hangingPunct="1">
              <a:defRPr/>
            </a:pPr>
            <a:r>
              <a:rPr lang="en-US" u="sng" dirty="0" smtClean="0"/>
              <a:t>Final setting time: </a:t>
            </a:r>
          </a:p>
          <a:p>
            <a:pPr marL="82296" indent="0" eaLnBrk="1" hangingPunct="1">
              <a:buNone/>
              <a:defRPr/>
            </a:pPr>
            <a:r>
              <a:rPr lang="en-US" sz="2400" dirty="0" smtClean="0"/>
              <a:t>is reached when the materials can be safely handled, the gypsum is cool (exothermic reaction is over).</a:t>
            </a:r>
          </a:p>
          <a:p>
            <a:pPr marL="82296" indent="0" eaLnBrk="1" hangingPunct="1">
              <a:buNone/>
              <a:defRPr/>
            </a:pPr>
            <a:endParaRPr lang="en-US" sz="2400" dirty="0" smtClean="0"/>
          </a:p>
          <a:p>
            <a:pPr eaLnBrk="1" hangingPunct="1">
              <a:defRPr/>
            </a:pPr>
            <a:r>
              <a:rPr lang="en-US" sz="2400" dirty="0" smtClean="0"/>
              <a:t>Setting expansion: Results from crystal growth during setting. Can be decreased by the addition of potassium sulfate, sodium chloride, borax.</a:t>
            </a:r>
          </a:p>
        </p:txBody>
      </p:sp>
      <p:sp>
        <p:nvSpPr>
          <p:cNvPr id="4" name="Slide Number Placeholder 5"/>
          <p:cNvSpPr>
            <a:spLocks noGrp="1"/>
          </p:cNvSpPr>
          <p:nvPr>
            <p:ph type="sldNum" sz="quarter" idx="12"/>
          </p:nvPr>
        </p:nvSpPr>
        <p:spPr/>
        <p:txBody>
          <a:bodyPr/>
          <a:lstStyle/>
          <a:p>
            <a:pPr>
              <a:defRPr/>
            </a:pPr>
            <a:fld id="{1244D7FC-7D53-4C73-AC2A-A730DA4A8EFB}" type="slidenum">
              <a:rPr lang="en-US">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1783957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
            <a:ext cx="8305800" cy="6553200"/>
          </a:xfrm>
        </p:spPr>
        <p:txBody>
          <a:bodyPr>
            <a:noAutofit/>
          </a:bodyPr>
          <a:lstStyle/>
          <a:p>
            <a:pPr>
              <a:buNone/>
            </a:pPr>
            <a:r>
              <a:rPr lang="en-US" sz="2400" b="1" dirty="0" smtClean="0"/>
              <a:t> FACTORS EFFECTING </a:t>
            </a:r>
            <a:r>
              <a:rPr lang="en-US" sz="2400" b="1" dirty="0"/>
              <a:t>THE SETTING TIME</a:t>
            </a:r>
            <a:endParaRPr lang="en-US" sz="2400" dirty="0"/>
          </a:p>
          <a:p>
            <a:pPr lvl="0"/>
            <a:r>
              <a:rPr lang="en-US" sz="2400" b="1" u="sng" dirty="0"/>
              <a:t>W/P ratio</a:t>
            </a:r>
            <a:endParaRPr lang="en-US" sz="2400" u="sng" dirty="0"/>
          </a:p>
          <a:p>
            <a:pPr marL="82296" indent="0">
              <a:buNone/>
            </a:pPr>
            <a:r>
              <a:rPr lang="en-US" sz="1800" dirty="0"/>
              <a:t>The more water is used for mixing , the fewer  nuclei there will be per unit , consequently  the setting will be prolonged.</a:t>
            </a:r>
          </a:p>
          <a:p>
            <a:pPr lvl="0"/>
            <a:r>
              <a:rPr lang="en-US" sz="2400" b="1" u="sng" dirty="0"/>
              <a:t>Fineness</a:t>
            </a:r>
            <a:endParaRPr lang="en-US" sz="2400" u="sng" dirty="0"/>
          </a:p>
          <a:p>
            <a:pPr marL="82296" indent="0">
              <a:buNone/>
            </a:pPr>
            <a:r>
              <a:rPr lang="en-US" sz="1800" dirty="0"/>
              <a:t>The finer the particle size of the hemi hydrate, the faster the mix will harden. The rate of solution of the hemi hydrate , will be increased , also the gypsum nuclei will be more numerous and therefore a more rapid rate of crystallization will occur</a:t>
            </a:r>
            <a:r>
              <a:rPr lang="en-US" sz="2000" dirty="0"/>
              <a:t>.</a:t>
            </a:r>
          </a:p>
          <a:p>
            <a:pPr lvl="0"/>
            <a:r>
              <a:rPr lang="en-US" sz="2400" b="1" u="sng" dirty="0"/>
              <a:t>Mixing</a:t>
            </a:r>
            <a:endParaRPr lang="en-US" sz="2400" u="sng" dirty="0"/>
          </a:p>
          <a:p>
            <a:pPr marL="82296" indent="0">
              <a:buNone/>
            </a:pPr>
            <a:r>
              <a:rPr lang="en-US" sz="1800" dirty="0"/>
              <a:t>The longer and the more rapidly the plaster is mixed , the shorter is the setting time. When the powder is brought into contact with water, some gypsum crystals will be formed .As mixing begins, more particles will be exposed to water and thus form more crystals at the same time the crystals are broken up by mixing and they are distributed through out the mixture and result in the formation of more nuclei for </a:t>
            </a:r>
            <a:r>
              <a:rPr lang="en-US" sz="1800" dirty="0" smtClean="0"/>
              <a:t>crystallization, </a:t>
            </a:r>
            <a:r>
              <a:rPr lang="en-US" sz="1800" dirty="0"/>
              <a:t>thus  the setting time is decreased</a:t>
            </a:r>
            <a:r>
              <a:rPr lang="en-US" sz="1800" dirty="0" smtClean="0"/>
              <a:t>.</a:t>
            </a:r>
            <a:endParaRPr lang="en-US" sz="1800" dirty="0"/>
          </a:p>
        </p:txBody>
      </p:sp>
    </p:spTree>
    <p:extLst>
      <p:ext uri="{BB962C8B-B14F-4D97-AF65-F5344CB8AC3E}">
        <p14:creationId xmlns:p14="http://schemas.microsoft.com/office/powerpoint/2010/main" val="4244010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2667000"/>
          </a:xfrm>
        </p:spPr>
        <p:txBody>
          <a:bodyPr>
            <a:normAutofit fontScale="90000"/>
          </a:bodyPr>
          <a:lstStyle/>
          <a:p>
            <a:pPr marL="342900" lvl="0" indent="-342900">
              <a:spcBef>
                <a:spcPct val="20000"/>
              </a:spcBef>
            </a:pPr>
            <a:r>
              <a:rPr lang="en-US" sz="2800" b="1" u="sng" dirty="0">
                <a:solidFill>
                  <a:prstClr val="black"/>
                </a:solidFill>
                <a:ea typeface="+mn-ea"/>
                <a:cs typeface="+mn-cs"/>
              </a:rPr>
              <a:t>GYPSUM MATERIAL</a:t>
            </a:r>
            <a:r>
              <a:rPr lang="en-US" sz="2800" b="1" dirty="0">
                <a:solidFill>
                  <a:prstClr val="black"/>
                </a:solidFill>
                <a:ea typeface="+mn-ea"/>
                <a:cs typeface="+mn-cs"/>
              </a:rPr>
              <a:t/>
            </a:r>
            <a:br>
              <a:rPr lang="en-US" sz="2800" b="1" dirty="0">
                <a:solidFill>
                  <a:prstClr val="black"/>
                </a:solidFill>
                <a:ea typeface="+mn-ea"/>
                <a:cs typeface="+mn-cs"/>
              </a:rPr>
            </a:br>
            <a:r>
              <a:rPr lang="en-US" sz="2800" b="1" dirty="0">
                <a:solidFill>
                  <a:prstClr val="black"/>
                </a:solidFill>
                <a:ea typeface="+mn-ea"/>
                <a:cs typeface="+mn-cs"/>
              </a:rPr>
              <a:t/>
            </a:r>
            <a:br>
              <a:rPr lang="en-US" sz="2800" b="1" dirty="0">
                <a:solidFill>
                  <a:prstClr val="black"/>
                </a:solidFill>
                <a:ea typeface="+mn-ea"/>
                <a:cs typeface="+mn-cs"/>
              </a:rPr>
            </a:br>
            <a:r>
              <a:rPr lang="en-US" sz="2700" dirty="0">
                <a:solidFill>
                  <a:prstClr val="black"/>
                </a:solidFill>
                <a:ea typeface="+mn-ea"/>
                <a:cs typeface="+mn-cs"/>
              </a:rPr>
              <a:t>A number of gypsum products are used in dentistry as adjunct to dental operation. Various types of gypsum products are used to form molds and casts on  which dental prosthesis and restoration are constructed</a:t>
            </a:r>
            <a:r>
              <a:rPr lang="en-US" sz="2200" dirty="0">
                <a:solidFill>
                  <a:prstClr val="black"/>
                </a:solidFill>
                <a:ea typeface="+mn-ea"/>
                <a:cs typeface="+mn-cs"/>
              </a:rPr>
              <a:t/>
            </a:r>
            <a:br>
              <a:rPr lang="en-US" sz="2200" dirty="0">
                <a:solidFill>
                  <a:prstClr val="black"/>
                </a:solidFill>
                <a:ea typeface="+mn-ea"/>
                <a:cs typeface="+mn-cs"/>
              </a:rPr>
            </a:br>
            <a:endParaRPr lang="en-US" dirty="0"/>
          </a:p>
        </p:txBody>
      </p:sp>
      <p:sp>
        <p:nvSpPr>
          <p:cNvPr id="3" name="Subtitle 2"/>
          <p:cNvSpPr>
            <a:spLocks noGrp="1"/>
          </p:cNvSpPr>
          <p:nvPr>
            <p:ph type="subTitle" idx="1"/>
          </p:nvPr>
        </p:nvSpPr>
        <p:spPr>
          <a:xfrm>
            <a:off x="1371600" y="3124200"/>
            <a:ext cx="6400800" cy="3200400"/>
          </a:xfrm>
        </p:spPr>
        <p:txBody>
          <a:bodyPr>
            <a:normAutofit/>
          </a:bodyPr>
          <a:lstStyle/>
          <a:p>
            <a:pPr marL="0" lvl="0" algn="l"/>
            <a:r>
              <a:rPr lang="en-US" sz="2400" b="1" dirty="0">
                <a:solidFill>
                  <a:prstClr val="black"/>
                </a:solidFill>
              </a:rPr>
              <a:t>APPLICATION IN DENTISTRY</a:t>
            </a:r>
            <a:endParaRPr lang="en-US" sz="2400" dirty="0">
              <a:solidFill>
                <a:prstClr val="black"/>
              </a:solidFill>
            </a:endParaRPr>
          </a:p>
          <a:p>
            <a:pPr marL="457200" lvl="0" indent="-457200" algn="l">
              <a:buFont typeface="+mj-lt"/>
              <a:buAutoNum type="arabicPeriod"/>
            </a:pPr>
            <a:r>
              <a:rPr lang="en-US" sz="2400" dirty="0">
                <a:solidFill>
                  <a:prstClr val="black"/>
                </a:solidFill>
              </a:rPr>
              <a:t>Impression </a:t>
            </a:r>
            <a:r>
              <a:rPr lang="en-US" sz="2400" dirty="0" smtClean="0">
                <a:solidFill>
                  <a:prstClr val="black"/>
                </a:solidFill>
              </a:rPr>
              <a:t>material</a:t>
            </a:r>
            <a:endParaRPr lang="en-US" sz="2400" dirty="0">
              <a:solidFill>
                <a:prstClr val="black"/>
              </a:solidFill>
            </a:endParaRPr>
          </a:p>
          <a:p>
            <a:pPr marL="457200" lvl="0" indent="-457200" algn="l">
              <a:buFont typeface="+mj-lt"/>
              <a:buAutoNum type="arabicPeriod"/>
            </a:pPr>
            <a:r>
              <a:rPr lang="en-US" sz="2400" dirty="0">
                <a:solidFill>
                  <a:prstClr val="black"/>
                </a:solidFill>
              </a:rPr>
              <a:t>Casts and dies</a:t>
            </a:r>
          </a:p>
          <a:p>
            <a:pPr marL="457200" lvl="0" indent="-457200" algn="l">
              <a:buFont typeface="+mj-lt"/>
              <a:buAutoNum type="arabicPeriod"/>
            </a:pPr>
            <a:r>
              <a:rPr lang="en-US" sz="2400" dirty="0" smtClean="0">
                <a:solidFill>
                  <a:prstClr val="black"/>
                </a:solidFill>
              </a:rPr>
              <a:t>Mounting cast </a:t>
            </a:r>
            <a:r>
              <a:rPr lang="en-US" sz="2400" dirty="0">
                <a:solidFill>
                  <a:prstClr val="black"/>
                </a:solidFill>
              </a:rPr>
              <a:t>to articulator</a:t>
            </a:r>
          </a:p>
          <a:p>
            <a:pPr marL="457200" lvl="0" indent="-457200" algn="l">
              <a:buFont typeface="+mj-lt"/>
              <a:buAutoNum type="arabicPeriod"/>
            </a:pPr>
            <a:r>
              <a:rPr lang="en-US" sz="2400" dirty="0">
                <a:solidFill>
                  <a:prstClr val="black"/>
                </a:solidFill>
              </a:rPr>
              <a:t>Molds for processing dental polymers</a:t>
            </a:r>
          </a:p>
          <a:p>
            <a:pPr marL="457200" lvl="0" indent="-457200" algn="l">
              <a:buFont typeface="+mj-lt"/>
              <a:buAutoNum type="arabicPeriod"/>
            </a:pPr>
            <a:r>
              <a:rPr lang="en-US" sz="2400" dirty="0">
                <a:solidFill>
                  <a:prstClr val="black"/>
                </a:solidFill>
              </a:rPr>
              <a:t>Gypsum-bonded </a:t>
            </a:r>
            <a:r>
              <a:rPr lang="en-US" sz="2400" dirty="0" smtClean="0">
                <a:solidFill>
                  <a:prstClr val="black"/>
                </a:solidFill>
              </a:rPr>
              <a:t>investment</a:t>
            </a:r>
          </a:p>
          <a:p>
            <a:pPr marL="457200" lvl="0" indent="-457200" algn="l">
              <a:buFont typeface="+mj-lt"/>
              <a:buAutoNum type="arabicPeriod"/>
            </a:pPr>
            <a:r>
              <a:rPr lang="en-US" sz="2400" dirty="0" smtClean="0">
                <a:solidFill>
                  <a:prstClr val="black"/>
                </a:solidFill>
              </a:rPr>
              <a:t>Bite registration (centric jaw relation record)</a:t>
            </a:r>
          </a:p>
          <a:p>
            <a:pPr marL="457200" lvl="0" indent="-457200" algn="l">
              <a:buFont typeface="+mj-lt"/>
              <a:buAutoNum type="arabicPeriod"/>
            </a:pPr>
            <a:endParaRPr lang="en-US" sz="2400" dirty="0" smtClean="0">
              <a:solidFill>
                <a:prstClr val="black"/>
              </a:solidFill>
            </a:endParaRPr>
          </a:p>
          <a:p>
            <a:pPr marL="457200" lvl="0" indent="-457200" algn="l">
              <a:buFont typeface="+mj-lt"/>
              <a:buAutoNum type="arabicPeriod"/>
            </a:pPr>
            <a:endParaRPr lang="en-US" sz="2400" dirty="0">
              <a:solidFill>
                <a:prstClr val="black"/>
              </a:solidFill>
            </a:endParaRPr>
          </a:p>
          <a:p>
            <a:endParaRPr lang="en-US" dirty="0"/>
          </a:p>
        </p:txBody>
      </p:sp>
    </p:spTree>
    <p:extLst>
      <p:ext uri="{BB962C8B-B14F-4D97-AF65-F5344CB8AC3E}">
        <p14:creationId xmlns:p14="http://schemas.microsoft.com/office/powerpoint/2010/main" val="2256012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85800"/>
            <a:ext cx="7498080" cy="4800600"/>
          </a:xfrm>
        </p:spPr>
        <p:txBody>
          <a:bodyPr>
            <a:noAutofit/>
          </a:bodyPr>
          <a:lstStyle/>
          <a:p>
            <a:pPr lvl="0">
              <a:buClr>
                <a:srgbClr val="3891A7"/>
              </a:buClr>
            </a:pPr>
            <a:r>
              <a:rPr lang="en-US" sz="2400" b="1" u="sng" dirty="0">
                <a:solidFill>
                  <a:prstClr val="black"/>
                </a:solidFill>
              </a:rPr>
              <a:t>Temperature</a:t>
            </a:r>
            <a:endParaRPr lang="en-US" sz="2400" u="sng" dirty="0">
              <a:solidFill>
                <a:prstClr val="black"/>
              </a:solidFill>
            </a:endParaRPr>
          </a:p>
          <a:p>
            <a:pPr marL="82296" lvl="0" indent="0">
              <a:buClr>
                <a:srgbClr val="3891A7"/>
              </a:buClr>
              <a:buNone/>
            </a:pPr>
            <a:r>
              <a:rPr lang="en-US" sz="2000" dirty="0">
                <a:solidFill>
                  <a:prstClr val="black"/>
                </a:solidFill>
              </a:rPr>
              <a:t>There is little change </a:t>
            </a:r>
            <a:r>
              <a:rPr lang="en-US" sz="2000" dirty="0" smtClean="0">
                <a:solidFill>
                  <a:prstClr val="black"/>
                </a:solidFill>
              </a:rPr>
              <a:t>if </a:t>
            </a:r>
            <a:r>
              <a:rPr lang="en-US" sz="2000" dirty="0">
                <a:solidFill>
                  <a:prstClr val="black"/>
                </a:solidFill>
              </a:rPr>
              <a:t>the setting time between 0-50 C but if the temp. Exceeds 50 </a:t>
            </a:r>
            <a:r>
              <a:rPr lang="en-US" sz="2000" baseline="-25000" dirty="0">
                <a:solidFill>
                  <a:prstClr val="black"/>
                </a:solidFill>
              </a:rPr>
              <a:t>c </a:t>
            </a:r>
            <a:r>
              <a:rPr lang="en-US" sz="2000" dirty="0">
                <a:solidFill>
                  <a:prstClr val="black"/>
                </a:solidFill>
              </a:rPr>
              <a:t>the setting time will be retarded . As the temp. Approaches 100 </a:t>
            </a:r>
            <a:r>
              <a:rPr lang="en-US" sz="2000" baseline="-25000" dirty="0">
                <a:solidFill>
                  <a:prstClr val="black"/>
                </a:solidFill>
              </a:rPr>
              <a:t>c</a:t>
            </a:r>
            <a:r>
              <a:rPr lang="en-US" sz="2000" dirty="0">
                <a:solidFill>
                  <a:prstClr val="black"/>
                </a:solidFill>
              </a:rPr>
              <a:t> </a:t>
            </a:r>
            <a:r>
              <a:rPr lang="en-US" sz="2000" b="1" dirty="0">
                <a:solidFill>
                  <a:prstClr val="black"/>
                </a:solidFill>
              </a:rPr>
              <a:t>, NO SETTING WILL TAKE PLACE.</a:t>
            </a:r>
            <a:endParaRPr lang="en-US" sz="2000" dirty="0">
              <a:solidFill>
                <a:prstClr val="black"/>
              </a:solidFill>
            </a:endParaRPr>
          </a:p>
          <a:p>
            <a:pPr lvl="0">
              <a:buClr>
                <a:srgbClr val="3891A7"/>
              </a:buClr>
            </a:pPr>
            <a:r>
              <a:rPr lang="en-US" sz="2400" b="1" u="sng" dirty="0">
                <a:solidFill>
                  <a:prstClr val="black"/>
                </a:solidFill>
              </a:rPr>
              <a:t>Impurities</a:t>
            </a:r>
            <a:endParaRPr lang="en-US" sz="2400" u="sng" dirty="0">
              <a:solidFill>
                <a:prstClr val="black"/>
              </a:solidFill>
            </a:endParaRPr>
          </a:p>
          <a:p>
            <a:pPr marL="82296" lvl="0" indent="0">
              <a:buClr>
                <a:srgbClr val="3891A7"/>
              </a:buClr>
              <a:buNone/>
            </a:pPr>
            <a:r>
              <a:rPr lang="en-US" sz="2000" dirty="0">
                <a:solidFill>
                  <a:prstClr val="black"/>
                </a:solidFill>
              </a:rPr>
              <a:t>If the manufacture </a:t>
            </a:r>
            <a:r>
              <a:rPr lang="en-US" sz="2000" dirty="0" smtClean="0">
                <a:solidFill>
                  <a:prstClr val="black"/>
                </a:solidFill>
              </a:rPr>
              <a:t>add it to </a:t>
            </a:r>
            <a:r>
              <a:rPr lang="en-US" sz="2000" dirty="0">
                <a:solidFill>
                  <a:prstClr val="black"/>
                </a:solidFill>
              </a:rPr>
              <a:t>gypsum, the setting time will be shortened because of the increase in the potential nuclei for crystallization.</a:t>
            </a:r>
          </a:p>
          <a:p>
            <a:pPr lvl="0">
              <a:buClr>
                <a:srgbClr val="3891A7"/>
              </a:buClr>
            </a:pPr>
            <a:r>
              <a:rPr lang="en-US" sz="2400" b="1" u="sng" dirty="0">
                <a:solidFill>
                  <a:prstClr val="black"/>
                </a:solidFill>
              </a:rPr>
              <a:t>Retarders and Accelerators</a:t>
            </a:r>
            <a:endParaRPr lang="en-US" sz="2400" u="sng" dirty="0">
              <a:solidFill>
                <a:prstClr val="black"/>
              </a:solidFill>
            </a:endParaRPr>
          </a:p>
          <a:p>
            <a:pPr marL="82296" lvl="0" indent="0">
              <a:buClr>
                <a:srgbClr val="3891A7"/>
              </a:buClr>
              <a:buNone/>
            </a:pPr>
            <a:r>
              <a:rPr lang="en-US" sz="2000" dirty="0">
                <a:solidFill>
                  <a:prstClr val="black"/>
                </a:solidFill>
              </a:rPr>
              <a:t>The addition of accelerators and retards are the most effective and practical for the control of the setting time.</a:t>
            </a:r>
          </a:p>
          <a:p>
            <a:endParaRPr lang="en-US" sz="2000" dirty="0"/>
          </a:p>
        </p:txBody>
      </p:sp>
      <p:sp>
        <p:nvSpPr>
          <p:cNvPr id="4" name="Slide Number Placeholder 3"/>
          <p:cNvSpPr>
            <a:spLocks noGrp="1"/>
          </p:cNvSpPr>
          <p:nvPr>
            <p:ph type="sldNum" sz="quarter" idx="12"/>
          </p:nvPr>
        </p:nvSpPr>
        <p:spPr/>
        <p:txBody>
          <a:bodyPr/>
          <a:lstStyle/>
          <a:p>
            <a:pPr>
              <a:defRPr/>
            </a:pPr>
            <a:fld id="{459EAFDF-1549-4AFD-8754-3DB01FB97637}" type="slidenum">
              <a:rPr lang="en-US" smtClean="0">
                <a:solidFill>
                  <a:srgbClr val="000000"/>
                </a:solidFill>
              </a:rPr>
              <a:pPr>
                <a:defRPr/>
              </a:pPr>
              <a:t>20</a:t>
            </a:fld>
            <a:endParaRPr lang="en-US">
              <a:solidFill>
                <a:srgbClr val="000000"/>
              </a:solidFill>
            </a:endParaRPr>
          </a:p>
        </p:txBody>
      </p:sp>
    </p:spTree>
    <p:extLst>
      <p:ext uri="{BB962C8B-B14F-4D97-AF65-F5344CB8AC3E}">
        <p14:creationId xmlns:p14="http://schemas.microsoft.com/office/powerpoint/2010/main" val="469702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8153400" cy="6324600"/>
          </a:xfrm>
        </p:spPr>
        <p:txBody>
          <a:bodyPr>
            <a:normAutofit/>
          </a:bodyPr>
          <a:lstStyle/>
          <a:p>
            <a:r>
              <a:rPr lang="en-US" sz="2400" b="1" dirty="0" smtClean="0"/>
              <a:t>Retarder</a:t>
            </a:r>
          </a:p>
          <a:p>
            <a:pPr marL="82296" indent="0">
              <a:buNone/>
            </a:pPr>
            <a:r>
              <a:rPr lang="en-US" sz="2400" dirty="0" smtClean="0"/>
              <a:t> </a:t>
            </a:r>
            <a:r>
              <a:rPr lang="en-US" sz="2400" dirty="0"/>
              <a:t>is the chemical material  added to the gypsum product to increase the setting  time, ex Glue borax , and gum Arabic. It will reduce the dissolution of hemi hydrate and might deposit on the nuclei of crystallization and effectively reduce the rate of crystallization so retarded the setting time .</a:t>
            </a:r>
          </a:p>
          <a:p>
            <a:r>
              <a:rPr lang="en-US" sz="2400" b="1" dirty="0" smtClean="0"/>
              <a:t>Accelerator</a:t>
            </a:r>
          </a:p>
          <a:p>
            <a:pPr marL="82296" indent="0">
              <a:buNone/>
            </a:pPr>
            <a:r>
              <a:rPr lang="en-US" sz="2400" dirty="0" smtClean="0"/>
              <a:t> </a:t>
            </a:r>
            <a:r>
              <a:rPr lang="en-US" sz="2400" dirty="0"/>
              <a:t>is the chemical material added to the gypsum product powder to decrease the setting time, ex. sodium chloride and potassium sulfate in certain concentration. These salts increase the rate of dissolution the hemi hydrate and thus the saturation of the solution accrue more rapidly and the gypsum formation</a:t>
            </a:r>
          </a:p>
        </p:txBody>
      </p:sp>
    </p:spTree>
    <p:extLst>
      <p:ext uri="{BB962C8B-B14F-4D97-AF65-F5344CB8AC3E}">
        <p14:creationId xmlns:p14="http://schemas.microsoft.com/office/powerpoint/2010/main" val="3624798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
            <a:ext cx="8077200" cy="6553200"/>
          </a:xfrm>
        </p:spPr>
        <p:txBody>
          <a:bodyPr>
            <a:normAutofit/>
          </a:bodyPr>
          <a:lstStyle/>
          <a:p>
            <a:pPr>
              <a:buNone/>
            </a:pPr>
            <a:r>
              <a:rPr lang="en-US" sz="2000" b="1" dirty="0" smtClean="0"/>
              <a:t>  DIMENTIONAL </a:t>
            </a:r>
            <a:r>
              <a:rPr lang="en-US" sz="2000" b="1" dirty="0"/>
              <a:t>CHANGES ON SETTING (SETTING EXPANSION)</a:t>
            </a:r>
            <a:endParaRPr lang="en-US" sz="2000" dirty="0"/>
          </a:p>
          <a:p>
            <a:r>
              <a:rPr lang="en-US" sz="2000" dirty="0"/>
              <a:t>Regardless of the type of gypsum product, an expansion of the mass can be detected during the change from the hemi hydrated to the </a:t>
            </a:r>
            <a:r>
              <a:rPr lang="en-US" sz="2000" dirty="0" err="1"/>
              <a:t>dihydrated</a:t>
            </a:r>
            <a:r>
              <a:rPr lang="en-US" sz="2000" dirty="0"/>
              <a:t> after mixing with water. This expansion could be explained on the basis of the mechanism of crystallization.</a:t>
            </a:r>
          </a:p>
          <a:p>
            <a:r>
              <a:rPr lang="en-US" sz="2000" dirty="0"/>
              <a:t>There is an outward growth of crystals from nuclei of crystallization, as a result of growth , there is an </a:t>
            </a:r>
            <a:r>
              <a:rPr lang="en-US" sz="2000" dirty="0" err="1" smtClean="0"/>
              <a:t>enlarglement</a:t>
            </a:r>
            <a:r>
              <a:rPr lang="en-US" sz="2000" dirty="0" smtClean="0"/>
              <a:t> </a:t>
            </a:r>
            <a:r>
              <a:rPr lang="en-US" sz="2000" dirty="0"/>
              <a:t>and there is interception in the direction of the growth the impinging crystals. If the process is repeated by thousand of the crystals during growth , it is possible that the outward stress or thrust could produce an expansion of the mass. The final structure immediately after setting is composed of interlocking crystals between which are micro pores and pores containing excess water. On drying the excess water is lost and total empty space is greatly increased.</a:t>
            </a:r>
          </a:p>
          <a:p>
            <a:endParaRPr lang="en-US" sz="2000" dirty="0"/>
          </a:p>
        </p:txBody>
      </p:sp>
    </p:spTree>
    <p:extLst>
      <p:ext uri="{BB962C8B-B14F-4D97-AF65-F5344CB8AC3E}">
        <p14:creationId xmlns:p14="http://schemas.microsoft.com/office/powerpoint/2010/main" val="725742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8305800" cy="7391400"/>
          </a:xfrm>
        </p:spPr>
        <p:txBody>
          <a:bodyPr>
            <a:noAutofit/>
          </a:bodyPr>
          <a:lstStyle/>
          <a:p>
            <a:pPr>
              <a:buNone/>
            </a:pPr>
            <a:r>
              <a:rPr lang="en-US" sz="1800" b="1" dirty="0" smtClean="0">
                <a:latin typeface="Arial" pitchFamily="34" charset="0"/>
                <a:cs typeface="Arial" pitchFamily="34" charset="0"/>
              </a:rPr>
              <a:t>  Factors </a:t>
            </a:r>
            <a:r>
              <a:rPr lang="en-US" sz="1800" b="1" dirty="0">
                <a:latin typeface="Arial" pitchFamily="34" charset="0"/>
                <a:cs typeface="Arial" pitchFamily="34" charset="0"/>
              </a:rPr>
              <a:t>affecting the setting expansion </a:t>
            </a:r>
            <a:endParaRPr lang="en-US" sz="1800" dirty="0">
              <a:latin typeface="Arial" pitchFamily="34" charset="0"/>
              <a:cs typeface="Arial" pitchFamily="34" charset="0"/>
            </a:endParaRPr>
          </a:p>
          <a:p>
            <a:r>
              <a:rPr lang="en-US" sz="1800" b="1" dirty="0">
                <a:latin typeface="Arial" pitchFamily="34" charset="0"/>
                <a:cs typeface="Arial" pitchFamily="34" charset="0"/>
              </a:rPr>
              <a:t>1. W/P </a:t>
            </a:r>
            <a:r>
              <a:rPr lang="en-US" sz="1800" b="1" dirty="0" smtClean="0">
                <a:latin typeface="Arial" pitchFamily="34" charset="0"/>
                <a:cs typeface="Arial" pitchFamily="34" charset="0"/>
              </a:rPr>
              <a:t>ratio</a:t>
            </a:r>
          </a:p>
          <a:p>
            <a:pPr>
              <a:buNone/>
            </a:pPr>
            <a:r>
              <a:rPr lang="en-US" sz="1800" b="1" dirty="0">
                <a:latin typeface="Arial" pitchFamily="34" charset="0"/>
                <a:cs typeface="Arial" pitchFamily="34" charset="0"/>
              </a:rPr>
              <a:t> </a:t>
            </a:r>
            <a:r>
              <a:rPr lang="en-US" sz="1800" b="1" dirty="0" smtClean="0">
                <a:latin typeface="Arial" pitchFamily="34" charset="0"/>
                <a:cs typeface="Arial" pitchFamily="34" charset="0"/>
              </a:rPr>
              <a:t>    </a:t>
            </a:r>
            <a:r>
              <a:rPr lang="en-US" sz="1800" dirty="0" smtClean="0">
                <a:latin typeface="Arial" pitchFamily="34" charset="0"/>
                <a:cs typeface="Arial" pitchFamily="34" charset="0"/>
              </a:rPr>
              <a:t>The </a:t>
            </a:r>
            <a:r>
              <a:rPr lang="en-US" sz="1800" dirty="0">
                <a:latin typeface="Arial" pitchFamily="34" charset="0"/>
                <a:cs typeface="Arial" pitchFamily="34" charset="0"/>
              </a:rPr>
              <a:t>higher the w/p ratio, the less the expansion because of fewer nuclei of crystallization per unit volume are present than the thicker mixes and since it can be assumed that the space between the nuclei will be greater in such case, it follows that there will be less growth interaction of </a:t>
            </a:r>
            <a:r>
              <a:rPr lang="en-US" sz="1800" dirty="0" err="1">
                <a:latin typeface="Arial" pitchFamily="34" charset="0"/>
                <a:cs typeface="Arial" pitchFamily="34" charset="0"/>
              </a:rPr>
              <a:t>dihydrate</a:t>
            </a:r>
            <a:r>
              <a:rPr lang="en-US" sz="1800" dirty="0">
                <a:latin typeface="Arial" pitchFamily="34" charset="0"/>
                <a:cs typeface="Arial" pitchFamily="34" charset="0"/>
              </a:rPr>
              <a:t>  crystals with less out ward thrust.</a:t>
            </a:r>
          </a:p>
          <a:p>
            <a:r>
              <a:rPr lang="en-US" sz="1800" b="1" dirty="0">
                <a:latin typeface="Arial" pitchFamily="34" charset="0"/>
                <a:cs typeface="Arial" pitchFamily="34" charset="0"/>
              </a:rPr>
              <a:t>2. Addition of chemicals (accelerators and </a:t>
            </a:r>
            <a:r>
              <a:rPr lang="en-US" sz="1800" b="1" dirty="0" err="1">
                <a:latin typeface="Arial" pitchFamily="34" charset="0"/>
                <a:cs typeface="Arial" pitchFamily="34" charset="0"/>
              </a:rPr>
              <a:t>retarders</a:t>
            </a:r>
            <a:r>
              <a:rPr lang="en-US" sz="1800" b="1" dirty="0">
                <a:latin typeface="Arial" pitchFamily="34" charset="0"/>
                <a:cs typeface="Arial" pitchFamily="34" charset="0"/>
              </a:rPr>
              <a:t>)</a:t>
            </a:r>
            <a:endParaRPr lang="en-US" sz="1800" dirty="0">
              <a:latin typeface="Arial" pitchFamily="34" charset="0"/>
              <a:cs typeface="Arial" pitchFamily="34" charset="0"/>
            </a:endParaRPr>
          </a:p>
          <a:p>
            <a:pPr>
              <a:buNone/>
            </a:pPr>
            <a:r>
              <a:rPr lang="en-US" sz="1800" dirty="0" smtClean="0">
                <a:latin typeface="Arial" pitchFamily="34" charset="0"/>
                <a:cs typeface="Arial" pitchFamily="34" charset="0"/>
              </a:rPr>
              <a:t>     Both </a:t>
            </a:r>
            <a:r>
              <a:rPr lang="en-US" sz="1800" dirty="0">
                <a:latin typeface="Arial" pitchFamily="34" charset="0"/>
                <a:cs typeface="Arial" pitchFamily="34" charset="0"/>
              </a:rPr>
              <a:t>will reduce the setting expansion. The reduction of the expansion is due to initial rate of crystallization is so rapid that subsequent growth is resisted with accelerators. For the </a:t>
            </a:r>
            <a:r>
              <a:rPr lang="en-US" sz="1800" dirty="0" err="1">
                <a:latin typeface="Arial" pitchFamily="34" charset="0"/>
                <a:cs typeface="Arial" pitchFamily="34" charset="0"/>
              </a:rPr>
              <a:t>retarders</a:t>
            </a:r>
            <a:r>
              <a:rPr lang="en-US" sz="1800" dirty="0">
                <a:latin typeface="Arial" pitchFamily="34" charset="0"/>
                <a:cs typeface="Arial" pitchFamily="34" charset="0"/>
              </a:rPr>
              <a:t>, the crystalline form may be changed and the crystals may become thick and short so the thrusting between the crystals is reduced so the expansion is reduced.</a:t>
            </a:r>
          </a:p>
          <a:p>
            <a:r>
              <a:rPr lang="en-US" sz="1800" b="1" dirty="0">
                <a:latin typeface="Arial" pitchFamily="34" charset="0"/>
                <a:cs typeface="Arial" pitchFamily="34" charset="0"/>
              </a:rPr>
              <a:t>HYGROSCOPIC EXPANSION</a:t>
            </a:r>
            <a:endParaRPr lang="en-US" sz="1800" dirty="0">
              <a:latin typeface="Arial" pitchFamily="34" charset="0"/>
              <a:cs typeface="Arial" pitchFamily="34" charset="0"/>
            </a:endParaRPr>
          </a:p>
          <a:p>
            <a:pPr>
              <a:buNone/>
            </a:pPr>
            <a:r>
              <a:rPr lang="en-US" sz="1800" dirty="0" smtClean="0">
                <a:latin typeface="Arial" pitchFamily="34" charset="0"/>
                <a:cs typeface="Arial" pitchFamily="34" charset="0"/>
              </a:rPr>
              <a:t>     If </a:t>
            </a:r>
            <a:r>
              <a:rPr lang="en-US" sz="1800" dirty="0">
                <a:latin typeface="Arial" pitchFamily="34" charset="0"/>
                <a:cs typeface="Arial" pitchFamily="34" charset="0"/>
              </a:rPr>
              <a:t>the setting process is allowed to  </a:t>
            </a:r>
            <a:r>
              <a:rPr lang="en-US" sz="1800" dirty="0" err="1">
                <a:latin typeface="Arial" pitchFamily="34" charset="0"/>
                <a:cs typeface="Arial" pitchFamily="34" charset="0"/>
              </a:rPr>
              <a:t>Occure</a:t>
            </a:r>
            <a:r>
              <a:rPr lang="en-US" sz="1800" dirty="0">
                <a:latin typeface="Arial" pitchFamily="34" charset="0"/>
                <a:cs typeface="Arial" pitchFamily="34" charset="0"/>
              </a:rPr>
              <a:t> under water the setting expansion may be more double in magnitude , this is called hygroscopic expansion. This increased expansion is due to additional growth of crystal permitted and not to any difference in the chemical </a:t>
            </a:r>
            <a:r>
              <a:rPr lang="en-US" sz="1800" dirty="0" smtClean="0">
                <a:latin typeface="Arial" pitchFamily="34" charset="0"/>
                <a:cs typeface="Arial" pitchFamily="34" charset="0"/>
              </a:rPr>
              <a:t>reaction</a:t>
            </a:r>
            <a:r>
              <a:rPr lang="en-US" sz="1800" dirty="0">
                <a:latin typeface="Arial" pitchFamily="34" charset="0"/>
                <a:cs typeface="Arial" pitchFamily="34" charset="0"/>
              </a:rPr>
              <a:t>. </a:t>
            </a:r>
            <a:r>
              <a:rPr lang="en-US" sz="1800" dirty="0" smtClean="0">
                <a:latin typeface="Arial" pitchFamily="34" charset="0"/>
                <a:cs typeface="Arial" pitchFamily="34" charset="0"/>
              </a:rPr>
              <a:t>water </a:t>
            </a:r>
            <a:r>
              <a:rPr lang="en-US" sz="1800" dirty="0">
                <a:latin typeface="Arial" pitchFamily="34" charset="0"/>
                <a:cs typeface="Arial" pitchFamily="34" charset="0"/>
              </a:rPr>
              <a:t>fills pores and increases volume</a:t>
            </a:r>
          </a:p>
          <a:p>
            <a:pPr>
              <a:buNone/>
            </a:pPr>
            <a:r>
              <a:rPr lang="en-US" sz="1800" dirty="0">
                <a:latin typeface="Arial" pitchFamily="34" charset="0"/>
                <a:cs typeface="Arial" pitchFamily="34" charset="0"/>
              </a:rPr>
              <a:t>It’s recommended to separate the cast from impression after 1 hour.</a:t>
            </a:r>
          </a:p>
          <a:p>
            <a:pPr>
              <a:buNone/>
            </a:pPr>
            <a:r>
              <a:rPr lang="en-US" sz="1800" dirty="0">
                <a:latin typeface="Arial" pitchFamily="34" charset="0"/>
                <a:cs typeface="Arial" pitchFamily="34" charset="0"/>
              </a:rPr>
              <a:t>Strength increases 2-3 times after 24 hours</a:t>
            </a:r>
          </a:p>
        </p:txBody>
      </p:sp>
    </p:spTree>
    <p:extLst>
      <p:ext uri="{BB962C8B-B14F-4D97-AF65-F5344CB8AC3E}">
        <p14:creationId xmlns:p14="http://schemas.microsoft.com/office/powerpoint/2010/main" val="20097317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
            <a:ext cx="8001000" cy="6477000"/>
          </a:xfrm>
        </p:spPr>
        <p:txBody>
          <a:bodyPr>
            <a:normAutofit lnSpcReduction="10000"/>
          </a:bodyPr>
          <a:lstStyle/>
          <a:p>
            <a:r>
              <a:rPr lang="en-US" sz="1800" b="1" dirty="0">
                <a:latin typeface="Arial" pitchFamily="34" charset="0"/>
                <a:cs typeface="Arial" pitchFamily="34" charset="0"/>
              </a:rPr>
              <a:t>STRENGTH </a:t>
            </a:r>
            <a:endParaRPr lang="en-US" sz="1800" dirty="0">
              <a:latin typeface="Arial" pitchFamily="34" charset="0"/>
              <a:cs typeface="Arial" pitchFamily="34" charset="0"/>
            </a:endParaRPr>
          </a:p>
          <a:p>
            <a:r>
              <a:rPr lang="en-US" sz="1800" dirty="0">
                <a:latin typeface="Arial" pitchFamily="34" charset="0"/>
                <a:cs typeface="Arial" pitchFamily="34" charset="0"/>
              </a:rPr>
              <a:t>The strength of gypsum produced is generally expressed in term of compressive strength although tensile strength is also considered.</a:t>
            </a:r>
          </a:p>
          <a:p>
            <a:r>
              <a:rPr lang="en-US" sz="1800" dirty="0">
                <a:latin typeface="Arial" pitchFamily="34" charset="0"/>
                <a:cs typeface="Arial" pitchFamily="34" charset="0"/>
              </a:rPr>
              <a:t>Factors effecting the strength :</a:t>
            </a:r>
          </a:p>
          <a:p>
            <a:r>
              <a:rPr lang="en-US" sz="1800" dirty="0">
                <a:latin typeface="Arial" pitchFamily="34" charset="0"/>
                <a:cs typeface="Arial" pitchFamily="34" charset="0"/>
              </a:rPr>
              <a:t>1. w/p ratio </a:t>
            </a:r>
          </a:p>
          <a:p>
            <a:r>
              <a:rPr lang="en-US" sz="1800" dirty="0">
                <a:latin typeface="Arial" pitchFamily="34" charset="0"/>
                <a:cs typeface="Arial" pitchFamily="34" charset="0"/>
              </a:rPr>
              <a:t>2.drying</a:t>
            </a:r>
          </a:p>
          <a:p>
            <a:r>
              <a:rPr lang="en-US" sz="1800" dirty="0">
                <a:latin typeface="Arial" pitchFamily="34" charset="0"/>
                <a:cs typeface="Arial" pitchFamily="34" charset="0"/>
              </a:rPr>
              <a:t>3. mixing</a:t>
            </a:r>
          </a:p>
          <a:p>
            <a:r>
              <a:rPr lang="en-US" sz="1800" dirty="0">
                <a:latin typeface="Arial" pitchFamily="34" charset="0"/>
                <a:cs typeface="Arial" pitchFamily="34" charset="0"/>
              </a:rPr>
              <a:t>4. chemicals</a:t>
            </a:r>
          </a:p>
          <a:p>
            <a:r>
              <a:rPr lang="en-US" sz="1800" dirty="0">
                <a:latin typeface="Arial" pitchFamily="34" charset="0"/>
                <a:cs typeface="Arial" pitchFamily="34" charset="0"/>
              </a:rPr>
              <a:t>5. porosity</a:t>
            </a:r>
          </a:p>
          <a:p>
            <a:r>
              <a:rPr lang="en-US" sz="1800" dirty="0">
                <a:latin typeface="Arial" pitchFamily="34" charset="0"/>
                <a:cs typeface="Arial" pitchFamily="34" charset="0"/>
              </a:rPr>
              <a:t>The strength of gypsum increase rapidly as the material hardens after the initial setting . The excess water present in the set mass affect the strength ; therefore , there is </a:t>
            </a:r>
            <a:r>
              <a:rPr lang="en-US" sz="1800" i="1" dirty="0">
                <a:effectLst>
                  <a:outerShdw blurRad="38100" dist="38100" dir="2700000" algn="tl">
                    <a:srgbClr val="000000">
                      <a:alpha val="43137"/>
                    </a:srgbClr>
                  </a:outerShdw>
                </a:effectLst>
                <a:latin typeface="Arial" pitchFamily="34" charset="0"/>
                <a:cs typeface="Arial" pitchFamily="34" charset="0"/>
              </a:rPr>
              <a:t>wet strength </a:t>
            </a:r>
            <a:r>
              <a:rPr lang="en-US" sz="1800" dirty="0">
                <a:latin typeface="Arial" pitchFamily="34" charset="0"/>
                <a:cs typeface="Arial" pitchFamily="34" charset="0"/>
              </a:rPr>
              <a:t>and </a:t>
            </a:r>
            <a:r>
              <a:rPr lang="en-US" sz="1800" i="1" dirty="0">
                <a:effectLst>
                  <a:outerShdw blurRad="38100" dist="38100" dir="2700000" algn="tl">
                    <a:srgbClr val="000000">
                      <a:alpha val="43137"/>
                    </a:srgbClr>
                  </a:outerShdw>
                </a:effectLst>
                <a:latin typeface="Arial" pitchFamily="34" charset="0"/>
                <a:cs typeface="Arial" pitchFamily="34" charset="0"/>
              </a:rPr>
              <a:t>dry strength. </a:t>
            </a:r>
            <a:r>
              <a:rPr lang="en-US" sz="1800" dirty="0">
                <a:latin typeface="Arial" pitchFamily="34" charset="0"/>
                <a:cs typeface="Arial" pitchFamily="34" charset="0"/>
              </a:rPr>
              <a:t>The wet strength is when there  is water left in the mass. The dry strength is that when excess water has been dried in air or in oven in warm </a:t>
            </a:r>
            <a:r>
              <a:rPr lang="en-US" sz="1800" dirty="0" err="1">
                <a:latin typeface="Arial" pitchFamily="34" charset="0"/>
                <a:cs typeface="Arial" pitchFamily="34" charset="0"/>
              </a:rPr>
              <a:t>temperature.The</a:t>
            </a:r>
            <a:r>
              <a:rPr lang="en-US" sz="1800" dirty="0">
                <a:latin typeface="Arial" pitchFamily="34" charset="0"/>
                <a:cs typeface="Arial" pitchFamily="34" charset="0"/>
              </a:rPr>
              <a:t> Dry strength may be two times more than wet.</a:t>
            </a:r>
          </a:p>
          <a:p>
            <a:r>
              <a:rPr lang="en-US" sz="1800" dirty="0">
                <a:latin typeface="Arial" pitchFamily="34" charset="0"/>
                <a:cs typeface="Arial" pitchFamily="34" charset="0"/>
              </a:rPr>
              <a:t>Drying period                                                          compressive </a:t>
            </a:r>
            <a:r>
              <a:rPr lang="en-US" sz="1800" dirty="0" smtClean="0">
                <a:latin typeface="Arial" pitchFamily="34" charset="0"/>
                <a:cs typeface="Arial" pitchFamily="34" charset="0"/>
              </a:rPr>
              <a:t>strength</a:t>
            </a:r>
            <a:r>
              <a:rPr lang="ar-SA" sz="1800" dirty="0" smtClean="0">
                <a:latin typeface="Arial" pitchFamily="34" charset="0"/>
                <a:cs typeface="Arial" pitchFamily="34" charset="0"/>
              </a:rPr>
              <a:t>                                                                              </a:t>
            </a:r>
            <a:r>
              <a:rPr lang="en-US" sz="1800" dirty="0" smtClean="0">
                <a:latin typeface="Arial" pitchFamily="34" charset="0"/>
                <a:cs typeface="Arial" pitchFamily="34" charset="0"/>
              </a:rPr>
              <a:t> </a:t>
            </a:r>
            <a:r>
              <a:rPr lang="en-US" sz="1800" baseline="-25000" dirty="0">
                <a:latin typeface="Arial" pitchFamily="34" charset="0"/>
                <a:cs typeface="Arial" pitchFamily="34" charset="0"/>
              </a:rPr>
              <a:t>kg/cm</a:t>
            </a:r>
            <a:r>
              <a:rPr lang="en-US" sz="1800" baseline="30000" dirty="0">
                <a:latin typeface="Arial" pitchFamily="34" charset="0"/>
                <a:cs typeface="Arial" pitchFamily="34" charset="0"/>
              </a:rPr>
              <a:t>2</a:t>
            </a:r>
            <a:endParaRPr lang="en-US" sz="1800" dirty="0">
              <a:latin typeface="Arial" pitchFamily="34" charset="0"/>
              <a:cs typeface="Arial" pitchFamily="34" charset="0"/>
            </a:endParaRPr>
          </a:p>
          <a:p>
            <a:r>
              <a:rPr lang="en-US" sz="1800" dirty="0">
                <a:latin typeface="Arial" pitchFamily="34" charset="0"/>
                <a:cs typeface="Arial" pitchFamily="34" charset="0"/>
              </a:rPr>
              <a:t>2h                                                                                          98</a:t>
            </a:r>
          </a:p>
          <a:p>
            <a:r>
              <a:rPr lang="en-US" sz="1800" dirty="0">
                <a:latin typeface="Arial" pitchFamily="34" charset="0"/>
                <a:cs typeface="Arial" pitchFamily="34" charset="0"/>
              </a:rPr>
              <a:t>8h                                                                                           119</a:t>
            </a:r>
          </a:p>
          <a:p>
            <a:r>
              <a:rPr lang="en-US" sz="1800" dirty="0">
                <a:latin typeface="Arial" pitchFamily="34" charset="0"/>
                <a:cs typeface="Arial" pitchFamily="34" charset="0"/>
              </a:rPr>
              <a:t>24h                                                                                          238</a:t>
            </a:r>
          </a:p>
          <a:p>
            <a:endParaRPr lang="en-US" sz="1800" dirty="0">
              <a:latin typeface="Arial" pitchFamily="34" charset="0"/>
              <a:cs typeface="Arial" pitchFamily="34" charset="0"/>
            </a:endParaRPr>
          </a:p>
        </p:txBody>
      </p:sp>
    </p:spTree>
    <p:extLst>
      <p:ext uri="{BB962C8B-B14F-4D97-AF65-F5344CB8AC3E}">
        <p14:creationId xmlns:p14="http://schemas.microsoft.com/office/powerpoint/2010/main" val="959928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Properties of ideal gypsum product</a:t>
            </a:r>
            <a:endParaRPr lang="en-US" dirty="0"/>
          </a:p>
        </p:txBody>
      </p:sp>
      <p:sp>
        <p:nvSpPr>
          <p:cNvPr id="3" name="Content Placeholder 2"/>
          <p:cNvSpPr>
            <a:spLocks noGrp="1"/>
          </p:cNvSpPr>
          <p:nvPr>
            <p:ph idx="1"/>
          </p:nvPr>
        </p:nvSpPr>
        <p:spPr/>
        <p:txBody>
          <a:bodyPr>
            <a:normAutofit fontScale="92500" lnSpcReduction="10000"/>
          </a:bodyPr>
          <a:lstStyle/>
          <a:p>
            <a:pPr marL="596646" indent="-514350">
              <a:buFont typeface="+mj-lt"/>
              <a:buAutoNum type="arabicPeriod"/>
            </a:pPr>
            <a:r>
              <a:rPr lang="en-US" dirty="0" smtClean="0"/>
              <a:t>Dimensional stability no expansion or contraction during and after setting</a:t>
            </a:r>
          </a:p>
          <a:p>
            <a:pPr marL="596646" indent="-514350">
              <a:buFont typeface="+mj-lt"/>
              <a:buAutoNum type="arabicPeriod"/>
            </a:pPr>
            <a:r>
              <a:rPr lang="en-US" dirty="0" smtClean="0"/>
              <a:t>High compressive strength </a:t>
            </a:r>
          </a:p>
          <a:p>
            <a:pPr marL="596646" indent="-514350">
              <a:buFont typeface="+mj-lt"/>
              <a:buAutoNum type="arabicPeriod"/>
            </a:pPr>
            <a:r>
              <a:rPr lang="en-US" dirty="0" smtClean="0"/>
              <a:t>Good surface hardness </a:t>
            </a:r>
          </a:p>
          <a:p>
            <a:pPr marL="596646" indent="-514350">
              <a:buFont typeface="+mj-lt"/>
              <a:buAutoNum type="arabicPeriod"/>
            </a:pPr>
            <a:r>
              <a:rPr lang="en-US" dirty="0" smtClean="0"/>
              <a:t>Reproduce the fine details</a:t>
            </a:r>
          </a:p>
          <a:p>
            <a:pPr marL="596646" indent="-514350">
              <a:buFont typeface="+mj-lt"/>
              <a:buAutoNum type="arabicPeriod"/>
            </a:pPr>
            <a:r>
              <a:rPr lang="en-US" dirty="0" smtClean="0"/>
              <a:t>Produce smooth surface </a:t>
            </a:r>
          </a:p>
          <a:p>
            <a:pPr marL="596646" indent="-514350">
              <a:buFont typeface="+mj-lt"/>
              <a:buAutoNum type="arabicPeriod"/>
            </a:pPr>
            <a:r>
              <a:rPr lang="en-US" dirty="0" err="1" smtClean="0"/>
              <a:t>Resonable</a:t>
            </a:r>
            <a:r>
              <a:rPr lang="en-US" dirty="0" smtClean="0"/>
              <a:t> setting time </a:t>
            </a:r>
          </a:p>
          <a:p>
            <a:pPr marL="596646" indent="-514350">
              <a:buFont typeface="+mj-lt"/>
              <a:buAutoNum type="arabicPeriod"/>
            </a:pPr>
            <a:r>
              <a:rPr lang="en-US" dirty="0" smtClean="0"/>
              <a:t>Compatible with the impression material</a:t>
            </a:r>
          </a:p>
          <a:p>
            <a:pPr marL="596646" indent="-514350">
              <a:buFont typeface="+mj-lt"/>
              <a:buAutoNum type="arabicPeriod"/>
            </a:pPr>
            <a:r>
              <a:rPr lang="en-US" dirty="0" smtClean="0"/>
              <a:t>Can be disinfected without damaging the surface  </a:t>
            </a:r>
            <a:endParaRPr lang="en-US" dirty="0"/>
          </a:p>
        </p:txBody>
      </p:sp>
      <p:sp>
        <p:nvSpPr>
          <p:cNvPr id="4" name="Slide Number Placeholder 3"/>
          <p:cNvSpPr>
            <a:spLocks noGrp="1"/>
          </p:cNvSpPr>
          <p:nvPr>
            <p:ph type="sldNum" sz="quarter" idx="12"/>
          </p:nvPr>
        </p:nvSpPr>
        <p:spPr/>
        <p:txBody>
          <a:bodyPr/>
          <a:lstStyle/>
          <a:p>
            <a:pPr>
              <a:defRPr/>
            </a:pPr>
            <a:fld id="{459EAFDF-1549-4AFD-8754-3DB01FB97637}"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736972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Grp="1" noChangeArrowheads="1"/>
          </p:cNvSpPr>
          <p:nvPr>
            <p:ph type="title"/>
          </p:nvPr>
        </p:nvSpPr>
        <p:spPr>
          <a:xfrm>
            <a:off x="0" y="0"/>
            <a:ext cx="6929438" cy="1524000"/>
          </a:xfrm>
          <a:solidFill>
            <a:srgbClr val="FFFF00"/>
          </a:solidFill>
        </p:spPr>
        <p:txBody>
          <a:bodyPr>
            <a:normAutofit/>
          </a:bodyPr>
          <a:lstStyle/>
          <a:p>
            <a:pPr eaLnBrk="1" hangingPunct="1">
              <a:defRPr/>
            </a:pPr>
            <a:r>
              <a:rPr lang="en-US" sz="3600" dirty="0" smtClean="0"/>
              <a:t>Classification of gypsum</a:t>
            </a:r>
          </a:p>
        </p:txBody>
      </p:sp>
      <p:sp>
        <p:nvSpPr>
          <p:cNvPr id="77827" name="Rectangle 3"/>
          <p:cNvSpPr>
            <a:spLocks noGrp="1" noChangeArrowheads="1"/>
          </p:cNvSpPr>
          <p:nvPr>
            <p:ph type="body" sz="half" idx="1"/>
          </p:nvPr>
        </p:nvSpPr>
        <p:spPr>
          <a:xfrm>
            <a:off x="914400" y="1071563"/>
            <a:ext cx="3810000" cy="5286375"/>
          </a:xfrm>
        </p:spPr>
        <p:txBody>
          <a:bodyPr>
            <a:normAutofit/>
          </a:bodyPr>
          <a:lstStyle/>
          <a:p>
            <a:pPr eaLnBrk="1" hangingPunct="1">
              <a:lnSpc>
                <a:spcPct val="90000"/>
              </a:lnSpc>
              <a:defRPr/>
            </a:pPr>
            <a:endParaRPr lang="ar-SA" dirty="0" smtClean="0"/>
          </a:p>
          <a:p>
            <a:pPr marL="539496" indent="-457200" eaLnBrk="1" hangingPunct="1">
              <a:lnSpc>
                <a:spcPct val="90000"/>
              </a:lnSpc>
              <a:buClr>
                <a:srgbClr val="FF0000"/>
              </a:buClr>
              <a:buFont typeface="+mj-lt"/>
              <a:buAutoNum type="alphaUcPeriod"/>
              <a:defRPr/>
            </a:pPr>
            <a:r>
              <a:rPr lang="en-US" u="sng" dirty="0" smtClean="0"/>
              <a:t>Impression plaster (Type I) </a:t>
            </a:r>
            <a:r>
              <a:rPr lang="en-US" dirty="0" smtClean="0"/>
              <a:t>composed of plaster of </a:t>
            </a:r>
            <a:r>
              <a:rPr lang="en-US" dirty="0" err="1" smtClean="0"/>
              <a:t>paris</a:t>
            </a:r>
            <a:endParaRPr lang="en-US" dirty="0" smtClean="0"/>
          </a:p>
          <a:p>
            <a:pPr marL="82296" indent="0" eaLnBrk="1" hangingPunct="1">
              <a:lnSpc>
                <a:spcPct val="90000"/>
              </a:lnSpc>
              <a:buClr>
                <a:srgbClr val="FF0000"/>
              </a:buClr>
              <a:buNone/>
              <a:defRPr/>
            </a:pPr>
            <a:r>
              <a:rPr lang="en-US" sz="2000" dirty="0" smtClean="0"/>
              <a:t>rarely used replaced by hydrocolloids and elastomers uses </a:t>
            </a:r>
          </a:p>
          <a:p>
            <a:pPr marL="82296" indent="0" eaLnBrk="1" hangingPunct="1">
              <a:lnSpc>
                <a:spcPct val="90000"/>
              </a:lnSpc>
              <a:buClr>
                <a:srgbClr val="FF0000"/>
              </a:buClr>
              <a:buNone/>
              <a:defRPr/>
            </a:pPr>
            <a:r>
              <a:rPr lang="en-US" sz="2000" dirty="0" smtClean="0"/>
              <a:t>1-final impression in </a:t>
            </a:r>
            <a:r>
              <a:rPr lang="en-US" sz="2000" dirty="0" err="1" smtClean="0"/>
              <a:t>compelet</a:t>
            </a:r>
            <a:r>
              <a:rPr lang="en-US" sz="2000" dirty="0" smtClean="0"/>
              <a:t> denture construction</a:t>
            </a:r>
          </a:p>
          <a:p>
            <a:pPr marL="82296" indent="0" eaLnBrk="1" hangingPunct="1">
              <a:lnSpc>
                <a:spcPct val="90000"/>
              </a:lnSpc>
              <a:buClr>
                <a:srgbClr val="FF0000"/>
              </a:buClr>
              <a:buNone/>
              <a:defRPr/>
            </a:pPr>
            <a:r>
              <a:rPr lang="en-US" sz="2000" dirty="0" smtClean="0"/>
              <a:t>2-bite </a:t>
            </a:r>
            <a:r>
              <a:rPr lang="en-US" sz="2000" dirty="0" err="1" smtClean="0"/>
              <a:t>registrition</a:t>
            </a:r>
            <a:r>
              <a:rPr lang="en-US" sz="2000" dirty="0" smtClean="0"/>
              <a:t> </a:t>
            </a:r>
            <a:r>
              <a:rPr lang="en-US" sz="2000" dirty="0" err="1" smtClean="0"/>
              <a:t>matrial</a:t>
            </a:r>
            <a:endParaRPr lang="en-US" sz="2000" dirty="0" smtClean="0"/>
          </a:p>
          <a:p>
            <a:pPr marL="82296" indent="0" eaLnBrk="1" hangingPunct="1">
              <a:lnSpc>
                <a:spcPct val="90000"/>
              </a:lnSpc>
              <a:buClr>
                <a:srgbClr val="FF0000"/>
              </a:buClr>
              <a:buNone/>
              <a:defRPr/>
            </a:pPr>
            <a:r>
              <a:rPr lang="en-US" sz="2000" dirty="0" smtClean="0"/>
              <a:t>3-for making impressions for maxillofacial prosthesis</a:t>
            </a:r>
          </a:p>
        </p:txBody>
      </p:sp>
      <p:pic>
        <p:nvPicPr>
          <p:cNvPr id="13319" name="Picture 12" descr="diagnostic casts"/>
          <p:cNvPicPr>
            <a:picLocks noGrp="1" noChangeAspect="1" noChangeArrowheads="1"/>
          </p:cNvPicPr>
          <p:nvPr>
            <p:ph sz="half" idx="2"/>
          </p:nvPr>
        </p:nvPicPr>
        <p:blipFill>
          <a:blip r:embed="rId2">
            <a:lum bright="-24000"/>
            <a:extLst>
              <a:ext uri="{28A0092B-C50C-407E-A947-70E740481C1C}">
                <a14:useLocalDpi xmlns:a14="http://schemas.microsoft.com/office/drawing/2010/main" val="0"/>
              </a:ext>
            </a:extLst>
          </a:blip>
          <a:srcRect l="3918"/>
          <a:stretch>
            <a:fillRect/>
          </a:stretch>
        </p:blipFill>
        <p:spPr>
          <a:xfrm>
            <a:off x="4745038" y="1714500"/>
            <a:ext cx="4398962" cy="3055938"/>
          </a:xfrm>
          <a:noFill/>
          <a:extLst>
            <a:ext uri="{909E8E84-426E-40DD-AFC4-6F175D3DCCD1}">
              <a14:hiddenFill xmlns:a14="http://schemas.microsoft.com/office/drawing/2010/main">
                <a:solidFill>
                  <a:srgbClr val="FFFFFF"/>
                </a:solidFill>
              </a14:hiddenFill>
            </a:ext>
          </a:extLst>
        </p:spPr>
      </p:pic>
      <p:sp>
        <p:nvSpPr>
          <p:cNvPr id="7" name="Slide Number Placeholder 6"/>
          <p:cNvSpPr>
            <a:spLocks noGrp="1"/>
          </p:cNvSpPr>
          <p:nvPr>
            <p:ph type="sldNum" sz="quarter" idx="12"/>
          </p:nvPr>
        </p:nvSpPr>
        <p:spPr/>
        <p:txBody>
          <a:bodyPr/>
          <a:lstStyle/>
          <a:p>
            <a:pPr>
              <a:defRPr/>
            </a:pPr>
            <a:fld id="{8D46AB2B-0AE7-4939-AEEC-BBF310DEC4ED}" type="slidenum">
              <a:rPr lang="en-US">
                <a:solidFill>
                  <a:srgbClr val="000000"/>
                </a:solidFill>
              </a:rPr>
              <a:pPr>
                <a:defRPr/>
              </a:pPr>
              <a:t>4</a:t>
            </a:fld>
            <a:endParaRPr lang="en-US">
              <a:solidFill>
                <a:srgbClr val="000000"/>
              </a:solidFill>
            </a:endParaRPr>
          </a:p>
        </p:txBody>
      </p:sp>
      <p:sp>
        <p:nvSpPr>
          <p:cNvPr id="13318" name="Text Box 8"/>
          <p:cNvSpPr txBox="1">
            <a:spLocks noChangeArrowheads="1"/>
          </p:cNvSpPr>
          <p:nvPr/>
        </p:nvSpPr>
        <p:spPr bwMode="auto">
          <a:xfrm>
            <a:off x="5148263" y="4929188"/>
            <a:ext cx="36734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n-US">
                <a:solidFill>
                  <a:srgbClr val="000000"/>
                </a:solidFill>
              </a:rPr>
              <a:t>Impression (negative replica), poured into gypsum to make a cast (positive replica</a:t>
            </a:r>
          </a:p>
        </p:txBody>
      </p:sp>
    </p:spTree>
    <p:extLst>
      <p:ext uri="{BB962C8B-B14F-4D97-AF65-F5344CB8AC3E}">
        <p14:creationId xmlns:p14="http://schemas.microsoft.com/office/powerpoint/2010/main" val="2173957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p:nvPr>
        </p:nvSpPr>
        <p:spPr/>
        <p:txBody>
          <a:bodyPr/>
          <a:lstStyle/>
          <a:p>
            <a:pPr marL="82296" lvl="0" indent="0">
              <a:lnSpc>
                <a:spcPct val="90000"/>
              </a:lnSpc>
              <a:buClr>
                <a:srgbClr val="FF0000"/>
              </a:buClr>
              <a:buNone/>
              <a:defRPr/>
            </a:pPr>
            <a:r>
              <a:rPr lang="en-US" sz="2400" dirty="0" smtClean="0">
                <a:solidFill>
                  <a:srgbClr val="FF0000"/>
                </a:solidFill>
              </a:rPr>
              <a:t>B </a:t>
            </a:r>
            <a:r>
              <a:rPr lang="en-US" sz="2400" u="sng" dirty="0" smtClean="0">
                <a:solidFill>
                  <a:srgbClr val="000000"/>
                </a:solidFill>
              </a:rPr>
              <a:t>Model </a:t>
            </a:r>
            <a:r>
              <a:rPr lang="en-US" sz="2400" u="sng" dirty="0">
                <a:solidFill>
                  <a:srgbClr val="000000"/>
                </a:solidFill>
              </a:rPr>
              <a:t>plaster (Type II</a:t>
            </a:r>
            <a:r>
              <a:rPr lang="en-US" sz="2400" u="sng" dirty="0" smtClean="0">
                <a:solidFill>
                  <a:srgbClr val="000000"/>
                </a:solidFill>
              </a:rPr>
              <a:t>)</a:t>
            </a:r>
            <a:r>
              <a:rPr lang="en-US" sz="2400" dirty="0">
                <a:solidFill>
                  <a:prstClr val="black"/>
                </a:solidFill>
              </a:rPr>
              <a:t> .(beta hemihydrate)</a:t>
            </a:r>
            <a:r>
              <a:rPr lang="en-US" dirty="0">
                <a:solidFill>
                  <a:prstClr val="black"/>
                </a:solidFill>
              </a:rPr>
              <a:t> </a:t>
            </a:r>
            <a:r>
              <a:rPr lang="en-US" sz="2400" u="sng" dirty="0" smtClean="0">
                <a:solidFill>
                  <a:srgbClr val="000000"/>
                </a:solidFill>
              </a:rPr>
              <a:t>: </a:t>
            </a:r>
            <a:r>
              <a:rPr lang="en-US" sz="2400" dirty="0">
                <a:solidFill>
                  <a:srgbClr val="000000"/>
                </a:solidFill>
              </a:rPr>
              <a:t>used for</a:t>
            </a:r>
          </a:p>
          <a:p>
            <a:pPr lvl="1" eaLnBrk="1" hangingPunct="1">
              <a:lnSpc>
                <a:spcPct val="90000"/>
              </a:lnSpc>
              <a:buClr>
                <a:srgbClr val="A26D18"/>
              </a:buClr>
              <a:defRPr/>
            </a:pPr>
            <a:r>
              <a:rPr lang="en-US" sz="2400" dirty="0">
                <a:solidFill>
                  <a:srgbClr val="000000"/>
                </a:solidFill>
              </a:rPr>
              <a:t>Diagnostic </a:t>
            </a:r>
            <a:r>
              <a:rPr lang="en-US" sz="2400" dirty="0" smtClean="0">
                <a:solidFill>
                  <a:srgbClr val="000000"/>
                </a:solidFill>
              </a:rPr>
              <a:t>cast construction</a:t>
            </a:r>
            <a:endParaRPr lang="en-US" sz="2400" dirty="0">
              <a:solidFill>
                <a:srgbClr val="000000"/>
              </a:solidFill>
            </a:endParaRPr>
          </a:p>
          <a:p>
            <a:pPr lvl="1" eaLnBrk="1" hangingPunct="1">
              <a:lnSpc>
                <a:spcPct val="90000"/>
              </a:lnSpc>
              <a:buClr>
                <a:srgbClr val="A26D18"/>
              </a:buClr>
              <a:defRPr/>
            </a:pPr>
            <a:r>
              <a:rPr lang="en-US" sz="2400" dirty="0">
                <a:solidFill>
                  <a:srgbClr val="000000"/>
                </a:solidFill>
              </a:rPr>
              <a:t>Articulation of stone </a:t>
            </a:r>
            <a:r>
              <a:rPr lang="en-US" sz="2400" dirty="0" smtClean="0">
                <a:solidFill>
                  <a:srgbClr val="000000"/>
                </a:solidFill>
              </a:rPr>
              <a:t>cast</a:t>
            </a:r>
            <a:endParaRPr lang="en-US" sz="2400" dirty="0">
              <a:solidFill>
                <a:srgbClr val="000000"/>
              </a:solidFill>
            </a:endParaRPr>
          </a:p>
          <a:p>
            <a:pPr lvl="1" eaLnBrk="1" hangingPunct="1">
              <a:lnSpc>
                <a:spcPct val="90000"/>
              </a:lnSpc>
              <a:buClr>
                <a:srgbClr val="A26D18"/>
              </a:buClr>
              <a:defRPr/>
            </a:pPr>
            <a:r>
              <a:rPr lang="en-US" sz="2400" dirty="0" err="1">
                <a:solidFill>
                  <a:srgbClr val="000000"/>
                </a:solidFill>
              </a:rPr>
              <a:t>Flasking</a:t>
            </a:r>
            <a:r>
              <a:rPr lang="en-US" sz="2400" dirty="0">
                <a:solidFill>
                  <a:srgbClr val="000000"/>
                </a:solidFill>
              </a:rPr>
              <a:t> procedure for acrylic dentures (cast end)</a:t>
            </a:r>
          </a:p>
          <a:p>
            <a:pPr lvl="0" eaLnBrk="1" hangingPunct="1">
              <a:lnSpc>
                <a:spcPct val="90000"/>
              </a:lnSpc>
              <a:buClr>
                <a:srgbClr val="FF0000"/>
              </a:buClr>
              <a:buNone/>
              <a:defRPr/>
            </a:pPr>
            <a:r>
              <a:rPr lang="en-US" sz="2800" dirty="0">
                <a:solidFill>
                  <a:srgbClr val="000000"/>
                </a:solidFill>
              </a:rPr>
              <a:t>	</a:t>
            </a:r>
            <a:r>
              <a:rPr lang="en-US" sz="2400" dirty="0">
                <a:solidFill>
                  <a:srgbClr val="000000"/>
                </a:solidFill>
              </a:rPr>
              <a:t>The mix produces a weak cast compared to dental stone. It’s available is fast and regular sets.</a:t>
            </a:r>
          </a:p>
          <a:p>
            <a:endParaRPr lang="en-US" dirty="0"/>
          </a:p>
        </p:txBody>
      </p:sp>
      <p:sp>
        <p:nvSpPr>
          <p:cNvPr id="5" name="Slide Number Placeholder 4"/>
          <p:cNvSpPr>
            <a:spLocks noGrp="1"/>
          </p:cNvSpPr>
          <p:nvPr>
            <p:ph type="sldNum" sz="quarter" idx="12"/>
          </p:nvPr>
        </p:nvSpPr>
        <p:spPr/>
        <p:txBody>
          <a:bodyPr/>
          <a:lstStyle/>
          <a:p>
            <a:pPr>
              <a:defRPr/>
            </a:pPr>
            <a:fld id="{9B544126-653C-4E5A-BBC9-A2780824D194}"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4061543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8" descr="flask"/>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r="29367"/>
          <a:stretch>
            <a:fillRect/>
          </a:stretch>
        </p:blipFill>
        <p:spPr>
          <a:xfrm>
            <a:off x="323850" y="1700213"/>
            <a:ext cx="3960813" cy="2990850"/>
          </a:xfrm>
          <a:noFill/>
          <a:extLst>
            <a:ext uri="{909E8E84-426E-40DD-AFC4-6F175D3DCCD1}">
              <a14:hiddenFill xmlns:a14="http://schemas.microsoft.com/office/drawing/2010/main">
                <a:solidFill>
                  <a:srgbClr val="FFFFFF"/>
                </a:solidFill>
              </a14:hiddenFill>
            </a:ext>
          </a:extLst>
        </p:spPr>
      </p:pic>
      <p:pic>
        <p:nvPicPr>
          <p:cNvPr id="14340" name="Picture 7" descr="ist2_465699-dental-lab-articulato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219700" y="765175"/>
            <a:ext cx="3667125" cy="2951163"/>
          </a:xfrm>
          <a:noFill/>
          <a:extLst>
            <a:ext uri="{909E8E84-426E-40DD-AFC4-6F175D3DCCD1}">
              <a14:hiddenFill xmlns:a14="http://schemas.microsoft.com/office/drawing/2010/main">
                <a:solidFill>
                  <a:srgbClr val="FFFFFF"/>
                </a:solidFill>
              </a14:hiddenFill>
            </a:ext>
          </a:extLst>
        </p:spPr>
      </p:pic>
      <p:pic>
        <p:nvPicPr>
          <p:cNvPr id="14344" name="Picture 14" descr="brass flask"/>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tretch>
            <a:fillRect/>
          </a:stretch>
        </p:blipFill>
        <p:spPr>
          <a:xfrm>
            <a:off x="5476875" y="4098131"/>
            <a:ext cx="2381250" cy="1876425"/>
          </a:xfrm>
          <a:noFill/>
          <a:extLst>
            <a:ext uri="{909E8E84-426E-40DD-AFC4-6F175D3DCCD1}">
              <a14:hiddenFill xmlns:a14="http://schemas.microsoft.com/office/drawing/2010/main">
                <a:solidFill>
                  <a:srgbClr val="FFFFFF"/>
                </a:solidFill>
              </a14:hiddenFill>
            </a:ext>
          </a:extLst>
        </p:spPr>
      </p:pic>
      <p:sp>
        <p:nvSpPr>
          <p:cNvPr id="11" name="Slide Number Placeholder 7"/>
          <p:cNvSpPr>
            <a:spLocks noGrp="1"/>
          </p:cNvSpPr>
          <p:nvPr>
            <p:ph type="sldNum" sz="quarter" idx="12"/>
          </p:nvPr>
        </p:nvSpPr>
        <p:spPr/>
        <p:txBody>
          <a:bodyPr/>
          <a:lstStyle/>
          <a:p>
            <a:pPr>
              <a:defRPr/>
            </a:pPr>
            <a:fld id="{AFEF1A7E-C5CF-4A50-BEF9-8C576B44971B}" type="slidenum">
              <a:rPr lang="en-US">
                <a:solidFill>
                  <a:srgbClr val="000000"/>
                </a:solidFill>
              </a:rPr>
              <a:pPr>
                <a:defRPr/>
              </a:pPr>
              <a:t>6</a:t>
            </a:fld>
            <a:endParaRPr lang="en-US">
              <a:solidFill>
                <a:srgbClr val="000000"/>
              </a:solidFill>
            </a:endParaRPr>
          </a:p>
        </p:txBody>
      </p:sp>
      <p:sp>
        <p:nvSpPr>
          <p:cNvPr id="14341" name="Line 9"/>
          <p:cNvSpPr>
            <a:spLocks noChangeShapeType="1"/>
          </p:cNvSpPr>
          <p:nvPr/>
        </p:nvSpPr>
        <p:spPr bwMode="auto">
          <a:xfrm flipH="1" flipV="1">
            <a:off x="2771775" y="3789363"/>
            <a:ext cx="431800" cy="1079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
        <p:nvSpPr>
          <p:cNvPr id="14342" name="Text Box 10"/>
          <p:cNvSpPr txBox="1">
            <a:spLocks noChangeArrowheads="1"/>
          </p:cNvSpPr>
          <p:nvPr/>
        </p:nvSpPr>
        <p:spPr bwMode="auto">
          <a:xfrm>
            <a:off x="2771775" y="4868863"/>
            <a:ext cx="9366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n-US">
                <a:solidFill>
                  <a:srgbClr val="000000"/>
                </a:solidFill>
              </a:rPr>
              <a:t>Plaster</a:t>
            </a:r>
          </a:p>
        </p:txBody>
      </p:sp>
      <p:sp>
        <p:nvSpPr>
          <p:cNvPr id="14343" name="Line 11"/>
          <p:cNvSpPr>
            <a:spLocks noChangeShapeType="1"/>
          </p:cNvSpPr>
          <p:nvPr/>
        </p:nvSpPr>
        <p:spPr bwMode="auto">
          <a:xfrm flipV="1">
            <a:off x="6084888" y="2852738"/>
            <a:ext cx="719137"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
        <p:nvSpPr>
          <p:cNvPr id="14345" name="Text Box 16"/>
          <p:cNvSpPr txBox="1">
            <a:spLocks noChangeArrowheads="1"/>
          </p:cNvSpPr>
          <p:nvPr/>
        </p:nvSpPr>
        <p:spPr bwMode="auto">
          <a:xfrm>
            <a:off x="5364163" y="3213100"/>
            <a:ext cx="9366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n-US">
                <a:solidFill>
                  <a:srgbClr val="000000"/>
                </a:solidFill>
              </a:rPr>
              <a:t>Plaster</a:t>
            </a:r>
          </a:p>
        </p:txBody>
      </p:sp>
      <p:sp>
        <p:nvSpPr>
          <p:cNvPr id="14346" name="Text Box 17"/>
          <p:cNvSpPr txBox="1">
            <a:spLocks noChangeArrowheads="1"/>
          </p:cNvSpPr>
          <p:nvPr/>
        </p:nvSpPr>
        <p:spPr bwMode="auto">
          <a:xfrm>
            <a:off x="4356100" y="5445125"/>
            <a:ext cx="7191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n-US">
                <a:solidFill>
                  <a:srgbClr val="000000"/>
                </a:solidFill>
              </a:rPr>
              <a:t>Flask</a:t>
            </a:r>
          </a:p>
        </p:txBody>
      </p:sp>
      <p:sp>
        <p:nvSpPr>
          <p:cNvPr id="14347" name="Line 18"/>
          <p:cNvSpPr>
            <a:spLocks noChangeShapeType="1"/>
          </p:cNvSpPr>
          <p:nvPr/>
        </p:nvSpPr>
        <p:spPr bwMode="auto">
          <a:xfrm flipV="1">
            <a:off x="5003800" y="5373688"/>
            <a:ext cx="431800" cy="1428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3668573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body" sz="half" idx="1"/>
          </p:nvPr>
        </p:nvSpPr>
        <p:spPr>
          <a:xfrm>
            <a:off x="838200" y="1052513"/>
            <a:ext cx="4038600" cy="4530725"/>
          </a:xfrm>
        </p:spPr>
        <p:txBody>
          <a:bodyPr>
            <a:normAutofit fontScale="92500" lnSpcReduction="10000"/>
          </a:bodyPr>
          <a:lstStyle/>
          <a:p>
            <a:pPr marL="82296" indent="0" eaLnBrk="1" hangingPunct="1">
              <a:buNone/>
              <a:defRPr/>
            </a:pPr>
            <a:r>
              <a:rPr lang="en-US" sz="2800" dirty="0" smtClean="0">
                <a:solidFill>
                  <a:srgbClr val="FF0000"/>
                </a:solidFill>
              </a:rPr>
              <a:t>C  </a:t>
            </a:r>
            <a:r>
              <a:rPr lang="en-US" u="sng" dirty="0" smtClean="0"/>
              <a:t>Dental stone (Type III): (alpha hemihydrate)</a:t>
            </a:r>
            <a:r>
              <a:rPr lang="en-US" sz="2800" dirty="0" smtClean="0"/>
              <a:t>used for making</a:t>
            </a:r>
          </a:p>
          <a:p>
            <a:pPr lvl="1" eaLnBrk="1" hangingPunct="1">
              <a:defRPr/>
            </a:pPr>
            <a:r>
              <a:rPr lang="en-US" sz="2400" dirty="0" smtClean="0"/>
              <a:t>Full or partial denture models</a:t>
            </a:r>
          </a:p>
          <a:p>
            <a:pPr lvl="1" eaLnBrk="1" hangingPunct="1">
              <a:defRPr/>
            </a:pPr>
            <a:r>
              <a:rPr lang="en-US" sz="2400" dirty="0" smtClean="0"/>
              <a:t>Orthodontic models</a:t>
            </a:r>
          </a:p>
          <a:p>
            <a:pPr lvl="1" eaLnBrk="1" hangingPunct="1">
              <a:defRPr/>
            </a:pPr>
            <a:r>
              <a:rPr lang="en-US" sz="2400" dirty="0" err="1" smtClean="0"/>
              <a:t>Flasking</a:t>
            </a:r>
            <a:r>
              <a:rPr lang="en-US" sz="2400" dirty="0" smtClean="0"/>
              <a:t> procedure for acrylic dentures (teeth end)</a:t>
            </a:r>
          </a:p>
          <a:p>
            <a:pPr lvl="1" eaLnBrk="1" hangingPunct="1">
              <a:buFont typeface="Wingdings" pitchFamily="2" charset="2"/>
              <a:buNone/>
              <a:defRPr/>
            </a:pPr>
            <a:r>
              <a:rPr lang="en-US" sz="2400" dirty="0" smtClean="0"/>
              <a:t>It requires less water,</a:t>
            </a:r>
          </a:p>
          <a:p>
            <a:pPr lvl="1" eaLnBrk="1" hangingPunct="1">
              <a:buFont typeface="Wingdings" pitchFamily="2" charset="2"/>
              <a:buNone/>
              <a:defRPr/>
            </a:pPr>
            <a:r>
              <a:rPr lang="en-US" sz="2400" dirty="0" smtClean="0"/>
              <a:t>stronger than plaster</a:t>
            </a:r>
          </a:p>
        </p:txBody>
      </p:sp>
      <p:pic>
        <p:nvPicPr>
          <p:cNvPr id="15366" name="Picture 14" descr="dental stone cast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l="25551" b="8395"/>
          <a:stretch>
            <a:fillRect/>
          </a:stretch>
        </p:blipFill>
        <p:spPr>
          <a:xfrm>
            <a:off x="5018088" y="1557338"/>
            <a:ext cx="3973512" cy="3671887"/>
          </a:xfrm>
          <a:noFill/>
          <a:extLst>
            <a:ext uri="{909E8E84-426E-40DD-AFC4-6F175D3DCCD1}">
              <a14:hiddenFill xmlns:a14="http://schemas.microsoft.com/office/drawing/2010/main">
                <a:solidFill>
                  <a:srgbClr val="FFFFFF"/>
                </a:solidFill>
              </a14:hiddenFill>
            </a:ext>
          </a:extLst>
        </p:spPr>
      </p:pic>
      <p:sp>
        <p:nvSpPr>
          <p:cNvPr id="6" name="Slide Number Placeholder 6"/>
          <p:cNvSpPr>
            <a:spLocks noGrp="1"/>
          </p:cNvSpPr>
          <p:nvPr>
            <p:ph type="sldNum" sz="quarter" idx="12"/>
          </p:nvPr>
        </p:nvSpPr>
        <p:spPr/>
        <p:txBody>
          <a:bodyPr/>
          <a:lstStyle/>
          <a:p>
            <a:pPr>
              <a:defRPr/>
            </a:pPr>
            <a:fld id="{4C0A4121-808E-4FB3-99B2-62A92896BD22}" type="slidenum">
              <a:rPr lang="en-US">
                <a:solidFill>
                  <a:srgbClr val="000000"/>
                </a:solidFill>
              </a:rPr>
              <a:pPr>
                <a:defRPr/>
              </a:pPr>
              <a:t>7</a:t>
            </a:fld>
            <a:endParaRPr lang="en-US">
              <a:solidFill>
                <a:srgbClr val="000000"/>
              </a:solidFill>
            </a:endParaRPr>
          </a:p>
        </p:txBody>
      </p:sp>
      <p:sp>
        <p:nvSpPr>
          <p:cNvPr id="15365" name="Text Box 8"/>
          <p:cNvSpPr txBox="1">
            <a:spLocks noChangeArrowheads="1"/>
          </p:cNvSpPr>
          <p:nvPr/>
        </p:nvSpPr>
        <p:spPr bwMode="auto">
          <a:xfrm>
            <a:off x="5580063" y="5229225"/>
            <a:ext cx="23764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n-US">
                <a:solidFill>
                  <a:srgbClr val="000000"/>
                </a:solidFill>
              </a:rPr>
              <a:t>Dental stone casts</a:t>
            </a:r>
          </a:p>
        </p:txBody>
      </p:sp>
    </p:spTree>
    <p:extLst>
      <p:ext uri="{BB962C8B-B14F-4D97-AF65-F5344CB8AC3E}">
        <p14:creationId xmlns:p14="http://schemas.microsoft.com/office/powerpoint/2010/main" val="3866469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sz="half" idx="1"/>
          </p:nvPr>
        </p:nvSpPr>
        <p:spPr>
          <a:xfrm>
            <a:off x="954088" y="1125538"/>
            <a:ext cx="4608512" cy="4895850"/>
          </a:xfrm>
        </p:spPr>
        <p:txBody>
          <a:bodyPr/>
          <a:lstStyle/>
          <a:p>
            <a:pPr marL="82296" indent="0" eaLnBrk="1" hangingPunct="1">
              <a:buNone/>
              <a:defRPr/>
            </a:pPr>
            <a:r>
              <a:rPr lang="en-US" sz="2400" dirty="0" smtClean="0">
                <a:solidFill>
                  <a:srgbClr val="FF0000"/>
                </a:solidFill>
              </a:rPr>
              <a:t>D </a:t>
            </a:r>
            <a:r>
              <a:rPr lang="en-US" u="sng" dirty="0" smtClean="0"/>
              <a:t>Dental stone, high strength (Type IV):</a:t>
            </a:r>
          </a:p>
          <a:p>
            <a:pPr lvl="1" eaLnBrk="1" hangingPunct="1">
              <a:defRPr/>
            </a:pPr>
            <a:r>
              <a:rPr lang="en-US" sz="2400" dirty="0" smtClean="0"/>
              <a:t> die stone used in fabricating wax patterns of cast restorations (crown &amp;bridge)</a:t>
            </a:r>
          </a:p>
          <a:p>
            <a:pPr lvl="1" eaLnBrk="1" hangingPunct="1">
              <a:defRPr/>
            </a:pPr>
            <a:r>
              <a:rPr lang="en-US" sz="2400" dirty="0" smtClean="0"/>
              <a:t>Implants</a:t>
            </a:r>
          </a:p>
          <a:p>
            <a:pPr lvl="1" eaLnBrk="1" hangingPunct="1">
              <a:defRPr/>
            </a:pPr>
            <a:r>
              <a:rPr lang="en-US" sz="2400" dirty="0" smtClean="0"/>
              <a:t>Precision attachments work</a:t>
            </a:r>
          </a:p>
          <a:p>
            <a:pPr lvl="1" eaLnBrk="1" hangingPunct="1">
              <a:defRPr/>
            </a:pPr>
            <a:r>
              <a:rPr lang="en-US" sz="2400" dirty="0" smtClean="0"/>
              <a:t>Often colored pink or green</a:t>
            </a:r>
          </a:p>
          <a:p>
            <a:pPr lvl="1" eaLnBrk="1" hangingPunct="1">
              <a:defRPr/>
            </a:pPr>
            <a:r>
              <a:rPr lang="en-US" sz="2400" dirty="0" smtClean="0"/>
              <a:t>Almost 2 times stronger than type III stone</a:t>
            </a:r>
          </a:p>
        </p:txBody>
      </p:sp>
      <p:pic>
        <p:nvPicPr>
          <p:cNvPr id="16390" name="Picture 10" descr="die stone2"/>
          <p:cNvPicPr>
            <a:picLocks noGrp="1" noChangeAspect="1" noChangeArrowheads="1"/>
          </p:cNvPicPr>
          <p:nvPr>
            <p:ph sz="half" idx="2"/>
          </p:nvPr>
        </p:nvPicPr>
        <p:blipFill>
          <a:blip r:embed="rId2">
            <a:lum bright="-24000"/>
            <a:extLst>
              <a:ext uri="{28A0092B-C50C-407E-A947-70E740481C1C}">
                <a14:useLocalDpi xmlns:a14="http://schemas.microsoft.com/office/drawing/2010/main" val="0"/>
              </a:ext>
            </a:extLst>
          </a:blip>
          <a:srcRect t="26874"/>
          <a:stretch>
            <a:fillRect/>
          </a:stretch>
        </p:blipFill>
        <p:spPr>
          <a:xfrm>
            <a:off x="5784850" y="1341438"/>
            <a:ext cx="3130550" cy="3627437"/>
          </a:xfrm>
          <a:noFill/>
          <a:extLst>
            <a:ext uri="{909E8E84-426E-40DD-AFC4-6F175D3DCCD1}">
              <a14:hiddenFill xmlns:a14="http://schemas.microsoft.com/office/drawing/2010/main">
                <a:solidFill>
                  <a:srgbClr val="FFFFFF"/>
                </a:solidFill>
              </a14:hiddenFill>
            </a:ext>
          </a:extLst>
        </p:spPr>
      </p:pic>
      <p:sp>
        <p:nvSpPr>
          <p:cNvPr id="6" name="Slide Number Placeholder 6"/>
          <p:cNvSpPr>
            <a:spLocks noGrp="1"/>
          </p:cNvSpPr>
          <p:nvPr>
            <p:ph type="sldNum" sz="quarter" idx="12"/>
          </p:nvPr>
        </p:nvSpPr>
        <p:spPr/>
        <p:txBody>
          <a:bodyPr/>
          <a:lstStyle/>
          <a:p>
            <a:pPr>
              <a:defRPr/>
            </a:pPr>
            <a:fld id="{34C516D5-D98B-43C2-92E0-B8028F4F4A4E}" type="slidenum">
              <a:rPr lang="en-US">
                <a:solidFill>
                  <a:srgbClr val="000000"/>
                </a:solidFill>
              </a:rPr>
              <a:pPr>
                <a:defRPr/>
              </a:pPr>
              <a:t>8</a:t>
            </a:fld>
            <a:endParaRPr lang="en-US">
              <a:solidFill>
                <a:srgbClr val="000000"/>
              </a:solidFill>
            </a:endParaRPr>
          </a:p>
        </p:txBody>
      </p:sp>
      <p:sp>
        <p:nvSpPr>
          <p:cNvPr id="16389" name="Text Box 8"/>
          <p:cNvSpPr txBox="1">
            <a:spLocks noChangeArrowheads="1"/>
          </p:cNvSpPr>
          <p:nvPr/>
        </p:nvSpPr>
        <p:spPr bwMode="auto">
          <a:xfrm>
            <a:off x="5751513" y="5084763"/>
            <a:ext cx="32400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fontAlgn="base" hangingPunct="1">
              <a:spcBef>
                <a:spcPct val="50000"/>
              </a:spcBef>
              <a:spcAft>
                <a:spcPct val="0"/>
              </a:spcAft>
            </a:pPr>
            <a:r>
              <a:rPr lang="en-US" dirty="0">
                <a:solidFill>
                  <a:srgbClr val="000000"/>
                </a:solidFill>
              </a:rPr>
              <a:t>Die stone used in the fabrication of cast crown restoration</a:t>
            </a:r>
          </a:p>
        </p:txBody>
      </p:sp>
    </p:spTree>
    <p:extLst>
      <p:ext uri="{BB962C8B-B14F-4D97-AF65-F5344CB8AC3E}">
        <p14:creationId xmlns:p14="http://schemas.microsoft.com/office/powerpoint/2010/main" val="713906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p:txBody>
          <a:bodyPr/>
          <a:lstStyle/>
          <a:p>
            <a:pPr marL="82296" indent="0" eaLnBrk="1" hangingPunct="1">
              <a:buNone/>
              <a:defRPr/>
            </a:pPr>
            <a:r>
              <a:rPr lang="en-US" sz="2800" dirty="0" smtClean="0">
                <a:solidFill>
                  <a:srgbClr val="FF0000"/>
                </a:solidFill>
              </a:rPr>
              <a:t>E </a:t>
            </a:r>
            <a:r>
              <a:rPr lang="en-US" sz="2800" u="sng" dirty="0" smtClean="0">
                <a:solidFill>
                  <a:srgbClr val="FF0000"/>
                </a:solidFill>
              </a:rPr>
              <a:t> </a:t>
            </a:r>
            <a:r>
              <a:rPr lang="en-US" u="sng" dirty="0" smtClean="0"/>
              <a:t>High strength, high expansion dental stone (Type V)</a:t>
            </a:r>
          </a:p>
          <a:p>
            <a:pPr lvl="1" eaLnBrk="1" hangingPunct="1">
              <a:defRPr/>
            </a:pPr>
            <a:r>
              <a:rPr lang="en-US" dirty="0" smtClean="0"/>
              <a:t>Colored blue or green</a:t>
            </a:r>
          </a:p>
          <a:p>
            <a:pPr lvl="1" eaLnBrk="1" hangingPunct="1">
              <a:defRPr/>
            </a:pPr>
            <a:r>
              <a:rPr lang="en-US" dirty="0" smtClean="0"/>
              <a:t>Most costly of all gypsum materials</a:t>
            </a:r>
          </a:p>
          <a:p>
            <a:pPr lvl="1" eaLnBrk="1" hangingPunct="1">
              <a:defRPr/>
            </a:pPr>
            <a:r>
              <a:rPr lang="en-US" dirty="0" smtClean="0"/>
              <a:t>Lowest W:P ratio, higher compressive strength</a:t>
            </a:r>
          </a:p>
          <a:p>
            <a:pPr lvl="1" eaLnBrk="1" hangingPunct="1">
              <a:defRPr/>
            </a:pPr>
            <a:r>
              <a:rPr lang="en-US" dirty="0" smtClean="0"/>
              <a:t>The need for higher expansion (0.1%) was to compensate for the solidification shrinkage of some alloys used as base metals used for dental casting</a:t>
            </a:r>
          </a:p>
        </p:txBody>
      </p:sp>
      <p:sp>
        <p:nvSpPr>
          <p:cNvPr id="4" name="Slide Number Placeholder 5"/>
          <p:cNvSpPr>
            <a:spLocks noGrp="1"/>
          </p:cNvSpPr>
          <p:nvPr>
            <p:ph type="sldNum" sz="quarter" idx="12"/>
          </p:nvPr>
        </p:nvSpPr>
        <p:spPr/>
        <p:txBody>
          <a:bodyPr/>
          <a:lstStyle/>
          <a:p>
            <a:pPr>
              <a:defRPr/>
            </a:pPr>
            <a:fld id="{0AE22CE0-47FB-44DE-8FB8-429AEC0408B0}" type="slidenum">
              <a:rPr lang="en-US">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32127975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1832</Words>
  <Application>Microsoft Office PowerPoint</Application>
  <PresentationFormat>On-screen Show (4:3)</PresentationFormat>
  <Paragraphs>162</Paragraphs>
  <Slides>24</Slides>
  <Notes>2</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Solstice</vt:lpstr>
      <vt:lpstr>Trek</vt:lpstr>
      <vt:lpstr>GYPSUM MATERIAL </vt:lpstr>
      <vt:lpstr>GYPSUM MATERIAL  A number of gypsum products are used in dentistry as adjunct to dental operation. Various types of gypsum products are used to form molds and casts on  which dental prosthesis and restoration are constructed </vt:lpstr>
      <vt:lpstr>Properties of ideal gypsum product</vt:lpstr>
      <vt:lpstr>Classification of gypsum</vt:lpstr>
      <vt:lpstr>PowerPoint Presentation</vt:lpstr>
      <vt:lpstr>PowerPoint Presentation</vt:lpstr>
      <vt:lpstr>PowerPoint Presentation</vt:lpstr>
      <vt:lpstr>PowerPoint Presentation</vt:lpstr>
      <vt:lpstr>PowerPoint Presentation</vt:lpstr>
      <vt:lpstr> Methods of production Gypsum products are produced by partial dehydration of  mineral gypsum. Which is calcium sulfate DI – hydrate ( Ca So4.2H2o). They are supplied as powder when mixed with water they form slurry or paste, which set to form a rigid mass. </vt:lpstr>
      <vt:lpstr>STONE Chemically stone is the same as plaster that is Ca So4.1/2 H2o but it is made by heating gypsum in wet condition under super heat steam to 125 C. the crystals are dense and regular and have prismatic shape. They are called alpha particles. </vt:lpstr>
      <vt:lpstr>PowerPoint Presentation</vt:lpstr>
      <vt:lpstr>Manipulation </vt:lpstr>
      <vt:lpstr>PowerPoint Presentation</vt:lpstr>
      <vt:lpstr>PowerPoint Presentation</vt:lpstr>
      <vt:lpstr>Mechanical (also used with vacuum)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2009</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GYPSUM MATERIAL </dc:title>
  <dc:creator>Raied. J</dc:creator>
  <cp:lastModifiedBy>Raied. J</cp:lastModifiedBy>
  <cp:revision>3</cp:revision>
  <cp:lastPrinted>2016-11-16T18:22:11Z</cp:lastPrinted>
  <dcterms:created xsi:type="dcterms:W3CDTF">2016-11-16T17:47:16Z</dcterms:created>
  <dcterms:modified xsi:type="dcterms:W3CDTF">2016-11-16T18:23:28Z</dcterms:modified>
</cp:coreProperties>
</file>