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7" r:id="rId3"/>
    <p:sldId id="257" r:id="rId4"/>
    <p:sldId id="288" r:id="rId5"/>
    <p:sldId id="258" r:id="rId6"/>
    <p:sldId id="259" r:id="rId7"/>
    <p:sldId id="261" r:id="rId8"/>
    <p:sldId id="260" r:id="rId9"/>
    <p:sldId id="262" r:id="rId10"/>
    <p:sldId id="263" r:id="rId11"/>
    <p:sldId id="264" r:id="rId12"/>
    <p:sldId id="265" r:id="rId13"/>
    <p:sldId id="266" r:id="rId14"/>
    <p:sldId id="28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307" r:id="rId31"/>
    <p:sldId id="308" r:id="rId32"/>
    <p:sldId id="289" r:id="rId33"/>
    <p:sldId id="305" r:id="rId34"/>
    <p:sldId id="306" r:id="rId35"/>
    <p:sldId id="303" r:id="rId36"/>
    <p:sldId id="304" r:id="rId37"/>
    <p:sldId id="301" r:id="rId38"/>
    <p:sldId id="302" r:id="rId39"/>
    <p:sldId id="299" r:id="rId40"/>
    <p:sldId id="300" r:id="rId41"/>
    <p:sldId id="297" r:id="rId42"/>
    <p:sldId id="298" r:id="rId43"/>
    <p:sldId id="295" r:id="rId44"/>
    <p:sldId id="296" r:id="rId45"/>
    <p:sldId id="290" r:id="rId46"/>
    <p:sldId id="309" r:id="rId47"/>
    <p:sldId id="293" r:id="rId48"/>
    <p:sldId id="294" r:id="rId49"/>
    <p:sldId id="291" r:id="rId50"/>
    <p:sldId id="292" r:id="rId5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0C1AB97-71EF-45F7-9D3E-4AC33769D8A5}" type="datetimeFigureOut">
              <a:rPr lang="ar-IQ" smtClean="0"/>
              <a:pPr/>
              <a:t>06/04/1439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8DB46E9-5DB6-4402-B99F-BFCC30A8EF9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0C1AB97-71EF-45F7-9D3E-4AC33769D8A5}" type="datetimeFigureOut">
              <a:rPr lang="ar-IQ" smtClean="0"/>
              <a:pPr/>
              <a:t>06/04/1439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8DB46E9-5DB6-4402-B99F-BFCC30A8EF9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0C1AB97-71EF-45F7-9D3E-4AC33769D8A5}" type="datetimeFigureOut">
              <a:rPr lang="ar-IQ" smtClean="0"/>
              <a:pPr/>
              <a:t>06/04/1439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8DB46E9-5DB6-4402-B99F-BFCC30A8EF98}"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0C1AB97-71EF-45F7-9D3E-4AC33769D8A5}" type="datetimeFigureOut">
              <a:rPr lang="ar-IQ" smtClean="0"/>
              <a:pPr/>
              <a:t>06/04/1439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8DB46E9-5DB6-4402-B99F-BFCC30A8EF98}"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0C1AB97-71EF-45F7-9D3E-4AC33769D8A5}" type="datetimeFigureOut">
              <a:rPr lang="ar-IQ" smtClean="0"/>
              <a:pPr/>
              <a:t>06/04/1439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8DB46E9-5DB6-4402-B99F-BFCC30A8EF98}"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0C1AB97-71EF-45F7-9D3E-4AC33769D8A5}" type="datetimeFigureOut">
              <a:rPr lang="ar-IQ" smtClean="0"/>
              <a:pPr/>
              <a:t>06/04/1439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8DB46E9-5DB6-4402-B99F-BFCC30A8EF98}"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30C1AB97-71EF-45F7-9D3E-4AC33769D8A5}" type="datetimeFigureOut">
              <a:rPr lang="ar-IQ" smtClean="0"/>
              <a:pPr/>
              <a:t>06/04/1439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8DB46E9-5DB6-4402-B99F-BFCC30A8EF98}"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0C1AB97-71EF-45F7-9D3E-4AC33769D8A5}" type="datetimeFigureOut">
              <a:rPr lang="ar-IQ" smtClean="0"/>
              <a:pPr/>
              <a:t>06/04/1439</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F8DB46E9-5DB6-4402-B99F-BFCC30A8EF98}"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0C1AB97-71EF-45F7-9D3E-4AC33769D8A5}" type="datetimeFigureOut">
              <a:rPr lang="ar-IQ" smtClean="0"/>
              <a:pPr/>
              <a:t>06/04/1439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8DB46E9-5DB6-4402-B99F-BFCC30A8EF9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0C1AB97-71EF-45F7-9D3E-4AC33769D8A5}" type="datetimeFigureOut">
              <a:rPr lang="ar-IQ" smtClean="0"/>
              <a:pPr/>
              <a:t>06/04/1439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8DB46E9-5DB6-4402-B99F-BFCC30A8EF98}"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0C1AB97-71EF-45F7-9D3E-4AC33769D8A5}" type="datetimeFigureOut">
              <a:rPr lang="ar-IQ" smtClean="0"/>
              <a:pPr/>
              <a:t>06/04/1439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8DB46E9-5DB6-4402-B99F-BFCC30A8EF98}"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0C1AB97-71EF-45F7-9D3E-4AC33769D8A5}" type="datetimeFigureOut">
              <a:rPr lang="ar-IQ" smtClean="0"/>
              <a:pPr/>
              <a:t>06/04/1439</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8DB46E9-5DB6-4402-B99F-BFCC30A8EF9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14414" y="2500306"/>
            <a:ext cx="6448432" cy="830997"/>
          </a:xfrm>
          <a:prstGeom prst="rect">
            <a:avLst/>
          </a:prstGeom>
          <a:solidFill>
            <a:schemeClr val="tx2">
              <a:lumMod val="75000"/>
            </a:schemeClr>
          </a:solidFill>
        </p:spPr>
        <p:txBody>
          <a:bodyPr wrap="none">
            <a:spAutoFit/>
          </a:bodyPr>
          <a:lstStyle/>
          <a:p>
            <a:r>
              <a:rPr lang="en-US" sz="4800" b="1" dirty="0">
                <a:solidFill>
                  <a:srgbClr val="FFFF00"/>
                </a:solidFill>
              </a:rPr>
              <a:t>Periodontal </a:t>
            </a:r>
            <a:r>
              <a:rPr lang="en-US" sz="4800" b="1" dirty="0" smtClean="0">
                <a:solidFill>
                  <a:srgbClr val="FFFF00"/>
                </a:solidFill>
              </a:rPr>
              <a:t>Flap Surgery</a:t>
            </a:r>
            <a:endParaRPr lang="ar-IQ" sz="48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9328" y="964245"/>
            <a:ext cx="7643866" cy="4893647"/>
          </a:xfrm>
          <a:prstGeom prst="rect">
            <a:avLst/>
          </a:prstGeom>
          <a:solidFill>
            <a:schemeClr val="tx2">
              <a:lumMod val="75000"/>
            </a:schemeClr>
          </a:solidFill>
          <a:ln>
            <a:solidFill>
              <a:srgbClr val="FFFF00"/>
            </a:solidFill>
          </a:ln>
        </p:spPr>
        <p:txBody>
          <a:bodyPr wrap="square">
            <a:spAutoFit/>
          </a:bodyPr>
          <a:lstStyle/>
          <a:p>
            <a:pPr algn="just" rtl="0"/>
            <a:r>
              <a:rPr lang="en-US" sz="2400" b="1" dirty="0">
                <a:solidFill>
                  <a:srgbClr val="FFFF00"/>
                </a:solidFill>
              </a:rPr>
              <a:t>Based on management of the papilla, </a:t>
            </a:r>
            <a:r>
              <a:rPr lang="en-US" sz="2400" dirty="0">
                <a:solidFill>
                  <a:srgbClr val="FFFF00"/>
                </a:solidFill>
              </a:rPr>
              <a:t>flaps can be </a:t>
            </a:r>
            <a:r>
              <a:rPr lang="en-US" sz="2400" dirty="0" smtClean="0">
                <a:solidFill>
                  <a:srgbClr val="FFFF00"/>
                </a:solidFill>
              </a:rPr>
              <a:t>conventional or </a:t>
            </a:r>
            <a:r>
              <a:rPr lang="en-US" sz="2400" dirty="0">
                <a:solidFill>
                  <a:srgbClr val="FFFF00"/>
                </a:solidFill>
              </a:rPr>
              <a:t>papilla preservation flaps. </a:t>
            </a:r>
            <a:endParaRPr lang="en-US" sz="2400" dirty="0" smtClean="0">
              <a:solidFill>
                <a:srgbClr val="FFFF00"/>
              </a:solidFill>
            </a:endParaRPr>
          </a:p>
          <a:p>
            <a:pPr algn="just" rtl="0"/>
            <a:r>
              <a:rPr lang="en-US" sz="2400" dirty="0" smtClean="0">
                <a:solidFill>
                  <a:srgbClr val="FFFF00"/>
                </a:solidFill>
              </a:rPr>
              <a:t>In </a:t>
            </a:r>
            <a:r>
              <a:rPr lang="en-US" sz="2400" dirty="0">
                <a:solidFill>
                  <a:srgbClr val="FFFF00"/>
                </a:solidFill>
              </a:rPr>
              <a:t>the </a:t>
            </a:r>
            <a:r>
              <a:rPr lang="en-US" sz="2400" i="1" dirty="0">
                <a:solidFill>
                  <a:srgbClr val="FFFF00"/>
                </a:solidFill>
              </a:rPr>
              <a:t>conventional flap, the </a:t>
            </a:r>
            <a:r>
              <a:rPr lang="en-US" sz="2400" i="1" dirty="0" err="1" smtClean="0">
                <a:solidFill>
                  <a:srgbClr val="FFFF00"/>
                </a:solidFill>
              </a:rPr>
              <a:t>interdental</a:t>
            </a:r>
            <a:r>
              <a:rPr lang="en-US" sz="2400" i="1" dirty="0" smtClean="0">
                <a:solidFill>
                  <a:srgbClr val="FFFF00"/>
                </a:solidFill>
              </a:rPr>
              <a:t> </a:t>
            </a:r>
            <a:r>
              <a:rPr lang="en-US" sz="2400" dirty="0" smtClean="0">
                <a:solidFill>
                  <a:srgbClr val="FFFF00"/>
                </a:solidFill>
              </a:rPr>
              <a:t>papilla </a:t>
            </a:r>
            <a:r>
              <a:rPr lang="en-US" sz="2400" dirty="0">
                <a:solidFill>
                  <a:srgbClr val="FFFF00"/>
                </a:solidFill>
              </a:rPr>
              <a:t>is split beneath the contact point of the two </a:t>
            </a:r>
            <a:r>
              <a:rPr lang="en-US" sz="2400" dirty="0" smtClean="0">
                <a:solidFill>
                  <a:srgbClr val="FFFF00"/>
                </a:solidFill>
              </a:rPr>
              <a:t>approximating teeth </a:t>
            </a:r>
            <a:r>
              <a:rPr lang="en-US" sz="2400" dirty="0">
                <a:solidFill>
                  <a:srgbClr val="FFFF00"/>
                </a:solidFill>
              </a:rPr>
              <a:t>to allow reflection </a:t>
            </a:r>
            <a:r>
              <a:rPr lang="en-US" sz="2400" dirty="0" smtClean="0">
                <a:solidFill>
                  <a:srgbClr val="FFFF00"/>
                </a:solidFill>
              </a:rPr>
              <a:t>of </a:t>
            </a:r>
            <a:r>
              <a:rPr lang="en-US" sz="2400" dirty="0">
                <a:solidFill>
                  <a:srgbClr val="FFFF00"/>
                </a:solidFill>
              </a:rPr>
              <a:t>the </a:t>
            </a:r>
            <a:r>
              <a:rPr lang="en-US" sz="2400" dirty="0" err="1">
                <a:solidFill>
                  <a:srgbClr val="FFFF00"/>
                </a:solidFill>
              </a:rPr>
              <a:t>buccal</a:t>
            </a:r>
            <a:r>
              <a:rPr lang="en-US" sz="2400" dirty="0">
                <a:solidFill>
                  <a:srgbClr val="FFFF00"/>
                </a:solidFill>
              </a:rPr>
              <a:t> and lingual flaps. The </a:t>
            </a:r>
            <a:r>
              <a:rPr lang="en-US" sz="2400" dirty="0" smtClean="0">
                <a:solidFill>
                  <a:srgbClr val="FFFF00"/>
                </a:solidFill>
              </a:rPr>
              <a:t>incision is </a:t>
            </a:r>
            <a:r>
              <a:rPr lang="en-US" sz="2400" dirty="0">
                <a:solidFill>
                  <a:srgbClr val="FFFF00"/>
                </a:solidFill>
              </a:rPr>
              <a:t>usually scalloped to maintain gingival morphology and retain </a:t>
            </a:r>
            <a:r>
              <a:rPr lang="en-US" sz="2400" dirty="0" smtClean="0">
                <a:solidFill>
                  <a:srgbClr val="FFFF00"/>
                </a:solidFill>
              </a:rPr>
              <a:t>as much </a:t>
            </a:r>
            <a:r>
              <a:rPr lang="en-US" sz="2400" dirty="0">
                <a:solidFill>
                  <a:srgbClr val="FFFF00"/>
                </a:solidFill>
              </a:rPr>
              <a:t>papilla as possible. The conventional flap is used (1) </a:t>
            </a:r>
            <a:r>
              <a:rPr lang="en-US" sz="2400" dirty="0" smtClean="0">
                <a:solidFill>
                  <a:srgbClr val="FFFF00"/>
                </a:solidFill>
              </a:rPr>
              <a:t>when the </a:t>
            </a:r>
            <a:r>
              <a:rPr lang="en-US" sz="2400" dirty="0" err="1">
                <a:solidFill>
                  <a:srgbClr val="FFFF00"/>
                </a:solidFill>
              </a:rPr>
              <a:t>interdental</a:t>
            </a:r>
            <a:r>
              <a:rPr lang="en-US" sz="2400" dirty="0">
                <a:solidFill>
                  <a:srgbClr val="FFFF00"/>
                </a:solidFill>
              </a:rPr>
              <a:t> spaces are too narrow, thereby precluding </a:t>
            </a:r>
            <a:r>
              <a:rPr lang="en-US" sz="2400" dirty="0" smtClean="0">
                <a:solidFill>
                  <a:srgbClr val="FFFF00"/>
                </a:solidFill>
              </a:rPr>
              <a:t>the</a:t>
            </a:r>
            <a:r>
              <a:rPr lang="en-US" sz="2400" dirty="0">
                <a:solidFill>
                  <a:srgbClr val="FFFF00"/>
                </a:solidFill>
              </a:rPr>
              <a:t> possibility of preserving the papilla and (2) when the flap is to </a:t>
            </a:r>
            <a:r>
              <a:rPr lang="en-US" sz="2400" dirty="0" smtClean="0">
                <a:solidFill>
                  <a:srgbClr val="FFFF00"/>
                </a:solidFill>
              </a:rPr>
              <a:t>be displaced</a:t>
            </a:r>
            <a:r>
              <a:rPr lang="en-US" sz="2400" dirty="0">
                <a:solidFill>
                  <a:srgbClr val="FFFF00"/>
                </a:solidFill>
              </a:rPr>
              <a:t>.</a:t>
            </a:r>
          </a:p>
          <a:p>
            <a:pPr algn="just" rtl="0"/>
            <a:r>
              <a:rPr lang="en-US" sz="2400" dirty="0">
                <a:solidFill>
                  <a:srgbClr val="FFFF00"/>
                </a:solidFill>
              </a:rPr>
              <a:t>Conventional flaps include the modified </a:t>
            </a:r>
            <a:r>
              <a:rPr lang="en-US" sz="2400" dirty="0" err="1">
                <a:solidFill>
                  <a:srgbClr val="FFFF00"/>
                </a:solidFill>
              </a:rPr>
              <a:t>Widman</a:t>
            </a:r>
            <a:r>
              <a:rPr lang="en-US" sz="2400" dirty="0">
                <a:solidFill>
                  <a:srgbClr val="FFFF00"/>
                </a:solidFill>
              </a:rPr>
              <a:t> flap, </a:t>
            </a:r>
            <a:r>
              <a:rPr lang="en-US" sz="2400" dirty="0" smtClean="0">
                <a:solidFill>
                  <a:srgbClr val="FFFF00"/>
                </a:solidFill>
              </a:rPr>
              <a:t>the </a:t>
            </a:r>
            <a:r>
              <a:rPr lang="en-US" sz="2400" dirty="0" err="1" smtClean="0">
                <a:solidFill>
                  <a:srgbClr val="FFFF00"/>
                </a:solidFill>
              </a:rPr>
              <a:t>undisplaced</a:t>
            </a:r>
            <a:r>
              <a:rPr lang="en-US" sz="2400" dirty="0" smtClean="0">
                <a:solidFill>
                  <a:srgbClr val="FFFF00"/>
                </a:solidFill>
              </a:rPr>
              <a:t> </a:t>
            </a:r>
            <a:r>
              <a:rPr lang="en-US" sz="2400" dirty="0">
                <a:solidFill>
                  <a:srgbClr val="FFFF00"/>
                </a:solidFill>
              </a:rPr>
              <a:t>flap, the apically displaced flap, and the flap for </a:t>
            </a:r>
            <a:r>
              <a:rPr lang="en-US" sz="2400" dirty="0" smtClean="0">
                <a:solidFill>
                  <a:srgbClr val="FFFF00"/>
                </a:solidFill>
              </a:rPr>
              <a:t>reconstructive procedures</a:t>
            </a:r>
            <a:r>
              <a:rPr lang="en-US" sz="2400" dirty="0">
                <a:solidFill>
                  <a:srgbClr val="FFFF00"/>
                </a:solidFill>
              </a:rPr>
              <a:t>. </a:t>
            </a:r>
            <a:endParaRPr lang="en-US" sz="2400" dirty="0" smtClean="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2000240"/>
            <a:ext cx="6929486" cy="1938992"/>
          </a:xfrm>
          <a:prstGeom prst="rect">
            <a:avLst/>
          </a:prstGeom>
          <a:solidFill>
            <a:schemeClr val="tx2">
              <a:lumMod val="75000"/>
            </a:schemeClr>
          </a:solidFill>
          <a:ln>
            <a:solidFill>
              <a:srgbClr val="FFFF00"/>
            </a:solidFill>
          </a:ln>
        </p:spPr>
        <p:txBody>
          <a:bodyPr wrap="square">
            <a:spAutoFit/>
          </a:bodyPr>
          <a:lstStyle/>
          <a:p>
            <a:pPr lvl="0" algn="just" rtl="0"/>
            <a:r>
              <a:rPr lang="en-US" sz="2400" dirty="0">
                <a:solidFill>
                  <a:srgbClr val="FFFF00"/>
                </a:solidFill>
              </a:rPr>
              <a:t>The </a:t>
            </a:r>
            <a:r>
              <a:rPr lang="en-US" sz="2400" i="1" dirty="0">
                <a:solidFill>
                  <a:srgbClr val="FFFF00"/>
                </a:solidFill>
              </a:rPr>
              <a:t>papilla preservation flap </a:t>
            </a:r>
            <a:r>
              <a:rPr lang="en-US" sz="2400" dirty="0">
                <a:solidFill>
                  <a:srgbClr val="FFFF00"/>
                </a:solidFill>
              </a:rPr>
              <a:t>incorporates the entire papilla </a:t>
            </a:r>
            <a:r>
              <a:rPr lang="en-US" sz="2400" dirty="0" smtClean="0">
                <a:solidFill>
                  <a:srgbClr val="FFFF00"/>
                </a:solidFill>
              </a:rPr>
              <a:t>in one </a:t>
            </a:r>
            <a:r>
              <a:rPr lang="en-US" sz="2400" dirty="0">
                <a:solidFill>
                  <a:srgbClr val="FFFF00"/>
                </a:solidFill>
              </a:rPr>
              <a:t>of the flaps by means of </a:t>
            </a:r>
            <a:r>
              <a:rPr lang="en-US" sz="2400" dirty="0" err="1">
                <a:solidFill>
                  <a:srgbClr val="FFFF00"/>
                </a:solidFill>
              </a:rPr>
              <a:t>crevicular</a:t>
            </a:r>
            <a:r>
              <a:rPr lang="en-US" sz="2400" dirty="0">
                <a:solidFill>
                  <a:srgbClr val="FFFF00"/>
                </a:solidFill>
              </a:rPr>
              <a:t> </a:t>
            </a:r>
            <a:r>
              <a:rPr lang="en-US" sz="2400" dirty="0" err="1">
                <a:solidFill>
                  <a:srgbClr val="FFFF00"/>
                </a:solidFill>
              </a:rPr>
              <a:t>interdental</a:t>
            </a:r>
            <a:r>
              <a:rPr lang="en-US" sz="2400" dirty="0">
                <a:solidFill>
                  <a:srgbClr val="FFFF00"/>
                </a:solidFill>
              </a:rPr>
              <a:t> incisions to </a:t>
            </a:r>
            <a:r>
              <a:rPr lang="en-US" sz="2400" dirty="0" smtClean="0">
                <a:solidFill>
                  <a:srgbClr val="FFFF00"/>
                </a:solidFill>
              </a:rPr>
              <a:t>sever the </a:t>
            </a:r>
            <a:r>
              <a:rPr lang="en-US" sz="2400" dirty="0">
                <a:solidFill>
                  <a:srgbClr val="FFFF00"/>
                </a:solidFill>
              </a:rPr>
              <a:t>connective tissue attachment and a horizontal incision at </a:t>
            </a:r>
            <a:r>
              <a:rPr lang="en-US" sz="2400" dirty="0" smtClean="0">
                <a:solidFill>
                  <a:srgbClr val="FFFF00"/>
                </a:solidFill>
              </a:rPr>
              <a:t>the base </a:t>
            </a:r>
            <a:r>
              <a:rPr lang="en-US" sz="2400" dirty="0">
                <a:solidFill>
                  <a:srgbClr val="FFFF00"/>
                </a:solidFill>
              </a:rPr>
              <a:t>of the papilla, leaving it connected to one of the flaps.</a:t>
            </a:r>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42244" y="427472"/>
            <a:ext cx="7715304" cy="6063198"/>
          </a:xfrm>
          <a:prstGeom prst="rect">
            <a:avLst/>
          </a:prstGeom>
          <a:solidFill>
            <a:schemeClr val="tx2">
              <a:lumMod val="75000"/>
            </a:schemeClr>
          </a:solidFill>
          <a:ln>
            <a:solidFill>
              <a:srgbClr val="FFFF00"/>
            </a:solidFill>
          </a:ln>
        </p:spPr>
        <p:txBody>
          <a:bodyPr wrap="square">
            <a:spAutoFit/>
          </a:bodyPr>
          <a:lstStyle/>
          <a:p>
            <a:pPr algn="just" rtl="0"/>
            <a:r>
              <a:rPr lang="en-US" sz="2800" b="1" dirty="0" smtClean="0">
                <a:solidFill>
                  <a:srgbClr val="FFFF00"/>
                </a:solidFill>
              </a:rPr>
              <a:t>FLAP DESIGN</a:t>
            </a:r>
          </a:p>
          <a:p>
            <a:pPr algn="just" rtl="0"/>
            <a:r>
              <a:rPr lang="en-US" sz="2400" dirty="0" smtClean="0">
                <a:solidFill>
                  <a:srgbClr val="FFFF00"/>
                </a:solidFill>
              </a:rPr>
              <a:t>The design of the flap is dictated by the surgical judgment of the operator and may depend on the objectives of the procedure. The necessary degree of access to the underlying bone and root surfaces and the final position of the flap must be considered in designing the flap. Preservation of good blood supply to the flap is also </a:t>
            </a:r>
            <a:r>
              <a:rPr lang="en-US" sz="2400" dirty="0" smtClean="0">
                <a:solidFill>
                  <a:srgbClr val="FFFF00"/>
                </a:solidFill>
              </a:rPr>
              <a:t>an important </a:t>
            </a:r>
            <a:r>
              <a:rPr lang="en-US" sz="2400" dirty="0" smtClean="0">
                <a:solidFill>
                  <a:srgbClr val="FFFF00"/>
                </a:solidFill>
              </a:rPr>
              <a:t>consideration.</a:t>
            </a:r>
          </a:p>
          <a:p>
            <a:pPr algn="just" rtl="0"/>
            <a:r>
              <a:rPr lang="en-US" sz="2400" dirty="0" smtClean="0">
                <a:solidFill>
                  <a:srgbClr val="FFFF00"/>
                </a:solidFill>
              </a:rPr>
              <a:t>Two basic flap designs are used. Depending on how the </a:t>
            </a:r>
            <a:r>
              <a:rPr lang="en-US" sz="2400" dirty="0" err="1" smtClean="0">
                <a:solidFill>
                  <a:srgbClr val="FFFF00"/>
                </a:solidFill>
              </a:rPr>
              <a:t>interdental</a:t>
            </a:r>
            <a:r>
              <a:rPr lang="en-US" sz="2400" dirty="0" smtClean="0">
                <a:solidFill>
                  <a:srgbClr val="FFFF00"/>
                </a:solidFill>
              </a:rPr>
              <a:t> papilla is managed, flaps can either split the papilla (conventional flap) or preserve it (papilla preservation flap).</a:t>
            </a:r>
          </a:p>
          <a:p>
            <a:pPr algn="just" rtl="0"/>
            <a:r>
              <a:rPr lang="en-US" sz="2400" dirty="0" smtClean="0">
                <a:solidFill>
                  <a:srgbClr val="FFFF00"/>
                </a:solidFill>
              </a:rPr>
              <a:t>In the conventional flap procedure, the incisions for the facial and the lingual or palatal flap reach the tip of the </a:t>
            </a:r>
            <a:r>
              <a:rPr lang="en-US" sz="2400" dirty="0" err="1" smtClean="0">
                <a:solidFill>
                  <a:srgbClr val="FFFF00"/>
                </a:solidFill>
              </a:rPr>
              <a:t>interdental</a:t>
            </a:r>
            <a:r>
              <a:rPr lang="en-US" sz="2400" dirty="0" smtClean="0">
                <a:solidFill>
                  <a:srgbClr val="FFFF00"/>
                </a:solidFill>
              </a:rPr>
              <a:t> papilla or its vicinity, thereby splitting the papilla into a facial half and a lingual or palatal half.</a:t>
            </a:r>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99234" y="69150"/>
            <a:ext cx="6434789" cy="4857773"/>
          </a:xfrm>
          <a:prstGeom prst="rect">
            <a:avLst/>
          </a:prstGeom>
          <a:noFill/>
          <a:ln w="9525">
            <a:noFill/>
            <a:miter lim="800000"/>
            <a:headEnd/>
            <a:tailEnd/>
          </a:ln>
          <a:effectLst/>
        </p:spPr>
      </p:pic>
      <p:sp>
        <p:nvSpPr>
          <p:cNvPr id="3" name="مستطيل 2"/>
          <p:cNvSpPr/>
          <p:nvPr/>
        </p:nvSpPr>
        <p:spPr>
          <a:xfrm>
            <a:off x="599368" y="4955962"/>
            <a:ext cx="7943000" cy="1938992"/>
          </a:xfrm>
          <a:prstGeom prst="rect">
            <a:avLst/>
          </a:prstGeom>
          <a:solidFill>
            <a:schemeClr val="tx2">
              <a:lumMod val="75000"/>
            </a:schemeClr>
          </a:solidFill>
          <a:ln>
            <a:solidFill>
              <a:srgbClr val="FFFF00"/>
            </a:solidFill>
          </a:ln>
        </p:spPr>
        <p:txBody>
          <a:bodyPr wrap="square">
            <a:spAutoFit/>
          </a:bodyPr>
          <a:lstStyle/>
          <a:p>
            <a:pPr algn="just" rtl="0"/>
            <a:r>
              <a:rPr lang="en-US" sz="2000" b="1" dirty="0" smtClean="0">
                <a:solidFill>
                  <a:srgbClr val="FFFF00"/>
                </a:solidFill>
              </a:rPr>
              <a:t>Flap design for conventional or traditional flap technique.</a:t>
            </a:r>
          </a:p>
          <a:p>
            <a:pPr algn="just" rtl="0"/>
            <a:r>
              <a:rPr lang="en-US" sz="2000" b="1" dirty="0" smtClean="0">
                <a:solidFill>
                  <a:srgbClr val="FFFF00"/>
                </a:solidFill>
              </a:rPr>
              <a:t>A</a:t>
            </a:r>
            <a:r>
              <a:rPr lang="en-US" sz="2000" dirty="0" smtClean="0">
                <a:solidFill>
                  <a:srgbClr val="FFFF00"/>
                </a:solidFill>
              </a:rPr>
              <a:t>, Design of incisions: internal bevel incision, splitting the papilla, and vertical incisions are drawn in interrupted lines. </a:t>
            </a:r>
            <a:r>
              <a:rPr lang="en-US" sz="2000" b="1" dirty="0" smtClean="0">
                <a:solidFill>
                  <a:srgbClr val="FFFF00"/>
                </a:solidFill>
              </a:rPr>
              <a:t>B, </a:t>
            </a:r>
            <a:r>
              <a:rPr lang="en-US" sz="2000" dirty="0" smtClean="0">
                <a:solidFill>
                  <a:srgbClr val="FFFF00"/>
                </a:solidFill>
              </a:rPr>
              <a:t>The flap has been elevated, and the wedge of tissue next to the tooth is still in place. </a:t>
            </a:r>
            <a:r>
              <a:rPr lang="en-US" sz="2000" b="1" dirty="0" smtClean="0">
                <a:solidFill>
                  <a:srgbClr val="FFFF00"/>
                </a:solidFill>
              </a:rPr>
              <a:t>C, </a:t>
            </a:r>
            <a:r>
              <a:rPr lang="en-US" sz="2000" dirty="0" smtClean="0">
                <a:solidFill>
                  <a:srgbClr val="FFFF00"/>
                </a:solidFill>
              </a:rPr>
              <a:t>All marginal tissue has been removed, exposing the underlying bone. </a:t>
            </a:r>
            <a:r>
              <a:rPr lang="en-US" sz="2000" b="1" dirty="0" smtClean="0">
                <a:solidFill>
                  <a:srgbClr val="FFFF00"/>
                </a:solidFill>
              </a:rPr>
              <a:t>D</a:t>
            </a:r>
            <a:r>
              <a:rPr lang="en-US" sz="2000" dirty="0" smtClean="0">
                <a:solidFill>
                  <a:srgbClr val="FFFF00"/>
                </a:solidFill>
              </a:rPr>
              <a:t>, Tissue returned to its original position. Proximal areas are not totally covered.</a:t>
            </a:r>
            <a:endParaRPr lang="ar-IQ" sz="20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99500" y="327018"/>
            <a:ext cx="5903145" cy="4786334"/>
          </a:xfrm>
          <a:prstGeom prst="rect">
            <a:avLst/>
          </a:prstGeom>
          <a:noFill/>
          <a:ln w="9525">
            <a:noFill/>
            <a:miter lim="800000"/>
            <a:headEnd/>
            <a:tailEnd/>
          </a:ln>
          <a:effectLst/>
        </p:spPr>
      </p:pic>
      <p:sp>
        <p:nvSpPr>
          <p:cNvPr id="5" name="مستطيل 4"/>
          <p:cNvSpPr/>
          <p:nvPr/>
        </p:nvSpPr>
        <p:spPr>
          <a:xfrm>
            <a:off x="642910" y="5190777"/>
            <a:ext cx="8072494" cy="1631216"/>
          </a:xfrm>
          <a:prstGeom prst="rect">
            <a:avLst/>
          </a:prstGeom>
          <a:solidFill>
            <a:schemeClr val="tx2">
              <a:lumMod val="75000"/>
            </a:schemeClr>
          </a:solidFill>
          <a:ln>
            <a:solidFill>
              <a:srgbClr val="FFFF00"/>
            </a:solidFill>
          </a:ln>
        </p:spPr>
        <p:txBody>
          <a:bodyPr wrap="square">
            <a:spAutoFit/>
          </a:bodyPr>
          <a:lstStyle/>
          <a:p>
            <a:pPr algn="just" rtl="0"/>
            <a:r>
              <a:rPr lang="en-US" sz="2000" b="1" dirty="0" smtClean="0">
                <a:solidFill>
                  <a:srgbClr val="FFFF00"/>
                </a:solidFill>
              </a:rPr>
              <a:t>Flap design for </a:t>
            </a:r>
            <a:r>
              <a:rPr lang="en-US" sz="2000" b="1" dirty="0" err="1" smtClean="0">
                <a:solidFill>
                  <a:srgbClr val="FFFF00"/>
                </a:solidFill>
              </a:rPr>
              <a:t>sulcular</a:t>
            </a:r>
            <a:r>
              <a:rPr lang="en-US" sz="2000" b="1" dirty="0" smtClean="0">
                <a:solidFill>
                  <a:srgbClr val="FFFF00"/>
                </a:solidFill>
              </a:rPr>
              <a:t> incision flap. </a:t>
            </a:r>
          </a:p>
          <a:p>
            <a:pPr algn="just" rtl="0"/>
            <a:r>
              <a:rPr lang="en-US" sz="2000" b="1" dirty="0" smtClean="0">
                <a:solidFill>
                  <a:srgbClr val="FFFF00"/>
                </a:solidFill>
              </a:rPr>
              <a:t>A, Design of incisions: </a:t>
            </a:r>
            <a:r>
              <a:rPr lang="en-US" sz="2000" b="1" dirty="0" err="1" smtClean="0">
                <a:solidFill>
                  <a:srgbClr val="FFFF00"/>
                </a:solidFill>
              </a:rPr>
              <a:t>sulcular</a:t>
            </a:r>
            <a:r>
              <a:rPr lang="en-US" sz="2000" b="1" dirty="0" smtClean="0">
                <a:solidFill>
                  <a:srgbClr val="FFFF00"/>
                </a:solidFill>
              </a:rPr>
              <a:t> incisions and vertical incisions are depicted by interrupted lines. B, The flap has been elevated, exposing the underlying bone. C, Tissue returned to its original position covers the entire </a:t>
            </a:r>
            <a:r>
              <a:rPr lang="en-US" sz="2000" b="1" dirty="0" err="1" smtClean="0">
                <a:solidFill>
                  <a:srgbClr val="FFFF00"/>
                </a:solidFill>
              </a:rPr>
              <a:t>interdental</a:t>
            </a:r>
            <a:r>
              <a:rPr lang="en-US" sz="2000" b="1" dirty="0" smtClean="0">
                <a:solidFill>
                  <a:srgbClr val="FFFF00"/>
                </a:solidFill>
              </a:rPr>
              <a:t> spaces.</a:t>
            </a:r>
            <a:endParaRPr lang="ar-IQ" sz="2000"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1285860"/>
            <a:ext cx="7786742" cy="4401205"/>
          </a:xfrm>
          <a:prstGeom prst="rect">
            <a:avLst/>
          </a:prstGeom>
          <a:solidFill>
            <a:schemeClr val="tx2">
              <a:lumMod val="75000"/>
            </a:schemeClr>
          </a:solidFill>
          <a:ln>
            <a:solidFill>
              <a:srgbClr val="FFFF00"/>
            </a:solidFill>
          </a:ln>
        </p:spPr>
        <p:txBody>
          <a:bodyPr wrap="square">
            <a:spAutoFit/>
          </a:bodyPr>
          <a:lstStyle/>
          <a:p>
            <a:pPr algn="just" rtl="0"/>
            <a:r>
              <a:rPr lang="en-US" sz="2800" b="1" dirty="0" smtClean="0">
                <a:solidFill>
                  <a:srgbClr val="FFFF00"/>
                </a:solidFill>
              </a:rPr>
              <a:t>INCISIONS</a:t>
            </a:r>
          </a:p>
          <a:p>
            <a:pPr algn="just" rtl="0"/>
            <a:r>
              <a:rPr lang="en-US" sz="2400" dirty="0" smtClean="0">
                <a:solidFill>
                  <a:srgbClr val="FFFF00"/>
                </a:solidFill>
              </a:rPr>
              <a:t>Periodontal flaps use horizontal and vertical incisions.</a:t>
            </a:r>
          </a:p>
          <a:p>
            <a:pPr algn="just" rtl="0"/>
            <a:endParaRPr lang="en-US" sz="800" b="1" dirty="0" smtClean="0">
              <a:solidFill>
                <a:srgbClr val="FFFF00"/>
              </a:solidFill>
            </a:endParaRPr>
          </a:p>
          <a:p>
            <a:pPr algn="just" rtl="0"/>
            <a:r>
              <a:rPr lang="en-US" sz="2800" b="1" dirty="0" smtClean="0">
                <a:solidFill>
                  <a:srgbClr val="FFFF00"/>
                </a:solidFill>
              </a:rPr>
              <a:t>Horizontal Incisions</a:t>
            </a:r>
          </a:p>
          <a:p>
            <a:pPr algn="just" rtl="0"/>
            <a:r>
              <a:rPr lang="en-US" sz="2400" dirty="0" smtClean="0">
                <a:solidFill>
                  <a:srgbClr val="FFFF00"/>
                </a:solidFill>
              </a:rPr>
              <a:t>Horizontal incisions are directed along the margin of the </a:t>
            </a:r>
            <a:r>
              <a:rPr lang="en-US" sz="2400" dirty="0" err="1" smtClean="0">
                <a:solidFill>
                  <a:srgbClr val="FFFF00"/>
                </a:solidFill>
              </a:rPr>
              <a:t>gingiva</a:t>
            </a:r>
            <a:r>
              <a:rPr lang="en-US" sz="2400" dirty="0" smtClean="0">
                <a:solidFill>
                  <a:srgbClr val="FFFF00"/>
                </a:solidFill>
              </a:rPr>
              <a:t> in a </a:t>
            </a:r>
            <a:r>
              <a:rPr lang="en-US" sz="2400" dirty="0" err="1" smtClean="0">
                <a:solidFill>
                  <a:srgbClr val="FFFF00"/>
                </a:solidFill>
              </a:rPr>
              <a:t>mesial</a:t>
            </a:r>
            <a:r>
              <a:rPr lang="en-US" sz="2400" dirty="0" smtClean="0">
                <a:solidFill>
                  <a:srgbClr val="FFFF00"/>
                </a:solidFill>
              </a:rPr>
              <a:t> or a distal direction. Two types of horizontal incisions have been recommended: the internal bevel incision, which starts at a distance from the gingival margin and is aimed at the bone crest, and the </a:t>
            </a:r>
            <a:r>
              <a:rPr lang="en-US" sz="2400" dirty="0" err="1" smtClean="0">
                <a:solidFill>
                  <a:srgbClr val="FFFF00"/>
                </a:solidFill>
              </a:rPr>
              <a:t>crevicular</a:t>
            </a:r>
            <a:r>
              <a:rPr lang="en-US" sz="2400" dirty="0" smtClean="0">
                <a:solidFill>
                  <a:srgbClr val="FFFF00"/>
                </a:solidFill>
              </a:rPr>
              <a:t> incision, which starts at the bottom of the pocket and is directed to the bone margin. In addition, the </a:t>
            </a:r>
            <a:r>
              <a:rPr lang="en-US" sz="2400" dirty="0" err="1" smtClean="0">
                <a:solidFill>
                  <a:srgbClr val="FFFF00"/>
                </a:solidFill>
              </a:rPr>
              <a:t>interdental</a:t>
            </a:r>
            <a:r>
              <a:rPr lang="en-US" sz="2400" dirty="0" smtClean="0">
                <a:solidFill>
                  <a:srgbClr val="FFFF00"/>
                </a:solidFill>
              </a:rPr>
              <a:t> incision is performed after the flap is elevated.</a:t>
            </a:r>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1489724"/>
            <a:ext cx="8001056" cy="3939540"/>
          </a:xfrm>
          <a:prstGeom prst="rect">
            <a:avLst/>
          </a:prstGeom>
          <a:solidFill>
            <a:schemeClr val="tx2">
              <a:lumMod val="75000"/>
            </a:schemeClr>
          </a:solidFill>
          <a:ln>
            <a:solidFill>
              <a:srgbClr val="FFFF00"/>
            </a:solidFill>
          </a:ln>
        </p:spPr>
        <p:txBody>
          <a:bodyPr wrap="square">
            <a:spAutoFit/>
          </a:bodyPr>
          <a:lstStyle/>
          <a:p>
            <a:pPr algn="just" rtl="0"/>
            <a:r>
              <a:rPr lang="en-US" sz="2400" dirty="0" smtClean="0">
                <a:solidFill>
                  <a:srgbClr val="FFFF00"/>
                </a:solidFill>
              </a:rPr>
              <a:t>The </a:t>
            </a:r>
            <a:r>
              <a:rPr lang="en-US" sz="2400" i="1" dirty="0" smtClean="0">
                <a:solidFill>
                  <a:srgbClr val="FFFF00"/>
                </a:solidFill>
              </a:rPr>
              <a:t>internal bevel incision </a:t>
            </a:r>
            <a:r>
              <a:rPr lang="en-US" sz="2400" dirty="0" smtClean="0">
                <a:solidFill>
                  <a:srgbClr val="FFFF00"/>
                </a:solidFill>
              </a:rPr>
              <a:t>is basic to most periodontal flap procedures. It is the incision from which the flap is reflected to expose the underlying bone and root. The internal bevel incision accomplishes three important objectives: </a:t>
            </a:r>
          </a:p>
          <a:p>
            <a:pPr algn="just" rtl="0"/>
            <a:endParaRPr lang="en-US" sz="1000" dirty="0" smtClean="0">
              <a:solidFill>
                <a:srgbClr val="FFFF00"/>
              </a:solidFill>
            </a:endParaRPr>
          </a:p>
          <a:p>
            <a:pPr algn="just" rtl="0"/>
            <a:r>
              <a:rPr lang="en-US" sz="2400" dirty="0" smtClean="0">
                <a:solidFill>
                  <a:srgbClr val="FFFF00"/>
                </a:solidFill>
              </a:rPr>
              <a:t>(1) it removes the pocket lining;</a:t>
            </a:r>
          </a:p>
          <a:p>
            <a:pPr algn="just" rtl="0"/>
            <a:r>
              <a:rPr lang="en-US" sz="2400" dirty="0" smtClean="0">
                <a:solidFill>
                  <a:srgbClr val="FFFF00"/>
                </a:solidFill>
              </a:rPr>
              <a:t>(2) it conserves the relatively uninvolved outer surface of the </a:t>
            </a:r>
            <a:r>
              <a:rPr lang="en-US" sz="2400" dirty="0" err="1" smtClean="0">
                <a:solidFill>
                  <a:srgbClr val="FFFF00"/>
                </a:solidFill>
              </a:rPr>
              <a:t>gingiva</a:t>
            </a:r>
            <a:r>
              <a:rPr lang="en-US" sz="2400" dirty="0" smtClean="0">
                <a:solidFill>
                  <a:srgbClr val="FFFF00"/>
                </a:solidFill>
              </a:rPr>
              <a:t>, which, if apically positioned, becomes attached </a:t>
            </a:r>
            <a:r>
              <a:rPr lang="en-US" sz="2400" dirty="0" err="1" smtClean="0">
                <a:solidFill>
                  <a:srgbClr val="FFFF00"/>
                </a:solidFill>
              </a:rPr>
              <a:t>gingiva</a:t>
            </a:r>
            <a:r>
              <a:rPr lang="en-US" sz="2400" dirty="0" smtClean="0">
                <a:solidFill>
                  <a:srgbClr val="FFFF00"/>
                </a:solidFill>
              </a:rPr>
              <a:t>; and </a:t>
            </a:r>
          </a:p>
          <a:p>
            <a:pPr algn="just" rtl="0"/>
            <a:r>
              <a:rPr lang="en-US" sz="2400" dirty="0" smtClean="0">
                <a:solidFill>
                  <a:srgbClr val="FFFF00"/>
                </a:solidFill>
              </a:rPr>
              <a:t>(3) it produces a sharp, thin flap margin for adaptation to the</a:t>
            </a:r>
          </a:p>
          <a:p>
            <a:pPr algn="just" rtl="0"/>
            <a:r>
              <a:rPr lang="en-US" sz="2400" dirty="0" smtClean="0">
                <a:solidFill>
                  <a:srgbClr val="FFFF00"/>
                </a:solidFill>
              </a:rPr>
              <a:t>bone-tooth junction. </a:t>
            </a:r>
          </a:p>
        </p:txBody>
      </p:sp>
      <p:sp>
        <p:nvSpPr>
          <p:cNvPr id="3" name="شكل بيضاوي 2"/>
          <p:cNvSpPr/>
          <p:nvPr/>
        </p:nvSpPr>
        <p:spPr>
          <a:xfrm>
            <a:off x="500034" y="857232"/>
            <a:ext cx="428628" cy="428628"/>
          </a:xfrm>
          <a:prstGeom prst="ellipse">
            <a:avLst/>
          </a:prstGeom>
          <a:solidFill>
            <a:schemeClr val="tx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t>1</a:t>
            </a:r>
            <a:endParaRPr lang="ar-IQ"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1214422"/>
            <a:ext cx="7715304" cy="3416320"/>
          </a:xfrm>
          <a:prstGeom prst="rect">
            <a:avLst/>
          </a:prstGeom>
          <a:solidFill>
            <a:schemeClr val="tx2">
              <a:lumMod val="75000"/>
            </a:schemeClr>
          </a:solidFill>
          <a:ln>
            <a:solidFill>
              <a:srgbClr val="FFFF00"/>
            </a:solidFill>
          </a:ln>
        </p:spPr>
        <p:txBody>
          <a:bodyPr wrap="square">
            <a:spAutoFit/>
          </a:bodyPr>
          <a:lstStyle/>
          <a:p>
            <a:pPr lvl="0" algn="just" rtl="0"/>
            <a:r>
              <a:rPr lang="en-US" sz="2400" dirty="0" smtClean="0">
                <a:solidFill>
                  <a:srgbClr val="FFFF00"/>
                </a:solidFill>
              </a:rPr>
              <a:t>This incision has also been termed the </a:t>
            </a:r>
            <a:r>
              <a:rPr lang="en-US" sz="2400" i="1" dirty="0" smtClean="0">
                <a:solidFill>
                  <a:srgbClr val="FFFF00"/>
                </a:solidFill>
              </a:rPr>
              <a:t>first incision because it is the initial incision in the reflection of a periodontal </a:t>
            </a:r>
            <a:r>
              <a:rPr lang="en-US" sz="2400" dirty="0" smtClean="0">
                <a:solidFill>
                  <a:srgbClr val="FFFF00"/>
                </a:solidFill>
              </a:rPr>
              <a:t>flap, and the </a:t>
            </a:r>
            <a:r>
              <a:rPr lang="en-US" sz="2400" i="1" dirty="0" smtClean="0">
                <a:solidFill>
                  <a:srgbClr val="FFFF00"/>
                </a:solidFill>
              </a:rPr>
              <a:t>reverse bevel incision because its bevel is in </a:t>
            </a:r>
            <a:r>
              <a:rPr lang="en-US" sz="2400" dirty="0" smtClean="0">
                <a:solidFill>
                  <a:srgbClr val="FFFF00"/>
                </a:solidFill>
              </a:rPr>
              <a:t>reverse direction from that of the </a:t>
            </a:r>
            <a:r>
              <a:rPr lang="en-US" sz="2400" dirty="0" err="1" smtClean="0">
                <a:solidFill>
                  <a:srgbClr val="FFFF00"/>
                </a:solidFill>
              </a:rPr>
              <a:t>gingivectomy</a:t>
            </a:r>
            <a:r>
              <a:rPr lang="en-US" sz="2400" dirty="0" smtClean="0">
                <a:solidFill>
                  <a:srgbClr val="FFFF00"/>
                </a:solidFill>
              </a:rPr>
              <a:t> incision. The #15 surgical blade is used most often to make this incision. That portion of the </a:t>
            </a:r>
            <a:r>
              <a:rPr lang="en-US" sz="2400" dirty="0" err="1" smtClean="0">
                <a:solidFill>
                  <a:srgbClr val="FFFF00"/>
                </a:solidFill>
              </a:rPr>
              <a:t>gingiva</a:t>
            </a:r>
            <a:r>
              <a:rPr lang="en-US" sz="2400" dirty="0" smtClean="0">
                <a:solidFill>
                  <a:srgbClr val="FFFF00"/>
                </a:solidFill>
              </a:rPr>
              <a:t> left around the tooth contains the epithelium of the pocket lining and the adjacent </a:t>
            </a:r>
            <a:r>
              <a:rPr lang="en-US" sz="2400" dirty="0" err="1" smtClean="0">
                <a:solidFill>
                  <a:srgbClr val="FFFF00"/>
                </a:solidFill>
              </a:rPr>
              <a:t>granulomatous</a:t>
            </a:r>
            <a:r>
              <a:rPr lang="en-US" sz="2400" dirty="0" smtClean="0">
                <a:solidFill>
                  <a:srgbClr val="FFFF00"/>
                </a:solidFill>
              </a:rPr>
              <a:t> tissue. It is discarded after the </a:t>
            </a:r>
            <a:r>
              <a:rPr lang="en-US" sz="2400" dirty="0" err="1" smtClean="0">
                <a:solidFill>
                  <a:srgbClr val="FFFF00"/>
                </a:solidFill>
              </a:rPr>
              <a:t>crevicular</a:t>
            </a:r>
            <a:r>
              <a:rPr lang="en-US" sz="2400" dirty="0" smtClean="0">
                <a:solidFill>
                  <a:srgbClr val="FFFF00"/>
                </a:solidFill>
              </a:rPr>
              <a:t> (second) and </a:t>
            </a:r>
            <a:r>
              <a:rPr lang="en-US" sz="2400" dirty="0" err="1" smtClean="0">
                <a:solidFill>
                  <a:srgbClr val="FFFF00"/>
                </a:solidFill>
              </a:rPr>
              <a:t>interdental</a:t>
            </a:r>
            <a:r>
              <a:rPr lang="en-US" sz="2400" dirty="0" smtClean="0">
                <a:solidFill>
                  <a:srgbClr val="FFFF00"/>
                </a:solidFill>
              </a:rPr>
              <a:t> (third) incisions are performed.</a:t>
            </a:r>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14814" y="428604"/>
            <a:ext cx="7442976" cy="4076721"/>
          </a:xfrm>
          <a:prstGeom prst="rect">
            <a:avLst/>
          </a:prstGeom>
          <a:noFill/>
          <a:ln w="9525">
            <a:noFill/>
            <a:miter lim="800000"/>
            <a:headEnd/>
            <a:tailEnd/>
          </a:ln>
          <a:effectLst/>
        </p:spPr>
      </p:pic>
      <p:sp>
        <p:nvSpPr>
          <p:cNvPr id="3" name="مستطيل 2"/>
          <p:cNvSpPr/>
          <p:nvPr/>
        </p:nvSpPr>
        <p:spPr>
          <a:xfrm>
            <a:off x="642910" y="4857760"/>
            <a:ext cx="7715304" cy="1200329"/>
          </a:xfrm>
          <a:prstGeom prst="rect">
            <a:avLst/>
          </a:prstGeom>
          <a:solidFill>
            <a:schemeClr val="tx2">
              <a:lumMod val="75000"/>
            </a:schemeClr>
          </a:solidFill>
          <a:ln>
            <a:solidFill>
              <a:srgbClr val="FFFF00"/>
            </a:solidFill>
          </a:ln>
        </p:spPr>
        <p:txBody>
          <a:bodyPr wrap="square">
            <a:spAutoFit/>
          </a:bodyPr>
          <a:lstStyle/>
          <a:p>
            <a:pPr algn="just" rtl="0"/>
            <a:r>
              <a:rPr lang="en-US" sz="2400" b="1" dirty="0" smtClean="0">
                <a:solidFill>
                  <a:srgbClr val="FFFF00"/>
                </a:solidFill>
              </a:rPr>
              <a:t>Three incisions necessary for flap surgery. A, First (internal bevel) incision; B, second (</a:t>
            </a:r>
            <a:r>
              <a:rPr lang="en-US" sz="2400" b="1" dirty="0" err="1" smtClean="0">
                <a:solidFill>
                  <a:srgbClr val="FFFF00"/>
                </a:solidFill>
              </a:rPr>
              <a:t>crevicular</a:t>
            </a:r>
            <a:r>
              <a:rPr lang="en-US" sz="2400" b="1" dirty="0" smtClean="0">
                <a:solidFill>
                  <a:srgbClr val="FFFF00"/>
                </a:solidFill>
              </a:rPr>
              <a:t>) incision; C, third (</a:t>
            </a:r>
            <a:r>
              <a:rPr lang="en-US" sz="2400" b="1" dirty="0" err="1" smtClean="0">
                <a:solidFill>
                  <a:srgbClr val="FFFF00"/>
                </a:solidFill>
              </a:rPr>
              <a:t>interdental</a:t>
            </a:r>
            <a:r>
              <a:rPr lang="en-US" sz="2400" b="1" dirty="0" smtClean="0">
                <a:solidFill>
                  <a:srgbClr val="FFFF00"/>
                </a:solidFill>
              </a:rPr>
              <a:t>) incision.</a:t>
            </a:r>
            <a:endParaRPr lang="ar-IQ" sz="2400" b="1"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42910" y="500042"/>
            <a:ext cx="7929618" cy="1569660"/>
          </a:xfrm>
          <a:prstGeom prst="rect">
            <a:avLst/>
          </a:prstGeom>
          <a:solidFill>
            <a:schemeClr val="tx2">
              <a:lumMod val="75000"/>
            </a:schemeClr>
          </a:solidFill>
          <a:ln>
            <a:solidFill>
              <a:srgbClr val="FFFF00"/>
            </a:solidFill>
          </a:ln>
        </p:spPr>
        <p:txBody>
          <a:bodyPr wrap="square">
            <a:spAutoFit/>
          </a:bodyPr>
          <a:lstStyle/>
          <a:p>
            <a:pPr algn="just" rtl="0"/>
            <a:r>
              <a:rPr lang="en-US" sz="2400" dirty="0" smtClean="0">
                <a:solidFill>
                  <a:srgbClr val="FFFF00"/>
                </a:solidFill>
              </a:rPr>
              <a:t>The internal bevel incision starts from a designated area on the </a:t>
            </a:r>
            <a:r>
              <a:rPr lang="en-US" sz="2400" dirty="0" err="1" smtClean="0">
                <a:solidFill>
                  <a:srgbClr val="FFFF00"/>
                </a:solidFill>
              </a:rPr>
              <a:t>gingiva</a:t>
            </a:r>
            <a:r>
              <a:rPr lang="en-US" sz="2400" dirty="0" smtClean="0">
                <a:solidFill>
                  <a:srgbClr val="FFFF00"/>
                </a:solidFill>
              </a:rPr>
              <a:t> and is directed to an area at or near the crest of the bone. The starting point on the </a:t>
            </a:r>
            <a:r>
              <a:rPr lang="en-US" sz="2400" dirty="0" err="1" smtClean="0">
                <a:solidFill>
                  <a:srgbClr val="FFFF00"/>
                </a:solidFill>
              </a:rPr>
              <a:t>gingiva</a:t>
            </a:r>
            <a:r>
              <a:rPr lang="en-US" sz="2400" dirty="0" smtClean="0">
                <a:solidFill>
                  <a:srgbClr val="FFFF00"/>
                </a:solidFill>
              </a:rPr>
              <a:t> is determined by whether the flap is apically displaced or not displaced.</a:t>
            </a:r>
            <a:endParaRPr lang="ar-IQ" sz="2400" dirty="0">
              <a:solidFill>
                <a:srgbClr val="FFFF00"/>
              </a:solidFill>
            </a:endParaRPr>
          </a:p>
        </p:txBody>
      </p:sp>
      <p:pic>
        <p:nvPicPr>
          <p:cNvPr id="4099" name="Picture 3"/>
          <p:cNvPicPr>
            <a:picLocks noChangeAspect="1" noChangeArrowheads="1"/>
          </p:cNvPicPr>
          <p:nvPr/>
        </p:nvPicPr>
        <p:blipFill>
          <a:blip r:embed="rId2"/>
          <a:srcRect/>
          <a:stretch>
            <a:fillRect/>
          </a:stretch>
        </p:blipFill>
        <p:spPr bwMode="auto">
          <a:xfrm>
            <a:off x="2714612" y="2143116"/>
            <a:ext cx="3376629" cy="44495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42910" y="500042"/>
            <a:ext cx="7929618" cy="6001643"/>
          </a:xfrm>
          <a:prstGeom prst="rect">
            <a:avLst/>
          </a:prstGeom>
          <a:solidFill>
            <a:schemeClr val="tx1">
              <a:lumMod val="75000"/>
              <a:lumOff val="25000"/>
            </a:schemeClr>
          </a:solidFill>
          <a:ln>
            <a:solidFill>
              <a:srgbClr val="FFFF00"/>
            </a:solidFill>
          </a:ln>
        </p:spPr>
        <p:txBody>
          <a:bodyPr wrap="square">
            <a:spAutoFit/>
          </a:bodyPr>
          <a:lstStyle/>
          <a:p>
            <a:pPr algn="just" rtl="0"/>
            <a:r>
              <a:rPr lang="en-US" sz="2400" dirty="0" smtClean="0">
                <a:solidFill>
                  <a:srgbClr val="FFFF00"/>
                </a:solidFill>
              </a:rPr>
              <a:t>Periodontal flaps are designed to preserve gingival integrity and to gain access to root surfaces for residual calculus removal and to thoroughly remove granulation tissue so bone defects can be visualized and treated. </a:t>
            </a:r>
          </a:p>
          <a:p>
            <a:pPr algn="just" rtl="0"/>
            <a:r>
              <a:rPr lang="en-US" sz="2400" dirty="0" smtClean="0">
                <a:solidFill>
                  <a:srgbClr val="FFFF00"/>
                </a:solidFill>
              </a:rPr>
              <a:t>When flaps need to be repositioned apically or less often, </a:t>
            </a:r>
            <a:r>
              <a:rPr lang="en-US" sz="2400" dirty="0" err="1" smtClean="0">
                <a:solidFill>
                  <a:srgbClr val="FFFF00"/>
                </a:solidFill>
              </a:rPr>
              <a:t>coronally</a:t>
            </a:r>
            <a:r>
              <a:rPr lang="en-US" sz="2400" dirty="0" smtClean="0">
                <a:solidFill>
                  <a:srgbClr val="FFFF00"/>
                </a:solidFill>
              </a:rPr>
              <a:t>, then the flaps must sit passively at the appropriate level before suturing. To ensure this, </a:t>
            </a:r>
            <a:r>
              <a:rPr lang="en-US" sz="2400" dirty="0" err="1" smtClean="0">
                <a:solidFill>
                  <a:srgbClr val="FFFF00"/>
                </a:solidFill>
              </a:rPr>
              <a:t>buccal</a:t>
            </a:r>
            <a:r>
              <a:rPr lang="en-US" sz="2400" dirty="0" smtClean="0">
                <a:solidFill>
                  <a:srgbClr val="FFFF00"/>
                </a:solidFill>
              </a:rPr>
              <a:t> and lingual flaps need to be elevated beyond the </a:t>
            </a:r>
            <a:r>
              <a:rPr lang="en-US" sz="2400" dirty="0" err="1" smtClean="0">
                <a:solidFill>
                  <a:srgbClr val="FFFF00"/>
                </a:solidFill>
              </a:rPr>
              <a:t>mucogingival</a:t>
            </a:r>
            <a:r>
              <a:rPr lang="en-US" sz="2400" dirty="0" smtClean="0">
                <a:solidFill>
                  <a:srgbClr val="FFFF00"/>
                </a:solidFill>
              </a:rPr>
              <a:t> junction so the elasticity of the mucosa allows for flap mobility. </a:t>
            </a:r>
          </a:p>
          <a:p>
            <a:pPr algn="just" rtl="0"/>
            <a:r>
              <a:rPr lang="en-US" sz="2400" dirty="0" smtClean="0">
                <a:solidFill>
                  <a:srgbClr val="FFFF00"/>
                </a:solidFill>
              </a:rPr>
              <a:t>Vertical incisions can aid in flap positioning by allowing the clinician to suture the flap at a different level to the adjacent untreated </a:t>
            </a:r>
            <a:r>
              <a:rPr lang="en-US" sz="2400" dirty="0" err="1" smtClean="0">
                <a:solidFill>
                  <a:srgbClr val="FFFF00"/>
                </a:solidFill>
              </a:rPr>
              <a:t>gingiva</a:t>
            </a:r>
            <a:r>
              <a:rPr lang="en-US" sz="2400" dirty="0" smtClean="0">
                <a:solidFill>
                  <a:srgbClr val="FFFF00"/>
                </a:solidFill>
              </a:rPr>
              <a:t>. </a:t>
            </a:r>
          </a:p>
          <a:p>
            <a:pPr algn="just" rtl="0"/>
            <a:r>
              <a:rPr lang="en-US" sz="2400" dirty="0" smtClean="0">
                <a:solidFill>
                  <a:srgbClr val="FFFF00"/>
                </a:solidFill>
              </a:rPr>
              <a:t>Palatal flaps are less mobile because of the absence of oral mucosa so that the apical position of the flap depends on how much marginal gingival tissue is discarded using a reverse bevel incision.</a:t>
            </a:r>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285852" y="1285860"/>
            <a:ext cx="6200775"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85120" y="1243450"/>
            <a:ext cx="7572428" cy="4154984"/>
          </a:xfrm>
          <a:prstGeom prst="rect">
            <a:avLst/>
          </a:prstGeom>
          <a:solidFill>
            <a:schemeClr val="tx2">
              <a:lumMod val="75000"/>
            </a:schemeClr>
          </a:solidFill>
          <a:ln>
            <a:solidFill>
              <a:srgbClr val="FFFF00"/>
            </a:solidFill>
          </a:ln>
        </p:spPr>
        <p:txBody>
          <a:bodyPr wrap="square">
            <a:spAutoFit/>
          </a:bodyPr>
          <a:lstStyle/>
          <a:p>
            <a:pPr algn="just" rtl="0"/>
            <a:r>
              <a:rPr lang="en-US" sz="2400" dirty="0" smtClean="0">
                <a:solidFill>
                  <a:srgbClr val="FFFF00"/>
                </a:solidFill>
              </a:rPr>
              <a:t>The </a:t>
            </a:r>
            <a:r>
              <a:rPr lang="en-US" sz="2400" i="1" dirty="0" err="1" smtClean="0">
                <a:solidFill>
                  <a:srgbClr val="FFFF00"/>
                </a:solidFill>
              </a:rPr>
              <a:t>crevicular</a:t>
            </a:r>
            <a:r>
              <a:rPr lang="en-US" sz="2400" i="1" dirty="0" smtClean="0">
                <a:solidFill>
                  <a:srgbClr val="FFFF00"/>
                </a:solidFill>
              </a:rPr>
              <a:t> incision, also termed the second incision, is made </a:t>
            </a:r>
            <a:r>
              <a:rPr lang="en-US" sz="2400" dirty="0" smtClean="0">
                <a:solidFill>
                  <a:srgbClr val="FFFF00"/>
                </a:solidFill>
              </a:rPr>
              <a:t>from the base of the pocket to the crest of the bone. This incision, together with the initial reverse bevel incision, forms a V-shaped wedge ending at or near the crest of bone. This wedge of tissue contains most of the inflamed and </a:t>
            </a:r>
            <a:r>
              <a:rPr lang="en-US" sz="2400" dirty="0" err="1" smtClean="0">
                <a:solidFill>
                  <a:srgbClr val="FFFF00"/>
                </a:solidFill>
              </a:rPr>
              <a:t>granulomatous</a:t>
            </a:r>
            <a:r>
              <a:rPr lang="en-US" sz="2400" dirty="0" smtClean="0">
                <a:solidFill>
                  <a:srgbClr val="FFFF00"/>
                </a:solidFill>
              </a:rPr>
              <a:t> areas that constitute the lateral wall of the pocket, as well as the </a:t>
            </a:r>
            <a:r>
              <a:rPr lang="en-US" sz="2400" dirty="0" err="1" smtClean="0">
                <a:solidFill>
                  <a:srgbClr val="FFFF00"/>
                </a:solidFill>
              </a:rPr>
              <a:t>junctional</a:t>
            </a:r>
            <a:r>
              <a:rPr lang="en-US" sz="2400" dirty="0" smtClean="0">
                <a:solidFill>
                  <a:srgbClr val="FFFF00"/>
                </a:solidFill>
              </a:rPr>
              <a:t> epithelium and the connective tissue fibers that still persist between the bottom of the pocket and the crest of the bone. The incision is carried around the entire tooth. The beak-shaped blade is usually used for this incision.</a:t>
            </a:r>
            <a:endParaRPr lang="ar-IQ" sz="2400" dirty="0">
              <a:solidFill>
                <a:srgbClr val="FFFF00"/>
              </a:solidFill>
            </a:endParaRPr>
          </a:p>
        </p:txBody>
      </p:sp>
      <p:sp>
        <p:nvSpPr>
          <p:cNvPr id="3" name="شكل بيضاوي 2"/>
          <p:cNvSpPr/>
          <p:nvPr/>
        </p:nvSpPr>
        <p:spPr>
          <a:xfrm>
            <a:off x="571472" y="642918"/>
            <a:ext cx="428628" cy="428628"/>
          </a:xfrm>
          <a:prstGeom prst="ellipse">
            <a:avLst/>
          </a:prstGeom>
          <a:solidFill>
            <a:schemeClr val="tx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t>2</a:t>
            </a:r>
            <a:endParaRPr lang="ar-IQ"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471613" y="1371600"/>
            <a:ext cx="6200775"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86252" y="1274280"/>
            <a:ext cx="7429552" cy="4154984"/>
          </a:xfrm>
          <a:prstGeom prst="rect">
            <a:avLst/>
          </a:prstGeom>
          <a:solidFill>
            <a:schemeClr val="tx2">
              <a:lumMod val="75000"/>
            </a:schemeClr>
          </a:solidFill>
          <a:ln>
            <a:solidFill>
              <a:srgbClr val="FFFF00"/>
            </a:solidFill>
          </a:ln>
        </p:spPr>
        <p:txBody>
          <a:bodyPr wrap="square">
            <a:spAutoFit/>
          </a:bodyPr>
          <a:lstStyle/>
          <a:p>
            <a:pPr algn="just" rtl="0"/>
            <a:r>
              <a:rPr lang="en-US" sz="2400" dirty="0" smtClean="0">
                <a:solidFill>
                  <a:srgbClr val="FFFF00"/>
                </a:solidFill>
              </a:rPr>
              <a:t>A </a:t>
            </a:r>
            <a:r>
              <a:rPr lang="en-US" sz="2400" dirty="0" err="1" smtClean="0">
                <a:solidFill>
                  <a:srgbClr val="FFFF00"/>
                </a:solidFill>
              </a:rPr>
              <a:t>periosteal</a:t>
            </a:r>
            <a:r>
              <a:rPr lang="en-US" sz="2400" dirty="0" smtClean="0">
                <a:solidFill>
                  <a:srgbClr val="FFFF00"/>
                </a:solidFill>
              </a:rPr>
              <a:t> elevator is inserted into the initial internal bevel incision, and the flap is separated from the bone. The most apical end of the internal bevel incision is exposed and visible. </a:t>
            </a:r>
          </a:p>
          <a:p>
            <a:pPr algn="just" rtl="0"/>
            <a:r>
              <a:rPr lang="en-US" sz="2400" dirty="0" smtClean="0">
                <a:solidFill>
                  <a:srgbClr val="FFFF00"/>
                </a:solidFill>
              </a:rPr>
              <a:t>With this access, the surgeon is able to make the </a:t>
            </a:r>
            <a:r>
              <a:rPr lang="en-US" sz="2400" i="1" dirty="0" smtClean="0">
                <a:solidFill>
                  <a:srgbClr val="FFFF00"/>
                </a:solidFill>
              </a:rPr>
              <a:t>third incision, or </a:t>
            </a:r>
            <a:r>
              <a:rPr lang="en-US" sz="2400" i="1" dirty="0" err="1" smtClean="0">
                <a:solidFill>
                  <a:srgbClr val="FFFF00"/>
                </a:solidFill>
              </a:rPr>
              <a:t>interdental</a:t>
            </a:r>
            <a:r>
              <a:rPr lang="en-US" sz="2400" i="1" dirty="0" smtClean="0">
                <a:solidFill>
                  <a:srgbClr val="FFFF00"/>
                </a:solidFill>
              </a:rPr>
              <a:t> incision, to separate the collar of </a:t>
            </a:r>
            <a:r>
              <a:rPr lang="en-US" sz="2400" i="1" dirty="0" err="1" smtClean="0">
                <a:solidFill>
                  <a:srgbClr val="FFFF00"/>
                </a:solidFill>
              </a:rPr>
              <a:t>gingiva</a:t>
            </a:r>
            <a:r>
              <a:rPr lang="en-US" sz="2400" i="1" dirty="0" smtClean="0">
                <a:solidFill>
                  <a:srgbClr val="FFFF00"/>
                </a:solidFill>
              </a:rPr>
              <a:t> that is left around the </a:t>
            </a:r>
            <a:r>
              <a:rPr lang="en-US" sz="2400" dirty="0" smtClean="0">
                <a:solidFill>
                  <a:srgbClr val="FFFF00"/>
                </a:solidFill>
              </a:rPr>
              <a:t>tooth. The </a:t>
            </a:r>
            <a:r>
              <a:rPr lang="en-US" sz="2400" dirty="0" err="1" smtClean="0">
                <a:solidFill>
                  <a:srgbClr val="FFFF00"/>
                </a:solidFill>
              </a:rPr>
              <a:t>Orban</a:t>
            </a:r>
            <a:r>
              <a:rPr lang="en-US" sz="2400" dirty="0" smtClean="0">
                <a:solidFill>
                  <a:srgbClr val="FFFF00"/>
                </a:solidFill>
              </a:rPr>
              <a:t> knife is usually used for this incision. The incision is made not only around the facial and lingual </a:t>
            </a:r>
            <a:r>
              <a:rPr lang="en-US" sz="2400" dirty="0" err="1" smtClean="0">
                <a:solidFill>
                  <a:srgbClr val="FFFF00"/>
                </a:solidFill>
              </a:rPr>
              <a:t>radicular</a:t>
            </a:r>
            <a:r>
              <a:rPr lang="en-US" sz="2400" dirty="0" smtClean="0">
                <a:solidFill>
                  <a:srgbClr val="FFFF00"/>
                </a:solidFill>
              </a:rPr>
              <a:t> area but also interdentally, connecting the facial and lingual segments to free the </a:t>
            </a:r>
            <a:r>
              <a:rPr lang="en-US" sz="2400" dirty="0" err="1" smtClean="0">
                <a:solidFill>
                  <a:srgbClr val="FFFF00"/>
                </a:solidFill>
              </a:rPr>
              <a:t>gingiva</a:t>
            </a:r>
            <a:r>
              <a:rPr lang="en-US" sz="2400" dirty="0" smtClean="0">
                <a:solidFill>
                  <a:srgbClr val="FFFF00"/>
                </a:solidFill>
              </a:rPr>
              <a:t> completely around the tooth.</a:t>
            </a:r>
            <a:endParaRPr lang="ar-IQ" sz="2400" dirty="0">
              <a:solidFill>
                <a:srgbClr val="FFFF00"/>
              </a:solidFill>
            </a:endParaRPr>
          </a:p>
        </p:txBody>
      </p:sp>
      <p:sp>
        <p:nvSpPr>
          <p:cNvPr id="3" name="شكل بيضاوي 2"/>
          <p:cNvSpPr/>
          <p:nvPr/>
        </p:nvSpPr>
        <p:spPr>
          <a:xfrm>
            <a:off x="357158" y="2714620"/>
            <a:ext cx="428628" cy="428628"/>
          </a:xfrm>
          <a:prstGeom prst="ellipse">
            <a:avLst/>
          </a:prstGeom>
          <a:solidFill>
            <a:schemeClr val="tx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t>3</a:t>
            </a:r>
            <a:endParaRPr lang="ar-IQ"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00966" y="1015754"/>
            <a:ext cx="7643866" cy="4893647"/>
          </a:xfrm>
          <a:prstGeom prst="rect">
            <a:avLst/>
          </a:prstGeom>
          <a:solidFill>
            <a:schemeClr val="tx2">
              <a:lumMod val="75000"/>
            </a:schemeClr>
          </a:solidFill>
          <a:ln>
            <a:solidFill>
              <a:srgbClr val="FFFF00"/>
            </a:solidFill>
          </a:ln>
        </p:spPr>
        <p:txBody>
          <a:bodyPr wrap="square">
            <a:spAutoFit/>
          </a:bodyPr>
          <a:lstStyle/>
          <a:p>
            <a:pPr algn="just" rtl="0"/>
            <a:r>
              <a:rPr lang="en-US" sz="2400" dirty="0" smtClean="0">
                <a:solidFill>
                  <a:srgbClr val="FFFF00"/>
                </a:solidFill>
              </a:rPr>
              <a:t>These three incisions allow the removal of the </a:t>
            </a:r>
            <a:r>
              <a:rPr lang="en-US" sz="2400" dirty="0" err="1" smtClean="0">
                <a:solidFill>
                  <a:srgbClr val="FFFF00"/>
                </a:solidFill>
              </a:rPr>
              <a:t>gingiva</a:t>
            </a:r>
            <a:r>
              <a:rPr lang="en-US" sz="2400" dirty="0" smtClean="0">
                <a:solidFill>
                  <a:srgbClr val="FFFF00"/>
                </a:solidFill>
              </a:rPr>
              <a:t> around the tooth (i.e., the pocket epithelium and the adjacent </a:t>
            </a:r>
            <a:r>
              <a:rPr lang="en-US" sz="2400" dirty="0" err="1" smtClean="0">
                <a:solidFill>
                  <a:srgbClr val="FFFF00"/>
                </a:solidFill>
              </a:rPr>
              <a:t>granulomatous</a:t>
            </a:r>
            <a:r>
              <a:rPr lang="en-US" sz="2400" dirty="0" smtClean="0">
                <a:solidFill>
                  <a:srgbClr val="FFFF00"/>
                </a:solidFill>
              </a:rPr>
              <a:t> tissue). A curette or a large </a:t>
            </a:r>
            <a:r>
              <a:rPr lang="en-US" sz="2400" dirty="0" err="1" smtClean="0">
                <a:solidFill>
                  <a:srgbClr val="FFFF00"/>
                </a:solidFill>
              </a:rPr>
              <a:t>scaler</a:t>
            </a:r>
            <a:r>
              <a:rPr lang="en-US" sz="2400" dirty="0" smtClean="0">
                <a:solidFill>
                  <a:srgbClr val="FFFF00"/>
                </a:solidFill>
              </a:rPr>
              <a:t> can be used for this purpose. After removal of the large pieces of tissue, the remaining connective tissue in the osseous lesion should be carefully curetted so that the entire root and the bone surface adjacent to the teeth can be observed.</a:t>
            </a:r>
          </a:p>
          <a:p>
            <a:pPr algn="just" rtl="0"/>
            <a:r>
              <a:rPr lang="en-US" sz="2400" dirty="0" smtClean="0">
                <a:solidFill>
                  <a:srgbClr val="FFFF00"/>
                </a:solidFill>
              </a:rPr>
              <a:t>Flaps can be reflected using only the horizontal incision if sufficient access can be obtained in this way and if apical, lateral, or coronal displacement of the flap is not anticipated. If vertical incisions are not made, the flap is called an </a:t>
            </a:r>
            <a:r>
              <a:rPr lang="en-US" sz="2400" i="1" dirty="0" smtClean="0">
                <a:solidFill>
                  <a:srgbClr val="FFFF00"/>
                </a:solidFill>
              </a:rPr>
              <a:t>envelope flap.</a:t>
            </a:r>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5320" y="642918"/>
            <a:ext cx="7786742" cy="5693866"/>
          </a:xfrm>
          <a:prstGeom prst="rect">
            <a:avLst/>
          </a:prstGeom>
          <a:solidFill>
            <a:schemeClr val="tx2">
              <a:lumMod val="75000"/>
            </a:schemeClr>
          </a:solidFill>
          <a:ln>
            <a:solidFill>
              <a:srgbClr val="FFFF00"/>
            </a:solidFill>
          </a:ln>
        </p:spPr>
        <p:txBody>
          <a:bodyPr wrap="square">
            <a:spAutoFit/>
          </a:bodyPr>
          <a:lstStyle/>
          <a:p>
            <a:pPr algn="just" rtl="0"/>
            <a:r>
              <a:rPr lang="en-US" sz="2800" b="1" dirty="0" smtClean="0">
                <a:solidFill>
                  <a:srgbClr val="FFFF00"/>
                </a:solidFill>
              </a:rPr>
              <a:t>Vertical Incisions</a:t>
            </a:r>
          </a:p>
          <a:p>
            <a:pPr algn="just" rtl="0"/>
            <a:endParaRPr lang="en-US" sz="1000" dirty="0" smtClean="0">
              <a:solidFill>
                <a:srgbClr val="FFFF00"/>
              </a:solidFill>
            </a:endParaRPr>
          </a:p>
          <a:p>
            <a:pPr algn="just" rtl="0"/>
            <a:r>
              <a:rPr lang="en-US" sz="2400" dirty="0" smtClean="0">
                <a:solidFill>
                  <a:srgbClr val="FFFF00"/>
                </a:solidFill>
              </a:rPr>
              <a:t>Vertical or oblique releasing incisions can be used on one or both ends of the horizontal incision, depending on the design and purpose of the flap. Vertical incisions at both ends are necessary if the flap is to be apically displaced.</a:t>
            </a:r>
          </a:p>
          <a:p>
            <a:pPr algn="just" rtl="0"/>
            <a:r>
              <a:rPr lang="en-US" sz="2400" dirty="0" smtClean="0">
                <a:solidFill>
                  <a:srgbClr val="FFFF00"/>
                </a:solidFill>
              </a:rPr>
              <a:t>In general, vertical incisions in the lingual and palatal areas are avoided. Facial vertical incisions should not be made in the center of an </a:t>
            </a:r>
            <a:r>
              <a:rPr lang="en-US" sz="2400" dirty="0" err="1" smtClean="0">
                <a:solidFill>
                  <a:srgbClr val="FFFF00"/>
                </a:solidFill>
              </a:rPr>
              <a:t>interdental</a:t>
            </a:r>
            <a:r>
              <a:rPr lang="en-US" sz="2400" dirty="0" smtClean="0">
                <a:solidFill>
                  <a:srgbClr val="FFFF00"/>
                </a:solidFill>
              </a:rPr>
              <a:t> papilla or over the </a:t>
            </a:r>
            <a:r>
              <a:rPr lang="en-US" sz="2400" dirty="0" err="1" smtClean="0">
                <a:solidFill>
                  <a:srgbClr val="FFFF00"/>
                </a:solidFill>
              </a:rPr>
              <a:t>radicular</a:t>
            </a:r>
            <a:r>
              <a:rPr lang="en-US" sz="2400" dirty="0" smtClean="0">
                <a:solidFill>
                  <a:srgbClr val="FFFF00"/>
                </a:solidFill>
              </a:rPr>
              <a:t> surface of a tooth.</a:t>
            </a:r>
          </a:p>
          <a:p>
            <a:pPr algn="just" rtl="0"/>
            <a:r>
              <a:rPr lang="en-US" sz="2400" dirty="0" smtClean="0">
                <a:solidFill>
                  <a:srgbClr val="FFFF00"/>
                </a:solidFill>
              </a:rPr>
              <a:t>Incisions should be made at the line angles of a tooth either to include the papilla in the flap or to avoid it completely. </a:t>
            </a:r>
          </a:p>
          <a:p>
            <a:pPr algn="just" rtl="0"/>
            <a:r>
              <a:rPr lang="en-US" sz="2400" dirty="0" smtClean="0">
                <a:solidFill>
                  <a:srgbClr val="FFFF00"/>
                </a:solidFill>
              </a:rPr>
              <a:t>The vertical incision should also be designed to avoid short flaps (</a:t>
            </a:r>
            <a:r>
              <a:rPr lang="en-US" sz="2400" dirty="0" err="1" smtClean="0">
                <a:solidFill>
                  <a:srgbClr val="FFFF00"/>
                </a:solidFill>
              </a:rPr>
              <a:t>mesiodistal</a:t>
            </a:r>
            <a:r>
              <a:rPr lang="en-US" sz="2400" dirty="0" smtClean="0">
                <a:solidFill>
                  <a:srgbClr val="FFFF00"/>
                </a:solidFill>
              </a:rPr>
              <a:t>) with long, apically directed incisions because this could jeopardize the blood supply to the flap.</a:t>
            </a:r>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00566" y="636458"/>
            <a:ext cx="6786610" cy="4006988"/>
          </a:xfrm>
          <a:prstGeom prst="rect">
            <a:avLst/>
          </a:prstGeom>
          <a:noFill/>
          <a:ln w="9525">
            <a:noFill/>
            <a:miter lim="800000"/>
            <a:headEnd/>
            <a:tailEnd/>
          </a:ln>
          <a:effectLst/>
        </p:spPr>
      </p:pic>
      <p:sp>
        <p:nvSpPr>
          <p:cNvPr id="3" name="مستطيل 2"/>
          <p:cNvSpPr/>
          <p:nvPr/>
        </p:nvSpPr>
        <p:spPr>
          <a:xfrm>
            <a:off x="285720" y="4871877"/>
            <a:ext cx="8572528" cy="1200329"/>
          </a:xfrm>
          <a:prstGeom prst="rect">
            <a:avLst/>
          </a:prstGeom>
          <a:solidFill>
            <a:schemeClr val="tx2">
              <a:lumMod val="75000"/>
            </a:schemeClr>
          </a:solidFill>
          <a:ln>
            <a:solidFill>
              <a:srgbClr val="FFFF00"/>
            </a:solidFill>
          </a:ln>
        </p:spPr>
        <p:txBody>
          <a:bodyPr wrap="square">
            <a:spAutoFit/>
          </a:bodyPr>
          <a:lstStyle/>
          <a:p>
            <a:pPr algn="just" rtl="0"/>
            <a:r>
              <a:rPr lang="en-US" sz="2400" b="1" dirty="0" smtClean="0">
                <a:solidFill>
                  <a:srgbClr val="FFFF00"/>
                </a:solidFill>
              </a:rPr>
              <a:t>Incorrect (A) and correct (B) locations of a vertical incision.</a:t>
            </a:r>
          </a:p>
          <a:p>
            <a:pPr algn="just" rtl="0"/>
            <a:r>
              <a:rPr lang="en-US" sz="2400" dirty="0" smtClean="0">
                <a:solidFill>
                  <a:srgbClr val="FFFF00"/>
                </a:solidFill>
              </a:rPr>
              <a:t>This incision should be made at the line angles to prevent splitting of a papilla or incising directly over a </a:t>
            </a:r>
            <a:r>
              <a:rPr lang="en-US" sz="2400" dirty="0" err="1" smtClean="0">
                <a:solidFill>
                  <a:srgbClr val="FFFF00"/>
                </a:solidFill>
              </a:rPr>
              <a:t>radicular</a:t>
            </a:r>
            <a:r>
              <a:rPr lang="en-US" sz="2400" dirty="0" smtClean="0">
                <a:solidFill>
                  <a:srgbClr val="FFFF00"/>
                </a:solidFill>
              </a:rPr>
              <a:t> surface.</a:t>
            </a:r>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1785926"/>
            <a:ext cx="7715304" cy="3046988"/>
          </a:xfrm>
          <a:prstGeom prst="rect">
            <a:avLst/>
          </a:prstGeom>
          <a:solidFill>
            <a:schemeClr val="tx2">
              <a:lumMod val="75000"/>
            </a:schemeClr>
          </a:solidFill>
          <a:ln>
            <a:solidFill>
              <a:srgbClr val="FFFF00"/>
            </a:solidFill>
          </a:ln>
        </p:spPr>
        <p:txBody>
          <a:bodyPr wrap="square">
            <a:spAutoFit/>
          </a:bodyPr>
          <a:lstStyle/>
          <a:p>
            <a:pPr algn="just" rtl="0"/>
            <a:r>
              <a:rPr lang="en-US" sz="2400" dirty="0" smtClean="0">
                <a:solidFill>
                  <a:srgbClr val="FFFF00"/>
                </a:solidFill>
              </a:rPr>
              <a:t>Several investigators proposed the </a:t>
            </a:r>
            <a:r>
              <a:rPr lang="en-US" sz="2400" i="1" dirty="0" err="1" smtClean="0">
                <a:solidFill>
                  <a:srgbClr val="FFFF00"/>
                </a:solidFill>
              </a:rPr>
              <a:t>interdental</a:t>
            </a:r>
            <a:r>
              <a:rPr lang="en-US" sz="2400" i="1" dirty="0" smtClean="0">
                <a:solidFill>
                  <a:srgbClr val="FFFF00"/>
                </a:solidFill>
              </a:rPr>
              <a:t> denudation procedure, </a:t>
            </a:r>
            <a:r>
              <a:rPr lang="en-US" sz="2400" dirty="0" smtClean="0">
                <a:solidFill>
                  <a:srgbClr val="FFFF00"/>
                </a:solidFill>
              </a:rPr>
              <a:t>which consists of horizontal, internal bevel, </a:t>
            </a:r>
            <a:r>
              <a:rPr lang="en-US" sz="2400" dirty="0" err="1" smtClean="0">
                <a:solidFill>
                  <a:srgbClr val="FFFF00"/>
                </a:solidFill>
              </a:rPr>
              <a:t>nonscalloped</a:t>
            </a:r>
            <a:r>
              <a:rPr lang="en-US" sz="2400" dirty="0" smtClean="0">
                <a:solidFill>
                  <a:srgbClr val="FFFF00"/>
                </a:solidFill>
              </a:rPr>
              <a:t> incisions to remove the gingival papillae and denude the </a:t>
            </a:r>
            <a:r>
              <a:rPr lang="en-US" sz="2400" dirty="0" err="1" smtClean="0">
                <a:solidFill>
                  <a:srgbClr val="FFFF00"/>
                </a:solidFill>
              </a:rPr>
              <a:t>interdental</a:t>
            </a:r>
            <a:r>
              <a:rPr lang="en-US" sz="2400" dirty="0" smtClean="0">
                <a:solidFill>
                  <a:srgbClr val="FFFF00"/>
                </a:solidFill>
              </a:rPr>
              <a:t> space. This technique completely eliminates the inflamed </a:t>
            </a:r>
            <a:r>
              <a:rPr lang="en-US" sz="2400" dirty="0" err="1" smtClean="0">
                <a:solidFill>
                  <a:srgbClr val="FFFF00"/>
                </a:solidFill>
              </a:rPr>
              <a:t>interdental</a:t>
            </a:r>
            <a:r>
              <a:rPr lang="en-US" sz="2400" dirty="0" smtClean="0">
                <a:solidFill>
                  <a:srgbClr val="FFFF00"/>
                </a:solidFill>
              </a:rPr>
              <a:t> tissue. Healing is by secondary intention and results in excellent gingival contour. It is contraindicated when bone grafts are used for the graft material placed interdentally will not be covered.</a:t>
            </a:r>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428604"/>
            <a:ext cx="7429552" cy="2508379"/>
          </a:xfrm>
          <a:prstGeom prst="rect">
            <a:avLst/>
          </a:prstGeom>
          <a:solidFill>
            <a:schemeClr val="tx2">
              <a:lumMod val="75000"/>
            </a:schemeClr>
          </a:solidFill>
          <a:ln>
            <a:solidFill>
              <a:srgbClr val="FFFF00"/>
            </a:solidFill>
          </a:ln>
        </p:spPr>
        <p:txBody>
          <a:bodyPr wrap="square">
            <a:spAutoFit/>
          </a:bodyPr>
          <a:lstStyle/>
          <a:p>
            <a:pPr algn="just" rtl="0"/>
            <a:r>
              <a:rPr lang="en-US" sz="2800" b="1" dirty="0" smtClean="0">
                <a:solidFill>
                  <a:srgbClr val="FFFF00"/>
                </a:solidFill>
              </a:rPr>
              <a:t>ELEVATION OF THE FLAP</a:t>
            </a:r>
          </a:p>
          <a:p>
            <a:pPr algn="just" rtl="0"/>
            <a:endParaRPr lang="en-US" sz="900" dirty="0" smtClean="0">
              <a:solidFill>
                <a:srgbClr val="FFFF00"/>
              </a:solidFill>
            </a:endParaRPr>
          </a:p>
          <a:p>
            <a:pPr algn="just" rtl="0"/>
            <a:r>
              <a:rPr lang="en-US" sz="2400" dirty="0" smtClean="0">
                <a:solidFill>
                  <a:srgbClr val="FFFF00"/>
                </a:solidFill>
              </a:rPr>
              <a:t>When a full-thickness flap is desired, reflection of the flap is accomplished by blunt dissection. A </a:t>
            </a:r>
            <a:r>
              <a:rPr lang="en-US" sz="2400" dirty="0" err="1" smtClean="0">
                <a:solidFill>
                  <a:srgbClr val="FFFF00"/>
                </a:solidFill>
              </a:rPr>
              <a:t>periosteal</a:t>
            </a:r>
            <a:r>
              <a:rPr lang="en-US" sz="2400" dirty="0" smtClean="0">
                <a:solidFill>
                  <a:srgbClr val="FFFF00"/>
                </a:solidFill>
              </a:rPr>
              <a:t> elevator is used to separate the </a:t>
            </a:r>
            <a:r>
              <a:rPr lang="en-US" sz="2400" dirty="0" err="1" smtClean="0">
                <a:solidFill>
                  <a:srgbClr val="FFFF00"/>
                </a:solidFill>
              </a:rPr>
              <a:t>mucoperiosteum</a:t>
            </a:r>
            <a:r>
              <a:rPr lang="en-US" sz="2400" dirty="0" smtClean="0">
                <a:solidFill>
                  <a:srgbClr val="FFFF00"/>
                </a:solidFill>
              </a:rPr>
              <a:t> from the bone by moving it </a:t>
            </a:r>
            <a:r>
              <a:rPr lang="en-US" sz="2400" dirty="0" err="1" smtClean="0">
                <a:solidFill>
                  <a:srgbClr val="FFFF00"/>
                </a:solidFill>
              </a:rPr>
              <a:t>mesially</a:t>
            </a:r>
            <a:r>
              <a:rPr lang="en-US" sz="2400" dirty="0" smtClean="0">
                <a:solidFill>
                  <a:srgbClr val="FFFF00"/>
                </a:solidFill>
              </a:rPr>
              <a:t>, distally, and apically until the desired reflection is accomplished.</a:t>
            </a:r>
            <a:endParaRPr lang="ar-IQ" sz="2400" dirty="0">
              <a:solidFill>
                <a:srgbClr val="FFFF00"/>
              </a:solidFill>
            </a:endParaRPr>
          </a:p>
        </p:txBody>
      </p:sp>
      <p:pic>
        <p:nvPicPr>
          <p:cNvPr id="2050" name="Picture 2"/>
          <p:cNvPicPr>
            <a:picLocks noChangeAspect="1" noChangeArrowheads="1"/>
          </p:cNvPicPr>
          <p:nvPr/>
        </p:nvPicPr>
        <p:blipFill>
          <a:blip r:embed="rId2"/>
          <a:srcRect/>
          <a:stretch>
            <a:fillRect/>
          </a:stretch>
        </p:blipFill>
        <p:spPr bwMode="auto">
          <a:xfrm>
            <a:off x="1857356" y="3040864"/>
            <a:ext cx="5429288" cy="360284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584862"/>
            <a:ext cx="7215238" cy="954107"/>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Sharp dissection is necessary to reflect a partial-thickness flap. A surgical scalpel (#15) is used.</a:t>
            </a:r>
            <a:endParaRPr lang="ar-IQ" sz="2800" dirty="0">
              <a:solidFill>
                <a:srgbClr val="FFFF00"/>
              </a:solidFill>
            </a:endParaRPr>
          </a:p>
        </p:txBody>
      </p:sp>
      <p:pic>
        <p:nvPicPr>
          <p:cNvPr id="3074" name="Picture 2"/>
          <p:cNvPicPr>
            <a:picLocks noChangeAspect="1" noChangeArrowheads="1"/>
          </p:cNvPicPr>
          <p:nvPr/>
        </p:nvPicPr>
        <p:blipFill>
          <a:blip r:embed="rId2"/>
          <a:srcRect t="7373"/>
          <a:stretch>
            <a:fillRect/>
          </a:stretch>
        </p:blipFill>
        <p:spPr bwMode="auto">
          <a:xfrm>
            <a:off x="2586038" y="1643050"/>
            <a:ext cx="3629036" cy="506554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71272" y="2071678"/>
            <a:ext cx="7715304" cy="2677656"/>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A periodontal </a:t>
            </a:r>
            <a:r>
              <a:rPr lang="en-US" sz="2800" dirty="0">
                <a:solidFill>
                  <a:srgbClr val="FFFF00"/>
                </a:solidFill>
              </a:rPr>
              <a:t>flap is a section of </a:t>
            </a:r>
            <a:r>
              <a:rPr lang="en-US" sz="2800" dirty="0" err="1">
                <a:solidFill>
                  <a:srgbClr val="FFFF00"/>
                </a:solidFill>
              </a:rPr>
              <a:t>gingiva</a:t>
            </a:r>
            <a:r>
              <a:rPr lang="en-US" sz="2800" dirty="0">
                <a:solidFill>
                  <a:srgbClr val="FFFF00"/>
                </a:solidFill>
              </a:rPr>
              <a:t> and/or </a:t>
            </a:r>
            <a:r>
              <a:rPr lang="en-US" sz="2800" dirty="0" smtClean="0">
                <a:solidFill>
                  <a:srgbClr val="FFFF00"/>
                </a:solidFill>
              </a:rPr>
              <a:t>mucosa surgically </a:t>
            </a:r>
            <a:r>
              <a:rPr lang="en-US" sz="2800" dirty="0">
                <a:solidFill>
                  <a:srgbClr val="FFFF00"/>
                </a:solidFill>
              </a:rPr>
              <a:t>separated from the underlying tissues to </a:t>
            </a:r>
            <a:r>
              <a:rPr lang="en-US" sz="2800" dirty="0" smtClean="0">
                <a:solidFill>
                  <a:srgbClr val="FFFF00"/>
                </a:solidFill>
              </a:rPr>
              <a:t>provide visibility </a:t>
            </a:r>
            <a:r>
              <a:rPr lang="en-US" sz="2800" dirty="0">
                <a:solidFill>
                  <a:srgbClr val="FFFF00"/>
                </a:solidFill>
              </a:rPr>
              <a:t>of and access to the bone and root surface. </a:t>
            </a:r>
            <a:r>
              <a:rPr lang="en-US" sz="2800" dirty="0" smtClean="0">
                <a:solidFill>
                  <a:srgbClr val="FFFF00"/>
                </a:solidFill>
              </a:rPr>
              <a:t>The flap </a:t>
            </a:r>
            <a:r>
              <a:rPr lang="en-US" sz="2800" dirty="0">
                <a:solidFill>
                  <a:srgbClr val="FFFF00"/>
                </a:solidFill>
              </a:rPr>
              <a:t>also allows the </a:t>
            </a:r>
            <a:r>
              <a:rPr lang="en-US" sz="2800" dirty="0" err="1">
                <a:solidFill>
                  <a:srgbClr val="FFFF00"/>
                </a:solidFill>
              </a:rPr>
              <a:t>gingiva</a:t>
            </a:r>
            <a:r>
              <a:rPr lang="en-US" sz="2800" dirty="0">
                <a:solidFill>
                  <a:srgbClr val="FFFF00"/>
                </a:solidFill>
              </a:rPr>
              <a:t> to be displaced to a different </a:t>
            </a:r>
            <a:r>
              <a:rPr lang="en-US" sz="2800" dirty="0" smtClean="0">
                <a:solidFill>
                  <a:srgbClr val="FFFF00"/>
                </a:solidFill>
              </a:rPr>
              <a:t>location in </a:t>
            </a:r>
            <a:r>
              <a:rPr lang="en-US" sz="2800" dirty="0">
                <a:solidFill>
                  <a:srgbClr val="FFFF00"/>
                </a:solidFill>
              </a:rPr>
              <a:t>patients with </a:t>
            </a:r>
            <a:r>
              <a:rPr lang="en-US" sz="2800" dirty="0" err="1">
                <a:solidFill>
                  <a:srgbClr val="FFFF00"/>
                </a:solidFill>
              </a:rPr>
              <a:t>mucogingival</a:t>
            </a:r>
            <a:r>
              <a:rPr lang="en-US" sz="2800" dirty="0">
                <a:solidFill>
                  <a:srgbClr val="FFFF00"/>
                </a:solidFill>
              </a:rPr>
              <a:t> involvement.</a:t>
            </a:r>
            <a:endParaRPr lang="ar-IQ" sz="2800"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870614"/>
            <a:ext cx="7500990" cy="5262979"/>
          </a:xfrm>
          <a:prstGeom prst="rect">
            <a:avLst/>
          </a:prstGeom>
          <a:solidFill>
            <a:schemeClr val="tx2">
              <a:lumMod val="75000"/>
            </a:schemeClr>
          </a:solidFill>
          <a:ln>
            <a:solidFill>
              <a:srgbClr val="FFFF00"/>
            </a:solidFill>
          </a:ln>
        </p:spPr>
        <p:txBody>
          <a:bodyPr wrap="square">
            <a:spAutoFit/>
          </a:bodyPr>
          <a:lstStyle/>
          <a:p>
            <a:pPr algn="just" rtl="0"/>
            <a:r>
              <a:rPr lang="en-US" sz="2800" b="1" dirty="0" smtClean="0">
                <a:solidFill>
                  <a:srgbClr val="FFFF00"/>
                </a:solidFill>
              </a:rPr>
              <a:t>HEALING AFTER FLAP SURGERY</a:t>
            </a:r>
          </a:p>
          <a:p>
            <a:pPr algn="just" rtl="0"/>
            <a:endParaRPr lang="en-US" sz="1000" i="1" dirty="0" smtClean="0">
              <a:solidFill>
                <a:srgbClr val="FFFF00"/>
              </a:solidFill>
            </a:endParaRPr>
          </a:p>
          <a:p>
            <a:pPr algn="just" rtl="0"/>
            <a:r>
              <a:rPr lang="en-US" sz="2400" i="1" dirty="0" smtClean="0">
                <a:solidFill>
                  <a:srgbClr val="FFFF00"/>
                </a:solidFill>
              </a:rPr>
              <a:t>Immediately after suturing (up to 24 hours), a connection between </a:t>
            </a:r>
            <a:r>
              <a:rPr lang="en-US" sz="2400" dirty="0" smtClean="0">
                <a:solidFill>
                  <a:srgbClr val="FFFF00"/>
                </a:solidFill>
              </a:rPr>
              <a:t>the flap and the tooth or bone surface is established by a blood clot, which consists of a fibrin reticulum with many </a:t>
            </a:r>
            <a:r>
              <a:rPr lang="en-US" sz="2400" dirty="0" err="1" smtClean="0">
                <a:solidFill>
                  <a:srgbClr val="FFFF00"/>
                </a:solidFill>
              </a:rPr>
              <a:t>polymorphonuclear</a:t>
            </a:r>
            <a:r>
              <a:rPr lang="en-US" sz="2400" dirty="0" smtClean="0">
                <a:solidFill>
                  <a:srgbClr val="FFFF00"/>
                </a:solidFill>
              </a:rPr>
              <a:t> leukocytes, erythrocytes, debris of injured cells, and capillaries at the edge of the wound. Bacteria and an </a:t>
            </a:r>
            <a:r>
              <a:rPr lang="en-US" sz="2400" dirty="0" err="1" smtClean="0">
                <a:solidFill>
                  <a:srgbClr val="FFFF00"/>
                </a:solidFill>
              </a:rPr>
              <a:t>exudate</a:t>
            </a:r>
            <a:r>
              <a:rPr lang="en-US" sz="2400" dirty="0" smtClean="0">
                <a:solidFill>
                  <a:srgbClr val="FFFF00"/>
                </a:solidFill>
              </a:rPr>
              <a:t> or </a:t>
            </a:r>
            <a:r>
              <a:rPr lang="en-US" sz="2400" dirty="0" err="1" smtClean="0">
                <a:solidFill>
                  <a:srgbClr val="FFFF00"/>
                </a:solidFill>
              </a:rPr>
              <a:t>transudate</a:t>
            </a:r>
            <a:r>
              <a:rPr lang="en-US" sz="2400" dirty="0" smtClean="0">
                <a:solidFill>
                  <a:srgbClr val="FFFF00"/>
                </a:solidFill>
              </a:rPr>
              <a:t> also result from tissue injury.</a:t>
            </a:r>
          </a:p>
          <a:p>
            <a:pPr algn="just" rtl="0"/>
            <a:endParaRPr lang="en-US" sz="1000" i="1" dirty="0" smtClean="0">
              <a:solidFill>
                <a:srgbClr val="FFFF00"/>
              </a:solidFill>
            </a:endParaRPr>
          </a:p>
          <a:p>
            <a:pPr algn="just" rtl="0"/>
            <a:r>
              <a:rPr lang="en-US" sz="2400" i="1" dirty="0" smtClean="0">
                <a:solidFill>
                  <a:srgbClr val="FFFF00"/>
                </a:solidFill>
              </a:rPr>
              <a:t>One to 3 days </a:t>
            </a:r>
            <a:r>
              <a:rPr lang="en-US" sz="2400" dirty="0" smtClean="0">
                <a:solidFill>
                  <a:srgbClr val="FFFF00"/>
                </a:solidFill>
              </a:rPr>
              <a:t>after flap surgery, the space between the flap and the tooth or bone is thinner and epithelial cells migrate over the border of the flap, usually contacting the tooth at this time. When the flap is closely adapted to the alveolar process, there is minimal inflammatory response.</a:t>
            </a:r>
            <a:endParaRPr lang="ar-IQ" sz="2400" dirty="0">
              <a:solidFill>
                <a:srgbClr val="FFFF00"/>
              </a:solidFill>
            </a:endParaRPr>
          </a:p>
        </p:txBody>
      </p:sp>
      <p:sp>
        <p:nvSpPr>
          <p:cNvPr id="3" name="سهم إلى اليمين 2"/>
          <p:cNvSpPr/>
          <p:nvPr/>
        </p:nvSpPr>
        <p:spPr>
          <a:xfrm>
            <a:off x="357158" y="1557098"/>
            <a:ext cx="357190" cy="28575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srgbClr val="FFFF00"/>
              </a:solidFill>
            </a:endParaRPr>
          </a:p>
        </p:txBody>
      </p:sp>
      <p:sp>
        <p:nvSpPr>
          <p:cNvPr id="4" name="سهم إلى اليمين 3"/>
          <p:cNvSpPr/>
          <p:nvPr/>
        </p:nvSpPr>
        <p:spPr>
          <a:xfrm>
            <a:off x="357158" y="4286256"/>
            <a:ext cx="357190" cy="28575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714356"/>
            <a:ext cx="7500990" cy="5632311"/>
          </a:xfrm>
          <a:prstGeom prst="rect">
            <a:avLst/>
          </a:prstGeom>
          <a:solidFill>
            <a:schemeClr val="tx2">
              <a:lumMod val="75000"/>
            </a:schemeClr>
          </a:solidFill>
          <a:ln>
            <a:solidFill>
              <a:srgbClr val="FFFF00"/>
            </a:solidFill>
          </a:ln>
        </p:spPr>
        <p:txBody>
          <a:bodyPr wrap="square">
            <a:spAutoFit/>
          </a:bodyPr>
          <a:lstStyle/>
          <a:p>
            <a:pPr algn="just" rtl="0"/>
            <a:r>
              <a:rPr lang="en-US" sz="2400" i="1" dirty="0" smtClean="0">
                <a:solidFill>
                  <a:srgbClr val="FFFF00"/>
                </a:solidFill>
              </a:rPr>
              <a:t>One week after surgery, </a:t>
            </a:r>
            <a:r>
              <a:rPr lang="en-US" sz="2400" dirty="0" smtClean="0">
                <a:solidFill>
                  <a:srgbClr val="FFFF00"/>
                </a:solidFill>
              </a:rPr>
              <a:t>an epithelial attachment to the root has been established by means of </a:t>
            </a:r>
            <a:r>
              <a:rPr lang="en-US" sz="2400" dirty="0" err="1" smtClean="0">
                <a:solidFill>
                  <a:srgbClr val="FFFF00"/>
                </a:solidFill>
              </a:rPr>
              <a:t>hemidesmosomes</a:t>
            </a:r>
            <a:r>
              <a:rPr lang="en-US" sz="2400" dirty="0" smtClean="0">
                <a:solidFill>
                  <a:srgbClr val="FFFF00"/>
                </a:solidFill>
              </a:rPr>
              <a:t> and a basal lamina. The blood clot is replaced by granulation tissue derived from the gingival connective tissue, the bone marrow, and the periodontal ligament.</a:t>
            </a:r>
          </a:p>
          <a:p>
            <a:pPr algn="just" rtl="0"/>
            <a:endParaRPr lang="en-US" sz="2400" i="1" dirty="0" smtClean="0">
              <a:solidFill>
                <a:srgbClr val="FFFF00"/>
              </a:solidFill>
            </a:endParaRPr>
          </a:p>
          <a:p>
            <a:pPr algn="just" rtl="0"/>
            <a:r>
              <a:rPr lang="en-US" sz="2400" i="1" dirty="0" smtClean="0">
                <a:solidFill>
                  <a:srgbClr val="FFFF00"/>
                </a:solidFill>
              </a:rPr>
              <a:t>Two weeks after surgery, </a:t>
            </a:r>
            <a:r>
              <a:rPr lang="en-US" sz="2400" dirty="0" smtClean="0">
                <a:solidFill>
                  <a:srgbClr val="FFFF00"/>
                </a:solidFill>
              </a:rPr>
              <a:t>collagen fibers begin to appear parallel to the tooth surface. Union of the flap to the tooth is still weak because of the presence of immature collagen fibers, although the clinical aspect may be almost normal.</a:t>
            </a:r>
          </a:p>
          <a:p>
            <a:pPr algn="just" rtl="0"/>
            <a:endParaRPr lang="en-US" sz="2400" i="1" dirty="0" smtClean="0">
              <a:solidFill>
                <a:srgbClr val="FFFF00"/>
              </a:solidFill>
            </a:endParaRPr>
          </a:p>
          <a:p>
            <a:pPr algn="just" rtl="0"/>
            <a:r>
              <a:rPr lang="en-US" sz="2400" i="1" dirty="0" smtClean="0">
                <a:solidFill>
                  <a:srgbClr val="FFFF00"/>
                </a:solidFill>
              </a:rPr>
              <a:t>One month after surgery, </a:t>
            </a:r>
            <a:r>
              <a:rPr lang="en-US" sz="2400" dirty="0" smtClean="0">
                <a:solidFill>
                  <a:srgbClr val="FFFF00"/>
                </a:solidFill>
              </a:rPr>
              <a:t>a fully </a:t>
            </a:r>
            <a:r>
              <a:rPr lang="en-US" sz="2400" dirty="0" err="1" smtClean="0">
                <a:solidFill>
                  <a:srgbClr val="FFFF00"/>
                </a:solidFill>
              </a:rPr>
              <a:t>epithelialized</a:t>
            </a:r>
            <a:r>
              <a:rPr lang="en-US" sz="2400" dirty="0" smtClean="0">
                <a:solidFill>
                  <a:srgbClr val="FFFF00"/>
                </a:solidFill>
              </a:rPr>
              <a:t> gingival crevice with a well-defined epithelial attachment is present. There is a beginning functional arrangement of the </a:t>
            </a:r>
            <a:r>
              <a:rPr lang="en-US" sz="2400" dirty="0" err="1" smtClean="0">
                <a:solidFill>
                  <a:srgbClr val="FFFF00"/>
                </a:solidFill>
              </a:rPr>
              <a:t>supracrestal</a:t>
            </a:r>
            <a:r>
              <a:rPr lang="en-US" sz="2400" dirty="0" smtClean="0">
                <a:solidFill>
                  <a:srgbClr val="FFFF00"/>
                </a:solidFill>
              </a:rPr>
              <a:t> fibers.</a:t>
            </a:r>
            <a:endParaRPr lang="ar-IQ" sz="2400" dirty="0">
              <a:solidFill>
                <a:srgbClr val="FFFF00"/>
              </a:solidFill>
            </a:endParaRPr>
          </a:p>
        </p:txBody>
      </p:sp>
      <p:sp>
        <p:nvSpPr>
          <p:cNvPr id="3" name="سهم إلى اليمين 2"/>
          <p:cNvSpPr/>
          <p:nvPr/>
        </p:nvSpPr>
        <p:spPr>
          <a:xfrm>
            <a:off x="428596" y="800308"/>
            <a:ext cx="357190" cy="28575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srgbClr val="FFFF00"/>
              </a:solidFill>
            </a:endParaRPr>
          </a:p>
        </p:txBody>
      </p:sp>
      <p:sp>
        <p:nvSpPr>
          <p:cNvPr id="4" name="سهم إلى اليمين 3"/>
          <p:cNvSpPr/>
          <p:nvPr/>
        </p:nvSpPr>
        <p:spPr>
          <a:xfrm>
            <a:off x="428596" y="3057296"/>
            <a:ext cx="357190" cy="28575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srgbClr val="FFFF00"/>
              </a:solidFill>
            </a:endParaRPr>
          </a:p>
        </p:txBody>
      </p:sp>
      <p:sp>
        <p:nvSpPr>
          <p:cNvPr id="5" name="سهم إلى اليمين 4"/>
          <p:cNvSpPr/>
          <p:nvPr/>
        </p:nvSpPr>
        <p:spPr>
          <a:xfrm>
            <a:off x="428596" y="4857760"/>
            <a:ext cx="357190" cy="28575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srgbClr val="FF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1320589"/>
            <a:ext cx="7215238" cy="3108543"/>
          </a:xfrm>
          <a:prstGeom prst="rect">
            <a:avLst/>
          </a:prstGeom>
          <a:solidFill>
            <a:schemeClr val="tx2">
              <a:lumMod val="75000"/>
            </a:schemeClr>
          </a:solidFill>
          <a:ln>
            <a:solidFill>
              <a:srgbClr val="FFFF00"/>
            </a:solidFill>
          </a:ln>
        </p:spPr>
        <p:txBody>
          <a:bodyPr wrap="square">
            <a:spAutoFit/>
          </a:bodyPr>
          <a:lstStyle/>
          <a:p>
            <a:pPr algn="just" rtl="0"/>
            <a:r>
              <a:rPr lang="en-US" sz="2800" b="1" dirty="0" smtClean="0">
                <a:solidFill>
                  <a:srgbClr val="FFFF00"/>
                </a:solidFill>
              </a:rPr>
              <a:t>MODIFIED WIDMAN FLAP</a:t>
            </a:r>
          </a:p>
          <a:p>
            <a:pPr algn="just" rtl="0"/>
            <a:endParaRPr lang="en-US" sz="2400" dirty="0" smtClean="0">
              <a:solidFill>
                <a:srgbClr val="FFFF00"/>
              </a:solidFill>
            </a:endParaRPr>
          </a:p>
          <a:p>
            <a:pPr algn="just" rtl="0"/>
            <a:r>
              <a:rPr lang="en-US" sz="2400" dirty="0" smtClean="0">
                <a:solidFill>
                  <a:srgbClr val="FFFF00"/>
                </a:solidFill>
              </a:rPr>
              <a:t>As called by </a:t>
            </a:r>
            <a:r>
              <a:rPr lang="en-US" sz="2400" dirty="0" err="1" smtClean="0">
                <a:solidFill>
                  <a:srgbClr val="FFFF00"/>
                </a:solidFill>
              </a:rPr>
              <a:t>Ramfjord</a:t>
            </a:r>
            <a:r>
              <a:rPr lang="en-US" sz="2400" dirty="0" smtClean="0">
                <a:solidFill>
                  <a:srgbClr val="FFFF00"/>
                </a:solidFill>
              </a:rPr>
              <a:t> and </a:t>
            </a:r>
            <a:r>
              <a:rPr lang="en-US" sz="2400" dirty="0" err="1" smtClean="0">
                <a:solidFill>
                  <a:srgbClr val="FFFF00"/>
                </a:solidFill>
              </a:rPr>
              <a:t>Nissle</a:t>
            </a:r>
            <a:r>
              <a:rPr lang="en-US" sz="2400" dirty="0" smtClean="0">
                <a:solidFill>
                  <a:srgbClr val="FFFF00"/>
                </a:solidFill>
              </a:rPr>
              <a:t> in 1974. This technique offers the possibility of establishing an intimate postoperative adaptation of healthy </a:t>
            </a:r>
            <a:r>
              <a:rPr lang="en-US" sz="2400" dirty="0" err="1" smtClean="0">
                <a:solidFill>
                  <a:srgbClr val="FFFF00"/>
                </a:solidFill>
              </a:rPr>
              <a:t>collagenous</a:t>
            </a:r>
            <a:r>
              <a:rPr lang="en-US" sz="2400" dirty="0" smtClean="0">
                <a:solidFill>
                  <a:srgbClr val="FFFF00"/>
                </a:solidFill>
              </a:rPr>
              <a:t> connective tissue to tooth surfaces and provides access for adequate instrumentation of the root surfaces and immediate closure of the area.</a:t>
            </a:r>
            <a:endParaRPr lang="ar-IQ" sz="2400" dirty="0">
              <a:solidFill>
                <a:srgbClr val="FFFF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571480"/>
            <a:ext cx="8643966" cy="2369880"/>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Step 1</a:t>
            </a:r>
            <a:r>
              <a:rPr lang="en-US" sz="2400" dirty="0" smtClean="0">
                <a:solidFill>
                  <a:srgbClr val="FFFF00"/>
                </a:solidFill>
              </a:rPr>
              <a:t>: The initial incision is an internal bevel incision to the alveolar crest starting 0.5 to 1 mm away from the gingival margin. Scalloping follows the gingival margin. Care should be taken to insert the blade in such a way that the papilla is left with a thickness similar to that of the remaining facial flap. Vertical relaxing incisions are usually not needed.</a:t>
            </a:r>
            <a:endParaRPr lang="ar-IQ" sz="2400" dirty="0">
              <a:solidFill>
                <a:srgbClr val="FFFF00"/>
              </a:solidFill>
            </a:endParaRPr>
          </a:p>
        </p:txBody>
      </p:sp>
      <p:pic>
        <p:nvPicPr>
          <p:cNvPr id="4098" name="Picture 2"/>
          <p:cNvPicPr>
            <a:picLocks noChangeAspect="1" noChangeArrowheads="1"/>
          </p:cNvPicPr>
          <p:nvPr/>
        </p:nvPicPr>
        <p:blipFill>
          <a:blip r:embed="rId2"/>
          <a:srcRect/>
          <a:stretch>
            <a:fillRect/>
          </a:stretch>
        </p:blipFill>
        <p:spPr bwMode="auto">
          <a:xfrm>
            <a:off x="2229060" y="3071810"/>
            <a:ext cx="4676775" cy="31623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1214422"/>
            <a:ext cx="7358114" cy="523220"/>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Step 2</a:t>
            </a:r>
            <a:r>
              <a:rPr lang="en-US" sz="2400" dirty="0" smtClean="0">
                <a:solidFill>
                  <a:srgbClr val="FFFF00"/>
                </a:solidFill>
              </a:rPr>
              <a:t>: The </a:t>
            </a:r>
            <a:r>
              <a:rPr lang="en-US" sz="2400" dirty="0" err="1" smtClean="0">
                <a:solidFill>
                  <a:srgbClr val="FFFF00"/>
                </a:solidFill>
              </a:rPr>
              <a:t>gingiva</a:t>
            </a:r>
            <a:r>
              <a:rPr lang="en-US" sz="2400" dirty="0" smtClean="0">
                <a:solidFill>
                  <a:srgbClr val="FFFF00"/>
                </a:solidFill>
              </a:rPr>
              <a:t> is reflected with a </a:t>
            </a:r>
            <a:r>
              <a:rPr lang="en-US" sz="2400" dirty="0" err="1" smtClean="0">
                <a:solidFill>
                  <a:srgbClr val="FFFF00"/>
                </a:solidFill>
              </a:rPr>
              <a:t>periosteal</a:t>
            </a:r>
            <a:r>
              <a:rPr lang="en-US" sz="2400" dirty="0" smtClean="0">
                <a:solidFill>
                  <a:srgbClr val="FFFF00"/>
                </a:solidFill>
              </a:rPr>
              <a:t> elevator</a:t>
            </a:r>
            <a:endParaRPr lang="ar-IQ" sz="2400" dirty="0">
              <a:solidFill>
                <a:srgbClr val="FFFF00"/>
              </a:solidFill>
            </a:endParaRPr>
          </a:p>
        </p:txBody>
      </p:sp>
      <p:pic>
        <p:nvPicPr>
          <p:cNvPr id="5122" name="Picture 2"/>
          <p:cNvPicPr>
            <a:picLocks noChangeAspect="1" noChangeArrowheads="1"/>
          </p:cNvPicPr>
          <p:nvPr/>
        </p:nvPicPr>
        <p:blipFill>
          <a:blip r:embed="rId2"/>
          <a:srcRect/>
          <a:stretch>
            <a:fillRect/>
          </a:stretch>
        </p:blipFill>
        <p:spPr bwMode="auto">
          <a:xfrm>
            <a:off x="2143108" y="2285992"/>
            <a:ext cx="4893964" cy="3219451"/>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285728"/>
            <a:ext cx="7715304" cy="2431435"/>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Step 3</a:t>
            </a:r>
            <a:r>
              <a:rPr lang="en-US" sz="2400" dirty="0" smtClean="0">
                <a:solidFill>
                  <a:srgbClr val="FFFF00"/>
                </a:solidFill>
              </a:rPr>
              <a:t>: A </a:t>
            </a:r>
            <a:r>
              <a:rPr lang="en-US" sz="2400" dirty="0" err="1" smtClean="0">
                <a:solidFill>
                  <a:srgbClr val="FFFF00"/>
                </a:solidFill>
              </a:rPr>
              <a:t>crevicular</a:t>
            </a:r>
            <a:r>
              <a:rPr lang="en-US" sz="2400" dirty="0" smtClean="0">
                <a:solidFill>
                  <a:srgbClr val="FFFF00"/>
                </a:solidFill>
              </a:rPr>
              <a:t> incision is made from the bottom of the</a:t>
            </a:r>
          </a:p>
          <a:p>
            <a:pPr algn="just" rtl="0"/>
            <a:r>
              <a:rPr lang="en-US" sz="2400" dirty="0" smtClean="0">
                <a:solidFill>
                  <a:srgbClr val="FFFF00"/>
                </a:solidFill>
              </a:rPr>
              <a:t>pocket to the bone, circumscribing the triangular wedge of tissue containing the pocket lining.</a:t>
            </a:r>
          </a:p>
          <a:p>
            <a:pPr algn="just" rtl="0"/>
            <a:r>
              <a:rPr lang="en-US" sz="2800" dirty="0" smtClean="0">
                <a:solidFill>
                  <a:srgbClr val="FFFF00"/>
                </a:solidFill>
              </a:rPr>
              <a:t>Step 4</a:t>
            </a:r>
            <a:r>
              <a:rPr lang="en-US" sz="2400" dirty="0" smtClean="0">
                <a:solidFill>
                  <a:srgbClr val="FFFF00"/>
                </a:solidFill>
              </a:rPr>
              <a:t>: After the flap is reflected, a third incision is made in the </a:t>
            </a:r>
            <a:r>
              <a:rPr lang="en-US" sz="2400" dirty="0" err="1" smtClean="0">
                <a:solidFill>
                  <a:srgbClr val="FFFF00"/>
                </a:solidFill>
              </a:rPr>
              <a:t>interdental</a:t>
            </a:r>
            <a:r>
              <a:rPr lang="en-US" sz="2400" dirty="0" smtClean="0">
                <a:solidFill>
                  <a:srgbClr val="FFFF00"/>
                </a:solidFill>
              </a:rPr>
              <a:t> spaces coronal to the bone with a curette or an </a:t>
            </a:r>
            <a:r>
              <a:rPr lang="en-US" sz="2400" dirty="0" err="1" smtClean="0">
                <a:solidFill>
                  <a:srgbClr val="FFFF00"/>
                </a:solidFill>
              </a:rPr>
              <a:t>interproximal</a:t>
            </a:r>
            <a:r>
              <a:rPr lang="en-US" sz="2400" dirty="0" smtClean="0">
                <a:solidFill>
                  <a:srgbClr val="FFFF00"/>
                </a:solidFill>
              </a:rPr>
              <a:t> knife and the gingival collar is removed.</a:t>
            </a:r>
            <a:endParaRPr lang="ar-IQ" sz="2400" dirty="0">
              <a:solidFill>
                <a:srgbClr val="FFFF00"/>
              </a:solidFill>
            </a:endParaRPr>
          </a:p>
        </p:txBody>
      </p:sp>
      <p:pic>
        <p:nvPicPr>
          <p:cNvPr id="6146" name="Picture 2"/>
          <p:cNvPicPr>
            <a:picLocks noChangeAspect="1" noChangeArrowheads="1"/>
          </p:cNvPicPr>
          <p:nvPr/>
        </p:nvPicPr>
        <p:blipFill>
          <a:blip r:embed="rId2"/>
          <a:srcRect/>
          <a:stretch>
            <a:fillRect/>
          </a:stretch>
        </p:blipFill>
        <p:spPr bwMode="auto">
          <a:xfrm>
            <a:off x="142876" y="3143248"/>
            <a:ext cx="4429124" cy="2907738"/>
          </a:xfrm>
          <a:prstGeom prst="rect">
            <a:avLst/>
          </a:prstGeom>
          <a:noFill/>
          <a:ln w="9525">
            <a:solidFill>
              <a:srgbClr val="FFFF00"/>
            </a:solid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534844" y="3144653"/>
            <a:ext cx="4428180" cy="2913039"/>
          </a:xfrm>
          <a:prstGeom prst="rect">
            <a:avLst/>
          </a:prstGeom>
          <a:noFill/>
          <a:ln w="9525">
            <a:solidFill>
              <a:srgbClr val="FFFF00"/>
            </a:solid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072" y="887392"/>
            <a:ext cx="7143800" cy="1631216"/>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Step 5</a:t>
            </a:r>
            <a:r>
              <a:rPr lang="en-US" sz="2400" dirty="0" smtClean="0">
                <a:solidFill>
                  <a:srgbClr val="FFFF00"/>
                </a:solidFill>
              </a:rPr>
              <a:t>: Tissue tags and granulation tissue are removed with a curette. The root surfaces are checked, then scaled and planed if needed. Residual periodontal fibers attached to the tooth surface should not be disturbed.</a:t>
            </a:r>
            <a:endParaRPr lang="ar-IQ" sz="2400" dirty="0">
              <a:solidFill>
                <a:srgbClr val="FFFF00"/>
              </a:solidFill>
            </a:endParaRPr>
          </a:p>
        </p:txBody>
      </p:sp>
      <p:pic>
        <p:nvPicPr>
          <p:cNvPr id="7170" name="Picture 2"/>
          <p:cNvPicPr>
            <a:picLocks noChangeAspect="1" noChangeArrowheads="1"/>
          </p:cNvPicPr>
          <p:nvPr/>
        </p:nvPicPr>
        <p:blipFill>
          <a:blip r:embed="rId2"/>
          <a:srcRect/>
          <a:stretch>
            <a:fillRect/>
          </a:stretch>
        </p:blipFill>
        <p:spPr bwMode="auto">
          <a:xfrm>
            <a:off x="256692" y="2928934"/>
            <a:ext cx="4286280" cy="2933177"/>
          </a:xfrm>
          <a:prstGeom prst="rect">
            <a:avLst/>
          </a:prstGeom>
          <a:noFill/>
          <a:ln w="9525">
            <a:solidFill>
              <a:srgbClr val="FFFF00"/>
            </a:solid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597344" y="2928934"/>
            <a:ext cx="4288832" cy="2928958"/>
          </a:xfrm>
          <a:prstGeom prst="rect">
            <a:avLst/>
          </a:prstGeom>
          <a:noFill/>
          <a:ln w="9525">
            <a:solidFill>
              <a:srgbClr val="FFFF00"/>
            </a:solid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43376" y="1387508"/>
            <a:ext cx="7572428" cy="3970318"/>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Step 6: Bone architecture is not corrected, except if it prevents good tissue adaptation to the necks of the teeth. Every effort is made to adapt the facial and lingual </a:t>
            </a:r>
            <a:r>
              <a:rPr lang="en-US" sz="2800" dirty="0" err="1" smtClean="0">
                <a:solidFill>
                  <a:srgbClr val="FFFF00"/>
                </a:solidFill>
              </a:rPr>
              <a:t>interproximal</a:t>
            </a:r>
            <a:r>
              <a:rPr lang="en-US" sz="2800" dirty="0" smtClean="0">
                <a:solidFill>
                  <a:srgbClr val="FFFF00"/>
                </a:solidFill>
              </a:rPr>
              <a:t> tissue adjacent to each other in such a way that no </a:t>
            </a:r>
            <a:r>
              <a:rPr lang="en-US" sz="2800" dirty="0" err="1" smtClean="0">
                <a:solidFill>
                  <a:srgbClr val="FFFF00"/>
                </a:solidFill>
              </a:rPr>
              <a:t>interproximal</a:t>
            </a:r>
            <a:r>
              <a:rPr lang="en-US" sz="2800" dirty="0" smtClean="0">
                <a:solidFill>
                  <a:srgbClr val="FFFF00"/>
                </a:solidFill>
              </a:rPr>
              <a:t> bone remains exposed at the time of suturing. The flaps may be thinned to allow for close adaptation of the </a:t>
            </a:r>
            <a:r>
              <a:rPr lang="en-US" sz="2800" dirty="0" err="1" smtClean="0">
                <a:solidFill>
                  <a:srgbClr val="FFFF00"/>
                </a:solidFill>
              </a:rPr>
              <a:t>gingiva</a:t>
            </a:r>
            <a:r>
              <a:rPr lang="en-US" sz="2800" dirty="0" smtClean="0">
                <a:solidFill>
                  <a:srgbClr val="FFFF00"/>
                </a:solidFill>
              </a:rPr>
              <a:t> around the entire circumference of the tooth and to each other </a:t>
            </a:r>
            <a:r>
              <a:rPr lang="en-US" sz="2800" dirty="0" err="1" smtClean="0">
                <a:solidFill>
                  <a:srgbClr val="FFFF00"/>
                </a:solidFill>
              </a:rPr>
              <a:t>interproximally</a:t>
            </a:r>
            <a:r>
              <a:rPr lang="en-US" sz="2800" dirty="0" smtClean="0">
                <a:solidFill>
                  <a:srgbClr val="FFFF00"/>
                </a:solidFill>
              </a:rPr>
              <a:t>.</a:t>
            </a:r>
            <a:endParaRPr lang="ar-IQ" sz="2800" dirty="0">
              <a:solidFill>
                <a:srgbClr val="FFFF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881232"/>
            <a:ext cx="7572428" cy="1261884"/>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Step 7</a:t>
            </a:r>
            <a:r>
              <a:rPr lang="en-US" sz="2400" dirty="0" smtClean="0">
                <a:solidFill>
                  <a:srgbClr val="FFFF00"/>
                </a:solidFill>
              </a:rPr>
              <a:t>: Continuous, independent sling sutures are placed in both the facial and palatal and covered with a periodontal surgical pack.</a:t>
            </a:r>
            <a:endParaRPr lang="ar-IQ" sz="2400" dirty="0">
              <a:solidFill>
                <a:srgbClr val="FFFF00"/>
              </a:solidFill>
            </a:endParaRPr>
          </a:p>
        </p:txBody>
      </p:sp>
      <p:pic>
        <p:nvPicPr>
          <p:cNvPr id="8194" name="Picture 2"/>
          <p:cNvPicPr>
            <a:picLocks noChangeAspect="1" noChangeArrowheads="1"/>
          </p:cNvPicPr>
          <p:nvPr/>
        </p:nvPicPr>
        <p:blipFill>
          <a:blip r:embed="rId2"/>
          <a:srcRect/>
          <a:stretch>
            <a:fillRect/>
          </a:stretch>
        </p:blipFill>
        <p:spPr bwMode="auto">
          <a:xfrm>
            <a:off x="285720" y="2928934"/>
            <a:ext cx="4143404" cy="2767895"/>
          </a:xfrm>
          <a:prstGeom prst="rect">
            <a:avLst/>
          </a:prstGeom>
          <a:noFill/>
          <a:ln w="9525">
            <a:solidFill>
              <a:srgbClr val="FFFF00"/>
            </a:solidFill>
            <a:miter lim="800000"/>
            <a:headEnd/>
            <a:tailEnd/>
          </a:ln>
          <a:effectLst/>
        </p:spPr>
      </p:pic>
      <p:pic>
        <p:nvPicPr>
          <p:cNvPr id="8195" name="Picture 3"/>
          <p:cNvPicPr>
            <a:picLocks noChangeAspect="1" noChangeArrowheads="1"/>
          </p:cNvPicPr>
          <p:nvPr/>
        </p:nvPicPr>
        <p:blipFill>
          <a:blip r:embed="rId3"/>
          <a:srcRect t="2517"/>
          <a:stretch>
            <a:fillRect/>
          </a:stretch>
        </p:blipFill>
        <p:spPr bwMode="auto">
          <a:xfrm>
            <a:off x="4572000" y="2928934"/>
            <a:ext cx="4257670" cy="2767009"/>
          </a:xfrm>
          <a:prstGeom prst="rect">
            <a:avLst/>
          </a:prstGeom>
          <a:noFill/>
          <a:ln w="9525">
            <a:solidFill>
              <a:srgbClr val="FFFF00"/>
            </a:solid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00100" y="1214422"/>
            <a:ext cx="7143800" cy="4339650"/>
          </a:xfrm>
          <a:prstGeom prst="rect">
            <a:avLst/>
          </a:prstGeom>
          <a:solidFill>
            <a:schemeClr val="tx2">
              <a:lumMod val="75000"/>
            </a:schemeClr>
          </a:solidFill>
          <a:ln>
            <a:solidFill>
              <a:srgbClr val="FFFF00"/>
            </a:solidFill>
          </a:ln>
        </p:spPr>
        <p:txBody>
          <a:bodyPr wrap="square">
            <a:spAutoFit/>
          </a:bodyPr>
          <a:lstStyle/>
          <a:p>
            <a:pPr algn="just" rtl="0"/>
            <a:r>
              <a:rPr lang="en-US" sz="2800" b="1" dirty="0" smtClean="0">
                <a:solidFill>
                  <a:srgbClr val="FFFF00"/>
                </a:solidFill>
              </a:rPr>
              <a:t>UNDISPLACED FLAP</a:t>
            </a:r>
          </a:p>
          <a:p>
            <a:pPr algn="just" rtl="0"/>
            <a:endParaRPr lang="en-US" sz="800" dirty="0" smtClean="0">
              <a:solidFill>
                <a:srgbClr val="FFFF00"/>
              </a:solidFill>
            </a:endParaRPr>
          </a:p>
          <a:p>
            <a:pPr algn="just" rtl="0"/>
            <a:r>
              <a:rPr lang="en-US" sz="2400" dirty="0" smtClean="0">
                <a:solidFill>
                  <a:srgbClr val="FFFF00"/>
                </a:solidFill>
              </a:rPr>
              <a:t>Currently, the </a:t>
            </a:r>
            <a:r>
              <a:rPr lang="en-US" sz="2400" dirty="0" err="1" smtClean="0">
                <a:solidFill>
                  <a:srgbClr val="FFFF00"/>
                </a:solidFill>
              </a:rPr>
              <a:t>undisplaced</a:t>
            </a:r>
            <a:r>
              <a:rPr lang="en-US" sz="2400" dirty="0" smtClean="0">
                <a:solidFill>
                  <a:srgbClr val="FFFF00"/>
                </a:solidFill>
              </a:rPr>
              <a:t> flap may be the most frequently performed type of periodontal surgery. It differs from the modified </a:t>
            </a:r>
            <a:r>
              <a:rPr lang="en-US" sz="2400" dirty="0" err="1" smtClean="0">
                <a:solidFill>
                  <a:srgbClr val="FFFF00"/>
                </a:solidFill>
              </a:rPr>
              <a:t>Widman</a:t>
            </a:r>
            <a:r>
              <a:rPr lang="en-US" sz="2400" dirty="0" smtClean="0">
                <a:solidFill>
                  <a:srgbClr val="FFFF00"/>
                </a:solidFill>
              </a:rPr>
              <a:t> flap in that the soft tissue pocket wall is removed with the initial incision; thus it may be considered an “internal bevel </a:t>
            </a:r>
            <a:r>
              <a:rPr lang="en-US" sz="2400" dirty="0" err="1" smtClean="0">
                <a:solidFill>
                  <a:srgbClr val="FFFF00"/>
                </a:solidFill>
              </a:rPr>
              <a:t>gingivectomy</a:t>
            </a:r>
            <a:r>
              <a:rPr lang="en-US" sz="2400" dirty="0" smtClean="0">
                <a:solidFill>
                  <a:srgbClr val="FFFF00"/>
                </a:solidFill>
              </a:rPr>
              <a:t>.” </a:t>
            </a:r>
          </a:p>
          <a:p>
            <a:pPr algn="just" rtl="0"/>
            <a:r>
              <a:rPr lang="en-US" sz="2400" dirty="0" smtClean="0">
                <a:solidFill>
                  <a:srgbClr val="FFFF00"/>
                </a:solidFill>
              </a:rPr>
              <a:t>To perform this technique without creating a </a:t>
            </a:r>
            <a:r>
              <a:rPr lang="en-US" sz="2400" dirty="0" err="1" smtClean="0">
                <a:solidFill>
                  <a:srgbClr val="FFFF00"/>
                </a:solidFill>
              </a:rPr>
              <a:t>mucogingival</a:t>
            </a:r>
            <a:r>
              <a:rPr lang="en-US" sz="2400" dirty="0" smtClean="0">
                <a:solidFill>
                  <a:srgbClr val="FFFF00"/>
                </a:solidFill>
              </a:rPr>
              <a:t> problem, the clinician should determine that enough attached </a:t>
            </a:r>
            <a:r>
              <a:rPr lang="en-US" sz="2400" dirty="0" err="1" smtClean="0">
                <a:solidFill>
                  <a:srgbClr val="FFFF00"/>
                </a:solidFill>
              </a:rPr>
              <a:t>gingiva</a:t>
            </a:r>
            <a:r>
              <a:rPr lang="en-US" sz="2400" dirty="0" smtClean="0">
                <a:solidFill>
                  <a:srgbClr val="FFFF00"/>
                </a:solidFill>
              </a:rPr>
              <a:t> will remain after removal of the pocket wall.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42910" y="1357298"/>
            <a:ext cx="7929618" cy="4154984"/>
          </a:xfrm>
          <a:prstGeom prst="rect">
            <a:avLst/>
          </a:prstGeom>
          <a:solidFill>
            <a:schemeClr val="tx2">
              <a:lumMod val="75000"/>
            </a:schemeClr>
          </a:solidFill>
          <a:ln>
            <a:solidFill>
              <a:srgbClr val="FFFF00"/>
            </a:solidFill>
          </a:ln>
        </p:spPr>
        <p:txBody>
          <a:bodyPr wrap="square">
            <a:spAutoFit/>
          </a:bodyPr>
          <a:lstStyle/>
          <a:p>
            <a:pPr algn="just" rtl="0"/>
            <a:r>
              <a:rPr lang="en-US" sz="3200" b="1" dirty="0" smtClean="0">
                <a:solidFill>
                  <a:srgbClr val="FFFF00"/>
                </a:solidFill>
              </a:rPr>
              <a:t>Objectives</a:t>
            </a:r>
          </a:p>
          <a:p>
            <a:pPr algn="just" rtl="0"/>
            <a:endParaRPr lang="en-US" sz="800" dirty="0" smtClean="0">
              <a:solidFill>
                <a:srgbClr val="FFFF00"/>
              </a:solidFill>
            </a:endParaRPr>
          </a:p>
          <a:p>
            <a:pPr algn="just" rtl="0"/>
            <a:r>
              <a:rPr lang="en-US" sz="2800" dirty="0" smtClean="0">
                <a:solidFill>
                  <a:srgbClr val="FFFF00"/>
                </a:solidFill>
              </a:rPr>
              <a:t>Flaps are used </a:t>
            </a:r>
            <a:r>
              <a:rPr lang="en-US" sz="2800" dirty="0" smtClean="0">
                <a:solidFill>
                  <a:srgbClr val="FFFF00"/>
                </a:solidFill>
              </a:rPr>
              <a:t>in pocket </a:t>
            </a:r>
            <a:r>
              <a:rPr lang="en-US" sz="2800" dirty="0" smtClean="0">
                <a:solidFill>
                  <a:srgbClr val="FFFF00"/>
                </a:solidFill>
              </a:rPr>
              <a:t>therapy for the following:</a:t>
            </a:r>
          </a:p>
          <a:p>
            <a:pPr algn="just" rtl="0"/>
            <a:r>
              <a:rPr lang="en-US" sz="2800" dirty="0" smtClean="0">
                <a:solidFill>
                  <a:srgbClr val="FFFF00"/>
                </a:solidFill>
              </a:rPr>
              <a:t>1. Increase accessibility to root deposits for scaling and root </a:t>
            </a:r>
            <a:r>
              <a:rPr lang="en-US" sz="2800" dirty="0" err="1" smtClean="0">
                <a:solidFill>
                  <a:srgbClr val="FFFF00"/>
                </a:solidFill>
              </a:rPr>
              <a:t>planing</a:t>
            </a:r>
            <a:r>
              <a:rPr lang="en-US" sz="2800" dirty="0" smtClean="0">
                <a:solidFill>
                  <a:srgbClr val="FFFF00"/>
                </a:solidFill>
              </a:rPr>
              <a:t>.</a:t>
            </a:r>
          </a:p>
          <a:p>
            <a:pPr algn="just" rtl="0"/>
            <a:r>
              <a:rPr lang="en-US" sz="2800" dirty="0" smtClean="0">
                <a:solidFill>
                  <a:srgbClr val="FFFF00"/>
                </a:solidFill>
              </a:rPr>
              <a:t>2. Eliminate or reduce pocket depth by resection of the pocket wall.</a:t>
            </a:r>
          </a:p>
          <a:p>
            <a:pPr algn="just" rtl="0"/>
            <a:r>
              <a:rPr lang="en-US" sz="2800" dirty="0" smtClean="0">
                <a:solidFill>
                  <a:srgbClr val="FFFF00"/>
                </a:solidFill>
              </a:rPr>
              <a:t>3. Gain access for osseous </a:t>
            </a:r>
            <a:r>
              <a:rPr lang="en-US" sz="2800" dirty="0" err="1" smtClean="0">
                <a:solidFill>
                  <a:srgbClr val="FFFF00"/>
                </a:solidFill>
              </a:rPr>
              <a:t>resective</a:t>
            </a:r>
            <a:r>
              <a:rPr lang="en-US" sz="2800" dirty="0" smtClean="0">
                <a:solidFill>
                  <a:srgbClr val="FFFF00"/>
                </a:solidFill>
              </a:rPr>
              <a:t> surgery if it is necessary.</a:t>
            </a:r>
          </a:p>
          <a:p>
            <a:pPr algn="just" rtl="0"/>
            <a:r>
              <a:rPr lang="en-US" sz="2800" dirty="0" smtClean="0">
                <a:solidFill>
                  <a:srgbClr val="FFFF00"/>
                </a:solidFill>
              </a:rPr>
              <a:t>4. Expose the area to perform regenerative methods.</a:t>
            </a:r>
            <a:endParaRPr lang="ar-IQ" sz="2800"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500042"/>
            <a:ext cx="8143932" cy="2800767"/>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Step 1</a:t>
            </a:r>
            <a:r>
              <a:rPr lang="en-US" sz="2400" dirty="0" smtClean="0">
                <a:solidFill>
                  <a:srgbClr val="FFFF00"/>
                </a:solidFill>
              </a:rPr>
              <a:t>: The pockets are measured with the periodontal probe, and a bleeding point is produced on the outer surface of the </a:t>
            </a:r>
            <a:r>
              <a:rPr lang="en-US" sz="2400" dirty="0" err="1" smtClean="0">
                <a:solidFill>
                  <a:srgbClr val="FFFF00"/>
                </a:solidFill>
              </a:rPr>
              <a:t>gingiva</a:t>
            </a:r>
            <a:r>
              <a:rPr lang="en-US" sz="2400" dirty="0" smtClean="0">
                <a:solidFill>
                  <a:srgbClr val="FFFF00"/>
                </a:solidFill>
              </a:rPr>
              <a:t> to mark the pocket bottom.</a:t>
            </a:r>
          </a:p>
          <a:p>
            <a:pPr algn="just" rtl="0"/>
            <a:r>
              <a:rPr lang="en-US" sz="2800" dirty="0" smtClean="0">
                <a:solidFill>
                  <a:srgbClr val="FFFF00"/>
                </a:solidFill>
              </a:rPr>
              <a:t>Step 2</a:t>
            </a:r>
            <a:r>
              <a:rPr lang="en-US" sz="2400" dirty="0" smtClean="0">
                <a:solidFill>
                  <a:srgbClr val="FFFF00"/>
                </a:solidFill>
              </a:rPr>
              <a:t>: The initial, or internal bevel, incision is made after scalloping the bleeding marks on the </a:t>
            </a:r>
            <a:r>
              <a:rPr lang="en-US" sz="2400" dirty="0" err="1" smtClean="0">
                <a:solidFill>
                  <a:srgbClr val="FFFF00"/>
                </a:solidFill>
              </a:rPr>
              <a:t>gingiva</a:t>
            </a:r>
            <a:r>
              <a:rPr lang="en-US" sz="2400" dirty="0" smtClean="0">
                <a:solidFill>
                  <a:srgbClr val="FFFF00"/>
                </a:solidFill>
              </a:rPr>
              <a:t>. The incision is usually carried to a point apical to the alveolar crest, depending on the thickness of the tissue.</a:t>
            </a:r>
            <a:endParaRPr lang="ar-IQ" sz="2400" dirty="0">
              <a:solidFill>
                <a:srgbClr val="FFFF00"/>
              </a:solidFill>
            </a:endParaRPr>
          </a:p>
        </p:txBody>
      </p:sp>
      <p:pic>
        <p:nvPicPr>
          <p:cNvPr id="1026" name="Picture 2"/>
          <p:cNvPicPr>
            <a:picLocks noChangeAspect="1" noChangeArrowheads="1"/>
          </p:cNvPicPr>
          <p:nvPr/>
        </p:nvPicPr>
        <p:blipFill>
          <a:blip r:embed="rId2"/>
          <a:srcRect l="5276" t="2279" r="3698" b="4255"/>
          <a:stretch>
            <a:fillRect/>
          </a:stretch>
        </p:blipFill>
        <p:spPr bwMode="auto">
          <a:xfrm rot="10800000">
            <a:off x="0" y="3714752"/>
            <a:ext cx="4929222" cy="2928958"/>
          </a:xfrm>
          <a:prstGeom prst="rect">
            <a:avLst/>
          </a:prstGeom>
          <a:noFill/>
          <a:ln w="9525">
            <a:solidFill>
              <a:srgbClr val="FFFF00"/>
            </a:solidFill>
            <a:miter lim="800000"/>
            <a:headEnd/>
            <a:tailEnd/>
          </a:ln>
          <a:effectLst/>
        </p:spPr>
      </p:pic>
      <p:pic>
        <p:nvPicPr>
          <p:cNvPr id="3" name="Picture 2"/>
          <p:cNvPicPr>
            <a:picLocks noChangeAspect="1" noChangeArrowheads="1"/>
          </p:cNvPicPr>
          <p:nvPr/>
        </p:nvPicPr>
        <p:blipFill>
          <a:blip r:embed="rId3"/>
          <a:srcRect l="22505"/>
          <a:stretch>
            <a:fillRect/>
          </a:stretch>
        </p:blipFill>
        <p:spPr bwMode="auto">
          <a:xfrm>
            <a:off x="4786314" y="3711870"/>
            <a:ext cx="4357686" cy="2931839"/>
          </a:xfrm>
          <a:prstGeom prst="rect">
            <a:avLst/>
          </a:prstGeom>
          <a:noFill/>
          <a:ln w="9525">
            <a:solidFill>
              <a:srgbClr val="FFFF00"/>
            </a:solid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214290"/>
            <a:ext cx="7929618" cy="3662541"/>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Step 3</a:t>
            </a:r>
            <a:r>
              <a:rPr lang="en-US" sz="2400" dirty="0" smtClean="0">
                <a:solidFill>
                  <a:srgbClr val="FFFF00"/>
                </a:solidFill>
              </a:rPr>
              <a:t>: The second, or </a:t>
            </a:r>
            <a:r>
              <a:rPr lang="en-US" sz="2400" dirty="0" err="1" smtClean="0">
                <a:solidFill>
                  <a:srgbClr val="FFFF00"/>
                </a:solidFill>
              </a:rPr>
              <a:t>crevicular</a:t>
            </a:r>
            <a:r>
              <a:rPr lang="en-US" sz="2400" dirty="0" smtClean="0">
                <a:solidFill>
                  <a:srgbClr val="FFFF00"/>
                </a:solidFill>
              </a:rPr>
              <a:t>, incision is made from the bottom of the pocket to the bone to detach the connective tissue from the bone. </a:t>
            </a:r>
          </a:p>
          <a:p>
            <a:pPr algn="just" rtl="0"/>
            <a:r>
              <a:rPr lang="en-US" sz="2800" dirty="0" smtClean="0">
                <a:solidFill>
                  <a:srgbClr val="FFFF00"/>
                </a:solidFill>
              </a:rPr>
              <a:t>Step 4</a:t>
            </a:r>
            <a:r>
              <a:rPr lang="en-US" sz="2400" dirty="0" smtClean="0">
                <a:solidFill>
                  <a:srgbClr val="FFFF00"/>
                </a:solidFill>
              </a:rPr>
              <a:t>: The flap is reflected with a </a:t>
            </a:r>
            <a:r>
              <a:rPr lang="en-US" sz="2400" dirty="0" err="1" smtClean="0">
                <a:solidFill>
                  <a:srgbClr val="FFFF00"/>
                </a:solidFill>
              </a:rPr>
              <a:t>periosteal</a:t>
            </a:r>
            <a:r>
              <a:rPr lang="en-US" sz="2400" dirty="0" smtClean="0">
                <a:solidFill>
                  <a:srgbClr val="FFFF00"/>
                </a:solidFill>
              </a:rPr>
              <a:t> elevator (blunt dissection).</a:t>
            </a:r>
          </a:p>
          <a:p>
            <a:pPr algn="just" rtl="0"/>
            <a:r>
              <a:rPr lang="en-US" sz="2800" dirty="0" smtClean="0">
                <a:solidFill>
                  <a:srgbClr val="FFFF00"/>
                </a:solidFill>
              </a:rPr>
              <a:t>Step 5</a:t>
            </a:r>
            <a:r>
              <a:rPr lang="en-US" sz="2400" dirty="0" smtClean="0">
                <a:solidFill>
                  <a:srgbClr val="FFFF00"/>
                </a:solidFill>
              </a:rPr>
              <a:t>: The third, or </a:t>
            </a:r>
            <a:r>
              <a:rPr lang="en-US" sz="2400" dirty="0" err="1" smtClean="0">
                <a:solidFill>
                  <a:srgbClr val="FFFF00"/>
                </a:solidFill>
              </a:rPr>
              <a:t>interdental</a:t>
            </a:r>
            <a:r>
              <a:rPr lang="en-US" sz="2400" dirty="0" smtClean="0">
                <a:solidFill>
                  <a:srgbClr val="FFFF00"/>
                </a:solidFill>
              </a:rPr>
              <a:t>, incision is made with an </a:t>
            </a:r>
            <a:r>
              <a:rPr lang="en-US" sz="2400" dirty="0" err="1" smtClean="0">
                <a:solidFill>
                  <a:srgbClr val="FFFF00"/>
                </a:solidFill>
              </a:rPr>
              <a:t>interdental</a:t>
            </a:r>
            <a:r>
              <a:rPr lang="en-US" sz="2400" dirty="0" smtClean="0">
                <a:solidFill>
                  <a:srgbClr val="FFFF00"/>
                </a:solidFill>
              </a:rPr>
              <a:t> knife.</a:t>
            </a:r>
          </a:p>
          <a:p>
            <a:pPr algn="just" rtl="0"/>
            <a:r>
              <a:rPr lang="en-US" sz="2800" dirty="0" smtClean="0">
                <a:solidFill>
                  <a:srgbClr val="FFFF00"/>
                </a:solidFill>
              </a:rPr>
              <a:t>Step 6</a:t>
            </a:r>
            <a:r>
              <a:rPr lang="en-US" sz="2400" dirty="0" smtClean="0">
                <a:solidFill>
                  <a:srgbClr val="FFFF00"/>
                </a:solidFill>
              </a:rPr>
              <a:t>: The triangular wedge of tissue created by the three incisions is removed with a curette.</a:t>
            </a:r>
            <a:endParaRPr lang="ar-IQ" sz="2400" dirty="0">
              <a:solidFill>
                <a:srgbClr val="FFFF00"/>
              </a:solidFill>
            </a:endParaRPr>
          </a:p>
        </p:txBody>
      </p:sp>
      <p:pic>
        <p:nvPicPr>
          <p:cNvPr id="2050" name="Picture 2"/>
          <p:cNvPicPr>
            <a:picLocks noChangeAspect="1" noChangeArrowheads="1"/>
          </p:cNvPicPr>
          <p:nvPr/>
        </p:nvPicPr>
        <p:blipFill>
          <a:blip r:embed="rId2"/>
          <a:srcRect l="4224" r="4259"/>
          <a:stretch>
            <a:fillRect/>
          </a:stretch>
        </p:blipFill>
        <p:spPr bwMode="auto">
          <a:xfrm>
            <a:off x="2214546" y="3929066"/>
            <a:ext cx="4643470" cy="2738439"/>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r="4873"/>
          <a:stretch>
            <a:fillRect/>
          </a:stretch>
        </p:blipFill>
        <p:spPr bwMode="auto">
          <a:xfrm>
            <a:off x="-1" y="3286124"/>
            <a:ext cx="4678739" cy="2714644"/>
          </a:xfrm>
          <a:prstGeom prst="rect">
            <a:avLst/>
          </a:prstGeom>
          <a:noFill/>
          <a:ln w="9525">
            <a:solidFill>
              <a:schemeClr val="tx1"/>
            </a:solidFill>
            <a:miter lim="800000"/>
            <a:headEnd/>
            <a:tailEnd/>
          </a:ln>
          <a:effectLst/>
        </p:spPr>
      </p:pic>
      <p:sp>
        <p:nvSpPr>
          <p:cNvPr id="3" name="مستطيل 2"/>
          <p:cNvSpPr/>
          <p:nvPr/>
        </p:nvSpPr>
        <p:spPr>
          <a:xfrm>
            <a:off x="500034" y="650258"/>
            <a:ext cx="8215370" cy="2492990"/>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Step 7</a:t>
            </a:r>
            <a:r>
              <a:rPr lang="en-US" sz="2400" dirty="0" smtClean="0">
                <a:solidFill>
                  <a:srgbClr val="FFFF00"/>
                </a:solidFill>
              </a:rPr>
              <a:t>: The area is </a:t>
            </a:r>
            <a:r>
              <a:rPr lang="en-US" sz="2400" dirty="0" err="1" smtClean="0">
                <a:solidFill>
                  <a:srgbClr val="FFFF00"/>
                </a:solidFill>
              </a:rPr>
              <a:t>debrided</a:t>
            </a:r>
            <a:r>
              <a:rPr lang="en-US" sz="2400" dirty="0" smtClean="0">
                <a:solidFill>
                  <a:srgbClr val="FFFF00"/>
                </a:solidFill>
              </a:rPr>
              <a:t>, removing all tissue tags and granulation tissue using sharp curettes.</a:t>
            </a:r>
          </a:p>
          <a:p>
            <a:pPr algn="just" rtl="0"/>
            <a:r>
              <a:rPr lang="en-US" sz="2800" dirty="0" smtClean="0">
                <a:solidFill>
                  <a:srgbClr val="FFFF00"/>
                </a:solidFill>
              </a:rPr>
              <a:t>Step 8</a:t>
            </a:r>
            <a:r>
              <a:rPr lang="en-US" sz="2400" dirty="0" smtClean="0">
                <a:solidFill>
                  <a:srgbClr val="FFFF00"/>
                </a:solidFill>
              </a:rPr>
              <a:t>: After the necessary scaling and root </a:t>
            </a:r>
            <a:r>
              <a:rPr lang="en-US" sz="2400" dirty="0" err="1" smtClean="0">
                <a:solidFill>
                  <a:srgbClr val="FFFF00"/>
                </a:solidFill>
              </a:rPr>
              <a:t>planing</a:t>
            </a:r>
            <a:r>
              <a:rPr lang="en-US" sz="2400" dirty="0" smtClean="0">
                <a:solidFill>
                  <a:srgbClr val="FFFF00"/>
                </a:solidFill>
              </a:rPr>
              <a:t>, the flap edge should rest on the root-bone junction. </a:t>
            </a:r>
          </a:p>
          <a:p>
            <a:pPr algn="just" rtl="0"/>
            <a:r>
              <a:rPr lang="en-US" sz="2800" dirty="0" smtClean="0">
                <a:solidFill>
                  <a:srgbClr val="FFFF00"/>
                </a:solidFill>
              </a:rPr>
              <a:t>Step 9</a:t>
            </a:r>
            <a:r>
              <a:rPr lang="en-US" sz="2400" dirty="0" smtClean="0">
                <a:solidFill>
                  <a:srgbClr val="FFFF00"/>
                </a:solidFill>
              </a:rPr>
              <a:t>: A continuous sling suture is used to secure the facial and</a:t>
            </a:r>
          </a:p>
          <a:p>
            <a:pPr algn="just" rtl="0"/>
            <a:r>
              <a:rPr lang="en-US" sz="2400" dirty="0" smtClean="0">
                <a:solidFill>
                  <a:srgbClr val="FFFF00"/>
                </a:solidFill>
              </a:rPr>
              <a:t>the lingual or palatal flaps. Then, periodontal dressing is placed.</a:t>
            </a:r>
          </a:p>
        </p:txBody>
      </p:sp>
      <p:pic>
        <p:nvPicPr>
          <p:cNvPr id="3075" name="Picture 3"/>
          <p:cNvPicPr>
            <a:picLocks noChangeAspect="1" noChangeArrowheads="1"/>
          </p:cNvPicPr>
          <p:nvPr/>
        </p:nvPicPr>
        <p:blipFill>
          <a:blip r:embed="rId3"/>
          <a:srcRect l="6823"/>
          <a:stretch>
            <a:fillRect/>
          </a:stretch>
        </p:blipFill>
        <p:spPr bwMode="auto">
          <a:xfrm>
            <a:off x="4561162" y="3286124"/>
            <a:ext cx="4582838" cy="2714644"/>
          </a:xfrm>
          <a:prstGeom prst="rect">
            <a:avLst/>
          </a:prstGeom>
          <a:noFill/>
          <a:ln w="9525">
            <a:solidFill>
              <a:schemeClr val="tx1"/>
            </a:solid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1214422"/>
            <a:ext cx="8286808" cy="4370427"/>
          </a:xfrm>
          <a:prstGeom prst="rect">
            <a:avLst/>
          </a:prstGeom>
          <a:solidFill>
            <a:schemeClr val="tx2">
              <a:lumMod val="75000"/>
            </a:schemeClr>
          </a:solidFill>
        </p:spPr>
        <p:txBody>
          <a:bodyPr wrap="square">
            <a:spAutoFit/>
          </a:bodyPr>
          <a:lstStyle/>
          <a:p>
            <a:pPr algn="just" rtl="0"/>
            <a:r>
              <a:rPr lang="en-US" sz="2800" b="1" dirty="0" smtClean="0">
                <a:solidFill>
                  <a:srgbClr val="FFFF00"/>
                </a:solidFill>
              </a:rPr>
              <a:t>Palatal Flap</a:t>
            </a:r>
          </a:p>
          <a:p>
            <a:pPr algn="just" rtl="0"/>
            <a:endParaRPr lang="en-US" sz="1000" dirty="0" smtClean="0">
              <a:solidFill>
                <a:srgbClr val="FFFF00"/>
              </a:solidFill>
            </a:endParaRPr>
          </a:p>
          <a:p>
            <a:pPr algn="just" rtl="0"/>
            <a:r>
              <a:rPr lang="en-US" sz="2400" dirty="0" smtClean="0">
                <a:solidFill>
                  <a:srgbClr val="FFFF00"/>
                </a:solidFill>
              </a:rPr>
              <a:t>The surgical approach to the palatal area differs from that for other areas because of the character of the palatal tissue and the anatomy of the area. The palatal tissue is all attached, keratinized tissue and has none of the elastic properties associated with other gingival tissues. Therefore the palatal tissue cannot be apically displaced, and a partial-thickness (split-thickness) flap cannot be accomplished. The location of the initial incision is important for the final placement of the flap. The initial incision for the palatal flap should allow the flap, when sutured, to be precisely adapted at the root-bone junction.</a:t>
            </a:r>
            <a:endParaRPr lang="ar-IQ" sz="2400" dirty="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357166"/>
            <a:ext cx="7429552" cy="3785652"/>
          </a:xfrm>
          <a:prstGeom prst="rect">
            <a:avLst/>
          </a:prstGeom>
          <a:solidFill>
            <a:schemeClr val="tx2">
              <a:lumMod val="75000"/>
            </a:schemeClr>
          </a:solidFill>
          <a:ln>
            <a:solidFill>
              <a:srgbClr val="FFFF00"/>
            </a:solidFill>
          </a:ln>
        </p:spPr>
        <p:txBody>
          <a:bodyPr wrap="square">
            <a:spAutoFit/>
          </a:bodyPr>
          <a:lstStyle/>
          <a:p>
            <a:pPr algn="just" rtl="0"/>
            <a:r>
              <a:rPr lang="en-US" sz="2400" dirty="0" smtClean="0">
                <a:solidFill>
                  <a:srgbClr val="FFFF00"/>
                </a:solidFill>
              </a:rPr>
              <a:t>Flaps should be thin to adapt to the underlying osseous tissue and provide a thin, knifelike gingival margin. It is best to thin the flaps before their complete reflection because a free, mobile flap is difficult to hold for thinning. This can accomplished by proper placement of incisions</a:t>
            </a:r>
          </a:p>
          <a:p>
            <a:pPr algn="just" rtl="0"/>
            <a:r>
              <a:rPr lang="en-US" sz="2400" dirty="0" smtClean="0">
                <a:solidFill>
                  <a:srgbClr val="FFFF00"/>
                </a:solidFill>
              </a:rPr>
              <a:t>If thinning the palatal flap needed after it has been reflected, it can be accomplished by holding the inner portion of the flap with a mosquito hemostat or </a:t>
            </a:r>
            <a:r>
              <a:rPr lang="en-US" sz="2400" dirty="0" err="1" smtClean="0">
                <a:solidFill>
                  <a:srgbClr val="FFFF00"/>
                </a:solidFill>
              </a:rPr>
              <a:t>Adson</a:t>
            </a:r>
            <a:r>
              <a:rPr lang="en-US" sz="2400" dirty="0" smtClean="0">
                <a:solidFill>
                  <a:srgbClr val="FFFF00"/>
                </a:solidFill>
              </a:rPr>
              <a:t> forceps as the inner connective tissue is carefully dissected away with a sharp #15 scalpel blade.</a:t>
            </a:r>
            <a:endParaRPr lang="ar-IQ" sz="2400" dirty="0">
              <a:solidFill>
                <a:srgbClr val="FFFF00"/>
              </a:solidFill>
            </a:endParaRPr>
          </a:p>
        </p:txBody>
      </p:sp>
      <p:pic>
        <p:nvPicPr>
          <p:cNvPr id="4098" name="Picture 2"/>
          <p:cNvPicPr>
            <a:picLocks noChangeAspect="1" noChangeArrowheads="1"/>
          </p:cNvPicPr>
          <p:nvPr/>
        </p:nvPicPr>
        <p:blipFill>
          <a:blip r:embed="rId2"/>
          <a:srcRect r="3767"/>
          <a:stretch>
            <a:fillRect/>
          </a:stretch>
        </p:blipFill>
        <p:spPr bwMode="auto">
          <a:xfrm>
            <a:off x="57938" y="4286257"/>
            <a:ext cx="4585500" cy="257174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3768"/>
          <a:stretch>
            <a:fillRect/>
          </a:stretch>
        </p:blipFill>
        <p:spPr bwMode="auto">
          <a:xfrm>
            <a:off x="4572000" y="4276749"/>
            <a:ext cx="4500562" cy="258127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1643050"/>
            <a:ext cx="7929618" cy="3631763"/>
          </a:xfrm>
          <a:prstGeom prst="rect">
            <a:avLst/>
          </a:prstGeom>
          <a:solidFill>
            <a:schemeClr val="tx2">
              <a:lumMod val="75000"/>
            </a:schemeClr>
          </a:solidFill>
          <a:ln>
            <a:solidFill>
              <a:srgbClr val="FFFF00"/>
            </a:solidFill>
          </a:ln>
        </p:spPr>
        <p:txBody>
          <a:bodyPr wrap="square">
            <a:spAutoFit/>
          </a:bodyPr>
          <a:lstStyle/>
          <a:p>
            <a:pPr algn="just" rtl="0"/>
            <a:r>
              <a:rPr lang="en-US" sz="2800" b="1" dirty="0" smtClean="0">
                <a:solidFill>
                  <a:srgbClr val="FFFF00"/>
                </a:solidFill>
              </a:rPr>
              <a:t>APICALLY DISPLACED FLAP</a:t>
            </a:r>
          </a:p>
          <a:p>
            <a:pPr algn="just" rtl="0"/>
            <a:endParaRPr lang="en-US" sz="1000" dirty="0" smtClean="0">
              <a:solidFill>
                <a:srgbClr val="FFFF00"/>
              </a:solidFill>
            </a:endParaRPr>
          </a:p>
          <a:p>
            <a:pPr algn="just" rtl="0"/>
            <a:r>
              <a:rPr lang="en-US" sz="2400" dirty="0" smtClean="0">
                <a:solidFill>
                  <a:srgbClr val="FFFF00"/>
                </a:solidFill>
              </a:rPr>
              <a:t>With some variants, the apically displaced flap technique can be used for (1) pocket eradication and/or (2) widening the zone of attached </a:t>
            </a:r>
            <a:r>
              <a:rPr lang="en-US" sz="2400" dirty="0" err="1" smtClean="0">
                <a:solidFill>
                  <a:srgbClr val="FFFF00"/>
                </a:solidFill>
              </a:rPr>
              <a:t>gingiva</a:t>
            </a:r>
            <a:r>
              <a:rPr lang="en-US" sz="2400" dirty="0" smtClean="0">
                <a:solidFill>
                  <a:srgbClr val="FFFF00"/>
                </a:solidFill>
              </a:rPr>
              <a:t>. Depending on the purpose, it can be a full-thickness (</a:t>
            </a:r>
            <a:r>
              <a:rPr lang="en-US" sz="2400" dirty="0" err="1" smtClean="0">
                <a:solidFill>
                  <a:srgbClr val="FFFF00"/>
                </a:solidFill>
              </a:rPr>
              <a:t>mucoperiosteal</a:t>
            </a:r>
            <a:r>
              <a:rPr lang="en-US" sz="2400" dirty="0" smtClean="0">
                <a:solidFill>
                  <a:srgbClr val="FFFF00"/>
                </a:solidFill>
              </a:rPr>
              <a:t>) or a split-thickness (mucosal) flap. The split-thickness flap requires more precision and time, as well as a gingival tissue thick enough to split, but it can be more accurately positioned and sutured in an apical position using a </a:t>
            </a:r>
            <a:r>
              <a:rPr lang="en-US" sz="2400" dirty="0" err="1" smtClean="0">
                <a:solidFill>
                  <a:srgbClr val="FFFF00"/>
                </a:solidFill>
              </a:rPr>
              <a:t>periosteal</a:t>
            </a:r>
            <a:r>
              <a:rPr lang="en-US" sz="2400" dirty="0" smtClean="0">
                <a:solidFill>
                  <a:srgbClr val="FFFF00"/>
                </a:solidFill>
              </a:rPr>
              <a:t> suturing technique.</a:t>
            </a:r>
            <a:endParaRPr lang="ar-IQ" sz="2400" dirty="0">
              <a:solidFill>
                <a:srgbClr val="FFFF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042642" y="1285860"/>
            <a:ext cx="4857784" cy="4708981"/>
          </a:xfrm>
          <a:prstGeom prst="rect">
            <a:avLst/>
          </a:prstGeom>
          <a:solidFill>
            <a:schemeClr val="tx2">
              <a:lumMod val="75000"/>
            </a:schemeClr>
          </a:solidFill>
          <a:ln>
            <a:solidFill>
              <a:srgbClr val="FFFF00"/>
            </a:solidFill>
          </a:ln>
        </p:spPr>
        <p:txBody>
          <a:bodyPr wrap="square" rtlCol="1">
            <a:spAutoFit/>
          </a:bodyPr>
          <a:lstStyle/>
          <a:p>
            <a:pPr algn="just" rtl="0"/>
            <a:r>
              <a:rPr lang="en-US" sz="2800" dirty="0" smtClean="0">
                <a:solidFill>
                  <a:srgbClr val="FFFF00"/>
                </a:solidFill>
              </a:rPr>
              <a:t>Indications / Specific </a:t>
            </a:r>
          </a:p>
          <a:p>
            <a:pPr marL="457200" indent="-457200" algn="just" rtl="0">
              <a:buAutoNum type="arabicPeriod"/>
            </a:pPr>
            <a:r>
              <a:rPr lang="en-US" sz="2400" dirty="0" smtClean="0">
                <a:solidFill>
                  <a:srgbClr val="FFFF00"/>
                </a:solidFill>
              </a:rPr>
              <a:t>Crown lengthening</a:t>
            </a:r>
          </a:p>
          <a:p>
            <a:pPr marL="457200" indent="-457200" algn="just" rtl="0">
              <a:buAutoNum type="arabicPeriod"/>
            </a:pPr>
            <a:r>
              <a:rPr lang="en-US" sz="2400" dirty="0" smtClean="0">
                <a:solidFill>
                  <a:srgbClr val="FFFF00"/>
                </a:solidFill>
              </a:rPr>
              <a:t>Defected attached </a:t>
            </a:r>
            <a:r>
              <a:rPr lang="en-US" sz="2400" dirty="0" err="1" smtClean="0">
                <a:solidFill>
                  <a:srgbClr val="FFFF00"/>
                </a:solidFill>
              </a:rPr>
              <a:t>ingiva</a:t>
            </a:r>
            <a:endParaRPr lang="en-US" sz="2400" dirty="0" smtClean="0">
              <a:solidFill>
                <a:srgbClr val="FFFF00"/>
              </a:solidFill>
            </a:endParaRPr>
          </a:p>
          <a:p>
            <a:pPr marL="457200" indent="-457200" algn="just" rtl="0">
              <a:buAutoNum type="arabicPeriod"/>
            </a:pPr>
            <a:r>
              <a:rPr lang="en-US" sz="2400" dirty="0" smtClean="0">
                <a:solidFill>
                  <a:srgbClr val="FFFF00"/>
                </a:solidFill>
              </a:rPr>
              <a:t>Altered alveolar ridge</a:t>
            </a:r>
          </a:p>
          <a:p>
            <a:pPr marL="457200" indent="-457200" algn="just" rtl="0">
              <a:buAutoNum type="arabicPeriod"/>
            </a:pPr>
            <a:r>
              <a:rPr lang="en-US" sz="2400" dirty="0" smtClean="0">
                <a:solidFill>
                  <a:srgbClr val="FFFF00"/>
                </a:solidFill>
              </a:rPr>
              <a:t>Implant surgery (Immediate load)</a:t>
            </a:r>
          </a:p>
          <a:p>
            <a:pPr marL="457200" indent="-457200" algn="just" rtl="0">
              <a:buAutoNum type="arabicPeriod"/>
            </a:pPr>
            <a:r>
              <a:rPr lang="en-US" sz="2400" dirty="0" err="1" smtClean="0">
                <a:solidFill>
                  <a:srgbClr val="FFFF00"/>
                </a:solidFill>
              </a:rPr>
              <a:t>Frenotomy</a:t>
            </a:r>
            <a:endParaRPr lang="en-US" sz="2400" dirty="0" smtClean="0">
              <a:solidFill>
                <a:srgbClr val="FFFF00"/>
              </a:solidFill>
            </a:endParaRPr>
          </a:p>
          <a:p>
            <a:pPr marL="457200" indent="-457200" algn="just" rtl="0">
              <a:buAutoNum type="arabicPeriod"/>
            </a:pPr>
            <a:r>
              <a:rPr lang="en-US" sz="2400" dirty="0" smtClean="0">
                <a:solidFill>
                  <a:srgbClr val="FFFF00"/>
                </a:solidFill>
              </a:rPr>
              <a:t>Vestibular deepening</a:t>
            </a:r>
          </a:p>
          <a:p>
            <a:pPr marL="457200" indent="-457200" algn="just" rtl="0"/>
            <a:endParaRPr lang="en-US" sz="2800" dirty="0" smtClean="0">
              <a:solidFill>
                <a:srgbClr val="FFFF00"/>
              </a:solidFill>
            </a:endParaRPr>
          </a:p>
          <a:p>
            <a:pPr marL="457200" indent="-457200" algn="just" rtl="0"/>
            <a:r>
              <a:rPr lang="en-US" sz="2800" dirty="0" smtClean="0">
                <a:solidFill>
                  <a:srgbClr val="FFFF00"/>
                </a:solidFill>
              </a:rPr>
              <a:t>Disadvantages</a:t>
            </a:r>
          </a:p>
          <a:p>
            <a:pPr marL="457200" indent="-457200" algn="just" rtl="0">
              <a:buAutoNum type="arabicPeriod"/>
            </a:pPr>
            <a:r>
              <a:rPr lang="en-US" sz="2400" dirty="0" smtClean="0">
                <a:solidFill>
                  <a:srgbClr val="FFFF00"/>
                </a:solidFill>
              </a:rPr>
              <a:t>Root denudation</a:t>
            </a:r>
          </a:p>
          <a:p>
            <a:pPr marL="457200" indent="-457200" algn="just" rtl="0">
              <a:buAutoNum type="arabicPeriod"/>
            </a:pPr>
            <a:r>
              <a:rPr lang="en-US" sz="2400" dirty="0" smtClean="0">
                <a:solidFill>
                  <a:srgbClr val="FFFF00"/>
                </a:solidFill>
              </a:rPr>
              <a:t>Root sensitivity</a:t>
            </a:r>
          </a:p>
          <a:p>
            <a:pPr marL="457200" indent="-457200" algn="just" rtl="0">
              <a:buAutoNum type="arabicPeriod"/>
            </a:pPr>
            <a:r>
              <a:rPr lang="en-US" sz="2400" dirty="0" smtClean="0">
                <a:solidFill>
                  <a:srgbClr val="FFFF00"/>
                </a:solidFill>
              </a:rPr>
              <a:t>Esthetic problems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357422" y="3109931"/>
            <a:ext cx="4347126" cy="3605217"/>
          </a:xfrm>
          <a:prstGeom prst="rect">
            <a:avLst/>
          </a:prstGeom>
          <a:noFill/>
          <a:ln w="9525">
            <a:noFill/>
            <a:miter lim="800000"/>
            <a:headEnd/>
            <a:tailEnd/>
          </a:ln>
          <a:effectLst/>
        </p:spPr>
      </p:pic>
      <p:sp>
        <p:nvSpPr>
          <p:cNvPr id="3" name="مستطيل 2"/>
          <p:cNvSpPr/>
          <p:nvPr/>
        </p:nvSpPr>
        <p:spPr>
          <a:xfrm>
            <a:off x="642910" y="642918"/>
            <a:ext cx="7929586" cy="2431435"/>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Step 1</a:t>
            </a:r>
            <a:r>
              <a:rPr lang="en-US" sz="2400" dirty="0" smtClean="0">
                <a:solidFill>
                  <a:srgbClr val="FFFF00"/>
                </a:solidFill>
              </a:rPr>
              <a:t>: An internal bevel incision is made no more than about 1 mm from the crest of the </a:t>
            </a:r>
            <a:r>
              <a:rPr lang="en-US" sz="2400" dirty="0" err="1" smtClean="0">
                <a:solidFill>
                  <a:srgbClr val="FFFF00"/>
                </a:solidFill>
              </a:rPr>
              <a:t>gingiva</a:t>
            </a:r>
            <a:r>
              <a:rPr lang="en-US" sz="2400" dirty="0" smtClean="0">
                <a:solidFill>
                  <a:srgbClr val="FFFF00"/>
                </a:solidFill>
              </a:rPr>
              <a:t> and directed to the crest of the bone. </a:t>
            </a:r>
          </a:p>
          <a:p>
            <a:pPr algn="just" rtl="0"/>
            <a:r>
              <a:rPr lang="en-US" sz="2800" dirty="0" smtClean="0">
                <a:solidFill>
                  <a:srgbClr val="FFFF00"/>
                </a:solidFill>
              </a:rPr>
              <a:t>Step 2</a:t>
            </a:r>
            <a:r>
              <a:rPr lang="en-US" sz="2400" dirty="0" smtClean="0">
                <a:solidFill>
                  <a:srgbClr val="FFFF00"/>
                </a:solidFill>
              </a:rPr>
              <a:t>: </a:t>
            </a:r>
            <a:r>
              <a:rPr lang="en-US" sz="2400" dirty="0" err="1" smtClean="0">
                <a:solidFill>
                  <a:srgbClr val="FFFF00"/>
                </a:solidFill>
              </a:rPr>
              <a:t>Crevicular</a:t>
            </a:r>
            <a:r>
              <a:rPr lang="en-US" sz="2400" dirty="0" smtClean="0">
                <a:solidFill>
                  <a:srgbClr val="FFFF00"/>
                </a:solidFill>
              </a:rPr>
              <a:t> incisions are made, then </a:t>
            </a:r>
            <a:r>
              <a:rPr lang="en-US" sz="2400" dirty="0" err="1" smtClean="0">
                <a:solidFill>
                  <a:srgbClr val="FFFF00"/>
                </a:solidFill>
              </a:rPr>
              <a:t>interdental</a:t>
            </a:r>
            <a:r>
              <a:rPr lang="en-US" sz="2400" dirty="0" smtClean="0">
                <a:solidFill>
                  <a:srgbClr val="FFFF00"/>
                </a:solidFill>
              </a:rPr>
              <a:t> incisions are performed, and the wedge of tissue that contains the pocket wall is removed.</a:t>
            </a:r>
            <a:endParaRPr lang="ar-IQ" sz="2400" dirty="0">
              <a:solidFill>
                <a:srgbClr val="FFFF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1071546"/>
            <a:ext cx="7429552" cy="4431983"/>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Step 3</a:t>
            </a:r>
            <a:r>
              <a:rPr lang="en-US" sz="2400" dirty="0" smtClean="0">
                <a:solidFill>
                  <a:srgbClr val="FFFF00"/>
                </a:solidFill>
              </a:rPr>
              <a:t>: Vertical incisions are made extending beyond the </a:t>
            </a:r>
            <a:r>
              <a:rPr lang="en-US" sz="2400" dirty="0" err="1" smtClean="0">
                <a:solidFill>
                  <a:srgbClr val="FFFF00"/>
                </a:solidFill>
              </a:rPr>
              <a:t>mucogingival</a:t>
            </a:r>
            <a:r>
              <a:rPr lang="en-US" sz="2400" dirty="0" smtClean="0">
                <a:solidFill>
                  <a:srgbClr val="FFFF00"/>
                </a:solidFill>
              </a:rPr>
              <a:t> junction to provide adequate mobility to the flap for flap apical displacement.. If the objective is a full-thickness flap, it is elevated by blunt dissection with a </a:t>
            </a:r>
            <a:r>
              <a:rPr lang="en-US" sz="2400" dirty="0" err="1" smtClean="0">
                <a:solidFill>
                  <a:srgbClr val="FFFF00"/>
                </a:solidFill>
              </a:rPr>
              <a:t>periosteal</a:t>
            </a:r>
            <a:r>
              <a:rPr lang="en-US" sz="2400" dirty="0" smtClean="0">
                <a:solidFill>
                  <a:srgbClr val="FFFF00"/>
                </a:solidFill>
              </a:rPr>
              <a:t> elevator. If a split-thickness flap is required, it is elevated using sharp dissection with a knife to split it, leaving a layer of connective tissue, including the </a:t>
            </a:r>
            <a:r>
              <a:rPr lang="en-US" sz="2400" dirty="0" err="1" smtClean="0">
                <a:solidFill>
                  <a:srgbClr val="FFFF00"/>
                </a:solidFill>
              </a:rPr>
              <a:t>periosteum</a:t>
            </a:r>
            <a:r>
              <a:rPr lang="en-US" sz="2400" dirty="0" smtClean="0">
                <a:solidFill>
                  <a:srgbClr val="FFFF00"/>
                </a:solidFill>
              </a:rPr>
              <a:t>, on the bone.</a:t>
            </a:r>
          </a:p>
          <a:p>
            <a:pPr algn="just" rtl="0"/>
            <a:endParaRPr lang="en-US" sz="1000" dirty="0" smtClean="0">
              <a:solidFill>
                <a:srgbClr val="FFFF00"/>
              </a:solidFill>
            </a:endParaRPr>
          </a:p>
          <a:p>
            <a:pPr algn="just" rtl="0"/>
            <a:r>
              <a:rPr lang="en-US" sz="2800" dirty="0" smtClean="0">
                <a:solidFill>
                  <a:srgbClr val="FFFF00"/>
                </a:solidFill>
              </a:rPr>
              <a:t>Step 4</a:t>
            </a:r>
            <a:r>
              <a:rPr lang="en-US" sz="2400" dirty="0" smtClean="0">
                <a:solidFill>
                  <a:srgbClr val="FFFF00"/>
                </a:solidFill>
              </a:rPr>
              <a:t>: After removal of all granulation tissue, scaling and root </a:t>
            </a:r>
            <a:r>
              <a:rPr lang="en-US" sz="2400" dirty="0" err="1" smtClean="0">
                <a:solidFill>
                  <a:srgbClr val="FFFF00"/>
                </a:solidFill>
              </a:rPr>
              <a:t>planing</a:t>
            </a:r>
            <a:r>
              <a:rPr lang="en-US" sz="2400" dirty="0" smtClean="0">
                <a:solidFill>
                  <a:srgbClr val="FFFF00"/>
                </a:solidFill>
              </a:rPr>
              <a:t>, and osseous surgery if needed, the flap is displaced apically.</a:t>
            </a:r>
            <a:endParaRPr lang="ar-IQ" sz="2400" dirty="0">
              <a:solidFill>
                <a:srgbClr val="FFFF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1429298"/>
            <a:ext cx="7429552" cy="3847207"/>
          </a:xfrm>
          <a:prstGeom prst="rect">
            <a:avLst/>
          </a:prstGeom>
          <a:solidFill>
            <a:schemeClr val="tx2">
              <a:lumMod val="75000"/>
            </a:schemeClr>
          </a:solidFill>
          <a:ln>
            <a:solidFill>
              <a:srgbClr val="FFFF00"/>
            </a:solidFill>
          </a:ln>
        </p:spPr>
        <p:txBody>
          <a:bodyPr wrap="square">
            <a:spAutoFit/>
          </a:bodyPr>
          <a:lstStyle/>
          <a:p>
            <a:pPr algn="just" rtl="0"/>
            <a:r>
              <a:rPr lang="en-US" sz="2800" dirty="0" smtClean="0">
                <a:solidFill>
                  <a:srgbClr val="FFFF00"/>
                </a:solidFill>
              </a:rPr>
              <a:t>Step 5</a:t>
            </a:r>
            <a:r>
              <a:rPr lang="en-US" sz="2400" dirty="0" smtClean="0">
                <a:solidFill>
                  <a:srgbClr val="FFFF00"/>
                </a:solidFill>
              </a:rPr>
              <a:t>: If a full-thickness flap was performed, a sling suture around the tooth prevents the flap from sliding to a position more apical than that desired, and the periodontal dressing can avoid its movement in a coronal direction. </a:t>
            </a:r>
          </a:p>
          <a:p>
            <a:pPr algn="just" rtl="0"/>
            <a:r>
              <a:rPr lang="en-US" sz="2400" dirty="0" smtClean="0">
                <a:solidFill>
                  <a:srgbClr val="FFFF00"/>
                </a:solidFill>
              </a:rPr>
              <a:t>A partial thickness flap is sutured to the </a:t>
            </a:r>
            <a:r>
              <a:rPr lang="en-US" sz="2400" dirty="0" err="1" smtClean="0">
                <a:solidFill>
                  <a:srgbClr val="FFFF00"/>
                </a:solidFill>
              </a:rPr>
              <a:t>periosteum</a:t>
            </a:r>
            <a:r>
              <a:rPr lang="en-US" sz="2400" dirty="0" smtClean="0">
                <a:solidFill>
                  <a:srgbClr val="FFFF00"/>
                </a:solidFill>
              </a:rPr>
              <a:t> using a direct loop suture or a combination of loop and anchor suture. A dry foil is placed over the flap before covering it with the dressing to prevent the introduction of pack under the flap.</a:t>
            </a:r>
            <a:endParaRPr lang="ar-IQ" sz="2400"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85720" y="1785926"/>
            <a:ext cx="8572528" cy="2893100"/>
          </a:xfrm>
          <a:prstGeom prst="rect">
            <a:avLst/>
          </a:prstGeom>
          <a:solidFill>
            <a:schemeClr val="tx2">
              <a:lumMod val="75000"/>
            </a:schemeClr>
          </a:solidFill>
          <a:ln>
            <a:solidFill>
              <a:srgbClr val="FFFF00"/>
            </a:solidFill>
          </a:ln>
        </p:spPr>
        <p:txBody>
          <a:bodyPr wrap="square">
            <a:spAutoFit/>
          </a:bodyPr>
          <a:lstStyle/>
          <a:p>
            <a:pPr algn="just" rtl="0"/>
            <a:r>
              <a:rPr lang="en-US" sz="3200" b="1" dirty="0">
                <a:solidFill>
                  <a:srgbClr val="FFFF00"/>
                </a:solidFill>
              </a:rPr>
              <a:t>CLASSIFICATION OF FLAPS</a:t>
            </a:r>
          </a:p>
          <a:p>
            <a:pPr algn="just" rtl="0"/>
            <a:endParaRPr lang="en-US" sz="2800" dirty="0" smtClean="0">
              <a:solidFill>
                <a:srgbClr val="FFFF00"/>
              </a:solidFill>
            </a:endParaRPr>
          </a:p>
          <a:p>
            <a:pPr algn="just" rtl="0"/>
            <a:r>
              <a:rPr lang="en-US" sz="2800" dirty="0" smtClean="0">
                <a:solidFill>
                  <a:srgbClr val="FFFF00"/>
                </a:solidFill>
              </a:rPr>
              <a:t>Periodontal </a:t>
            </a:r>
            <a:r>
              <a:rPr lang="en-US" sz="2800" dirty="0">
                <a:solidFill>
                  <a:srgbClr val="FFFF00"/>
                </a:solidFill>
              </a:rPr>
              <a:t>flaps can be classified based on the following:</a:t>
            </a:r>
          </a:p>
          <a:p>
            <a:pPr algn="just" rtl="0"/>
            <a:endParaRPr lang="en-US" sz="1000" dirty="0" smtClean="0">
              <a:solidFill>
                <a:srgbClr val="FFFF00"/>
              </a:solidFill>
            </a:endParaRPr>
          </a:p>
          <a:p>
            <a:pPr algn="just" rtl="0"/>
            <a:r>
              <a:rPr lang="en-US" sz="2800" dirty="0" smtClean="0">
                <a:solidFill>
                  <a:srgbClr val="FFFF00"/>
                </a:solidFill>
              </a:rPr>
              <a:t>• </a:t>
            </a:r>
            <a:r>
              <a:rPr lang="en-US" sz="2800" dirty="0">
                <a:solidFill>
                  <a:srgbClr val="FFFF00"/>
                </a:solidFill>
              </a:rPr>
              <a:t>Bone exposure after flap reflection</a:t>
            </a:r>
          </a:p>
          <a:p>
            <a:pPr algn="just" rtl="0"/>
            <a:r>
              <a:rPr lang="en-US" sz="2800" dirty="0">
                <a:solidFill>
                  <a:srgbClr val="FFFF00"/>
                </a:solidFill>
              </a:rPr>
              <a:t>• Placement of the flap after surgery</a:t>
            </a:r>
          </a:p>
          <a:p>
            <a:pPr algn="just" rtl="0"/>
            <a:r>
              <a:rPr lang="en-US" sz="2800" dirty="0">
                <a:solidFill>
                  <a:srgbClr val="FFFF00"/>
                </a:solidFill>
              </a:rPr>
              <a:t>• Management of the papilla</a:t>
            </a:r>
            <a:endParaRPr lang="ar-IQ" sz="2800" dirty="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linical advantages of the apically positioned flap by Adam Bear, DDS - Fig. 3: Clinical image of a patient with severe periodontal disease"/>
          <p:cNvPicPr>
            <a:picLocks noChangeAspect="1" noChangeArrowheads="1"/>
          </p:cNvPicPr>
          <p:nvPr/>
        </p:nvPicPr>
        <p:blipFill>
          <a:blip r:embed="rId2"/>
          <a:srcRect/>
          <a:stretch>
            <a:fillRect/>
          </a:stretch>
        </p:blipFill>
        <p:spPr bwMode="auto">
          <a:xfrm>
            <a:off x="326389" y="571480"/>
            <a:ext cx="3959859" cy="2643206"/>
          </a:xfrm>
          <a:prstGeom prst="rect">
            <a:avLst/>
          </a:prstGeom>
          <a:noFill/>
        </p:spPr>
      </p:pic>
      <p:pic>
        <p:nvPicPr>
          <p:cNvPr id="7172" name="Picture 4" descr="Clinical advantages of the apically positioned flap by Adam Bear, DDS - Fig. 4: Mucoperiosteal flap beyond mucogingival junction and surgical debridement"/>
          <p:cNvPicPr>
            <a:picLocks noChangeAspect="1" noChangeArrowheads="1"/>
          </p:cNvPicPr>
          <p:nvPr/>
        </p:nvPicPr>
        <p:blipFill>
          <a:blip r:embed="rId3"/>
          <a:srcRect/>
          <a:stretch>
            <a:fillRect/>
          </a:stretch>
        </p:blipFill>
        <p:spPr bwMode="auto">
          <a:xfrm>
            <a:off x="4826983" y="571480"/>
            <a:ext cx="3959859" cy="2643206"/>
          </a:xfrm>
          <a:prstGeom prst="rect">
            <a:avLst/>
          </a:prstGeom>
          <a:noFill/>
        </p:spPr>
      </p:pic>
      <p:pic>
        <p:nvPicPr>
          <p:cNvPr id="7174" name="Picture 6" descr="Clinical advantages of the apically positioned flap by Adam Bear, DDS - Fig. 5: Apically repositioned flap and suture"/>
          <p:cNvPicPr>
            <a:picLocks noChangeAspect="1" noChangeArrowheads="1"/>
          </p:cNvPicPr>
          <p:nvPr/>
        </p:nvPicPr>
        <p:blipFill>
          <a:blip r:embed="rId4"/>
          <a:srcRect/>
          <a:stretch>
            <a:fillRect/>
          </a:stretch>
        </p:blipFill>
        <p:spPr bwMode="auto">
          <a:xfrm>
            <a:off x="326389" y="3643314"/>
            <a:ext cx="3959859" cy="2643206"/>
          </a:xfrm>
          <a:prstGeom prst="rect">
            <a:avLst/>
          </a:prstGeom>
          <a:noFill/>
        </p:spPr>
      </p:pic>
      <p:pic>
        <p:nvPicPr>
          <p:cNvPr id="7176" name="Picture 8" descr="Clinical advantages of the apically positioned flap by Adam Bear, DDS - Fig. 6: Gingival tissues and bone levels remain stable 2 1/2 years after surgical therapy"/>
          <p:cNvPicPr>
            <a:picLocks noChangeAspect="1" noChangeArrowheads="1"/>
          </p:cNvPicPr>
          <p:nvPr/>
        </p:nvPicPr>
        <p:blipFill>
          <a:blip r:embed="rId5"/>
          <a:srcRect/>
          <a:stretch>
            <a:fillRect/>
          </a:stretch>
        </p:blipFill>
        <p:spPr bwMode="auto">
          <a:xfrm>
            <a:off x="4898422" y="3624222"/>
            <a:ext cx="3881438" cy="25908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715764"/>
            <a:ext cx="8001056" cy="5570756"/>
          </a:xfrm>
          <a:prstGeom prst="rect">
            <a:avLst/>
          </a:prstGeom>
          <a:solidFill>
            <a:schemeClr val="tx2">
              <a:lumMod val="75000"/>
            </a:schemeClr>
          </a:solidFill>
        </p:spPr>
        <p:txBody>
          <a:bodyPr wrap="square">
            <a:spAutoFit/>
          </a:bodyPr>
          <a:lstStyle/>
          <a:p>
            <a:pPr algn="just" rtl="0"/>
            <a:r>
              <a:rPr lang="en-US" sz="2400" b="1" dirty="0">
                <a:solidFill>
                  <a:srgbClr val="FFFF00"/>
                </a:solidFill>
              </a:rPr>
              <a:t>Based on bone exposure after reflection, </a:t>
            </a:r>
            <a:r>
              <a:rPr lang="en-US" sz="2400" dirty="0">
                <a:solidFill>
                  <a:srgbClr val="FFFF00"/>
                </a:solidFill>
              </a:rPr>
              <a:t>the flaps are </a:t>
            </a:r>
            <a:r>
              <a:rPr lang="en-US" sz="2400" dirty="0" smtClean="0">
                <a:solidFill>
                  <a:srgbClr val="FFFF00"/>
                </a:solidFill>
              </a:rPr>
              <a:t>classified as </a:t>
            </a:r>
            <a:r>
              <a:rPr lang="en-US" sz="2400" dirty="0">
                <a:solidFill>
                  <a:srgbClr val="FFFF00"/>
                </a:solidFill>
              </a:rPr>
              <a:t>either full-thickness (</a:t>
            </a:r>
            <a:r>
              <a:rPr lang="en-US" sz="2400" dirty="0" err="1">
                <a:solidFill>
                  <a:srgbClr val="FFFF00"/>
                </a:solidFill>
              </a:rPr>
              <a:t>mucoperiosteal</a:t>
            </a:r>
            <a:r>
              <a:rPr lang="en-US" sz="2400" dirty="0">
                <a:solidFill>
                  <a:srgbClr val="FFFF00"/>
                </a:solidFill>
              </a:rPr>
              <a:t>) or </a:t>
            </a:r>
            <a:r>
              <a:rPr lang="en-US" sz="2400" dirty="0" smtClean="0">
                <a:solidFill>
                  <a:srgbClr val="FFFF00"/>
                </a:solidFill>
              </a:rPr>
              <a:t>partial-thickness (mucosal</a:t>
            </a:r>
            <a:r>
              <a:rPr lang="en-US" sz="2400" dirty="0">
                <a:solidFill>
                  <a:srgbClr val="FFFF00"/>
                </a:solidFill>
              </a:rPr>
              <a:t>) </a:t>
            </a:r>
            <a:r>
              <a:rPr lang="en-US" sz="2400" dirty="0" smtClean="0">
                <a:solidFill>
                  <a:srgbClr val="FFFF00"/>
                </a:solidFill>
              </a:rPr>
              <a:t>flaps.</a:t>
            </a:r>
            <a:endParaRPr lang="en-US" sz="2400" dirty="0">
              <a:solidFill>
                <a:srgbClr val="FFFF00"/>
              </a:solidFill>
            </a:endParaRPr>
          </a:p>
          <a:p>
            <a:pPr algn="just" rtl="0"/>
            <a:endParaRPr lang="en-US" sz="1000" dirty="0" smtClean="0">
              <a:solidFill>
                <a:srgbClr val="FFFF00"/>
              </a:solidFill>
            </a:endParaRPr>
          </a:p>
          <a:p>
            <a:pPr algn="just" rtl="0"/>
            <a:r>
              <a:rPr lang="en-US" sz="2400" dirty="0" smtClean="0">
                <a:solidFill>
                  <a:srgbClr val="FFFF00"/>
                </a:solidFill>
              </a:rPr>
              <a:t>In </a:t>
            </a:r>
            <a:r>
              <a:rPr lang="en-US" sz="2400" i="1" dirty="0">
                <a:solidFill>
                  <a:srgbClr val="FFFF00"/>
                </a:solidFill>
              </a:rPr>
              <a:t>full-thickness flaps, all the soft tissue, including the </a:t>
            </a:r>
            <a:r>
              <a:rPr lang="en-US" sz="2400" i="1" dirty="0" err="1" smtClean="0">
                <a:solidFill>
                  <a:srgbClr val="FFFF00"/>
                </a:solidFill>
              </a:rPr>
              <a:t>periosteum</a:t>
            </a:r>
            <a:r>
              <a:rPr lang="en-US" sz="2400" i="1" dirty="0" smtClean="0">
                <a:solidFill>
                  <a:srgbClr val="FFFF00"/>
                </a:solidFill>
              </a:rPr>
              <a:t>, </a:t>
            </a:r>
            <a:r>
              <a:rPr lang="en-US" sz="2400" dirty="0" smtClean="0">
                <a:solidFill>
                  <a:srgbClr val="FFFF00"/>
                </a:solidFill>
              </a:rPr>
              <a:t>is </a:t>
            </a:r>
            <a:r>
              <a:rPr lang="en-US" sz="2400" dirty="0">
                <a:solidFill>
                  <a:srgbClr val="FFFF00"/>
                </a:solidFill>
              </a:rPr>
              <a:t>reflected to expose the underlying bone. This </a:t>
            </a:r>
            <a:r>
              <a:rPr lang="en-US" sz="2400" dirty="0" smtClean="0">
                <a:solidFill>
                  <a:srgbClr val="FFFF00"/>
                </a:solidFill>
              </a:rPr>
              <a:t>complete exposure </a:t>
            </a:r>
            <a:r>
              <a:rPr lang="en-US" sz="2400" dirty="0">
                <a:solidFill>
                  <a:srgbClr val="FFFF00"/>
                </a:solidFill>
              </a:rPr>
              <a:t>of and access to the underlying bone is indicated </a:t>
            </a:r>
            <a:r>
              <a:rPr lang="en-US" sz="2400" dirty="0" smtClean="0">
                <a:solidFill>
                  <a:srgbClr val="FFFF00"/>
                </a:solidFill>
              </a:rPr>
              <a:t>when </a:t>
            </a:r>
            <a:r>
              <a:rPr lang="en-US" sz="2400" dirty="0" err="1" smtClean="0">
                <a:solidFill>
                  <a:srgbClr val="FFFF00"/>
                </a:solidFill>
              </a:rPr>
              <a:t>resective</a:t>
            </a:r>
            <a:r>
              <a:rPr lang="en-US" sz="2400" dirty="0" smtClean="0">
                <a:solidFill>
                  <a:srgbClr val="FFFF00"/>
                </a:solidFill>
              </a:rPr>
              <a:t> </a:t>
            </a:r>
            <a:r>
              <a:rPr lang="en-US" sz="2400" dirty="0">
                <a:solidFill>
                  <a:srgbClr val="FFFF00"/>
                </a:solidFill>
              </a:rPr>
              <a:t>osseous surgery is contemplated.</a:t>
            </a:r>
          </a:p>
          <a:p>
            <a:pPr algn="just" rtl="0"/>
            <a:endParaRPr lang="en-US" sz="1000" dirty="0" smtClean="0">
              <a:solidFill>
                <a:srgbClr val="FFFF00"/>
              </a:solidFill>
            </a:endParaRPr>
          </a:p>
          <a:p>
            <a:pPr algn="just" rtl="0"/>
            <a:r>
              <a:rPr lang="en-US" sz="2400" dirty="0" smtClean="0">
                <a:solidFill>
                  <a:srgbClr val="FFFF00"/>
                </a:solidFill>
              </a:rPr>
              <a:t>The </a:t>
            </a:r>
            <a:r>
              <a:rPr lang="en-US" sz="2400" i="1" dirty="0">
                <a:solidFill>
                  <a:srgbClr val="FFFF00"/>
                </a:solidFill>
              </a:rPr>
              <a:t>partial-thickness flap includes only the epithelium and </a:t>
            </a:r>
            <a:r>
              <a:rPr lang="en-US" sz="2400" i="1" dirty="0" smtClean="0">
                <a:solidFill>
                  <a:srgbClr val="FFFF00"/>
                </a:solidFill>
              </a:rPr>
              <a:t>a </a:t>
            </a:r>
            <a:r>
              <a:rPr lang="en-US" sz="2400" dirty="0" smtClean="0">
                <a:solidFill>
                  <a:srgbClr val="FFFF00"/>
                </a:solidFill>
              </a:rPr>
              <a:t>layer </a:t>
            </a:r>
            <a:r>
              <a:rPr lang="en-US" sz="2400" dirty="0">
                <a:solidFill>
                  <a:srgbClr val="FFFF00"/>
                </a:solidFill>
              </a:rPr>
              <a:t>of the underlying connective tissue. The bone remains </a:t>
            </a:r>
            <a:r>
              <a:rPr lang="en-US" sz="2400" dirty="0" smtClean="0">
                <a:solidFill>
                  <a:srgbClr val="FFFF00"/>
                </a:solidFill>
              </a:rPr>
              <a:t>covered by </a:t>
            </a:r>
            <a:r>
              <a:rPr lang="en-US" sz="2400" dirty="0">
                <a:solidFill>
                  <a:srgbClr val="FFFF00"/>
                </a:solidFill>
              </a:rPr>
              <a:t>a layer of connective tissue, including the </a:t>
            </a:r>
            <a:r>
              <a:rPr lang="en-US" sz="2400" dirty="0" err="1">
                <a:solidFill>
                  <a:srgbClr val="FFFF00"/>
                </a:solidFill>
              </a:rPr>
              <a:t>periosteum</a:t>
            </a:r>
            <a:r>
              <a:rPr lang="en-US" sz="2400" dirty="0">
                <a:solidFill>
                  <a:srgbClr val="FFFF00"/>
                </a:solidFill>
              </a:rPr>
              <a:t>. This </a:t>
            </a:r>
            <a:r>
              <a:rPr lang="en-US" sz="2400" dirty="0" smtClean="0">
                <a:solidFill>
                  <a:srgbClr val="FFFF00"/>
                </a:solidFill>
              </a:rPr>
              <a:t>type of </a:t>
            </a:r>
            <a:r>
              <a:rPr lang="en-US" sz="2400" dirty="0">
                <a:solidFill>
                  <a:srgbClr val="FFFF00"/>
                </a:solidFill>
              </a:rPr>
              <a:t>flap is also called the </a:t>
            </a:r>
            <a:r>
              <a:rPr lang="en-US" sz="2400" i="1" dirty="0">
                <a:solidFill>
                  <a:srgbClr val="FFFF00"/>
                </a:solidFill>
              </a:rPr>
              <a:t>split-thickness flap. The </a:t>
            </a:r>
            <a:r>
              <a:rPr lang="en-US" sz="2400" i="1" dirty="0" smtClean="0">
                <a:solidFill>
                  <a:srgbClr val="FFFF00"/>
                </a:solidFill>
              </a:rPr>
              <a:t>partial-thickness </a:t>
            </a:r>
            <a:r>
              <a:rPr lang="en-US" sz="2400" dirty="0" smtClean="0">
                <a:solidFill>
                  <a:srgbClr val="FFFF00"/>
                </a:solidFill>
              </a:rPr>
              <a:t>flap </a:t>
            </a:r>
            <a:r>
              <a:rPr lang="en-US" sz="2400" dirty="0">
                <a:solidFill>
                  <a:srgbClr val="FFFF00"/>
                </a:solidFill>
              </a:rPr>
              <a:t>is indicated when the flap is to be positioned apically or </a:t>
            </a:r>
            <a:r>
              <a:rPr lang="en-US" sz="2400" dirty="0" smtClean="0">
                <a:solidFill>
                  <a:srgbClr val="FFFF00"/>
                </a:solidFill>
              </a:rPr>
              <a:t>when the </a:t>
            </a:r>
            <a:r>
              <a:rPr lang="en-US" sz="2400" dirty="0">
                <a:solidFill>
                  <a:srgbClr val="FFFF00"/>
                </a:solidFill>
              </a:rPr>
              <a:t>operator does not want to expose bone.</a:t>
            </a:r>
            <a:endParaRPr lang="ar-IQ" sz="2400" dirty="0">
              <a:solidFill>
                <a:srgbClr val="FFFF00"/>
              </a:solidFill>
            </a:endParaRPr>
          </a:p>
        </p:txBody>
      </p:sp>
      <p:sp>
        <p:nvSpPr>
          <p:cNvPr id="3" name="سهم إلى اليمين 2"/>
          <p:cNvSpPr/>
          <p:nvPr/>
        </p:nvSpPr>
        <p:spPr>
          <a:xfrm>
            <a:off x="214282" y="2086192"/>
            <a:ext cx="357190" cy="28575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srgbClr val="FFFF00"/>
              </a:solidFill>
            </a:endParaRPr>
          </a:p>
        </p:txBody>
      </p:sp>
      <p:sp>
        <p:nvSpPr>
          <p:cNvPr id="4" name="سهم إلى اليمين 3"/>
          <p:cNvSpPr/>
          <p:nvPr/>
        </p:nvSpPr>
        <p:spPr>
          <a:xfrm>
            <a:off x="214282" y="3714752"/>
            <a:ext cx="357190" cy="28575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71472" y="500042"/>
            <a:ext cx="7914314" cy="3752868"/>
          </a:xfrm>
          <a:prstGeom prst="rect">
            <a:avLst/>
          </a:prstGeom>
          <a:noFill/>
          <a:ln w="9525">
            <a:noFill/>
            <a:miter lim="800000"/>
            <a:headEnd/>
            <a:tailEnd/>
          </a:ln>
          <a:effectLst/>
        </p:spPr>
      </p:pic>
      <p:sp>
        <p:nvSpPr>
          <p:cNvPr id="3" name="مستطيل 2"/>
          <p:cNvSpPr/>
          <p:nvPr/>
        </p:nvSpPr>
        <p:spPr>
          <a:xfrm>
            <a:off x="871738" y="4500570"/>
            <a:ext cx="7429552" cy="1938992"/>
          </a:xfrm>
          <a:prstGeom prst="rect">
            <a:avLst/>
          </a:prstGeom>
          <a:solidFill>
            <a:schemeClr val="tx2">
              <a:lumMod val="75000"/>
            </a:schemeClr>
          </a:solidFill>
        </p:spPr>
        <p:txBody>
          <a:bodyPr wrap="square">
            <a:spAutoFit/>
          </a:bodyPr>
          <a:lstStyle/>
          <a:p>
            <a:pPr algn="just" rtl="0"/>
            <a:r>
              <a:rPr lang="en-US" sz="2000" b="1" dirty="0">
                <a:solidFill>
                  <a:srgbClr val="FFFF00"/>
                </a:solidFill>
              </a:rPr>
              <a:t>A, </a:t>
            </a:r>
            <a:r>
              <a:rPr lang="en-US" sz="2000" dirty="0">
                <a:solidFill>
                  <a:srgbClr val="FFFF00"/>
                </a:solidFill>
              </a:rPr>
              <a:t>Diagram of the internal bevel </a:t>
            </a:r>
            <a:r>
              <a:rPr lang="en-US" sz="2000" dirty="0" smtClean="0">
                <a:solidFill>
                  <a:srgbClr val="FFFF00"/>
                </a:solidFill>
              </a:rPr>
              <a:t>incision </a:t>
            </a:r>
            <a:r>
              <a:rPr lang="en-US" sz="2000" dirty="0">
                <a:solidFill>
                  <a:srgbClr val="FFFF00"/>
                </a:solidFill>
              </a:rPr>
              <a:t>to reflect a full-thickness (</a:t>
            </a:r>
            <a:r>
              <a:rPr lang="en-US" sz="2000" dirty="0" err="1">
                <a:solidFill>
                  <a:srgbClr val="FFFF00"/>
                </a:solidFill>
              </a:rPr>
              <a:t>mucoperiosteal</a:t>
            </a:r>
            <a:r>
              <a:rPr lang="en-US" sz="2000" dirty="0">
                <a:solidFill>
                  <a:srgbClr val="FFFF00"/>
                </a:solidFill>
              </a:rPr>
              <a:t>) </a:t>
            </a:r>
            <a:r>
              <a:rPr lang="en-US" sz="2000" dirty="0" smtClean="0">
                <a:solidFill>
                  <a:srgbClr val="FFFF00"/>
                </a:solidFill>
              </a:rPr>
              <a:t>flap. Note </a:t>
            </a:r>
            <a:r>
              <a:rPr lang="en-US" sz="2000" dirty="0">
                <a:solidFill>
                  <a:srgbClr val="FFFF00"/>
                </a:solidFill>
              </a:rPr>
              <a:t>that the incision ends on the bone to allow for </a:t>
            </a:r>
            <a:r>
              <a:rPr lang="en-US" sz="2000" dirty="0" smtClean="0">
                <a:solidFill>
                  <a:srgbClr val="FFFF00"/>
                </a:solidFill>
              </a:rPr>
              <a:t>the reflection </a:t>
            </a:r>
            <a:r>
              <a:rPr lang="en-US" sz="2000" dirty="0">
                <a:solidFill>
                  <a:srgbClr val="FFFF00"/>
                </a:solidFill>
              </a:rPr>
              <a:t>of the entire flap. </a:t>
            </a:r>
            <a:endParaRPr lang="en-US" sz="2000" dirty="0" smtClean="0">
              <a:solidFill>
                <a:srgbClr val="FFFF00"/>
              </a:solidFill>
            </a:endParaRPr>
          </a:p>
          <a:p>
            <a:pPr algn="just" rtl="0"/>
            <a:r>
              <a:rPr lang="en-US" sz="2000" dirty="0" smtClean="0">
                <a:solidFill>
                  <a:srgbClr val="FFFF00"/>
                </a:solidFill>
              </a:rPr>
              <a:t>B</a:t>
            </a:r>
            <a:r>
              <a:rPr lang="en-US" sz="2000" dirty="0">
                <a:solidFill>
                  <a:srgbClr val="FFFF00"/>
                </a:solidFill>
              </a:rPr>
              <a:t>, Diagram of the internal </a:t>
            </a:r>
            <a:r>
              <a:rPr lang="en-US" sz="2000" dirty="0" smtClean="0">
                <a:solidFill>
                  <a:srgbClr val="FFFF00"/>
                </a:solidFill>
              </a:rPr>
              <a:t>bevel incision </a:t>
            </a:r>
            <a:r>
              <a:rPr lang="en-US" sz="2000" dirty="0">
                <a:solidFill>
                  <a:srgbClr val="FFFF00"/>
                </a:solidFill>
              </a:rPr>
              <a:t>to reflect a partial-thickness flap. Note that the </a:t>
            </a:r>
            <a:r>
              <a:rPr lang="en-US" sz="2000" dirty="0" smtClean="0">
                <a:solidFill>
                  <a:srgbClr val="FFFF00"/>
                </a:solidFill>
              </a:rPr>
              <a:t>incision ends </a:t>
            </a:r>
            <a:r>
              <a:rPr lang="en-US" sz="2000" dirty="0">
                <a:solidFill>
                  <a:srgbClr val="FFFF00"/>
                </a:solidFill>
              </a:rPr>
              <a:t>on the root surface to preserve the </a:t>
            </a:r>
            <a:r>
              <a:rPr lang="en-US" sz="2000" dirty="0" err="1">
                <a:solidFill>
                  <a:srgbClr val="FFFF00"/>
                </a:solidFill>
              </a:rPr>
              <a:t>periosteum</a:t>
            </a:r>
            <a:r>
              <a:rPr lang="en-US" sz="2000" dirty="0">
                <a:solidFill>
                  <a:srgbClr val="FFFF00"/>
                </a:solidFill>
              </a:rPr>
              <a:t> </a:t>
            </a:r>
            <a:r>
              <a:rPr lang="en-US" sz="2000" dirty="0" smtClean="0">
                <a:solidFill>
                  <a:srgbClr val="FFFF00"/>
                </a:solidFill>
              </a:rPr>
              <a:t>on the bone.</a:t>
            </a:r>
            <a:endParaRPr lang="ar-IQ" sz="2000"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1571612"/>
            <a:ext cx="7715304" cy="3416320"/>
          </a:xfrm>
          <a:prstGeom prst="rect">
            <a:avLst/>
          </a:prstGeom>
          <a:solidFill>
            <a:schemeClr val="tx2">
              <a:lumMod val="75000"/>
            </a:schemeClr>
          </a:solidFill>
          <a:ln>
            <a:solidFill>
              <a:srgbClr val="FFFF00"/>
            </a:solidFill>
          </a:ln>
        </p:spPr>
        <p:txBody>
          <a:bodyPr wrap="square">
            <a:spAutoFit/>
          </a:bodyPr>
          <a:lstStyle/>
          <a:p>
            <a:pPr algn="just" rtl="0"/>
            <a:r>
              <a:rPr lang="en-US" sz="2400" dirty="0">
                <a:solidFill>
                  <a:srgbClr val="FFFF00"/>
                </a:solidFill>
              </a:rPr>
              <a:t>When bone is stripped </a:t>
            </a:r>
            <a:r>
              <a:rPr lang="en-US" sz="2400" dirty="0" smtClean="0">
                <a:solidFill>
                  <a:srgbClr val="FFFF00"/>
                </a:solidFill>
              </a:rPr>
              <a:t>of its </a:t>
            </a:r>
            <a:r>
              <a:rPr lang="en-US" sz="2400" dirty="0" err="1">
                <a:solidFill>
                  <a:srgbClr val="FFFF00"/>
                </a:solidFill>
              </a:rPr>
              <a:t>periosteum</a:t>
            </a:r>
            <a:r>
              <a:rPr lang="en-US" sz="2400" dirty="0">
                <a:solidFill>
                  <a:srgbClr val="FFFF00"/>
                </a:solidFill>
              </a:rPr>
              <a:t>, a loss of marginal bone occurs, and this loss </a:t>
            </a:r>
            <a:r>
              <a:rPr lang="en-US" sz="2400" dirty="0" smtClean="0">
                <a:solidFill>
                  <a:srgbClr val="FFFF00"/>
                </a:solidFill>
              </a:rPr>
              <a:t>is prevented </a:t>
            </a:r>
            <a:r>
              <a:rPr lang="en-US" sz="2400" dirty="0">
                <a:solidFill>
                  <a:srgbClr val="FFFF00"/>
                </a:solidFill>
              </a:rPr>
              <a:t>when the </a:t>
            </a:r>
            <a:r>
              <a:rPr lang="en-US" sz="2400" dirty="0" err="1">
                <a:solidFill>
                  <a:srgbClr val="FFFF00"/>
                </a:solidFill>
              </a:rPr>
              <a:t>periosteum</a:t>
            </a:r>
            <a:r>
              <a:rPr lang="en-US" sz="2400" dirty="0">
                <a:solidFill>
                  <a:srgbClr val="FFFF00"/>
                </a:solidFill>
              </a:rPr>
              <a:t> is left on the bone</a:t>
            </a:r>
            <a:r>
              <a:rPr lang="en-US" sz="2400" dirty="0" smtClean="0">
                <a:solidFill>
                  <a:srgbClr val="FFFF00"/>
                </a:solidFill>
              </a:rPr>
              <a:t>. </a:t>
            </a:r>
            <a:r>
              <a:rPr lang="en-US" sz="2400" dirty="0" smtClean="0">
                <a:solidFill>
                  <a:srgbClr val="FFFF00"/>
                </a:solidFill>
              </a:rPr>
              <a:t>Although usually </a:t>
            </a:r>
            <a:r>
              <a:rPr lang="en-US" sz="2400" dirty="0">
                <a:solidFill>
                  <a:srgbClr val="FFFF00"/>
                </a:solidFill>
              </a:rPr>
              <a:t>not clinically significant</a:t>
            </a:r>
            <a:r>
              <a:rPr lang="en-US" sz="2400" dirty="0" smtClean="0">
                <a:solidFill>
                  <a:srgbClr val="FFFF00"/>
                </a:solidFill>
              </a:rPr>
              <a:t>, </a:t>
            </a:r>
            <a:r>
              <a:rPr lang="en-US" sz="2400" dirty="0">
                <a:solidFill>
                  <a:srgbClr val="FFFF00"/>
                </a:solidFill>
              </a:rPr>
              <a:t>the differences may be </a:t>
            </a:r>
            <a:r>
              <a:rPr lang="en-US" sz="2400" dirty="0" smtClean="0">
                <a:solidFill>
                  <a:srgbClr val="FFFF00"/>
                </a:solidFill>
              </a:rPr>
              <a:t>significant in </a:t>
            </a:r>
            <a:r>
              <a:rPr lang="en-US" sz="2400" dirty="0">
                <a:solidFill>
                  <a:srgbClr val="FFFF00"/>
                </a:solidFill>
              </a:rPr>
              <a:t>some </a:t>
            </a:r>
            <a:r>
              <a:rPr lang="en-US" sz="2400" dirty="0" smtClean="0">
                <a:solidFill>
                  <a:srgbClr val="FFFF00"/>
                </a:solidFill>
              </a:rPr>
              <a:t>cases. </a:t>
            </a:r>
            <a:r>
              <a:rPr lang="en-US" sz="2400" dirty="0">
                <a:solidFill>
                  <a:srgbClr val="FFFF00"/>
                </a:solidFill>
              </a:rPr>
              <a:t>The partial-thickness flap may </a:t>
            </a:r>
            <a:r>
              <a:rPr lang="en-US" sz="2400" dirty="0" smtClean="0">
                <a:solidFill>
                  <a:srgbClr val="FFFF00"/>
                </a:solidFill>
              </a:rPr>
              <a:t>be necessary </a:t>
            </a:r>
            <a:r>
              <a:rPr lang="en-US" sz="2400" dirty="0">
                <a:solidFill>
                  <a:srgbClr val="FFFF00"/>
                </a:solidFill>
              </a:rPr>
              <a:t>when the </a:t>
            </a:r>
            <a:r>
              <a:rPr lang="en-US" sz="2400" dirty="0" err="1">
                <a:solidFill>
                  <a:srgbClr val="FFFF00"/>
                </a:solidFill>
              </a:rPr>
              <a:t>crestal</a:t>
            </a:r>
            <a:r>
              <a:rPr lang="en-US" sz="2400" dirty="0">
                <a:solidFill>
                  <a:srgbClr val="FFFF00"/>
                </a:solidFill>
              </a:rPr>
              <a:t> bone margin is thin and exposed </a:t>
            </a:r>
            <a:r>
              <a:rPr lang="en-US" sz="2400" dirty="0" smtClean="0">
                <a:solidFill>
                  <a:srgbClr val="FFFF00"/>
                </a:solidFill>
              </a:rPr>
              <a:t>with an </a:t>
            </a:r>
            <a:r>
              <a:rPr lang="en-US" sz="2400" dirty="0">
                <a:solidFill>
                  <a:srgbClr val="FFFF00"/>
                </a:solidFill>
              </a:rPr>
              <a:t>apically placed flap, or when </a:t>
            </a:r>
            <a:r>
              <a:rPr lang="en-US" sz="2400" dirty="0" err="1">
                <a:solidFill>
                  <a:srgbClr val="FFFF00"/>
                </a:solidFill>
              </a:rPr>
              <a:t>dehiscences</a:t>
            </a:r>
            <a:r>
              <a:rPr lang="en-US" sz="2400" dirty="0">
                <a:solidFill>
                  <a:srgbClr val="FFFF00"/>
                </a:solidFill>
              </a:rPr>
              <a:t> or fenestrations </a:t>
            </a:r>
            <a:r>
              <a:rPr lang="en-US" sz="2400" dirty="0" smtClean="0">
                <a:solidFill>
                  <a:srgbClr val="FFFF00"/>
                </a:solidFill>
              </a:rPr>
              <a:t>are present</a:t>
            </a:r>
            <a:r>
              <a:rPr lang="en-US" sz="2400" dirty="0">
                <a:solidFill>
                  <a:srgbClr val="FFFF00"/>
                </a:solidFill>
              </a:rPr>
              <a:t>. The </a:t>
            </a:r>
            <a:r>
              <a:rPr lang="en-US" sz="2400" dirty="0" err="1">
                <a:solidFill>
                  <a:srgbClr val="FFFF00"/>
                </a:solidFill>
              </a:rPr>
              <a:t>periosteum</a:t>
            </a:r>
            <a:r>
              <a:rPr lang="en-US" sz="2400" dirty="0">
                <a:solidFill>
                  <a:srgbClr val="FFFF00"/>
                </a:solidFill>
              </a:rPr>
              <a:t> left on the bone may also be used </a:t>
            </a:r>
            <a:r>
              <a:rPr lang="en-US" sz="2400" dirty="0" smtClean="0">
                <a:solidFill>
                  <a:srgbClr val="FFFF00"/>
                </a:solidFill>
              </a:rPr>
              <a:t>for suturing </a:t>
            </a:r>
            <a:r>
              <a:rPr lang="en-US" sz="2400" dirty="0">
                <a:solidFill>
                  <a:srgbClr val="FFFF00"/>
                </a:solidFill>
              </a:rPr>
              <a:t>the flap when it is displaced apically.</a:t>
            </a:r>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714356"/>
            <a:ext cx="8143932" cy="5632311"/>
          </a:xfrm>
          <a:prstGeom prst="rect">
            <a:avLst/>
          </a:prstGeom>
          <a:solidFill>
            <a:schemeClr val="tx2">
              <a:lumMod val="75000"/>
            </a:schemeClr>
          </a:solidFill>
        </p:spPr>
        <p:txBody>
          <a:bodyPr wrap="square">
            <a:spAutoFit/>
          </a:bodyPr>
          <a:lstStyle/>
          <a:p>
            <a:pPr algn="just" rtl="0"/>
            <a:r>
              <a:rPr lang="en-US" sz="2400" b="1" dirty="0">
                <a:solidFill>
                  <a:srgbClr val="FFFF00"/>
                </a:solidFill>
              </a:rPr>
              <a:t>Based on flap placement after surgery, </a:t>
            </a:r>
            <a:r>
              <a:rPr lang="en-US" sz="2400" dirty="0">
                <a:solidFill>
                  <a:srgbClr val="FFFF00"/>
                </a:solidFill>
              </a:rPr>
              <a:t>flaps are classified as</a:t>
            </a:r>
          </a:p>
          <a:p>
            <a:pPr marL="457200" indent="-457200" algn="just" rtl="0">
              <a:buAutoNum type="arabicParenBoth"/>
            </a:pPr>
            <a:r>
              <a:rPr lang="en-US" sz="2400" i="1" dirty="0" err="1" smtClean="0">
                <a:solidFill>
                  <a:srgbClr val="FFFF00"/>
                </a:solidFill>
              </a:rPr>
              <a:t>nondisplaced</a:t>
            </a:r>
            <a:r>
              <a:rPr lang="en-US" sz="2400" i="1" dirty="0" smtClean="0">
                <a:solidFill>
                  <a:srgbClr val="FFFF00"/>
                </a:solidFill>
              </a:rPr>
              <a:t> </a:t>
            </a:r>
            <a:r>
              <a:rPr lang="en-US" sz="2400" i="1" dirty="0">
                <a:solidFill>
                  <a:srgbClr val="FFFF00"/>
                </a:solidFill>
              </a:rPr>
              <a:t>flaps, when the flap is returned and sutured in </a:t>
            </a:r>
            <a:r>
              <a:rPr lang="en-US" sz="2400" i="1" dirty="0" smtClean="0">
                <a:solidFill>
                  <a:srgbClr val="FFFF00"/>
                </a:solidFill>
              </a:rPr>
              <a:t>its </a:t>
            </a:r>
            <a:r>
              <a:rPr lang="en-US" sz="2400" dirty="0" smtClean="0">
                <a:solidFill>
                  <a:srgbClr val="FFFF00"/>
                </a:solidFill>
              </a:rPr>
              <a:t>original </a:t>
            </a:r>
            <a:r>
              <a:rPr lang="en-US" sz="2400" dirty="0">
                <a:solidFill>
                  <a:srgbClr val="FFFF00"/>
                </a:solidFill>
              </a:rPr>
              <a:t>position, or </a:t>
            </a:r>
            <a:endParaRPr lang="en-US" sz="2400" dirty="0" smtClean="0">
              <a:solidFill>
                <a:srgbClr val="FFFF00"/>
              </a:solidFill>
            </a:endParaRPr>
          </a:p>
          <a:p>
            <a:pPr marL="457200" indent="-457200" algn="just" rtl="0">
              <a:buAutoNum type="arabicParenBoth"/>
            </a:pPr>
            <a:r>
              <a:rPr lang="en-US" sz="2400" i="1" dirty="0" smtClean="0">
                <a:solidFill>
                  <a:srgbClr val="FFFF00"/>
                </a:solidFill>
              </a:rPr>
              <a:t>displaced </a:t>
            </a:r>
            <a:r>
              <a:rPr lang="en-US" sz="2400" i="1" dirty="0">
                <a:solidFill>
                  <a:srgbClr val="FFFF00"/>
                </a:solidFill>
              </a:rPr>
              <a:t>flaps, which are placed </a:t>
            </a:r>
            <a:r>
              <a:rPr lang="en-US" sz="2400" i="1" dirty="0" smtClean="0">
                <a:solidFill>
                  <a:srgbClr val="FFFF00"/>
                </a:solidFill>
              </a:rPr>
              <a:t>apically, </a:t>
            </a:r>
            <a:r>
              <a:rPr lang="en-US" sz="2400" dirty="0" err="1" smtClean="0">
                <a:solidFill>
                  <a:srgbClr val="FFFF00"/>
                </a:solidFill>
              </a:rPr>
              <a:t>coronally</a:t>
            </a:r>
            <a:r>
              <a:rPr lang="en-US" sz="2400" dirty="0">
                <a:solidFill>
                  <a:srgbClr val="FFFF00"/>
                </a:solidFill>
              </a:rPr>
              <a:t>, or laterally to their original position. Both </a:t>
            </a:r>
            <a:r>
              <a:rPr lang="en-US" sz="2400" dirty="0" smtClean="0">
                <a:solidFill>
                  <a:srgbClr val="FFFF00"/>
                </a:solidFill>
              </a:rPr>
              <a:t>full-thickness and </a:t>
            </a:r>
            <a:r>
              <a:rPr lang="en-US" sz="2400" dirty="0">
                <a:solidFill>
                  <a:srgbClr val="FFFF00"/>
                </a:solidFill>
              </a:rPr>
              <a:t>partial-thickness flaps can be displaced, but to do so, </a:t>
            </a:r>
            <a:r>
              <a:rPr lang="en-US" sz="2400" dirty="0" smtClean="0">
                <a:solidFill>
                  <a:srgbClr val="FFFF00"/>
                </a:solidFill>
              </a:rPr>
              <a:t>the attached </a:t>
            </a:r>
            <a:r>
              <a:rPr lang="en-US" sz="2400" dirty="0" err="1">
                <a:solidFill>
                  <a:srgbClr val="FFFF00"/>
                </a:solidFill>
              </a:rPr>
              <a:t>gingiva</a:t>
            </a:r>
            <a:r>
              <a:rPr lang="en-US" sz="2400" dirty="0">
                <a:solidFill>
                  <a:srgbClr val="FFFF00"/>
                </a:solidFill>
              </a:rPr>
              <a:t> must be totally separated from the </a:t>
            </a:r>
            <a:r>
              <a:rPr lang="en-US" sz="2400" dirty="0" smtClean="0">
                <a:solidFill>
                  <a:srgbClr val="FFFF00"/>
                </a:solidFill>
              </a:rPr>
              <a:t>underlying bone</a:t>
            </a:r>
            <a:r>
              <a:rPr lang="en-US" sz="2400" dirty="0">
                <a:solidFill>
                  <a:srgbClr val="FFFF00"/>
                </a:solidFill>
              </a:rPr>
              <a:t>, thereby enabling the unattached portion of the </a:t>
            </a:r>
            <a:r>
              <a:rPr lang="en-US" sz="2400" dirty="0" err="1">
                <a:solidFill>
                  <a:srgbClr val="FFFF00"/>
                </a:solidFill>
              </a:rPr>
              <a:t>gingiva</a:t>
            </a:r>
            <a:r>
              <a:rPr lang="en-US" sz="2400" dirty="0">
                <a:solidFill>
                  <a:srgbClr val="FFFF00"/>
                </a:solidFill>
              </a:rPr>
              <a:t> to </a:t>
            </a:r>
            <a:r>
              <a:rPr lang="en-US" sz="2400" dirty="0" smtClean="0">
                <a:solidFill>
                  <a:srgbClr val="FFFF00"/>
                </a:solidFill>
              </a:rPr>
              <a:t>be movable</a:t>
            </a:r>
            <a:r>
              <a:rPr lang="en-US" sz="2400" dirty="0">
                <a:solidFill>
                  <a:srgbClr val="FFFF00"/>
                </a:solidFill>
              </a:rPr>
              <a:t>. However, palatal flaps cannot be displaced because of </a:t>
            </a:r>
            <a:r>
              <a:rPr lang="en-US" sz="2400" dirty="0" smtClean="0">
                <a:solidFill>
                  <a:srgbClr val="FFFF00"/>
                </a:solidFill>
              </a:rPr>
              <a:t>the absence </a:t>
            </a:r>
            <a:r>
              <a:rPr lang="en-US" sz="2400" dirty="0">
                <a:solidFill>
                  <a:srgbClr val="FFFF00"/>
                </a:solidFill>
              </a:rPr>
              <a:t>of unattached </a:t>
            </a:r>
            <a:r>
              <a:rPr lang="en-US" sz="2400" dirty="0" err="1">
                <a:solidFill>
                  <a:srgbClr val="FFFF00"/>
                </a:solidFill>
              </a:rPr>
              <a:t>gingiva</a:t>
            </a:r>
            <a:r>
              <a:rPr lang="en-US" sz="2400" dirty="0">
                <a:solidFill>
                  <a:srgbClr val="FFFF00"/>
                </a:solidFill>
              </a:rPr>
              <a:t>.</a:t>
            </a:r>
          </a:p>
          <a:p>
            <a:pPr algn="just" rtl="0"/>
            <a:r>
              <a:rPr lang="en-US" sz="2400" dirty="0">
                <a:solidFill>
                  <a:srgbClr val="FFFF00"/>
                </a:solidFill>
              </a:rPr>
              <a:t>Apically displaced flaps have the important advantage of </a:t>
            </a:r>
            <a:r>
              <a:rPr lang="en-US" sz="2400" dirty="0" smtClean="0">
                <a:solidFill>
                  <a:srgbClr val="FFFF00"/>
                </a:solidFill>
              </a:rPr>
              <a:t>preserving the </a:t>
            </a:r>
            <a:r>
              <a:rPr lang="en-US" sz="2400" dirty="0">
                <a:solidFill>
                  <a:srgbClr val="FFFF00"/>
                </a:solidFill>
              </a:rPr>
              <a:t>outer portion of the pocket wall and transforming </a:t>
            </a:r>
            <a:r>
              <a:rPr lang="en-US" sz="2400" dirty="0" smtClean="0">
                <a:solidFill>
                  <a:srgbClr val="FFFF00"/>
                </a:solidFill>
              </a:rPr>
              <a:t>it into </a:t>
            </a:r>
            <a:r>
              <a:rPr lang="en-US" sz="2400" dirty="0">
                <a:solidFill>
                  <a:srgbClr val="FFFF00"/>
                </a:solidFill>
              </a:rPr>
              <a:t>attached </a:t>
            </a:r>
            <a:r>
              <a:rPr lang="en-US" sz="2400" dirty="0" err="1">
                <a:solidFill>
                  <a:srgbClr val="FFFF00"/>
                </a:solidFill>
              </a:rPr>
              <a:t>gingiva</a:t>
            </a:r>
            <a:r>
              <a:rPr lang="en-US" sz="2400" dirty="0">
                <a:solidFill>
                  <a:srgbClr val="FFFF00"/>
                </a:solidFill>
              </a:rPr>
              <a:t>. Therefore these flaps accomplish the </a:t>
            </a:r>
            <a:r>
              <a:rPr lang="en-US" sz="2400" dirty="0" smtClean="0">
                <a:solidFill>
                  <a:srgbClr val="FFFF00"/>
                </a:solidFill>
              </a:rPr>
              <a:t>double objective </a:t>
            </a:r>
            <a:r>
              <a:rPr lang="en-US" sz="2400" dirty="0">
                <a:solidFill>
                  <a:srgbClr val="FFFF00"/>
                </a:solidFill>
              </a:rPr>
              <a:t>of eliminating the pocket and increasing the width of </a:t>
            </a:r>
            <a:r>
              <a:rPr lang="en-US" sz="2400" dirty="0" smtClean="0">
                <a:solidFill>
                  <a:srgbClr val="FFFF00"/>
                </a:solidFill>
              </a:rPr>
              <a:t>the attached </a:t>
            </a:r>
            <a:r>
              <a:rPr lang="en-US" sz="2400" dirty="0" err="1">
                <a:solidFill>
                  <a:srgbClr val="FFFF00"/>
                </a:solidFill>
              </a:rPr>
              <a:t>gingiva</a:t>
            </a:r>
            <a:r>
              <a:rPr lang="en-US" sz="2400" dirty="0">
                <a:solidFill>
                  <a:srgbClr val="FFFF00"/>
                </a:solidFill>
              </a:rPr>
              <a:t>.</a:t>
            </a:r>
            <a:endParaRPr lang="ar-IQ" sz="2400"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3657</Words>
  <Application>Microsoft Office PowerPoint</Application>
  <PresentationFormat>عرض على الشاشة (3:4)‏</PresentationFormat>
  <Paragraphs>141</Paragraphs>
  <Slides>50</Slides>
  <Notes>0</Notes>
  <HiddenSlides>0</HiddenSlides>
  <MMClips>0</MMClips>
  <ScaleCrop>false</ScaleCrop>
  <HeadingPairs>
    <vt:vector size="4" baseType="variant">
      <vt:variant>
        <vt:lpstr>سمة</vt:lpstr>
      </vt:variant>
      <vt:variant>
        <vt:i4>1</vt:i4>
      </vt:variant>
      <vt:variant>
        <vt:lpstr>عناوين الشرائح</vt:lpstr>
      </vt:variant>
      <vt:variant>
        <vt:i4>50</vt:i4>
      </vt:variant>
    </vt:vector>
  </HeadingPairs>
  <TitlesOfParts>
    <vt:vector size="5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HP</cp:lastModifiedBy>
  <cp:revision>135</cp:revision>
  <dcterms:created xsi:type="dcterms:W3CDTF">2017-12-21T08:50:30Z</dcterms:created>
  <dcterms:modified xsi:type="dcterms:W3CDTF">2017-12-24T09:35:48Z</dcterms:modified>
</cp:coreProperties>
</file>