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96" r:id="rId3"/>
    <p:sldMasterId id="2147483708" r:id="rId4"/>
  </p:sldMasterIdLst>
  <p:notesMasterIdLst>
    <p:notesMasterId r:id="rId25"/>
  </p:notesMasterIdLst>
  <p:sldIdLst>
    <p:sldId id="273" r:id="rId5"/>
    <p:sldId id="272" r:id="rId6"/>
    <p:sldId id="271" r:id="rId7"/>
    <p:sldId id="257" r:id="rId8"/>
    <p:sldId id="258" r:id="rId9"/>
    <p:sldId id="277" r:id="rId10"/>
    <p:sldId id="276" r:id="rId11"/>
    <p:sldId id="266" r:id="rId12"/>
    <p:sldId id="259" r:id="rId13"/>
    <p:sldId id="275" r:id="rId14"/>
    <p:sldId id="260" r:id="rId15"/>
    <p:sldId id="265" r:id="rId16"/>
    <p:sldId id="267" r:id="rId17"/>
    <p:sldId id="278" r:id="rId18"/>
    <p:sldId id="268" r:id="rId19"/>
    <p:sldId id="269" r:id="rId20"/>
    <p:sldId id="279" r:id="rId21"/>
    <p:sldId id="280" r:id="rId22"/>
    <p:sldId id="261" r:id="rId23"/>
    <p:sldId id="281"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CB35A8B2-CCCC-48F9-AF1C-C41A66007BA9}" type="datetimeFigureOut">
              <a:rPr lang="ar-SA"/>
              <a:pPr>
                <a:defRPr/>
              </a:pPr>
              <a:t>19/06/1439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8089D8C5-798E-4A69-8565-13E3A360174F}" type="slidenum">
              <a:rPr lang="ar-SA"/>
              <a:pPr>
                <a:defRPr/>
              </a:pPr>
              <a:t>‹#›</a:t>
            </a:fld>
            <a:endParaRPr lang="ar-SA"/>
          </a:p>
        </p:txBody>
      </p:sp>
    </p:spTree>
    <p:extLst>
      <p:ext uri="{BB962C8B-B14F-4D97-AF65-F5344CB8AC3E}">
        <p14:creationId xmlns:p14="http://schemas.microsoft.com/office/powerpoint/2010/main" val="157071244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4" name="عنصر نائب للتاريخ 13"/>
          <p:cNvSpPr>
            <a:spLocks noGrp="1"/>
          </p:cNvSpPr>
          <p:nvPr>
            <p:ph type="dt" sz="half" idx="10"/>
          </p:nvPr>
        </p:nvSpPr>
        <p:spPr/>
        <p:txBody>
          <a:bodyPr/>
          <a:lstStyle>
            <a:lvl1pPr>
              <a:defRPr/>
            </a:lvl1pPr>
          </a:lstStyle>
          <a:p>
            <a:pPr>
              <a:defRPr/>
            </a:pPr>
            <a:fld id="{F3C48D83-A07C-4B81-9026-4BE58B915147}" type="datetimeFigureOut">
              <a:rPr lang="ar-SA"/>
              <a:pPr>
                <a:defRPr/>
              </a:pPr>
              <a:t>19/06/1439</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83DAA605-321C-4780-9507-0CF91DA89144}"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4768B298-513A-4456-B08C-F7BD76C28D54}" type="datetimeFigureOut">
              <a:rPr lang="ar-SA"/>
              <a:pPr>
                <a:defRPr/>
              </a:pPr>
              <a:t>19/06/1439</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DB32B24D-DB89-4A1F-84B1-9307ED3265AD}"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86CC42FF-99C9-4097-AFC7-060B8D04A3BB}" type="datetimeFigureOut">
              <a:rPr lang="ar-SA"/>
              <a:pPr>
                <a:defRPr/>
              </a:pPr>
              <a:t>19/06/1439</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C3AF8997-EFB2-4D9E-AC4E-6B941942E752}"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0F6686C9-FE70-4203-B365-BDD17B4C6CB3}" type="datetimeFigureOut">
              <a:rPr lang="ar-SA" smtClean="0"/>
              <a:pPr>
                <a:defRPr/>
              </a:pPr>
              <a:t>19/06/1439</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86DA47A-F1A4-451F-9E52-B1F226D7B219}" type="slidenum">
              <a:rPr lang="ar-SA" smtClean="0"/>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extLst/>
          </a:lstStyle>
          <a:p>
            <a:pPr>
              <a:defRPr/>
            </a:pPr>
            <a:endParaRPr lang="ar-SA"/>
          </a:p>
        </p:txBody>
      </p:sp>
      <p:sp>
        <p:nvSpPr>
          <p:cNvPr id="6" name="Slide Number Placeholder 5"/>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extLst/>
          </a:lstStyle>
          <a:p>
            <a:pPr>
              <a:defRPr/>
            </a:pPr>
            <a:endParaRPr lang="ar-SA"/>
          </a:p>
        </p:txBody>
      </p:sp>
      <p:sp>
        <p:nvSpPr>
          <p:cNvPr id="6" name="Slide Number Placeholder 5"/>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extLst/>
          </a:lstStyle>
          <a:p>
            <a:pPr>
              <a:defRPr/>
            </a:pPr>
            <a:endParaRPr lang="ar-SA"/>
          </a:p>
        </p:txBody>
      </p:sp>
      <p:sp>
        <p:nvSpPr>
          <p:cNvPr id="7" name="Slide Number Placeholder 6"/>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8" name="Footer Placeholder 7"/>
          <p:cNvSpPr>
            <a:spLocks noGrp="1"/>
          </p:cNvSpPr>
          <p:nvPr>
            <p:ph type="ftr" sz="quarter" idx="11"/>
          </p:nvPr>
        </p:nvSpPr>
        <p:spPr/>
        <p:txBody>
          <a:bodyPr/>
          <a:lstStyle>
            <a:extLst/>
          </a:lstStyle>
          <a:p>
            <a:pPr>
              <a:defRPr/>
            </a:pPr>
            <a:endParaRPr lang="ar-SA"/>
          </a:p>
        </p:txBody>
      </p:sp>
      <p:sp>
        <p:nvSpPr>
          <p:cNvPr id="9" name="Slide Number Placeholder 8"/>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4" name="Footer Placeholder 3"/>
          <p:cNvSpPr>
            <a:spLocks noGrp="1"/>
          </p:cNvSpPr>
          <p:nvPr>
            <p:ph type="ftr" sz="quarter" idx="11"/>
          </p:nvPr>
        </p:nvSpPr>
        <p:spPr/>
        <p:txBody>
          <a:bodyPr/>
          <a:lstStyle>
            <a:extLst/>
          </a:lstStyle>
          <a:p>
            <a:pPr>
              <a:defRPr/>
            </a:pPr>
            <a:endParaRPr lang="ar-SA"/>
          </a:p>
        </p:txBody>
      </p:sp>
      <p:sp>
        <p:nvSpPr>
          <p:cNvPr id="5" name="Slide Number Placeholder 4"/>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3" name="Footer Placeholder 2"/>
          <p:cNvSpPr>
            <a:spLocks noGrp="1"/>
          </p:cNvSpPr>
          <p:nvPr>
            <p:ph type="ftr" sz="quarter" idx="11"/>
          </p:nvPr>
        </p:nvSpPr>
        <p:spPr/>
        <p:txBody>
          <a:bodyPr/>
          <a:lstStyle>
            <a:extLst/>
          </a:lstStyle>
          <a:p>
            <a:pPr>
              <a:defRPr/>
            </a:pPr>
            <a:endParaRPr lang="ar-SA"/>
          </a:p>
        </p:txBody>
      </p:sp>
      <p:sp>
        <p:nvSpPr>
          <p:cNvPr id="4" name="Slide Number Placeholder 3"/>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extLst/>
          </a:lstStyle>
          <a:p>
            <a:pPr>
              <a:defRPr/>
            </a:pPr>
            <a:endParaRPr lang="ar-SA"/>
          </a:p>
        </p:txBody>
      </p:sp>
      <p:sp>
        <p:nvSpPr>
          <p:cNvPr id="7" name="Slide Number Placeholder 6"/>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AA64123D-5511-4A6A-B09E-C76E6B86C81F}" type="datetimeFigureOut">
              <a:rPr lang="ar-SA"/>
              <a:pPr>
                <a:defRPr/>
              </a:pPr>
              <a:t>19/06/1439</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3A996152-C0C0-4F7C-870D-69E2D317203D}"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86DA47A-F1A4-451F-9E52-B1F226D7B219}" type="slidenum">
              <a:rPr lang="ar-SA" smtClean="0"/>
              <a:pPr>
                <a:defRPr/>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extLst/>
          </a:lstStyle>
          <a:p>
            <a:pPr>
              <a:defRPr/>
            </a:pPr>
            <a:endParaRPr lang="ar-SA"/>
          </a:p>
        </p:txBody>
      </p:sp>
      <p:sp>
        <p:nvSpPr>
          <p:cNvPr id="6" name="Slide Number Placeholder 5"/>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extLst/>
          </a:lstStyle>
          <a:p>
            <a:pPr>
              <a:defRPr/>
            </a:pPr>
            <a:endParaRPr lang="ar-SA"/>
          </a:p>
        </p:txBody>
      </p:sp>
      <p:sp>
        <p:nvSpPr>
          <p:cNvPr id="6" name="Slide Number Placeholder 5"/>
          <p:cNvSpPr>
            <a:spLocks noGrp="1"/>
          </p:cNvSpPr>
          <p:nvPr>
            <p:ph type="sldNum" sz="quarter" idx="12"/>
          </p:nvPr>
        </p:nvSpPr>
        <p:spPr/>
        <p:txBody>
          <a:bodyPr/>
          <a:lstStyle>
            <a:extLst/>
          </a:lstStyle>
          <a:p>
            <a:pPr>
              <a:defRPr/>
            </a:pPr>
            <a:fld id="{986DA47A-F1A4-451F-9E52-B1F226D7B219}" type="slidenum">
              <a:rPr lang="ar-SA" smtClean="0"/>
              <a:pPr>
                <a:defRPr/>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17" name="Footer Placeholder 16"/>
          <p:cNvSpPr>
            <a:spLocks noGrp="1"/>
          </p:cNvSpPr>
          <p:nvPr>
            <p:ph type="ftr" sz="quarter" idx="11"/>
          </p:nvPr>
        </p:nvSpPr>
        <p:spPr/>
        <p:txBody>
          <a:bodyPr/>
          <a:lstStyle/>
          <a:p>
            <a:pPr>
              <a:defRPr/>
            </a:pPr>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86DA47A-F1A4-451F-9E52-B1F226D7B219}" type="slidenum">
              <a:rPr lang="ar-SA" smtClean="0"/>
              <a:pPr>
                <a:defRPr/>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a:xfrm>
            <a:off x="4361688" y="1026372"/>
            <a:ext cx="457200" cy="441325"/>
          </a:xfrm>
        </p:spPr>
        <p:txBody>
          <a:bodyPr/>
          <a:lstStyle/>
          <a:p>
            <a:pPr>
              <a:defRPr/>
            </a:pPr>
            <a:fld id="{986DA47A-F1A4-451F-9E52-B1F226D7B219}" type="slidenum">
              <a:rPr lang="ar-SA" smtClean="0"/>
              <a:pPr>
                <a:defRPr/>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ar-SA"/>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86DA47A-F1A4-451F-9E52-B1F226D7B219}" type="slidenum">
              <a:rPr lang="ar-SA" smtClean="0"/>
              <a:pPr>
                <a:defRPr/>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8" name="Footer Placeholder 7"/>
          <p:cNvSpPr>
            <a:spLocks noGrp="1"/>
          </p:cNvSpPr>
          <p:nvPr>
            <p:ph type="ftr" sz="quarter" idx="11"/>
          </p:nvPr>
        </p:nvSpPr>
        <p:spPr>
          <a:xfrm>
            <a:off x="304800" y="6409944"/>
            <a:ext cx="3581400" cy="365760"/>
          </a:xfrm>
        </p:spPr>
        <p:txBody>
          <a:bodyPr/>
          <a:lstStyle/>
          <a:p>
            <a:pPr>
              <a:defRPr/>
            </a:pPr>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986DA47A-F1A4-451F-9E52-B1F226D7B219}" type="slidenum">
              <a:rPr lang="ar-SA" smtClean="0"/>
              <a:pPr>
                <a:defRPr/>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4" name="Footer Placeholder 3"/>
          <p:cNvSpPr>
            <a:spLocks noGrp="1"/>
          </p:cNvSpPr>
          <p:nvPr>
            <p:ph type="ftr" sz="quarter" idx="11"/>
          </p:nvPr>
        </p:nvSpPr>
        <p:spPr/>
        <p:txBody>
          <a:bodyPr/>
          <a:lstStyle/>
          <a:p>
            <a:pPr>
              <a:defRPr/>
            </a:pPr>
            <a:endParaRPr lang="ar-SA"/>
          </a:p>
        </p:txBody>
      </p:sp>
      <p:sp>
        <p:nvSpPr>
          <p:cNvPr id="5" name="Slide Number Placeholder 4"/>
          <p:cNvSpPr>
            <a:spLocks noGrp="1"/>
          </p:cNvSpPr>
          <p:nvPr>
            <p:ph type="sldNum" sz="quarter" idx="12"/>
          </p:nvPr>
        </p:nvSpPr>
        <p:spPr>
          <a:xfrm>
            <a:off x="4343400" y="1036020"/>
            <a:ext cx="457200" cy="441325"/>
          </a:xfrm>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3" name="Footer Placeholder 2"/>
          <p:cNvSpPr>
            <a:spLocks noGrp="1"/>
          </p:cNvSpPr>
          <p:nvPr>
            <p:ph type="ftr" sz="quarter" idx="11"/>
          </p:nvPr>
        </p:nvSpPr>
        <p:spPr/>
        <p:txBody>
          <a:bodyPr/>
          <a:lstStyle/>
          <a:p>
            <a:pPr>
              <a:defRPr/>
            </a:pPr>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عنصر نائب للتاريخ 13"/>
          <p:cNvSpPr>
            <a:spLocks noGrp="1"/>
          </p:cNvSpPr>
          <p:nvPr>
            <p:ph type="dt" sz="half" idx="10"/>
          </p:nvPr>
        </p:nvSpPr>
        <p:spPr/>
        <p:txBody>
          <a:bodyPr/>
          <a:lstStyle>
            <a:lvl1pPr>
              <a:defRPr/>
            </a:lvl1pPr>
          </a:lstStyle>
          <a:p>
            <a:pPr>
              <a:defRPr/>
            </a:pPr>
            <a:fld id="{D466FA6E-48B1-4C78-BFCE-1F3CA428B5C4}" type="datetimeFigureOut">
              <a:rPr lang="ar-SA"/>
              <a:pPr>
                <a:defRPr/>
              </a:pPr>
              <a:t>19/06/1439</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63D40F3E-A3B9-4AB9-A9D9-7DAA6167BB14}" type="slidenum">
              <a:rPr lang="ar-SA"/>
              <a:pPr>
                <a:defRPr/>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986DA47A-F1A4-451F-9E52-B1F226D7B219}" type="slidenum">
              <a:rPr lang="ar-SA" smtClean="0"/>
              <a:pPr>
                <a:defRPr/>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a:xfrm>
            <a:off x="301752" y="6410848"/>
            <a:ext cx="3383280" cy="365760"/>
          </a:xfrm>
        </p:spPr>
        <p:txBody>
          <a:body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986DA47A-F1A4-451F-9E52-B1F226D7B219}" type="slidenum">
              <a:rPr lang="ar-SA" smtClean="0"/>
              <a:pPr>
                <a:defRPr/>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a:xfrm>
            <a:off x="301752" y="6410848"/>
            <a:ext cx="3584448" cy="365760"/>
          </a:xfrm>
        </p:spPr>
        <p:txBody>
          <a:bodyPr/>
          <a:lstStyle/>
          <a:p>
            <a:pPr>
              <a:defRPr/>
            </a:pPr>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86DA47A-F1A4-451F-9E52-B1F226D7B219}" type="slidenum">
              <a:rPr lang="ar-SA" smtClean="0"/>
              <a:pPr>
                <a:defRPr/>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91" name="Footer Placeholder 90"/>
          <p:cNvSpPr>
            <a:spLocks noGrp="1"/>
          </p:cNvSpPr>
          <p:nvPr>
            <p:ph type="ftr" sz="quarter" idx="11"/>
          </p:nvPr>
        </p:nvSpPr>
        <p:spPr/>
        <p:txBody>
          <a:bodyPr/>
          <a:lstStyle/>
          <a:p>
            <a:pPr>
              <a:defRPr/>
            </a:pPr>
            <a:endParaRPr lang="ar-SA"/>
          </a:p>
        </p:txBody>
      </p:sp>
      <p:sp>
        <p:nvSpPr>
          <p:cNvPr id="92" name="Slide Number Placeholder 91"/>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8" name="Footer Placeholder 7"/>
          <p:cNvSpPr>
            <a:spLocks noGrp="1"/>
          </p:cNvSpPr>
          <p:nvPr>
            <p:ph type="ftr" sz="quarter" idx="11"/>
          </p:nvPr>
        </p:nvSpPr>
        <p:spPr/>
        <p:txBody>
          <a:bodyPr/>
          <a:lstStyle/>
          <a:p>
            <a:pPr>
              <a:defRPr/>
            </a:pPr>
            <a:endParaRPr lang="ar-SA"/>
          </a:p>
        </p:txBody>
      </p:sp>
      <p:sp>
        <p:nvSpPr>
          <p:cNvPr id="9" name="Slide Number Placeholder 8"/>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4" name="Footer Placeholder 3"/>
          <p:cNvSpPr>
            <a:spLocks noGrp="1"/>
          </p:cNvSpPr>
          <p:nvPr>
            <p:ph type="ftr" sz="quarter" idx="11"/>
          </p:nvPr>
        </p:nvSpPr>
        <p:spPr/>
        <p:txBody>
          <a:bodyPr/>
          <a:lstStyle/>
          <a:p>
            <a:pPr>
              <a:defRPr/>
            </a:pPr>
            <a:endParaRPr lang="ar-SA"/>
          </a:p>
        </p:txBody>
      </p:sp>
      <p:sp>
        <p:nvSpPr>
          <p:cNvPr id="5" name="Slide Number Placeholder 4"/>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fld id="{66BFCF26-6FF6-469D-A094-6890A7A1C914}" type="datetimeFigureOut">
              <a:rPr lang="ar-SA"/>
              <a:pPr>
                <a:defRPr/>
              </a:pPr>
              <a:t>19/06/1439</a:t>
            </a:fld>
            <a:endParaRPr lang="ar-SA"/>
          </a:p>
        </p:txBody>
      </p:sp>
      <p:sp>
        <p:nvSpPr>
          <p:cNvPr id="6" name="عنصر نائب للتذييل 2"/>
          <p:cNvSpPr>
            <a:spLocks noGrp="1"/>
          </p:cNvSpPr>
          <p:nvPr>
            <p:ph type="ftr" sz="quarter" idx="11"/>
          </p:nvPr>
        </p:nvSpPr>
        <p:spPr/>
        <p:txBody>
          <a:bodyPr/>
          <a:lstStyle>
            <a:lvl1pPr>
              <a:defRPr/>
            </a:lvl1pPr>
          </a:lstStyle>
          <a:p>
            <a:pPr>
              <a:defRPr/>
            </a:pPr>
            <a:endParaRPr lang="ar-SA"/>
          </a:p>
        </p:txBody>
      </p:sp>
      <p:sp>
        <p:nvSpPr>
          <p:cNvPr id="7" name="عنصر نائب لرقم الشريحة 22"/>
          <p:cNvSpPr>
            <a:spLocks noGrp="1"/>
          </p:cNvSpPr>
          <p:nvPr>
            <p:ph type="sldNum" sz="quarter" idx="12"/>
          </p:nvPr>
        </p:nvSpPr>
        <p:spPr/>
        <p:txBody>
          <a:bodyPr/>
          <a:lstStyle>
            <a:lvl1pPr>
              <a:defRPr/>
            </a:lvl1pPr>
          </a:lstStyle>
          <a:p>
            <a:pPr>
              <a:defRPr/>
            </a:pPr>
            <a:fld id="{CFEDF23E-841A-43A3-B392-C3996024EF68}" type="slidenum">
              <a:rPr lang="ar-SA"/>
              <a:pPr>
                <a:defRPr/>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3" name="Footer Placeholder 2"/>
          <p:cNvSpPr>
            <a:spLocks noGrp="1"/>
          </p:cNvSpPr>
          <p:nvPr>
            <p:ph type="ftr" sz="quarter" idx="11"/>
          </p:nvPr>
        </p:nvSpPr>
        <p:spPr/>
        <p:txBody>
          <a:bodyPr/>
          <a:lstStyle/>
          <a:p>
            <a:pPr>
              <a:defRPr/>
            </a:pPr>
            <a:endParaRPr lang="ar-SA"/>
          </a:p>
        </p:txBody>
      </p:sp>
      <p:sp>
        <p:nvSpPr>
          <p:cNvPr id="4" name="Slide Number Placeholder 3"/>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986DA47A-F1A4-451F-9E52-B1F226D7B219}" type="slidenum">
              <a:rPr lang="ar-SA" smtClean="0"/>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13"/>
          <p:cNvSpPr>
            <a:spLocks noGrp="1"/>
          </p:cNvSpPr>
          <p:nvPr>
            <p:ph type="dt" sz="half" idx="10"/>
          </p:nvPr>
        </p:nvSpPr>
        <p:spPr/>
        <p:txBody>
          <a:bodyPr/>
          <a:lstStyle>
            <a:lvl1pPr>
              <a:defRPr/>
            </a:lvl1pPr>
          </a:lstStyle>
          <a:p>
            <a:pPr>
              <a:defRPr/>
            </a:pPr>
            <a:fld id="{FC5643DB-60F9-4192-BB8A-232373B9A45F}" type="datetimeFigureOut">
              <a:rPr lang="ar-SA"/>
              <a:pPr>
                <a:defRPr/>
              </a:pPr>
              <a:t>19/06/1439</a:t>
            </a:fld>
            <a:endParaRPr lang="ar-SA"/>
          </a:p>
        </p:txBody>
      </p:sp>
      <p:sp>
        <p:nvSpPr>
          <p:cNvPr id="8" name="عنصر نائب للتذييل 2"/>
          <p:cNvSpPr>
            <a:spLocks noGrp="1"/>
          </p:cNvSpPr>
          <p:nvPr>
            <p:ph type="ftr" sz="quarter" idx="11"/>
          </p:nvPr>
        </p:nvSpPr>
        <p:spPr/>
        <p:txBody>
          <a:bodyPr/>
          <a:lstStyle>
            <a:lvl1pPr>
              <a:defRPr/>
            </a:lvl1pPr>
          </a:lstStyle>
          <a:p>
            <a:pPr>
              <a:defRPr/>
            </a:pPr>
            <a:endParaRPr lang="ar-SA"/>
          </a:p>
        </p:txBody>
      </p:sp>
      <p:sp>
        <p:nvSpPr>
          <p:cNvPr id="9" name="عنصر نائب لرقم الشريحة 22"/>
          <p:cNvSpPr>
            <a:spLocks noGrp="1"/>
          </p:cNvSpPr>
          <p:nvPr>
            <p:ph type="sldNum" sz="quarter" idx="12"/>
          </p:nvPr>
        </p:nvSpPr>
        <p:spPr/>
        <p:txBody>
          <a:bodyPr/>
          <a:lstStyle>
            <a:lvl1pPr>
              <a:defRPr/>
            </a:lvl1pPr>
          </a:lstStyle>
          <a:p>
            <a:pPr>
              <a:defRPr/>
            </a:pPr>
            <a:fld id="{39D872BB-D191-417C-848F-E4A159E5C1BC}"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13"/>
          <p:cNvSpPr>
            <a:spLocks noGrp="1"/>
          </p:cNvSpPr>
          <p:nvPr>
            <p:ph type="dt" sz="half" idx="10"/>
          </p:nvPr>
        </p:nvSpPr>
        <p:spPr/>
        <p:txBody>
          <a:bodyPr/>
          <a:lstStyle>
            <a:lvl1pPr>
              <a:defRPr/>
            </a:lvl1pPr>
          </a:lstStyle>
          <a:p>
            <a:pPr>
              <a:defRPr/>
            </a:pPr>
            <a:fld id="{57F442C7-58AE-4A03-9454-1AB69A78EBA8}" type="datetimeFigureOut">
              <a:rPr lang="ar-SA"/>
              <a:pPr>
                <a:defRPr/>
              </a:pPr>
              <a:t>19/06/1439</a:t>
            </a:fld>
            <a:endParaRPr lang="ar-SA"/>
          </a:p>
        </p:txBody>
      </p:sp>
      <p:sp>
        <p:nvSpPr>
          <p:cNvPr id="4" name="عنصر نائب للتذييل 2"/>
          <p:cNvSpPr>
            <a:spLocks noGrp="1"/>
          </p:cNvSpPr>
          <p:nvPr>
            <p:ph type="ftr" sz="quarter" idx="11"/>
          </p:nvPr>
        </p:nvSpPr>
        <p:spPr/>
        <p:txBody>
          <a:bodyPr/>
          <a:lstStyle>
            <a:lvl1pPr>
              <a:defRPr/>
            </a:lvl1pPr>
          </a:lstStyle>
          <a:p>
            <a:pPr>
              <a:defRPr/>
            </a:pPr>
            <a:endParaRPr lang="ar-SA"/>
          </a:p>
        </p:txBody>
      </p:sp>
      <p:sp>
        <p:nvSpPr>
          <p:cNvPr id="5" name="عنصر نائب لرقم الشريحة 22"/>
          <p:cNvSpPr>
            <a:spLocks noGrp="1"/>
          </p:cNvSpPr>
          <p:nvPr>
            <p:ph type="sldNum" sz="quarter" idx="12"/>
          </p:nvPr>
        </p:nvSpPr>
        <p:spPr/>
        <p:txBody>
          <a:bodyPr/>
          <a:lstStyle>
            <a:lvl1pPr>
              <a:defRPr/>
            </a:lvl1pPr>
          </a:lstStyle>
          <a:p>
            <a:pPr>
              <a:defRPr/>
            </a:pPr>
            <a:fld id="{4F7BA37C-5029-417C-9022-21D650EB4683}"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3"/>
          <p:cNvSpPr>
            <a:spLocks noGrp="1"/>
          </p:cNvSpPr>
          <p:nvPr>
            <p:ph type="dt" sz="half" idx="10"/>
          </p:nvPr>
        </p:nvSpPr>
        <p:spPr/>
        <p:txBody>
          <a:bodyPr/>
          <a:lstStyle>
            <a:lvl1pPr>
              <a:defRPr/>
            </a:lvl1pPr>
          </a:lstStyle>
          <a:p>
            <a:pPr>
              <a:defRPr/>
            </a:pPr>
            <a:fld id="{C7D0562F-FB70-4C60-BEB2-ED0F646D53D3}" type="datetimeFigureOut">
              <a:rPr lang="ar-SA"/>
              <a:pPr>
                <a:defRPr/>
              </a:pPr>
              <a:t>19/06/1439</a:t>
            </a:fld>
            <a:endParaRPr lang="ar-SA"/>
          </a:p>
        </p:txBody>
      </p:sp>
      <p:sp>
        <p:nvSpPr>
          <p:cNvPr id="3" name="عنصر نائب للتذييل 2"/>
          <p:cNvSpPr>
            <a:spLocks noGrp="1"/>
          </p:cNvSpPr>
          <p:nvPr>
            <p:ph type="ftr" sz="quarter" idx="11"/>
          </p:nvPr>
        </p:nvSpPr>
        <p:spPr/>
        <p:txBody>
          <a:bodyPr/>
          <a:lstStyle>
            <a:lvl1pPr>
              <a:defRPr/>
            </a:lvl1pPr>
          </a:lstStyle>
          <a:p>
            <a:pPr>
              <a:defRPr/>
            </a:pPr>
            <a:endParaRPr lang="ar-SA"/>
          </a:p>
        </p:txBody>
      </p:sp>
      <p:sp>
        <p:nvSpPr>
          <p:cNvPr id="4" name="عنصر نائب لرقم الشريحة 22"/>
          <p:cNvSpPr>
            <a:spLocks noGrp="1"/>
          </p:cNvSpPr>
          <p:nvPr>
            <p:ph type="sldNum" sz="quarter" idx="12"/>
          </p:nvPr>
        </p:nvSpPr>
        <p:spPr/>
        <p:txBody>
          <a:bodyPr/>
          <a:lstStyle>
            <a:lvl1pPr>
              <a:defRPr/>
            </a:lvl1pPr>
          </a:lstStyle>
          <a:p>
            <a:pPr>
              <a:defRPr/>
            </a:pPr>
            <a:fld id="{721171C7-B385-436F-B495-712E16CC88A4}"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fld id="{3C07E3C2-5859-49FD-97B8-62AEA0F5CD69}" type="datetimeFigureOut">
              <a:rPr lang="ar-SA"/>
              <a:pPr>
                <a:defRPr/>
              </a:pPr>
              <a:t>19/06/1439</a:t>
            </a:fld>
            <a:endParaRPr lang="ar-SA"/>
          </a:p>
        </p:txBody>
      </p:sp>
      <p:sp>
        <p:nvSpPr>
          <p:cNvPr id="6" name="عنصر نائب للتذييل 2"/>
          <p:cNvSpPr>
            <a:spLocks noGrp="1"/>
          </p:cNvSpPr>
          <p:nvPr>
            <p:ph type="ftr" sz="quarter" idx="11"/>
          </p:nvPr>
        </p:nvSpPr>
        <p:spPr/>
        <p:txBody>
          <a:bodyPr/>
          <a:lstStyle>
            <a:lvl1pPr>
              <a:defRPr/>
            </a:lvl1pPr>
          </a:lstStyle>
          <a:p>
            <a:pPr>
              <a:defRPr/>
            </a:pPr>
            <a:endParaRPr lang="ar-SA"/>
          </a:p>
        </p:txBody>
      </p:sp>
      <p:sp>
        <p:nvSpPr>
          <p:cNvPr id="7" name="عنصر نائب لرقم الشريحة 22"/>
          <p:cNvSpPr>
            <a:spLocks noGrp="1"/>
          </p:cNvSpPr>
          <p:nvPr>
            <p:ph type="sldNum" sz="quarter" idx="12"/>
          </p:nvPr>
        </p:nvSpPr>
        <p:spPr/>
        <p:txBody>
          <a:bodyPr/>
          <a:lstStyle>
            <a:lvl1pPr>
              <a:defRPr/>
            </a:lvl1pPr>
          </a:lstStyle>
          <a:p>
            <a:pPr>
              <a:defRPr/>
            </a:pPr>
            <a:fld id="{337BE28F-E6BB-4764-8B1E-201B4E4FC5B5}"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ar-SA" noProof="0" smtClean="0"/>
              <a:t>انقر فوق الرمز لإضافة صورة</a:t>
            </a:r>
            <a:endParaRPr lang="en-US" noProof="0" dirty="0"/>
          </a:p>
        </p:txBody>
      </p:sp>
      <p:sp>
        <p:nvSpPr>
          <p:cNvPr id="4" name="عنصر نائب للنص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عنصر نائب للتاريخ 13"/>
          <p:cNvSpPr>
            <a:spLocks noGrp="1"/>
          </p:cNvSpPr>
          <p:nvPr>
            <p:ph type="dt" sz="half" idx="10"/>
          </p:nvPr>
        </p:nvSpPr>
        <p:spPr/>
        <p:txBody>
          <a:bodyPr/>
          <a:lstStyle>
            <a:lvl1pPr>
              <a:defRPr/>
            </a:lvl1pPr>
          </a:lstStyle>
          <a:p>
            <a:pPr>
              <a:defRPr/>
            </a:pPr>
            <a:fld id="{E91AA770-F5C1-4FB1-834E-56DC80B7403D}" type="datetimeFigureOut">
              <a:rPr lang="ar-SA"/>
              <a:pPr>
                <a:defRPr/>
              </a:pPr>
              <a:t>19/06/1439</a:t>
            </a:fld>
            <a:endParaRPr lang="ar-SA"/>
          </a:p>
        </p:txBody>
      </p:sp>
      <p:sp>
        <p:nvSpPr>
          <p:cNvPr id="6" name="عنصر نائب للتذييل 2"/>
          <p:cNvSpPr>
            <a:spLocks noGrp="1"/>
          </p:cNvSpPr>
          <p:nvPr>
            <p:ph type="ftr" sz="quarter" idx="11"/>
          </p:nvPr>
        </p:nvSpPr>
        <p:spPr/>
        <p:txBody>
          <a:bodyPr/>
          <a:lstStyle>
            <a:lvl1pPr>
              <a:defRPr/>
            </a:lvl1pPr>
          </a:lstStyle>
          <a:p>
            <a:pPr>
              <a:defRPr/>
            </a:pPr>
            <a:endParaRPr lang="ar-SA"/>
          </a:p>
        </p:txBody>
      </p:sp>
      <p:sp>
        <p:nvSpPr>
          <p:cNvPr id="7" name="عنصر نائب لرقم الشريحة 22"/>
          <p:cNvSpPr>
            <a:spLocks noGrp="1"/>
          </p:cNvSpPr>
          <p:nvPr>
            <p:ph type="sldNum" sz="quarter" idx="12"/>
          </p:nvPr>
        </p:nvSpPr>
        <p:spPr/>
        <p:txBody>
          <a:bodyPr/>
          <a:lstStyle>
            <a:lvl1pPr>
              <a:defRPr/>
            </a:lvl1pPr>
          </a:lstStyle>
          <a:p>
            <a:pPr>
              <a:defRPr/>
            </a:pPr>
            <a:fld id="{A4C766C6-681B-4BB9-924D-CCE8D84CBCF5}"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duotone>
              <a:schemeClr val="bg1">
                <a:shade val="3000"/>
                <a:satMod val="110000"/>
              </a:schemeClr>
              <a:schemeClr val="bg1">
                <a:tint val="60000"/>
                <a:satMod val="425000"/>
              </a:schemeClr>
            </a:duotone>
            <a:lum/>
          </a:blip>
          <a:srcRect/>
          <a:stretch>
            <a:fillRect l="2000" b="-13000"/>
          </a:stretch>
        </a:blipFill>
        <a:effectLst/>
      </p:bgPr>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p>
        </p:txBody>
      </p:sp>
      <p:sp>
        <p:nvSpPr>
          <p:cNvPr id="1027" name="عنصر نائب للنص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F6686C9-FE70-4203-B365-BDD17B4C6CB3}" type="datetimeFigureOut">
              <a:rPr lang="ar-SA"/>
              <a:pPr>
                <a:defRPr/>
              </a:pPr>
              <a:t>19/06/1439</a:t>
            </a:fld>
            <a:endParaRPr lang="ar-SA"/>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ar-SA"/>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6DA47A-F1A4-451F-9E52-B1F226D7B21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Bookman Old Style" pitchFamily="18" charset="0"/>
          <a:cs typeface="Times New Roman" pitchFamily="18" charset="0"/>
        </a:defRPr>
      </a:lvl2pPr>
      <a:lvl3pPr algn="ctr" rtl="1" eaLnBrk="0" fontAlgn="base" hangingPunct="0">
        <a:spcBef>
          <a:spcPct val="0"/>
        </a:spcBef>
        <a:spcAft>
          <a:spcPct val="0"/>
        </a:spcAft>
        <a:defRPr sz="4100" b="1">
          <a:solidFill>
            <a:schemeClr val="tx1"/>
          </a:solidFill>
          <a:latin typeface="Bookman Old Style" pitchFamily="18" charset="0"/>
          <a:cs typeface="Times New Roman" pitchFamily="18" charset="0"/>
        </a:defRPr>
      </a:lvl3pPr>
      <a:lvl4pPr algn="ctr" rtl="1" eaLnBrk="0" fontAlgn="base" hangingPunct="0">
        <a:spcBef>
          <a:spcPct val="0"/>
        </a:spcBef>
        <a:spcAft>
          <a:spcPct val="0"/>
        </a:spcAft>
        <a:defRPr sz="4100" b="1">
          <a:solidFill>
            <a:schemeClr val="tx1"/>
          </a:solidFill>
          <a:latin typeface="Bookman Old Style" pitchFamily="18" charset="0"/>
          <a:cs typeface="Times New Roman" pitchFamily="18" charset="0"/>
        </a:defRPr>
      </a:lvl4pPr>
      <a:lvl5pPr algn="ctr" rtl="1" eaLnBrk="0" fontAlgn="base" hangingPunct="0">
        <a:spcBef>
          <a:spcPct val="0"/>
        </a:spcBef>
        <a:spcAft>
          <a:spcPct val="0"/>
        </a:spcAft>
        <a:defRPr sz="4100" b="1">
          <a:solidFill>
            <a:schemeClr val="tx1"/>
          </a:solidFill>
          <a:latin typeface="Bookman Old Style" pitchFamily="18" charset="0"/>
          <a:cs typeface="Times New Roman" pitchFamily="18" charset="0"/>
        </a:defRPr>
      </a:lvl5pPr>
      <a:lvl6pPr marL="457200" algn="ctr" rtl="1" fontAlgn="base">
        <a:spcBef>
          <a:spcPct val="0"/>
        </a:spcBef>
        <a:spcAft>
          <a:spcPct val="0"/>
        </a:spcAft>
        <a:defRPr sz="4100" b="1">
          <a:solidFill>
            <a:schemeClr val="tx1"/>
          </a:solidFill>
          <a:latin typeface="Bookman Old Style" pitchFamily="18" charset="0"/>
          <a:cs typeface="Times New Roman" pitchFamily="18" charset="0"/>
        </a:defRPr>
      </a:lvl6pPr>
      <a:lvl7pPr marL="914400" algn="ctr" rtl="1" fontAlgn="base">
        <a:spcBef>
          <a:spcPct val="0"/>
        </a:spcBef>
        <a:spcAft>
          <a:spcPct val="0"/>
        </a:spcAft>
        <a:defRPr sz="4100" b="1">
          <a:solidFill>
            <a:schemeClr val="tx1"/>
          </a:solidFill>
          <a:latin typeface="Bookman Old Style" pitchFamily="18" charset="0"/>
          <a:cs typeface="Times New Roman" pitchFamily="18" charset="0"/>
        </a:defRPr>
      </a:lvl7pPr>
      <a:lvl8pPr marL="1371600" algn="ctr" rtl="1" fontAlgn="base">
        <a:spcBef>
          <a:spcPct val="0"/>
        </a:spcBef>
        <a:spcAft>
          <a:spcPct val="0"/>
        </a:spcAft>
        <a:defRPr sz="4100" b="1">
          <a:solidFill>
            <a:schemeClr val="tx1"/>
          </a:solidFill>
          <a:latin typeface="Bookman Old Style" pitchFamily="18" charset="0"/>
          <a:cs typeface="Times New Roman" pitchFamily="18" charset="0"/>
        </a:defRPr>
      </a:lvl8pPr>
      <a:lvl9pPr marL="1828800" algn="ctr" rtl="1" fontAlgn="base">
        <a:spcBef>
          <a:spcPct val="0"/>
        </a:spcBef>
        <a:spcAft>
          <a:spcPct val="0"/>
        </a:spcAft>
        <a:defRPr sz="4100" b="1">
          <a:solidFill>
            <a:schemeClr val="tx1"/>
          </a:solidFill>
          <a:latin typeface="Bookman Old Style" pitchFamily="18" charset="0"/>
          <a:cs typeface="Times New Roman" pitchFamily="18" charset="0"/>
        </a:defRPr>
      </a:lvl9pPr>
    </p:titleStyle>
    <p:bodyStyle>
      <a:lvl1pPr marL="547688" indent="-411163" algn="r" rtl="1"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0F6686C9-FE70-4203-B365-BDD17B4C6CB3}" type="datetimeFigureOut">
              <a:rPr lang="ar-SA" smtClean="0"/>
              <a:pPr>
                <a:defRPr/>
              </a:pPr>
              <a:t>19/06/1439</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86DA47A-F1A4-451F-9E52-B1F226D7B219}" type="slidenum">
              <a:rPr lang="ar-SA" smtClean="0"/>
              <a:pPr>
                <a:defRPr/>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0F6686C9-FE70-4203-B365-BDD17B4C6CB3}" type="datetimeFigureOut">
              <a:rPr lang="ar-SA" smtClean="0"/>
              <a:pPr>
                <a:defRPr/>
              </a:pPr>
              <a:t>19/06/1439</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86DA47A-F1A4-451F-9E52-B1F226D7B219}" type="slidenum">
              <a:rPr lang="ar-SA" smtClean="0"/>
              <a:pPr>
                <a:defRPr/>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0F6686C9-FE70-4203-B365-BDD17B4C6CB3}" type="datetimeFigureOut">
              <a:rPr lang="ar-SA" smtClean="0"/>
              <a:pPr>
                <a:defRPr/>
              </a:pPr>
              <a:t>19/06/1439</a:t>
            </a:fld>
            <a:endParaRPr lang="ar-S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ar-S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86DA47A-F1A4-451F-9E52-B1F226D7B219}" type="slidenum">
              <a:rPr lang="ar-SA" smtClean="0"/>
              <a:pPr>
                <a:defRPr/>
              </a:pPr>
              <a:t>‹#›</a:t>
            </a:fld>
            <a:endParaRPr lang="ar-S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1614" y="2466450"/>
            <a:ext cx="4900425" cy="1152128"/>
          </a:xfrm>
          <a:gradFill flip="none" rotWithShape="1">
            <a:gsLst>
              <a:gs pos="0">
                <a:srgbClr val="000082">
                  <a:alpha val="0"/>
                </a:srgbClr>
              </a:gs>
              <a:gs pos="30000">
                <a:srgbClr val="66008F"/>
              </a:gs>
              <a:gs pos="64999">
                <a:srgbClr val="BA0066"/>
              </a:gs>
              <a:gs pos="89999">
                <a:srgbClr val="FF0000"/>
              </a:gs>
              <a:gs pos="100000">
                <a:srgbClr val="FF8200"/>
              </a:gs>
            </a:gsLst>
            <a:lin ang="13500000" scaled="0"/>
            <a:tileRect/>
          </a:gra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Festooning</a:t>
            </a:r>
            <a:endParaRPr lang="ar-SA"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52" name="عنوان فرعي 2"/>
          <p:cNvSpPr>
            <a:spLocks noGrp="1"/>
          </p:cNvSpPr>
          <p:nvPr>
            <p:ph type="subTitle" idx="1"/>
          </p:nvPr>
        </p:nvSpPr>
        <p:spPr/>
        <p:txBody>
          <a:bodyPr/>
          <a:lstStyle/>
          <a:p>
            <a:endParaRPr lang="ar-IQ"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07504" y="500042"/>
            <a:ext cx="7858180" cy="1752600"/>
          </a:xfrm>
        </p:spPr>
        <p:txBody>
          <a:bodyPr/>
          <a:lstStyle/>
          <a:p>
            <a:pPr algn="l" rtl="0"/>
            <a:r>
              <a:rPr lang="en-US" sz="2000" b="1" dirty="0" smtClean="0"/>
              <a:t> </a:t>
            </a:r>
            <a:endParaRPr lang="en-US" sz="2000" dirty="0" smtClean="0"/>
          </a:p>
          <a:p>
            <a:pPr algn="l" rtl="0"/>
            <a:r>
              <a:rPr lang="en-US" sz="2000" dirty="0" smtClean="0">
                <a:solidFill>
                  <a:schemeClr val="accent1"/>
                </a:solidFill>
              </a:rPr>
              <a:t>They have a scalloped appearance. The gingival margins are carved at an angle 45° to the tooth surface.</a:t>
            </a:r>
          </a:p>
          <a:p>
            <a:pPr algn="l" rtl="0"/>
            <a:r>
              <a:rPr lang="en-US" sz="2000" dirty="0" smtClean="0">
                <a:solidFill>
                  <a:schemeClr val="accent1"/>
                </a:solidFill>
              </a:rPr>
              <a:t>The level of the exposure depends on the age of the patient. </a:t>
            </a:r>
          </a:p>
          <a:p>
            <a:pPr algn="l" rtl="0"/>
            <a:r>
              <a:rPr lang="en-US" sz="2000" dirty="0" smtClean="0">
                <a:solidFill>
                  <a:schemeClr val="accent1"/>
                </a:solidFill>
              </a:rPr>
              <a:t>Older patients have more receded gums.</a:t>
            </a:r>
          </a:p>
          <a:p>
            <a:pPr algn="l"/>
            <a:endParaRPr lang="ar-IQ" sz="2000" dirty="0"/>
          </a:p>
        </p:txBody>
      </p:sp>
      <p:sp>
        <p:nvSpPr>
          <p:cNvPr id="4" name="عنوان فرعي 2"/>
          <p:cNvSpPr txBox="1">
            <a:spLocks/>
          </p:cNvSpPr>
          <p:nvPr/>
        </p:nvSpPr>
        <p:spPr bwMode="auto">
          <a:xfrm>
            <a:off x="179512" y="2857496"/>
            <a:ext cx="785818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a:r>
              <a:rPr lang="en-US" sz="2000" b="1" dirty="0" smtClean="0"/>
              <a:t> </a:t>
            </a:r>
            <a:endParaRPr lang="en-US" sz="2000" dirty="0" smtClean="0"/>
          </a:p>
          <a:p>
            <a:pPr algn="l" rtl="0"/>
            <a:r>
              <a:rPr lang="en-US" sz="2000" dirty="0" smtClean="0">
                <a:solidFill>
                  <a:schemeClr val="accent1"/>
                </a:solidFill>
              </a:rPr>
              <a:t>It is convex in shape both </a:t>
            </a:r>
            <a:r>
              <a:rPr lang="en-US" sz="2000" dirty="0" err="1" smtClean="0">
                <a:solidFill>
                  <a:schemeClr val="accent1"/>
                </a:solidFill>
              </a:rPr>
              <a:t>mesio</a:t>
            </a:r>
            <a:r>
              <a:rPr lang="en-US" sz="2000" dirty="0" smtClean="0">
                <a:solidFill>
                  <a:schemeClr val="accent1"/>
                </a:solidFill>
              </a:rPr>
              <a:t>-distally and </a:t>
            </a:r>
            <a:r>
              <a:rPr lang="en-US" sz="2000" dirty="0" err="1" smtClean="0">
                <a:solidFill>
                  <a:schemeClr val="accent1"/>
                </a:solidFill>
              </a:rPr>
              <a:t>occluso-gingivally</a:t>
            </a:r>
            <a:r>
              <a:rPr lang="en-US" sz="2000" dirty="0" smtClean="0">
                <a:solidFill>
                  <a:schemeClr val="accent1"/>
                </a:solidFill>
              </a:rPr>
              <a:t>.</a:t>
            </a:r>
          </a:p>
          <a:p>
            <a:pPr algn="l" rtl="0"/>
            <a:r>
              <a:rPr lang="en-US" sz="2000" dirty="0" smtClean="0">
                <a:solidFill>
                  <a:schemeClr val="accent1"/>
                </a:solidFill>
              </a:rPr>
              <a:t>It extends up to the contact point of the two adjacent.</a:t>
            </a:r>
            <a:endParaRPr lang="en-US" sz="2000" dirty="0">
              <a:solidFill>
                <a:schemeClr val="accent1"/>
              </a:solidFill>
            </a:endParaRPr>
          </a:p>
        </p:txBody>
      </p:sp>
      <p:sp>
        <p:nvSpPr>
          <p:cNvPr id="6" name="عنوان فرعي 2"/>
          <p:cNvSpPr txBox="1">
            <a:spLocks/>
          </p:cNvSpPr>
          <p:nvPr/>
        </p:nvSpPr>
        <p:spPr bwMode="auto">
          <a:xfrm>
            <a:off x="179512" y="4714884"/>
            <a:ext cx="785818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a:r>
              <a:rPr lang="en-US" sz="2000" b="1" dirty="0" smtClean="0"/>
              <a:t> </a:t>
            </a:r>
            <a:endParaRPr lang="en-US" sz="2000" dirty="0" smtClean="0"/>
          </a:p>
          <a:p>
            <a:pPr algn="l" rtl="0"/>
            <a:r>
              <a:rPr lang="en-US" sz="2000" dirty="0" smtClean="0">
                <a:solidFill>
                  <a:schemeClr val="accent6">
                    <a:lumMod val="60000"/>
                    <a:lumOff val="40000"/>
                  </a:schemeClr>
                </a:solidFill>
              </a:rPr>
              <a:t>It is given a uniform thickness of 2.5 mm. excess bulk here can interfere with the tongue function and speech.</a:t>
            </a:r>
            <a:endParaRPr lang="en-US" sz="2000" dirty="0">
              <a:solidFill>
                <a:schemeClr val="accent6">
                  <a:lumMod val="60000"/>
                  <a:lumOff val="40000"/>
                </a:schemeClr>
              </a:solidFill>
            </a:endParaRPr>
          </a:p>
        </p:txBody>
      </p:sp>
      <p:sp>
        <p:nvSpPr>
          <p:cNvPr id="7" name="مستطيل 6"/>
          <p:cNvSpPr/>
          <p:nvPr/>
        </p:nvSpPr>
        <p:spPr>
          <a:xfrm>
            <a:off x="357158" y="214290"/>
            <a:ext cx="4214841" cy="584775"/>
          </a:xfrm>
          <a:prstGeom prst="rect">
            <a:avLst/>
          </a:prstGeom>
          <a:no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a:bevelT w="69850" h="38100" prst="cross"/>
            </a:sp3d>
          </a:bodyPr>
          <a:lstStyle/>
          <a:p>
            <a:pPr algn="l" rtl="0"/>
            <a:r>
              <a:rPr lang="en-US" sz="32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Gingival margins:</a:t>
            </a:r>
            <a:endParaRPr lang="ar-IQ" sz="3200" b="1" cap="none" spc="0"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8" name="مستطيل 7"/>
          <p:cNvSpPr/>
          <p:nvPr/>
        </p:nvSpPr>
        <p:spPr>
          <a:xfrm>
            <a:off x="285720" y="2571744"/>
            <a:ext cx="3786214" cy="584775"/>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lvl="0" algn="l" rtl="0"/>
            <a:r>
              <a:rPr lang="en-US" sz="3200" b="1" dirty="0" err="1" smtClean="0">
                <a:ln w="24500" cmpd="dbl">
                  <a:solidFill>
                    <a:schemeClr val="accent2">
                      <a:shade val="85000"/>
                      <a:satMod val="155000"/>
                    </a:schemeClr>
                  </a:solidFill>
                  <a:prstDash val="solid"/>
                  <a:miter lim="800000"/>
                </a:ln>
                <a:solidFill>
                  <a:schemeClr val="accent6">
                    <a:lumMod val="50000"/>
                  </a:schemeClr>
                </a:solidFill>
                <a:latin typeface="+mn-lt"/>
                <a:cs typeface="+mn-cs"/>
              </a:rPr>
              <a:t>Interdental</a:t>
            </a:r>
            <a:r>
              <a:rPr lang="en-US" sz="3200" b="1" dirty="0" smtClean="0">
                <a:ln w="24500" cmpd="dbl">
                  <a:solidFill>
                    <a:schemeClr val="accent2">
                      <a:shade val="85000"/>
                      <a:satMod val="155000"/>
                    </a:schemeClr>
                  </a:solidFill>
                  <a:prstDash val="solid"/>
                  <a:miter lim="800000"/>
                </a:ln>
                <a:solidFill>
                  <a:schemeClr val="accent6">
                    <a:lumMod val="50000"/>
                  </a:schemeClr>
                </a:solidFill>
                <a:latin typeface="+mn-lt"/>
                <a:cs typeface="+mn-cs"/>
              </a:rPr>
              <a:t> papilla</a:t>
            </a:r>
          </a:p>
        </p:txBody>
      </p:sp>
      <p:sp>
        <p:nvSpPr>
          <p:cNvPr id="9" name="مستطيل 8"/>
          <p:cNvSpPr/>
          <p:nvPr/>
        </p:nvSpPr>
        <p:spPr>
          <a:xfrm>
            <a:off x="357158" y="4357694"/>
            <a:ext cx="3689847" cy="58477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smtClean="0">
                <a:ln w="24500" cmpd="dbl">
                  <a:solidFill>
                    <a:schemeClr val="accent2">
                      <a:shade val="85000"/>
                      <a:satMod val="155000"/>
                    </a:schemeClr>
                  </a:solidFill>
                  <a:prstDash val="solid"/>
                  <a:miter lim="800000"/>
                </a:ln>
                <a:solidFill>
                  <a:schemeClr val="accent6">
                    <a:lumMod val="50000"/>
                  </a:schemeClr>
                </a:solidFill>
                <a:latin typeface="+mn-lt"/>
                <a:cs typeface="+mn-cs"/>
              </a:rPr>
              <a:t>Palatal surface</a:t>
            </a:r>
            <a:endParaRPr lang="ar-IQ" sz="3200" b="1" dirty="0" smtClean="0">
              <a:ln w="24500" cmpd="dbl">
                <a:solidFill>
                  <a:schemeClr val="accent2">
                    <a:shade val="85000"/>
                    <a:satMod val="155000"/>
                  </a:schemeClr>
                </a:solidFill>
                <a:prstDash val="solid"/>
                <a:miter lim="800000"/>
              </a:ln>
              <a:solidFill>
                <a:schemeClr val="accent6">
                  <a:lumMod val="50000"/>
                </a:schemeClr>
              </a:solidFill>
              <a:latin typeface="+mn-lt"/>
              <a:cs typeface="+mn-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76" t="29258" r="25860"/>
          <a:stretch/>
        </p:blipFill>
        <p:spPr bwMode="auto">
          <a:xfrm>
            <a:off x="7393869" y="540709"/>
            <a:ext cx="1642627" cy="538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ربع نص 2"/>
          <p:cNvSpPr txBox="1">
            <a:spLocks noChangeArrowheads="1"/>
          </p:cNvSpPr>
          <p:nvPr/>
        </p:nvSpPr>
        <p:spPr bwMode="auto">
          <a:xfrm>
            <a:off x="214313" y="285750"/>
            <a:ext cx="8501062" cy="1200150"/>
          </a:xfrm>
          <a:prstGeom prst="rect">
            <a:avLst/>
          </a:prstGeom>
          <a:noFill/>
          <a:ln w="9525">
            <a:noFill/>
            <a:miter lim="800000"/>
            <a:headEnd/>
            <a:tailEnd/>
          </a:ln>
        </p:spPr>
        <p:txBody>
          <a:bodyPr>
            <a:spAutoFit/>
          </a:bodyPr>
          <a:lstStyle/>
          <a:p>
            <a:pPr algn="just" rtl="0">
              <a:defRPr/>
            </a:pPr>
            <a:r>
              <a:rPr lang="en-US" sz="2400" dirty="0">
                <a:solidFill>
                  <a:schemeClr val="accent5">
                    <a:lumMod val="60000"/>
                    <a:lumOff val="40000"/>
                  </a:schemeClr>
                </a:solidFill>
              </a:rPr>
              <a:t>Stippling</a:t>
            </a:r>
            <a:r>
              <a:rPr lang="en-US" sz="2400" dirty="0"/>
              <a:t>: </a:t>
            </a:r>
            <a:r>
              <a:rPr lang="en-US" sz="2400" dirty="0">
                <a:solidFill>
                  <a:srgbClr val="FF0000"/>
                </a:solidFill>
              </a:rPr>
              <a:t>it is a procedure of giving the outer surface of denture from premolar –to – premolar region the shape of orange shell.</a:t>
            </a:r>
          </a:p>
        </p:txBody>
      </p:sp>
      <p:sp>
        <p:nvSpPr>
          <p:cNvPr id="5123" name="مربع نص 3"/>
          <p:cNvSpPr txBox="1">
            <a:spLocks noChangeArrowheads="1"/>
          </p:cNvSpPr>
          <p:nvPr/>
        </p:nvSpPr>
        <p:spPr bwMode="auto">
          <a:xfrm>
            <a:off x="928688" y="1808163"/>
            <a:ext cx="7572375" cy="2308225"/>
          </a:xfrm>
          <a:prstGeom prst="rect">
            <a:avLst/>
          </a:prstGeom>
          <a:noFill/>
          <a:ln w="9525">
            <a:noFill/>
            <a:miter lim="800000"/>
            <a:headEnd/>
            <a:tailEnd/>
          </a:ln>
        </p:spPr>
        <p:txBody>
          <a:bodyPr>
            <a:spAutoFit/>
          </a:bodyPr>
          <a:lstStyle/>
          <a:p>
            <a:pPr algn="just" rtl="0">
              <a:defRPr/>
            </a:pPr>
            <a:r>
              <a:rPr lang="en-US" sz="2400" dirty="0">
                <a:solidFill>
                  <a:srgbClr val="00B050"/>
                </a:solidFill>
              </a:rPr>
              <a:t>Advantages of stippling:</a:t>
            </a:r>
          </a:p>
          <a:p>
            <a:pPr algn="just" rtl="0">
              <a:buClr>
                <a:schemeClr val="accent2">
                  <a:lumMod val="75000"/>
                </a:schemeClr>
              </a:buClr>
              <a:buSzPct val="105000"/>
              <a:buFont typeface="Wingdings" pitchFamily="2" charset="2"/>
              <a:buChar char="v"/>
              <a:defRPr/>
            </a:pPr>
            <a:r>
              <a:rPr lang="en-US" sz="2400" dirty="0"/>
              <a:t>Scattered of the light to maintain the natural esthetic of the denture.</a:t>
            </a:r>
          </a:p>
          <a:p>
            <a:pPr algn="just" rtl="0">
              <a:buClr>
                <a:schemeClr val="accent2">
                  <a:lumMod val="75000"/>
                </a:schemeClr>
              </a:buClr>
              <a:buSzPct val="105000"/>
              <a:buFont typeface="Wingdings" pitchFamily="2" charset="2"/>
              <a:buChar char="v"/>
              <a:defRPr/>
            </a:pPr>
            <a:r>
              <a:rPr lang="en-US" sz="2400" dirty="0"/>
              <a:t>Give natural appearance and enhance the comfort of the patient.</a:t>
            </a:r>
          </a:p>
          <a:p>
            <a:pPr algn="just" rtl="0">
              <a:buClr>
                <a:schemeClr val="accent2">
                  <a:lumMod val="75000"/>
                </a:schemeClr>
              </a:buClr>
              <a:buSzPct val="105000"/>
              <a:buFont typeface="Wingdings" pitchFamily="2" charset="2"/>
              <a:buChar char="v"/>
              <a:defRPr/>
            </a:pPr>
            <a:r>
              <a:rPr lang="en-US" sz="2400" dirty="0"/>
              <a:t>Improve the stability of the denture. </a:t>
            </a:r>
            <a:endParaRPr lang="ar-IQ" sz="2400" dirty="0"/>
          </a:p>
        </p:txBody>
      </p:sp>
      <p:sp>
        <p:nvSpPr>
          <p:cNvPr id="5124" name="مربع نص 4"/>
          <p:cNvSpPr txBox="1">
            <a:spLocks noChangeArrowheads="1"/>
          </p:cNvSpPr>
          <p:nvPr/>
        </p:nvSpPr>
        <p:spPr bwMode="auto">
          <a:xfrm>
            <a:off x="928688" y="4429125"/>
            <a:ext cx="7358062" cy="1200150"/>
          </a:xfrm>
          <a:prstGeom prst="rect">
            <a:avLst/>
          </a:prstGeom>
          <a:noFill/>
          <a:ln w="9525">
            <a:noFill/>
            <a:miter lim="800000"/>
            <a:headEnd/>
            <a:tailEnd/>
          </a:ln>
        </p:spPr>
        <p:txBody>
          <a:bodyPr>
            <a:spAutoFit/>
          </a:bodyPr>
          <a:lstStyle/>
          <a:p>
            <a:pPr algn="just" rtl="0"/>
            <a:r>
              <a:rPr lang="en-US" sz="2400">
                <a:solidFill>
                  <a:srgbClr val="00B050"/>
                </a:solidFill>
              </a:rPr>
              <a:t>Disadvantages of stippling:</a:t>
            </a:r>
          </a:p>
          <a:p>
            <a:pPr algn="just" rtl="0"/>
            <a:r>
              <a:rPr lang="en-US" sz="2400"/>
              <a:t>Is the accumulation of food. For this reason, stippling would made in the anterior region only.</a:t>
            </a:r>
            <a:endParaRPr lang="ar-IQ"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10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51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p:cTn id="20" dur="10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51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 calcmode="lin" valueType="num">
                                      <p:cBhvr>
                                        <p:cTn id="27" dur="10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51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1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5123">
                                            <p:txEl>
                                              <p:pRg st="3" end="3"/>
                                            </p:txEl>
                                          </p:spTgt>
                                        </p:tgtEl>
                                        <p:attrNameLst>
                                          <p:attrName>style.visibility</p:attrName>
                                        </p:attrNameLst>
                                      </p:cBhvr>
                                      <p:to>
                                        <p:strVal val="visible"/>
                                      </p:to>
                                    </p:set>
                                    <p:anim calcmode="lin" valueType="num">
                                      <p:cBhvr>
                                        <p:cTn id="34" dur="1000" fill="hold"/>
                                        <p:tgtEl>
                                          <p:spTgt spid="5123">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51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12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124">
                                            <p:txEl>
                                              <p:pRg st="0" end="0"/>
                                            </p:txEl>
                                          </p:spTgt>
                                        </p:tgtEl>
                                        <p:attrNameLst>
                                          <p:attrName>style.visibility</p:attrName>
                                        </p:attrNameLst>
                                      </p:cBhvr>
                                      <p:to>
                                        <p:strVal val="visible"/>
                                      </p:to>
                                    </p:set>
                                    <p:anim calcmode="lin" valueType="num">
                                      <p:cBhvr>
                                        <p:cTn id="41" dur="1000" fill="hold"/>
                                        <p:tgtEl>
                                          <p:spTgt spid="5124">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51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124">
                                            <p:txEl>
                                              <p:pRg st="0" end="0"/>
                                            </p:txEl>
                                          </p:spTgt>
                                        </p:tgtEl>
                                      </p:cBhvr>
                                    </p:animEffect>
                                  </p:childTnLst>
                                </p:cTn>
                              </p:par>
                            </p:childTnLst>
                          </p:cTn>
                        </p:par>
                        <p:par>
                          <p:cTn id="44" fill="hold">
                            <p:stCondLst>
                              <p:cond delay="1000"/>
                            </p:stCondLst>
                            <p:childTnLst>
                              <p:par>
                                <p:cTn id="45" presetID="29" presetClass="entr" presetSubtype="0" fill="hold" grpId="0" nodeType="afterEffect">
                                  <p:stCondLst>
                                    <p:cond delay="0"/>
                                  </p:stCondLst>
                                  <p:childTnLst>
                                    <p:set>
                                      <p:cBhvr>
                                        <p:cTn id="46" dur="1" fill="hold">
                                          <p:stCondLst>
                                            <p:cond delay="0"/>
                                          </p:stCondLst>
                                        </p:cTn>
                                        <p:tgtEl>
                                          <p:spTgt spid="5124">
                                            <p:txEl>
                                              <p:pRg st="1" end="1"/>
                                            </p:txEl>
                                          </p:spTgt>
                                        </p:tgtEl>
                                        <p:attrNameLst>
                                          <p:attrName>style.visibility</p:attrName>
                                        </p:attrNameLst>
                                      </p:cBhvr>
                                      <p:to>
                                        <p:strVal val="visible"/>
                                      </p:to>
                                    </p:set>
                                    <p:anim calcmode="lin" valueType="num">
                                      <p:cBhvr>
                                        <p:cTn id="47" dur="1000" fill="hold"/>
                                        <p:tgtEl>
                                          <p:spTgt spid="5124">
                                            <p:txEl>
                                              <p:pRg st="1" end="1"/>
                                            </p:txEl>
                                          </p:spTgt>
                                        </p:tgtEl>
                                        <p:attrNameLst>
                                          <p:attrName>ppt_x</p:attrName>
                                        </p:attrNameLst>
                                      </p:cBhvr>
                                      <p:tavLst>
                                        <p:tav tm="0">
                                          <p:val>
                                            <p:strVal val="#ppt_x-.2"/>
                                          </p:val>
                                        </p:tav>
                                        <p:tav tm="100000">
                                          <p:val>
                                            <p:strVal val="#ppt_x"/>
                                          </p:val>
                                        </p:tav>
                                      </p:tavLst>
                                    </p:anim>
                                    <p:anim calcmode="lin" valueType="num">
                                      <p:cBhvr>
                                        <p:cTn id="48" dur="1000" fill="hold"/>
                                        <p:tgtEl>
                                          <p:spTgt spid="51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bldLvl="5"/>
      <p:bldP spid="5124"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مربع نص 5"/>
          <p:cNvSpPr txBox="1">
            <a:spLocks noChangeArrowheads="1"/>
          </p:cNvSpPr>
          <p:nvPr/>
        </p:nvSpPr>
        <p:spPr bwMode="auto">
          <a:xfrm>
            <a:off x="714375" y="857250"/>
            <a:ext cx="7786688" cy="4832350"/>
          </a:xfrm>
          <a:prstGeom prst="rect">
            <a:avLst/>
          </a:prstGeom>
          <a:noFill/>
          <a:ln w="9525">
            <a:noFill/>
            <a:miter lim="800000"/>
            <a:headEnd/>
            <a:tailEnd/>
          </a:ln>
        </p:spPr>
        <p:txBody>
          <a:bodyPr>
            <a:spAutoFit/>
          </a:bodyPr>
          <a:lstStyle/>
          <a:p>
            <a:pPr algn="just" rtl="0">
              <a:defRPr/>
            </a:pPr>
            <a:r>
              <a:rPr lang="en-US" sz="2800" dirty="0">
                <a:solidFill>
                  <a:srgbClr val="00B050"/>
                </a:solidFill>
              </a:rPr>
              <a:t>The procedure of stippling:</a:t>
            </a:r>
          </a:p>
          <a:p>
            <a:pPr algn="just" rtl="0">
              <a:defRPr/>
            </a:pPr>
            <a:r>
              <a:rPr lang="en-US" sz="2800" dirty="0"/>
              <a:t>	</a:t>
            </a:r>
            <a:r>
              <a:rPr lang="en-US" sz="2800" dirty="0">
                <a:solidFill>
                  <a:schemeClr val="accent1">
                    <a:lumMod val="75000"/>
                  </a:schemeClr>
                </a:solidFill>
              </a:rPr>
              <a:t>It is done by warming the outer surface of record base on burner; from premolar-to-premolar region, and by using of toothbrush, apply </a:t>
            </a:r>
            <a:r>
              <a:rPr lang="en-US" sz="2800" dirty="0">
                <a:solidFill>
                  <a:schemeClr val="accent4">
                    <a:lumMod val="50000"/>
                  </a:schemeClr>
                </a:solidFill>
              </a:rPr>
              <a:t>rubber motion </a:t>
            </a:r>
            <a:r>
              <a:rPr lang="en-US" sz="2800" dirty="0">
                <a:solidFill>
                  <a:schemeClr val="accent1">
                    <a:lumMod val="75000"/>
                  </a:schemeClr>
                </a:solidFill>
              </a:rPr>
              <a:t>on the warmed outer surface</a:t>
            </a:r>
            <a:r>
              <a:rPr lang="en-US" sz="2800" dirty="0"/>
              <a:t>.</a:t>
            </a:r>
          </a:p>
          <a:p>
            <a:pPr algn="just" rtl="0">
              <a:defRPr/>
            </a:pPr>
            <a:r>
              <a:rPr lang="en-US" sz="2800" dirty="0"/>
              <a:t>	</a:t>
            </a:r>
            <a:r>
              <a:rPr lang="en-US" sz="2800" dirty="0">
                <a:solidFill>
                  <a:schemeClr val="accent5">
                    <a:lumMod val="75000"/>
                  </a:schemeClr>
                </a:solidFill>
              </a:rPr>
              <a:t>If we forget make stippling during the step of festooning, then we can do it during the finishing of the denture by using small round bur to give irregularities (like orange shell) to the outer surface of record base. </a:t>
            </a:r>
            <a:endParaRPr lang="ar-IQ" sz="2800"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500" decel="50000" fill="hold">
                                          <p:stCondLst>
                                            <p:cond delay="0"/>
                                          </p:stCondLst>
                                        </p:cTn>
                                        <p:tgtEl>
                                          <p:spTgt spid="51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1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5">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125">
                                            <p:txEl>
                                              <p:pRg st="1" end="1"/>
                                            </p:txEl>
                                          </p:spTgt>
                                        </p:tgtEl>
                                        <p:attrNameLst>
                                          <p:attrName>style.visibility</p:attrName>
                                        </p:attrNameLst>
                                      </p:cBhvr>
                                      <p:to>
                                        <p:strVal val="visible"/>
                                      </p:to>
                                    </p:set>
                                    <p:anim calcmode="lin" valueType="num">
                                      <p:cBhvr>
                                        <p:cTn id="18" dur="500" decel="50000" fill="hold">
                                          <p:stCondLst>
                                            <p:cond delay="0"/>
                                          </p:stCondLst>
                                        </p:cTn>
                                        <p:tgtEl>
                                          <p:spTgt spid="5125">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125">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125">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5125">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125">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125">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125">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125">
                                            <p:txEl>
                                              <p:pRg st="1" end="1"/>
                                            </p:tx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125">
                                            <p:txEl>
                                              <p:pRg st="2" end="2"/>
                                            </p:txEl>
                                          </p:spTgt>
                                        </p:tgtEl>
                                        <p:attrNameLst>
                                          <p:attrName>style.visibility</p:attrName>
                                        </p:attrNameLst>
                                      </p:cBhvr>
                                      <p:to>
                                        <p:strVal val="visible"/>
                                      </p:to>
                                    </p:set>
                                    <p:anim calcmode="lin" valueType="num">
                                      <p:cBhvr>
                                        <p:cTn id="29" dur="500" decel="50000" fill="hold">
                                          <p:stCondLst>
                                            <p:cond delay="0"/>
                                          </p:stCondLst>
                                        </p:cTn>
                                        <p:tgtEl>
                                          <p:spTgt spid="5125">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125">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125">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5125">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125">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125">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125">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مربع نص 5"/>
          <p:cNvSpPr txBox="1">
            <a:spLocks noChangeArrowheads="1"/>
          </p:cNvSpPr>
          <p:nvPr/>
        </p:nvSpPr>
        <p:spPr bwMode="auto">
          <a:xfrm>
            <a:off x="714375" y="857250"/>
            <a:ext cx="7286625" cy="4524375"/>
          </a:xfrm>
          <a:prstGeom prst="rect">
            <a:avLst/>
          </a:prstGeom>
          <a:noFill/>
          <a:ln w="9525">
            <a:noFill/>
            <a:miter lim="800000"/>
            <a:headEnd/>
            <a:tailEnd/>
          </a:ln>
        </p:spPr>
        <p:txBody>
          <a:bodyPr>
            <a:spAutoFit/>
          </a:bodyPr>
          <a:lstStyle/>
          <a:p>
            <a:pPr algn="ctr" rtl="0">
              <a:defRPr/>
            </a:pPr>
            <a:r>
              <a:rPr lang="en-US" sz="3600" dirty="0">
                <a:solidFill>
                  <a:srgbClr val="00B050"/>
                </a:solidFill>
                <a:sym typeface="Wingdings"/>
              </a:rPr>
              <a:t> </a:t>
            </a:r>
            <a:r>
              <a:rPr lang="en-US" sz="3600" dirty="0">
                <a:solidFill>
                  <a:srgbClr val="00B050"/>
                </a:solidFill>
              </a:rPr>
              <a:t>One of the most common error in festooning is to make the </a:t>
            </a:r>
            <a:r>
              <a:rPr lang="en-US" sz="3600" dirty="0" err="1">
                <a:solidFill>
                  <a:srgbClr val="00B050"/>
                </a:solidFill>
              </a:rPr>
              <a:t>interdental</a:t>
            </a:r>
            <a:r>
              <a:rPr lang="en-US" sz="3600" dirty="0">
                <a:solidFill>
                  <a:srgbClr val="00B050"/>
                </a:solidFill>
              </a:rPr>
              <a:t> papilla non existent, or too small. </a:t>
            </a:r>
            <a:r>
              <a:rPr lang="en-US" sz="3600" dirty="0">
                <a:solidFill>
                  <a:schemeClr val="accent1">
                    <a:lumMod val="75000"/>
                  </a:schemeClr>
                </a:solidFill>
              </a:rPr>
              <a:t>This provides a space between the teeth into which food tends to pack, and also makes the denture difficult to polish.</a:t>
            </a:r>
          </a:p>
          <a:p>
            <a:pPr algn="ctr" rtl="0">
              <a:defRPr/>
            </a:pPr>
            <a:r>
              <a:rPr lang="en-US" sz="3600" dirty="0"/>
              <a:t>	</a:t>
            </a:r>
            <a:endParaRPr lang="ar-IQ" sz="3600"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500" decel="50000" fill="hold">
                                          <p:stCondLst>
                                            <p:cond delay="0"/>
                                          </p:stCondLst>
                                        </p:cTn>
                                        <p:tgtEl>
                                          <p:spTgt spid="51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1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5">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125">
                                            <p:txEl>
                                              <p:pRg st="1" end="1"/>
                                            </p:txEl>
                                          </p:spTgt>
                                        </p:tgtEl>
                                        <p:attrNameLst>
                                          <p:attrName>style.visibility</p:attrName>
                                        </p:attrNameLst>
                                      </p:cBhvr>
                                      <p:to>
                                        <p:strVal val="visible"/>
                                      </p:to>
                                    </p:set>
                                    <p:anim calcmode="lin" valueType="num">
                                      <p:cBhvr>
                                        <p:cTn id="18" dur="500" decel="50000" fill="hold">
                                          <p:stCondLst>
                                            <p:cond delay="0"/>
                                          </p:stCondLst>
                                        </p:cTn>
                                        <p:tgtEl>
                                          <p:spTgt spid="5125">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125">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125">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5125">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125">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125">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125">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1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285728"/>
            <a:ext cx="3143272" cy="1828800"/>
          </a:xfrm>
        </p:spPr>
        <p:txBody>
          <a:bodyPr>
            <a:normAutofit/>
          </a:bodyPr>
          <a:lstStyle/>
          <a:p>
            <a:pPr algn="l" rtl="0"/>
            <a:r>
              <a:rPr lang="en-US" sz="3600" dirty="0" smtClean="0"/>
              <a:t>Polishing </a:t>
            </a:r>
            <a:br>
              <a:rPr lang="en-US" sz="3600" dirty="0" smtClean="0"/>
            </a:br>
            <a:endParaRPr lang="ar-IQ" sz="3600" dirty="0"/>
          </a:p>
        </p:txBody>
      </p:sp>
      <p:sp>
        <p:nvSpPr>
          <p:cNvPr id="3" name="عنوان فرعي 2"/>
          <p:cNvSpPr>
            <a:spLocks noGrp="1"/>
          </p:cNvSpPr>
          <p:nvPr>
            <p:ph type="subTitle" idx="1"/>
          </p:nvPr>
        </p:nvSpPr>
        <p:spPr>
          <a:xfrm>
            <a:off x="428596" y="2000240"/>
            <a:ext cx="8501122" cy="4286280"/>
          </a:xfrm>
        </p:spPr>
        <p:txBody>
          <a:bodyPr/>
          <a:lstStyle/>
          <a:p>
            <a:pPr algn="l" rtl="0"/>
            <a:r>
              <a:rPr lang="en-US" sz="3600" dirty="0" smtClean="0"/>
              <a:t>Carving of the work is followed by </a:t>
            </a:r>
            <a:r>
              <a:rPr lang="en-US" sz="3600" i="1" u="sng" dirty="0" smtClean="0"/>
              <a:t>polishing</a:t>
            </a:r>
            <a:r>
              <a:rPr lang="en-US" sz="3600" dirty="0" smtClean="0"/>
              <a:t>. </a:t>
            </a:r>
          </a:p>
          <a:p>
            <a:pPr algn="l" rtl="0"/>
            <a:r>
              <a:rPr lang="en-US" sz="3600" dirty="0" smtClean="0"/>
              <a:t>Prior to polishing, excess wax on the tooth surface should be removed. Wax is smoothened by gentle flaming using an alcohol followed by immediate cooling in chilled water.     </a:t>
            </a:r>
          </a:p>
          <a:p>
            <a:pPr algn="l"/>
            <a:endParaRPr lang="ar-IQ"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032" y="82890"/>
            <a:ext cx="2015852" cy="21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5"/>
          <p:cNvSpPr txBox="1">
            <a:spLocks noChangeArrowheads="1"/>
          </p:cNvSpPr>
          <p:nvPr/>
        </p:nvSpPr>
        <p:spPr bwMode="auto">
          <a:xfrm>
            <a:off x="214313" y="571500"/>
            <a:ext cx="8215312" cy="5816600"/>
          </a:xfrm>
          <a:prstGeom prst="rect">
            <a:avLst/>
          </a:prstGeom>
          <a:noFill/>
          <a:ln w="9525">
            <a:noFill/>
            <a:miter lim="800000"/>
            <a:headEnd/>
            <a:tailEnd/>
          </a:ln>
        </p:spPr>
        <p:txBody>
          <a:bodyPr>
            <a:spAutoFit/>
          </a:bodyPr>
          <a:lstStyle/>
          <a:p>
            <a:pPr algn="just" rtl="0">
              <a:defRPr/>
            </a:pPr>
            <a:r>
              <a:rPr lang="en-US" sz="2400" u="sng" dirty="0">
                <a:solidFill>
                  <a:srgbClr val="FF0000"/>
                </a:solidFill>
              </a:rPr>
              <a:t>Post dam</a:t>
            </a:r>
            <a:r>
              <a:rPr lang="en-US" sz="2400" dirty="0">
                <a:solidFill>
                  <a:srgbClr val="00B050"/>
                </a:solidFill>
              </a:rPr>
              <a:t>: </a:t>
            </a:r>
          </a:p>
          <a:p>
            <a:pPr algn="just" rtl="0">
              <a:defRPr/>
            </a:pPr>
            <a:r>
              <a:rPr lang="en-US" sz="2400" dirty="0">
                <a:solidFill>
                  <a:srgbClr val="00B050"/>
                </a:solidFill>
              </a:rPr>
              <a:t>butterfly depression carved in the cast to enhance posterior palatal seal(retention) of upper denture .</a:t>
            </a:r>
          </a:p>
          <a:p>
            <a:pPr algn="just" rtl="0">
              <a:defRPr/>
            </a:pPr>
            <a:endParaRPr lang="en-US" sz="1200" dirty="0">
              <a:solidFill>
                <a:srgbClr val="00B050"/>
              </a:solidFill>
            </a:endParaRPr>
          </a:p>
          <a:p>
            <a:pPr algn="just" rtl="0">
              <a:defRPr/>
            </a:pPr>
            <a:r>
              <a:rPr lang="en-US" sz="2400" dirty="0">
                <a:solidFill>
                  <a:srgbClr val="00B050"/>
                </a:solidFill>
              </a:rPr>
              <a:t>	</a:t>
            </a:r>
            <a:r>
              <a:rPr lang="en-US" sz="2400" dirty="0">
                <a:solidFill>
                  <a:schemeClr val="accent4">
                    <a:lumMod val="60000"/>
                    <a:lumOff val="40000"/>
                  </a:schemeClr>
                </a:solidFill>
              </a:rPr>
              <a:t>The posterior palatal seal is developed to maintain contact between the denture base and the movable soft palate during speech and swallowing.</a:t>
            </a:r>
          </a:p>
          <a:p>
            <a:pPr algn="just" rtl="0">
              <a:defRPr/>
            </a:pPr>
            <a:endParaRPr lang="en-US" sz="1200" dirty="0"/>
          </a:p>
          <a:p>
            <a:pPr algn="just" rtl="0">
              <a:defRPr/>
            </a:pPr>
            <a:r>
              <a:rPr lang="en-US" sz="2400" dirty="0"/>
              <a:t>	</a:t>
            </a:r>
            <a:r>
              <a:rPr lang="en-US" sz="2400" dirty="0">
                <a:solidFill>
                  <a:schemeClr val="accent6">
                    <a:lumMod val="60000"/>
                    <a:lumOff val="40000"/>
                  </a:schemeClr>
                </a:solidFill>
              </a:rPr>
              <a:t>Determination of posterior palatal seal created by locating the </a:t>
            </a:r>
            <a:r>
              <a:rPr lang="en-US" sz="2400" dirty="0">
                <a:solidFill>
                  <a:schemeClr val="accent2"/>
                </a:solidFill>
              </a:rPr>
              <a:t>vibrating line</a:t>
            </a:r>
            <a:r>
              <a:rPr lang="en-US" sz="2400" dirty="0">
                <a:solidFill>
                  <a:schemeClr val="accent6">
                    <a:lumMod val="60000"/>
                    <a:lumOff val="40000"/>
                  </a:schemeClr>
                </a:solidFill>
              </a:rPr>
              <a:t>.</a:t>
            </a:r>
          </a:p>
          <a:p>
            <a:pPr algn="just" rtl="0">
              <a:defRPr/>
            </a:pPr>
            <a:endParaRPr lang="en-US" sz="1200" dirty="0">
              <a:solidFill>
                <a:schemeClr val="accent6">
                  <a:lumMod val="60000"/>
                  <a:lumOff val="40000"/>
                </a:schemeClr>
              </a:solidFill>
            </a:endParaRPr>
          </a:p>
          <a:p>
            <a:pPr algn="just" rtl="0">
              <a:defRPr/>
            </a:pPr>
            <a:r>
              <a:rPr lang="en-US" sz="2400" b="1" u="sng" dirty="0">
                <a:solidFill>
                  <a:srgbClr val="000000"/>
                </a:solidFill>
                <a:effectLst>
                  <a:outerShdw blurRad="38100" dist="38100" dir="2700000" algn="tl">
                    <a:srgbClr val="000000">
                      <a:alpha val="43137"/>
                    </a:srgbClr>
                  </a:outerShdw>
                </a:effectLst>
              </a:rPr>
              <a:t>Vibrating line</a:t>
            </a:r>
            <a:r>
              <a:rPr lang="en-US" sz="2400" b="1" dirty="0">
                <a:solidFill>
                  <a:srgbClr val="000000"/>
                </a:solidFill>
                <a:effectLst>
                  <a:outerShdw blurRad="38100" dist="38100" dir="2700000" algn="tl">
                    <a:srgbClr val="000000">
                      <a:alpha val="43137"/>
                    </a:srgbClr>
                  </a:outerShdw>
                </a:effectLst>
              </a:rPr>
              <a:t>:</a:t>
            </a:r>
          </a:p>
          <a:p>
            <a:pPr algn="just" rtl="0">
              <a:defRPr/>
            </a:pPr>
            <a:r>
              <a:rPr lang="en-US" sz="2400" dirty="0">
                <a:solidFill>
                  <a:schemeClr val="accent1">
                    <a:lumMod val="75000"/>
                  </a:schemeClr>
                </a:solidFill>
              </a:rPr>
              <a:t> its an imaginary line located at the junction of hard and soft palate. </a:t>
            </a:r>
          </a:p>
          <a:p>
            <a:pPr algn="just" rtl="0">
              <a:defRPr/>
            </a:pPr>
            <a:endParaRPr lang="en-US" sz="1100" dirty="0"/>
          </a:p>
          <a:p>
            <a:pPr algn="just" rtl="0">
              <a:defRPr/>
            </a:pPr>
            <a:r>
              <a:rPr lang="en-US" sz="2400" dirty="0"/>
              <a:t>	</a:t>
            </a:r>
            <a:r>
              <a:rPr lang="en-US" sz="2400" dirty="0">
                <a:solidFill>
                  <a:srgbClr val="C00000"/>
                </a:solidFill>
              </a:rPr>
              <a:t>It is determined in patient mouth when the patient said “AH” with a color transfer applicator.</a:t>
            </a:r>
            <a:endParaRPr lang="ar-IQ"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69"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81"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4278EFF2"/>
          <p:cNvPicPr>
            <a:picLocks noChangeAspect="1" noChangeArrowheads="1"/>
          </p:cNvPicPr>
          <p:nvPr/>
        </p:nvPicPr>
        <p:blipFill>
          <a:blip r:embed="rId2"/>
          <a:srcRect l="47293" t="11699" r="19495" b="67688"/>
          <a:stretch>
            <a:fillRect/>
          </a:stretch>
        </p:blipFill>
        <p:spPr bwMode="auto">
          <a:xfrm>
            <a:off x="714348" y="357166"/>
            <a:ext cx="7786742" cy="59293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5" descr="460E934E"/>
          <p:cNvPicPr>
            <a:picLocks noChangeAspect="1" noChangeArrowheads="1"/>
          </p:cNvPicPr>
          <p:nvPr/>
        </p:nvPicPr>
        <p:blipFill>
          <a:blip r:embed="rId3"/>
          <a:srcRect l="77757" t="2827" b="78407"/>
          <a:stretch>
            <a:fillRect/>
          </a:stretch>
        </p:blipFill>
        <p:spPr bwMode="auto">
          <a:xfrm rot="16200000">
            <a:off x="1607326" y="-535810"/>
            <a:ext cx="6072228" cy="81439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3" descr="460E934E"/>
          <p:cNvPicPr>
            <a:picLocks noChangeAspect="1" noChangeArrowheads="1"/>
          </p:cNvPicPr>
          <p:nvPr/>
        </p:nvPicPr>
        <p:blipFill>
          <a:blip r:embed="rId3"/>
          <a:srcRect l="77757" t="21208" b="60155"/>
          <a:stretch>
            <a:fillRect/>
          </a:stretch>
        </p:blipFill>
        <p:spPr bwMode="auto">
          <a:xfrm rot="16200000">
            <a:off x="1678761" y="-607247"/>
            <a:ext cx="6000792" cy="77867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2" descr="460E934E"/>
          <p:cNvPicPr>
            <a:picLocks noChangeAspect="1" noChangeArrowheads="1"/>
          </p:cNvPicPr>
          <p:nvPr/>
        </p:nvPicPr>
        <p:blipFill>
          <a:blip r:embed="rId3"/>
          <a:srcRect l="47920" t="20308" r="22604" b="60155"/>
          <a:stretch>
            <a:fillRect/>
          </a:stretch>
        </p:blipFill>
        <p:spPr bwMode="auto">
          <a:xfrm rot="16200000">
            <a:off x="1541964" y="-262407"/>
            <a:ext cx="5929355" cy="7358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p:val>
                                            <p:fltVal val="0.5"/>
                                          </p:val>
                                        </p:tav>
                                        <p:tav tm="100000">
                                          <p:val>
                                            <p:strVal val="#ppt_x"/>
                                          </p:val>
                                        </p:tav>
                                      </p:tavLst>
                                    </p:anim>
                                    <p:anim calcmode="lin" valueType="num">
                                      <p:cBhvr>
                                        <p:cTn id="10" dur="1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xit" presetSubtype="8" fill="hold" nodeType="clickEffect">
                                  <p:stCondLst>
                                    <p:cond delay="0"/>
                                  </p:stCondLst>
                                  <p:childTnLst>
                                    <p:animEffect transition="out" filter="wheel(8)">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xit" presetSubtype="8" fill="hold" nodeType="clickEffect">
                                  <p:stCondLst>
                                    <p:cond delay="0"/>
                                  </p:stCondLst>
                                  <p:childTnLst>
                                    <p:animEffect transition="out" filter="wheel(8)">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p:val>
                                            <p:fltVal val="0.5"/>
                                          </p:val>
                                        </p:tav>
                                        <p:tav tm="100000">
                                          <p:val>
                                            <p:strVal val="#ppt_x"/>
                                          </p:val>
                                        </p:tav>
                                      </p:tavLst>
                                    </p:anim>
                                    <p:anim calcmode="lin" valueType="num">
                                      <p:cBhvr>
                                        <p:cTn id="34" dur="1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xit" presetSubtype="8" fill="hold" nodeType="clickEffect">
                                  <p:stCondLst>
                                    <p:cond delay="0"/>
                                  </p:stCondLst>
                                  <p:childTnLst>
                                    <p:animEffect transition="out" filter="wheel(8)">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cTn>
                              </p:par>
                            </p:childTnLst>
                          </p:cTn>
                        </p:par>
                        <p:par>
                          <p:cTn id="40" fill="hold">
                            <p:stCondLst>
                              <p:cond delay="1000"/>
                            </p:stCondLst>
                            <p:childTnLst>
                              <p:par>
                                <p:cTn id="41" presetID="23" presetClass="entr" presetSubtype="52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p:val>
                                            <p:fltVal val="0.5"/>
                                          </p:val>
                                        </p:tav>
                                        <p:tav tm="100000">
                                          <p:val>
                                            <p:strVal val="#ppt_x"/>
                                          </p:val>
                                        </p:tav>
                                      </p:tavLst>
                                    </p:anim>
                                    <p:anim calcmode="lin" valueType="num">
                                      <p:cBhvr>
                                        <p:cTn id="46" dur="10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xit" presetSubtype="8" fill="hold" nodeType="clickEffect">
                                  <p:stCondLst>
                                    <p:cond delay="0"/>
                                  </p:stCondLst>
                                  <p:childTnLst>
                                    <p:animEffect transition="out" filter="wheel(8)">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6" name="Picture 5"/>
          <p:cNvPicPr/>
          <p:nvPr/>
        </p:nvPicPr>
        <p:blipFill rotWithShape="1">
          <a:blip r:embed="rId2">
            <a:extLst>
              <a:ext uri="{28A0092B-C50C-407E-A947-70E740481C1C}">
                <a14:useLocalDpi xmlns:a14="http://schemas.microsoft.com/office/drawing/2010/main" val="0"/>
              </a:ext>
            </a:extLst>
          </a:blip>
          <a:srcRect l="25567" t="5904" r="4472" b="71408"/>
          <a:stretch/>
        </p:blipFill>
        <p:spPr bwMode="auto">
          <a:xfrm>
            <a:off x="1547664" y="1772816"/>
            <a:ext cx="6336703" cy="3237706"/>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40542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p:txBody>
          <a:bodyPr/>
          <a:lstStyle/>
          <a:p>
            <a:endParaRPr lang="ar-IQ"/>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5121" name="Picture 2"/>
          <p:cNvPicPr>
            <a:picLocks noChangeAspect="1" noChangeArrowheads="1"/>
          </p:cNvPicPr>
          <p:nvPr/>
        </p:nvPicPr>
        <p:blipFill>
          <a:blip r:embed="rId2">
            <a:extLst>
              <a:ext uri="{28A0092B-C50C-407E-A947-70E740481C1C}">
                <a14:useLocalDpi xmlns:a14="http://schemas.microsoft.com/office/drawing/2010/main" val="0"/>
              </a:ext>
            </a:extLst>
          </a:blip>
          <a:srcRect l="24751" t="53403" r="4433"/>
          <a:stretch>
            <a:fillRect/>
          </a:stretch>
        </p:blipFill>
        <p:spPr bwMode="auto">
          <a:xfrm>
            <a:off x="1368152" y="457199"/>
            <a:ext cx="6732240" cy="6113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108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5"/>
          <p:cNvSpPr txBox="1">
            <a:spLocks noChangeArrowheads="1"/>
          </p:cNvSpPr>
          <p:nvPr/>
        </p:nvSpPr>
        <p:spPr bwMode="auto">
          <a:xfrm>
            <a:off x="857250" y="116632"/>
            <a:ext cx="7286625" cy="923330"/>
          </a:xfrm>
          <a:prstGeom prst="rect">
            <a:avLst/>
          </a:prstGeom>
          <a:solidFill>
            <a:schemeClr val="accent5">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rtl="0">
              <a:defRPr/>
            </a:pPr>
            <a:r>
              <a:rPr lang="en-US" sz="5400" dirty="0">
                <a:solidFill>
                  <a:srgbClr val="FF0000"/>
                </a:solidFill>
              </a:rPr>
              <a:t>BORDER </a:t>
            </a:r>
            <a:r>
              <a:rPr lang="en-US" sz="5400" dirty="0" smtClean="0">
                <a:solidFill>
                  <a:srgbClr val="FF0000"/>
                </a:solidFill>
              </a:rPr>
              <a:t>SEAL</a:t>
            </a:r>
            <a:endParaRPr lang="en-US" sz="5400" dirty="0">
              <a:solidFill>
                <a:srgbClr val="FF0000"/>
              </a:solidFill>
            </a:endParaRPr>
          </a:p>
        </p:txBody>
      </p:sp>
      <p:sp>
        <p:nvSpPr>
          <p:cNvPr id="3" name="مربع نص 5"/>
          <p:cNvSpPr txBox="1">
            <a:spLocks noChangeArrowheads="1"/>
          </p:cNvSpPr>
          <p:nvPr/>
        </p:nvSpPr>
        <p:spPr bwMode="auto">
          <a:xfrm>
            <a:off x="855663" y="1886744"/>
            <a:ext cx="7286625" cy="3108543"/>
          </a:xfrm>
          <a:prstGeom prst="rect">
            <a:avLst/>
          </a:prstGeom>
          <a:noFill/>
          <a:ln w="9525">
            <a:noFill/>
            <a:miter lim="800000"/>
            <a:headEnd/>
            <a:tailEnd/>
          </a:ln>
        </p:spPr>
        <p:txBody>
          <a:bodyPr>
            <a:spAutoFit/>
          </a:bodyPr>
          <a:lstStyle/>
          <a:p>
            <a:pPr algn="l" rtl="0">
              <a:defRPr/>
            </a:pPr>
            <a:r>
              <a:rPr lang="en-US" sz="2400" dirty="0" smtClean="0">
                <a:solidFill>
                  <a:schemeClr val="accent6">
                    <a:lumMod val="50000"/>
                  </a:schemeClr>
                </a:solidFill>
                <a:cs typeface="+mj-cs"/>
              </a:rPr>
              <a:t>	After </a:t>
            </a:r>
            <a:r>
              <a:rPr lang="en-US" sz="2400" dirty="0">
                <a:solidFill>
                  <a:schemeClr val="accent6">
                    <a:lumMod val="50000"/>
                  </a:schemeClr>
                </a:solidFill>
                <a:cs typeface="+mj-cs"/>
              </a:rPr>
              <a:t>finish the festooning of all polished surfaces and carving of the cast in the post dam area. Now the next step is to do border seal. In this step, we firstly seat the record base correctly on the cast, then drop melted wax on the interface between border of record base and the </a:t>
            </a:r>
            <a:r>
              <a:rPr lang="en-US" sz="2400" dirty="0" smtClean="0">
                <a:solidFill>
                  <a:schemeClr val="accent6">
                    <a:lumMod val="50000"/>
                  </a:schemeClr>
                </a:solidFill>
                <a:cs typeface="+mj-cs"/>
              </a:rPr>
              <a:t>cast, </a:t>
            </a:r>
            <a:r>
              <a:rPr lang="en-US" sz="2400" dirty="0" smtClean="0">
                <a:solidFill>
                  <a:schemeClr val="accent6">
                    <a:lumMod val="50000"/>
                  </a:schemeClr>
                </a:solidFill>
              </a:rPr>
              <a:t>then </a:t>
            </a:r>
            <a:r>
              <a:rPr lang="en-US" sz="2400" dirty="0">
                <a:solidFill>
                  <a:schemeClr val="accent6">
                    <a:lumMod val="50000"/>
                  </a:schemeClr>
                </a:solidFill>
              </a:rPr>
              <a:t>smooth the wax. </a:t>
            </a:r>
            <a:r>
              <a:rPr lang="en-US" sz="2400" dirty="0" smtClean="0">
                <a:solidFill>
                  <a:schemeClr val="accent6">
                    <a:lumMod val="50000"/>
                  </a:schemeClr>
                </a:solidFill>
                <a:cs typeface="+mj-cs"/>
              </a:rPr>
              <a:t>.</a:t>
            </a:r>
            <a:endParaRPr lang="en-US" sz="2400" dirty="0">
              <a:solidFill>
                <a:schemeClr val="accent6">
                  <a:lumMod val="50000"/>
                </a:schemeClr>
              </a:solidFill>
              <a:cs typeface="+mj-cs"/>
            </a:endParaRPr>
          </a:p>
          <a:p>
            <a:pPr algn="l" rtl="0">
              <a:defRPr/>
            </a:pPr>
            <a:r>
              <a:rPr lang="en-US" sz="2800" dirty="0">
                <a:cs typeface="+mj-cs"/>
              </a:rPr>
              <a:t>	</a:t>
            </a:r>
            <a:endParaRPr lang="ar-IQ" sz="2800" dirty="0">
              <a:solidFill>
                <a:schemeClr val="accent5">
                  <a:lumMod val="75000"/>
                </a:schemeClr>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800" decel="100000"/>
                                        <p:tgtEl>
                                          <p:spTgt spid="3">
                                            <p:txEl>
                                              <p:pRg st="1" end="1"/>
                                            </p:txEl>
                                          </p:spTgt>
                                        </p:tgtEl>
                                      </p:cBhvr>
                                    </p:animEffect>
                                    <p:anim calcmode="lin" valueType="num">
                                      <p:cBhvr>
                                        <p:cTn id="21"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57250" y="285750"/>
            <a:ext cx="7143750" cy="3416300"/>
          </a:xfrm>
          <a:prstGeom prst="rect">
            <a:avLst/>
          </a:prstGeom>
          <a:noFill/>
        </p:spPr>
        <p:txBody>
          <a:bodyPr rtlCol="1">
            <a:spAutoFit/>
          </a:bodyPr>
          <a:lstStyle/>
          <a:p>
            <a:pPr algn="ctr" rtl="0">
              <a:defRPr/>
            </a:pPr>
            <a:r>
              <a:rPr lang="en-US" sz="2400" dirty="0">
                <a:solidFill>
                  <a:schemeClr val="accent1">
                    <a:lumMod val="75000"/>
                  </a:schemeClr>
                </a:solidFill>
              </a:rPr>
              <a:t>Surfaces of the denture</a:t>
            </a:r>
          </a:p>
          <a:p>
            <a:pPr algn="just" rtl="0">
              <a:defRPr/>
            </a:pPr>
            <a:endParaRPr lang="en-US" sz="2400" dirty="0">
              <a:solidFill>
                <a:schemeClr val="accent1">
                  <a:lumMod val="75000"/>
                </a:schemeClr>
              </a:solidFill>
            </a:endParaRPr>
          </a:p>
          <a:p>
            <a:pPr marL="342900" indent="-342900" algn="just" rtl="0">
              <a:defRPr/>
            </a:pPr>
            <a:endParaRPr lang="en-US" sz="2400" dirty="0">
              <a:solidFill>
                <a:schemeClr val="accent1">
                  <a:lumMod val="75000"/>
                </a:schemeClr>
              </a:solidFill>
            </a:endParaRPr>
          </a:p>
          <a:p>
            <a:pPr marL="342900" indent="-342900" algn="just" rtl="0">
              <a:buFont typeface="+mj-lt"/>
              <a:buAutoNum type="arabicPeriod"/>
              <a:defRPr/>
            </a:pPr>
            <a:r>
              <a:rPr lang="en-US" sz="2400" dirty="0">
                <a:solidFill>
                  <a:schemeClr val="accent1">
                    <a:lumMod val="75000"/>
                  </a:schemeClr>
                </a:solidFill>
              </a:rPr>
              <a:t>Occlusal surface.</a:t>
            </a:r>
          </a:p>
          <a:p>
            <a:pPr marL="342900" indent="-342900" algn="just" rtl="0">
              <a:buFont typeface="+mj-lt"/>
              <a:buAutoNum type="arabicPeriod"/>
              <a:defRPr/>
            </a:pPr>
            <a:endParaRPr lang="en-US" sz="2400" dirty="0">
              <a:solidFill>
                <a:schemeClr val="accent1">
                  <a:lumMod val="75000"/>
                </a:schemeClr>
              </a:solidFill>
            </a:endParaRPr>
          </a:p>
          <a:p>
            <a:pPr marL="342900" indent="-342900" algn="just" rtl="0">
              <a:buFont typeface="+mj-lt"/>
              <a:buAutoNum type="arabicPeriod"/>
              <a:defRPr/>
            </a:pPr>
            <a:r>
              <a:rPr lang="en-US" sz="2400" dirty="0">
                <a:solidFill>
                  <a:schemeClr val="accent3">
                    <a:lumMod val="60000"/>
                    <a:lumOff val="40000"/>
                  </a:schemeClr>
                </a:solidFill>
              </a:rPr>
              <a:t>Tissue surface</a:t>
            </a:r>
            <a:r>
              <a:rPr lang="en-US" sz="2400" dirty="0">
                <a:solidFill>
                  <a:schemeClr val="accent1">
                    <a:lumMod val="75000"/>
                  </a:schemeClr>
                </a:solidFill>
              </a:rPr>
              <a:t>.</a:t>
            </a:r>
          </a:p>
          <a:p>
            <a:pPr marL="342900" indent="-342900" algn="just" rtl="0">
              <a:buFont typeface="+mj-lt"/>
              <a:buAutoNum type="arabicPeriod"/>
              <a:defRPr/>
            </a:pPr>
            <a:endParaRPr lang="en-US" sz="2400" dirty="0">
              <a:solidFill>
                <a:schemeClr val="accent1">
                  <a:lumMod val="75000"/>
                </a:schemeClr>
              </a:solidFill>
            </a:endParaRPr>
          </a:p>
          <a:p>
            <a:pPr marL="342900" indent="-342900" algn="just" rtl="0">
              <a:buFont typeface="+mj-lt"/>
              <a:buAutoNum type="arabicPeriod"/>
              <a:defRPr/>
            </a:pPr>
            <a:r>
              <a:rPr lang="en-US" sz="2400" dirty="0">
                <a:solidFill>
                  <a:schemeClr val="accent5">
                    <a:lumMod val="75000"/>
                  </a:schemeClr>
                </a:solidFill>
              </a:rPr>
              <a:t>Polished surface</a:t>
            </a:r>
            <a:r>
              <a:rPr lang="en-US" sz="2400" dirty="0">
                <a:solidFill>
                  <a:schemeClr val="accent1">
                    <a:lumMod val="75000"/>
                  </a:schemeClr>
                </a:solidFill>
              </a:rPr>
              <a:t>.</a:t>
            </a:r>
          </a:p>
          <a:p>
            <a:pPr marL="342900" indent="-342900" algn="just" rtl="0">
              <a:defRPr/>
            </a:pPr>
            <a:endParaRPr lang="ar-IQ" sz="2400" dirty="0">
              <a:solidFill>
                <a:schemeClr val="accent1">
                  <a:lumMod val="75000"/>
                </a:schemeClr>
              </a:solidFill>
            </a:endParaRPr>
          </a:p>
        </p:txBody>
      </p:sp>
      <p:pic>
        <p:nvPicPr>
          <p:cNvPr id="23554" name="Picture 2" descr="E7772B5A"/>
          <p:cNvPicPr>
            <a:picLocks noChangeAspect="1" noChangeArrowheads="1"/>
          </p:cNvPicPr>
          <p:nvPr/>
        </p:nvPicPr>
        <p:blipFill>
          <a:blip r:embed="rId2"/>
          <a:srcRect l="52708" t="25038" r="16245" b="56921"/>
          <a:stretch>
            <a:fillRect/>
          </a:stretch>
        </p:blipFill>
        <p:spPr bwMode="auto">
          <a:xfrm>
            <a:off x="1428750" y="3643313"/>
            <a:ext cx="6286500" cy="2857500"/>
          </a:xfrm>
          <a:prstGeom prst="rect">
            <a:avLst/>
          </a:prstGeom>
          <a:noFill/>
          <a:ln w="9525">
            <a:noFill/>
            <a:miter lim="800000"/>
            <a:headEnd/>
            <a:tailEnd/>
          </a:ln>
        </p:spPr>
      </p:pic>
      <p:sp>
        <p:nvSpPr>
          <p:cNvPr id="6" name="سهم مسنن إلى اليمين 5"/>
          <p:cNvSpPr/>
          <p:nvPr/>
        </p:nvSpPr>
        <p:spPr>
          <a:xfrm>
            <a:off x="1357313" y="4500563"/>
            <a:ext cx="1785937"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7" name="سهم مسنن إلى اليمين 6"/>
          <p:cNvSpPr/>
          <p:nvPr/>
        </p:nvSpPr>
        <p:spPr>
          <a:xfrm>
            <a:off x="357188" y="5286375"/>
            <a:ext cx="1785937"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8" name="سهم مسنن إلى اليمين 7"/>
          <p:cNvSpPr/>
          <p:nvPr/>
        </p:nvSpPr>
        <p:spPr>
          <a:xfrm>
            <a:off x="4000500" y="4857750"/>
            <a:ext cx="1785938"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9" name="سهم مسنن إلى اليمين 8"/>
          <p:cNvSpPr/>
          <p:nvPr/>
        </p:nvSpPr>
        <p:spPr>
          <a:xfrm flipH="1">
            <a:off x="6786563" y="5572125"/>
            <a:ext cx="1143000"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10" name="سهم مسنن إلى اليمين 9"/>
          <p:cNvSpPr/>
          <p:nvPr/>
        </p:nvSpPr>
        <p:spPr>
          <a:xfrm rot="16200000" flipH="1">
            <a:off x="3786188" y="2786062"/>
            <a:ext cx="1714500"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p:cTn id="13" dur="500" fill="hold"/>
                                        <p:tgtEl>
                                          <p:spTgt spid="23554"/>
                                        </p:tgtEl>
                                        <p:attrNameLst>
                                          <p:attrName>ppt_w</p:attrName>
                                        </p:attrNameLst>
                                      </p:cBhvr>
                                      <p:tavLst>
                                        <p:tav tm="0">
                                          <p:val>
                                            <p:fltVal val="0"/>
                                          </p:val>
                                        </p:tav>
                                        <p:tav tm="100000">
                                          <p:val>
                                            <p:strVal val="#ppt_w"/>
                                          </p:val>
                                        </p:tav>
                                      </p:tavLst>
                                    </p:anim>
                                    <p:anim calcmode="lin" valueType="num">
                                      <p:cBhvr>
                                        <p:cTn id="14"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3" end="3"/>
                                            </p:txEl>
                                          </p:spTgt>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
                                            <p:txEl>
                                              <p:pRg st="5" end="5"/>
                                            </p:txEl>
                                          </p:spTgt>
                                        </p:tgtEl>
                                      </p:cBhvr>
                                    </p:animEffect>
                                  </p:childTnLst>
                                </p:cTn>
                              </p:par>
                              <p:par>
                                <p:cTn id="49" presetID="53" presetClass="exit" presetSubtype="0" fill="hold" grpId="1" nodeType="withEffect">
                                  <p:stCondLst>
                                    <p:cond delay="0"/>
                                  </p:stCondLst>
                                  <p:childTnLst>
                                    <p:anim calcmode="lin" valueType="num">
                                      <p:cBhvr>
                                        <p:cTn id="50" dur="500"/>
                                        <p:tgtEl>
                                          <p:spTgt spid="6"/>
                                        </p:tgtEl>
                                        <p:attrNameLst>
                                          <p:attrName>ppt_w</p:attrName>
                                        </p:attrNameLst>
                                      </p:cBhvr>
                                      <p:tavLst>
                                        <p:tav tm="0">
                                          <p:val>
                                            <p:strVal val="ppt_w"/>
                                          </p:val>
                                        </p:tav>
                                        <p:tav tm="100000">
                                          <p:val>
                                            <p:fltVal val="0"/>
                                          </p:val>
                                        </p:tav>
                                      </p:tavLst>
                                    </p:anim>
                                    <p:anim calcmode="lin" valueType="num">
                                      <p:cBhvr>
                                        <p:cTn id="51" dur="500"/>
                                        <p:tgtEl>
                                          <p:spTgt spid="6"/>
                                        </p:tgtEl>
                                        <p:attrNameLst>
                                          <p:attrName>ppt_h</p:attrName>
                                        </p:attrNameLst>
                                      </p:cBhvr>
                                      <p:tavLst>
                                        <p:tav tm="0">
                                          <p:val>
                                            <p:strVal val="ppt_h"/>
                                          </p:val>
                                        </p:tav>
                                        <p:tav tm="100000">
                                          <p:val>
                                            <p:fltVal val="0"/>
                                          </p:val>
                                        </p:tav>
                                      </p:tavLst>
                                    </p:anim>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fltVal val="0"/>
                                          </p:val>
                                        </p:tav>
                                      </p:tavLst>
                                    </p:anim>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25"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p:cTn id="73" dur="10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74" dur="1000" fill="hold"/>
                                        <p:tgtEl>
                                          <p:spTgt spid="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
                                            <p:txEl>
                                              <p:pRg st="7" end="7"/>
                                            </p:txEl>
                                          </p:spTgt>
                                        </p:tgtEl>
                                      </p:cBhvr>
                                    </p:animEffect>
                                  </p:childTnLst>
                                </p:cTn>
                              </p:par>
                              <p:par>
                                <p:cTn id="76" presetID="53" presetClass="exit" presetSubtype="0" fill="hold" grpId="1" nodeType="withEffect">
                                  <p:stCondLst>
                                    <p:cond delay="0"/>
                                  </p:stCondLst>
                                  <p:childTnLst>
                                    <p:anim calcmode="lin" valueType="num">
                                      <p:cBhvr>
                                        <p:cTn id="77" dur="500"/>
                                        <p:tgtEl>
                                          <p:spTgt spid="9"/>
                                        </p:tgtEl>
                                        <p:attrNameLst>
                                          <p:attrName>ppt_w</p:attrName>
                                        </p:attrNameLst>
                                      </p:cBhvr>
                                      <p:tavLst>
                                        <p:tav tm="0">
                                          <p:val>
                                            <p:strVal val="ppt_w"/>
                                          </p:val>
                                        </p:tav>
                                        <p:tav tm="100000">
                                          <p:val>
                                            <p:fltVal val="0"/>
                                          </p:val>
                                        </p:tav>
                                      </p:tavLst>
                                    </p:anim>
                                    <p:anim calcmode="lin" valueType="num">
                                      <p:cBhvr>
                                        <p:cTn id="78" dur="500"/>
                                        <p:tgtEl>
                                          <p:spTgt spid="9"/>
                                        </p:tgtEl>
                                        <p:attrNameLst>
                                          <p:attrName>ppt_h</p:attrName>
                                        </p:attrNameLst>
                                      </p:cBhvr>
                                      <p:tavLst>
                                        <p:tav tm="0">
                                          <p:val>
                                            <p:strVal val="ppt_h"/>
                                          </p:val>
                                        </p:tav>
                                        <p:tav tm="100000">
                                          <p:val>
                                            <p:fltVal val="0"/>
                                          </p:val>
                                        </p:tav>
                                      </p:tavLst>
                                    </p:anim>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25"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7"/>
                                        </p:tgtEl>
                                      </p:cBhvr>
                                    </p:animEffect>
                                  </p:childTnLst>
                                </p:cTn>
                              </p:par>
                              <p:par>
                                <p:cTn id="91" presetID="25"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6" dur="1000" fill="hold"/>
                                        <p:tgtEl>
                                          <p:spTgt spid="8"/>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animBg="1"/>
      <p:bldP spid="6" grpId="1" animBg="1"/>
      <p:bldP spid="7" grpId="0" animBg="1"/>
      <p:bldP spid="8" grpId="0" animBg="1"/>
      <p:bldP spid="9" grpId="0" animBg="1"/>
      <p:bldP spid="9"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251520" y="908720"/>
            <a:ext cx="8496944" cy="1752600"/>
          </a:xfrm>
        </p:spPr>
        <p:txBody>
          <a:bodyPr/>
          <a:lstStyle/>
          <a:p>
            <a:pPr algn="l" rtl="0"/>
            <a:r>
              <a:rPr lang="en-US" dirty="0" smtClean="0">
                <a:solidFill>
                  <a:schemeClr val="accent6">
                    <a:lumMod val="50000"/>
                  </a:schemeClr>
                </a:solidFill>
              </a:rPr>
              <a:t>Care </a:t>
            </a:r>
            <a:r>
              <a:rPr lang="en-US" dirty="0">
                <a:solidFill>
                  <a:schemeClr val="accent6">
                    <a:lumMod val="50000"/>
                  </a:schemeClr>
                </a:solidFill>
              </a:rPr>
              <a:t>must be taken in that to ensure not to leave any space between base and cast. Like this mistake will failed the denture.   </a:t>
            </a:r>
          </a:p>
          <a:p>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89040"/>
            <a:ext cx="7056784"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41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357188" y="1357313"/>
            <a:ext cx="8229600" cy="3643312"/>
          </a:xfrm>
          <a:prstGeom prst="rect">
            <a:avLst/>
          </a:prstGeom>
        </p:spPr>
        <p:txBody>
          <a:bodyPr anchor="ctr"/>
          <a:lstStyle/>
          <a:p>
            <a:pPr algn="just" rtl="0" fontAlgn="auto">
              <a:spcAft>
                <a:spcPts val="0"/>
              </a:spcAft>
              <a:defRPr/>
            </a:pPr>
            <a:r>
              <a:rPr lang="en-US" sz="2800" dirty="0">
                <a:latin typeface="+mj-lt"/>
                <a:ea typeface="+mj-ea"/>
                <a:cs typeface="Traditional Arabic" pitchFamily="2" charset="-78"/>
              </a:rPr>
              <a:t>The polished surface is defined by :</a:t>
            </a:r>
          </a:p>
          <a:p>
            <a:pPr marL="457200" indent="-457200" algn="just" rtl="0" fontAlgn="auto">
              <a:spcAft>
                <a:spcPts val="0"/>
              </a:spcAft>
              <a:buFont typeface="+mj-lt"/>
              <a:buAutoNum type="arabicPeriod"/>
              <a:defRPr/>
            </a:pPr>
            <a:r>
              <a:rPr lang="en-US" sz="2800" dirty="0">
                <a:solidFill>
                  <a:srgbClr val="FF0000"/>
                </a:solidFill>
                <a:latin typeface="+mj-lt"/>
                <a:ea typeface="+mj-ea"/>
                <a:cs typeface="Traditional Arabic" pitchFamily="2" charset="-78"/>
              </a:rPr>
              <a:t>The  width of border of the denture according with the width of sulcus.</a:t>
            </a:r>
          </a:p>
          <a:p>
            <a:pPr marL="457200" indent="-457200" algn="just" rtl="0" fontAlgn="auto">
              <a:spcAft>
                <a:spcPts val="0"/>
              </a:spcAft>
              <a:buFont typeface="+mj-lt"/>
              <a:buAutoNum type="arabicPeriod"/>
              <a:defRPr/>
            </a:pPr>
            <a:r>
              <a:rPr lang="en-US" sz="2800" dirty="0">
                <a:solidFill>
                  <a:srgbClr val="00B050"/>
                </a:solidFill>
                <a:latin typeface="+mj-lt"/>
                <a:ea typeface="+mj-ea"/>
                <a:cs typeface="Traditional Arabic" pitchFamily="2" charset="-78"/>
              </a:rPr>
              <a:t>The </a:t>
            </a:r>
            <a:r>
              <a:rPr lang="en-US" sz="2800" dirty="0" err="1">
                <a:solidFill>
                  <a:srgbClr val="00B050"/>
                </a:solidFill>
                <a:latin typeface="+mj-lt"/>
                <a:ea typeface="+mj-ea"/>
                <a:cs typeface="Traditional Arabic" pitchFamily="2" charset="-78"/>
              </a:rPr>
              <a:t>buccolingual</a:t>
            </a:r>
            <a:r>
              <a:rPr lang="en-US" sz="2800" dirty="0">
                <a:solidFill>
                  <a:srgbClr val="00B050"/>
                </a:solidFill>
                <a:latin typeface="+mj-lt"/>
                <a:ea typeface="+mj-ea"/>
                <a:cs typeface="Traditional Arabic" pitchFamily="2" charset="-78"/>
              </a:rPr>
              <a:t> position of artificial teeth.</a:t>
            </a:r>
          </a:p>
          <a:p>
            <a:pPr marL="457200" indent="-457200" algn="just" rtl="0" fontAlgn="auto">
              <a:spcAft>
                <a:spcPts val="0"/>
              </a:spcAft>
              <a:buFont typeface="+mj-lt"/>
              <a:buAutoNum type="arabicPeriod"/>
              <a:defRPr/>
            </a:pPr>
            <a:r>
              <a:rPr lang="en-US" sz="2800" dirty="0">
                <a:solidFill>
                  <a:schemeClr val="accent5">
                    <a:lumMod val="75000"/>
                  </a:schemeClr>
                </a:solidFill>
                <a:latin typeface="+mj-lt"/>
                <a:ea typeface="+mj-ea"/>
                <a:cs typeface="Traditional Arabic" pitchFamily="2" charset="-78"/>
              </a:rPr>
              <a:t>The fullness that given to the wax to obtain convexity and concavity in the facial and lingual aspects</a:t>
            </a:r>
            <a:r>
              <a:rPr lang="en-US" sz="2800" dirty="0">
                <a:latin typeface="+mj-lt"/>
                <a:ea typeface="+mj-ea"/>
                <a:cs typeface="Traditional Arabic" pitchFamily="2" charset="-78"/>
              </a:rPr>
              <a:t>.</a:t>
            </a:r>
          </a:p>
          <a:p>
            <a:pPr algn="just" rtl="0" fontAlgn="auto">
              <a:spcAft>
                <a:spcPts val="0"/>
              </a:spcAft>
              <a:defRPr/>
            </a:pPr>
            <a:endParaRPr lang="en-US" sz="2800" dirty="0">
              <a:latin typeface="+mj-lt"/>
              <a:ea typeface="+mj-ea"/>
              <a:cs typeface="Traditional Arabic" pitchFamily="2" charset="-78"/>
            </a:endParaRPr>
          </a:p>
        </p:txBody>
      </p:sp>
      <p:sp>
        <p:nvSpPr>
          <p:cNvPr id="4" name="عنوان 3"/>
          <p:cNvSpPr>
            <a:spLocks noGrp="1"/>
          </p:cNvSpPr>
          <p:nvPr>
            <p:ph type="title"/>
          </p:nvPr>
        </p:nvSpPr>
        <p:spPr/>
        <p:txBody>
          <a:bodyPr/>
          <a:lstStyle/>
          <a:p>
            <a:pPr>
              <a:defRPr/>
            </a:pPr>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357158" y="948050"/>
            <a:ext cx="7929618" cy="4929222"/>
          </a:xfrm>
        </p:spPr>
        <p:txBody>
          <a:bodyPr>
            <a:noAutofit/>
            <a:scene3d>
              <a:camera prst="orthographicFront"/>
              <a:lightRig rig="soft" dir="t">
                <a:rot lat="0" lon="0" rev="16800000"/>
              </a:lightRig>
            </a:scene3d>
            <a:sp3d prstMaterial="softEdge">
              <a:bevelT w="38100" h="38100"/>
            </a:sp3d>
          </a:bodyPr>
          <a:lstStyle/>
          <a:p>
            <a:pPr marL="457200" indent="-457200" algn="l" rtl="0" eaLnBrk="1" fontAlgn="auto" hangingPunct="1">
              <a:spcAft>
                <a:spcPts val="0"/>
              </a:spcAft>
              <a:buClr>
                <a:srgbClr val="00B050"/>
              </a:buClr>
              <a:buSzPct val="111000"/>
              <a:defRPr/>
            </a:pPr>
            <a:r>
              <a:rPr lang="en-US" sz="2400" dirty="0" smtClean="0">
                <a:solidFill>
                  <a:srgbClr val="00B050"/>
                </a:solidFill>
                <a:effectLst/>
                <a:cs typeface="Traditional Arabic" pitchFamily="2" charset="-78"/>
              </a:rPr>
              <a:t>The polished surfaces</a:t>
            </a:r>
            <a:r>
              <a:rPr lang="en-US" sz="2400" dirty="0" smtClean="0">
                <a:solidFill>
                  <a:schemeClr val="accent1">
                    <a:lumMod val="75000"/>
                  </a:schemeClr>
                </a:solidFill>
                <a:effectLst/>
                <a:cs typeface="Traditional Arabic" pitchFamily="2" charset="-78"/>
              </a:rPr>
              <a:t>, which are in contact with oral tissues ( </a:t>
            </a:r>
            <a:r>
              <a:rPr lang="en-US" sz="2400" dirty="0" smtClean="0">
                <a:solidFill>
                  <a:srgbClr val="FF0000"/>
                </a:solidFill>
                <a:effectLst/>
                <a:cs typeface="Traditional Arabic" pitchFamily="2" charset="-78"/>
              </a:rPr>
              <a:t>lips, cheeks and tongue</a:t>
            </a:r>
            <a:r>
              <a:rPr lang="en-US" sz="2400" dirty="0" smtClean="0">
                <a:solidFill>
                  <a:schemeClr val="accent1">
                    <a:lumMod val="75000"/>
                  </a:schemeClr>
                </a:solidFill>
                <a:effectLst/>
                <a:cs typeface="Traditional Arabic" pitchFamily="2" charset="-78"/>
              </a:rPr>
              <a:t>), must be smooth and have the natural details. This smoothing will be developed by waxing or festooning.</a:t>
            </a:r>
            <a:br>
              <a:rPr lang="en-US" sz="2400" dirty="0" smtClean="0">
                <a:solidFill>
                  <a:schemeClr val="accent1">
                    <a:lumMod val="75000"/>
                  </a:schemeClr>
                </a:solidFill>
                <a:effectLst/>
                <a:cs typeface="Traditional Arabic" pitchFamily="2" charset="-78"/>
              </a:rPr>
            </a:br>
            <a:r>
              <a:rPr lang="en-US" sz="2400" dirty="0" smtClean="0">
                <a:solidFill>
                  <a:schemeClr val="accent1">
                    <a:lumMod val="75000"/>
                  </a:schemeClr>
                </a:solidFill>
                <a:effectLst/>
                <a:cs typeface="Traditional Arabic" pitchFamily="2" charset="-78"/>
              </a:rPr>
              <a:t/>
            </a:r>
            <a:br>
              <a:rPr lang="en-US" sz="2400" dirty="0" smtClean="0">
                <a:solidFill>
                  <a:schemeClr val="accent1">
                    <a:lumMod val="75000"/>
                  </a:schemeClr>
                </a:solidFill>
                <a:effectLst/>
                <a:cs typeface="Traditional Arabic" pitchFamily="2" charset="-78"/>
              </a:rPr>
            </a:br>
            <a:r>
              <a:rPr lang="en-US" sz="2400" dirty="0" smtClean="0">
                <a:solidFill>
                  <a:srgbClr val="FF0000"/>
                </a:solidFill>
                <a:effectLst>
                  <a:outerShdw blurRad="38100" dist="38100" dir="2700000" algn="tl">
                    <a:srgbClr val="000000">
                      <a:alpha val="43137"/>
                    </a:srgbClr>
                  </a:outerShdw>
                </a:effectLst>
                <a:cs typeface="Traditional Arabic" pitchFamily="2" charset="-78"/>
              </a:rPr>
              <a:t>Q- </a:t>
            </a:r>
            <a:r>
              <a:rPr lang="en-US" sz="2400" u="sng" dirty="0" smtClean="0">
                <a:solidFill>
                  <a:srgbClr val="FF0000"/>
                </a:solidFill>
                <a:effectLst>
                  <a:outerShdw blurRad="38100" dist="38100" dir="2700000" algn="tl">
                    <a:srgbClr val="000000">
                      <a:alpha val="43137"/>
                    </a:srgbClr>
                  </a:outerShdw>
                </a:effectLst>
                <a:cs typeface="Traditional Arabic" pitchFamily="2" charset="-78"/>
              </a:rPr>
              <a:t>why we do festooning?</a:t>
            </a:r>
            <a:r>
              <a:rPr lang="en-US" sz="2400" dirty="0" smtClean="0">
                <a:solidFill>
                  <a:schemeClr val="accent1">
                    <a:lumMod val="75000"/>
                  </a:schemeClr>
                </a:solidFill>
                <a:effectLst/>
                <a:cs typeface="Traditional Arabic" pitchFamily="2" charset="-78"/>
              </a:rPr>
              <a:t/>
            </a:r>
            <a:br>
              <a:rPr lang="en-US" sz="2400" dirty="0" smtClean="0">
                <a:solidFill>
                  <a:schemeClr val="accent1">
                    <a:lumMod val="75000"/>
                  </a:schemeClr>
                </a:solidFill>
                <a:effectLst/>
                <a:cs typeface="Traditional Arabic" pitchFamily="2" charset="-78"/>
              </a:rPr>
            </a:br>
            <a:r>
              <a:rPr lang="en-US" sz="2400" dirty="0" smtClean="0">
                <a:solidFill>
                  <a:schemeClr val="accent1">
                    <a:lumMod val="75000"/>
                  </a:schemeClr>
                </a:solidFill>
                <a:effectLst/>
                <a:cs typeface="Traditional Arabic" pitchFamily="2" charset="-78"/>
              </a:rPr>
              <a:t/>
            </a:r>
            <a:br>
              <a:rPr lang="en-US" sz="2400" dirty="0" smtClean="0">
                <a:solidFill>
                  <a:schemeClr val="accent1">
                    <a:lumMod val="75000"/>
                  </a:schemeClr>
                </a:solidFill>
                <a:effectLst/>
                <a:cs typeface="Traditional Arabic" pitchFamily="2" charset="-78"/>
              </a:rPr>
            </a:br>
            <a:r>
              <a:rPr lang="en-US" sz="2400" dirty="0" smtClean="0">
                <a:solidFill>
                  <a:schemeClr val="accent1">
                    <a:lumMod val="75000"/>
                  </a:schemeClr>
                </a:solidFill>
                <a:effectLst/>
                <a:cs typeface="Traditional Arabic" pitchFamily="2" charset="-78"/>
              </a:rPr>
              <a:t>The polished surface has an effect on:</a:t>
            </a:r>
            <a:br>
              <a:rPr lang="en-US" sz="2400" dirty="0" smtClean="0">
                <a:solidFill>
                  <a:schemeClr val="accent1">
                    <a:lumMod val="75000"/>
                  </a:schemeClr>
                </a:solidFill>
                <a:effectLst/>
                <a:cs typeface="Traditional Arabic" pitchFamily="2" charset="-78"/>
              </a:rPr>
            </a:br>
            <a:r>
              <a:rPr lang="en-US" sz="2400" dirty="0" smtClean="0">
                <a:solidFill>
                  <a:schemeClr val="accent1">
                    <a:lumMod val="75000"/>
                  </a:schemeClr>
                </a:solidFill>
                <a:effectLst/>
                <a:cs typeface="Traditional Arabic" pitchFamily="2" charset="-78"/>
              </a:rPr>
              <a:t>- </a:t>
            </a:r>
            <a:r>
              <a:rPr lang="en-US" sz="2400" dirty="0" smtClean="0">
                <a:solidFill>
                  <a:schemeClr val="tx1"/>
                </a:solidFill>
                <a:effectLst/>
                <a:cs typeface="Traditional Arabic" pitchFamily="2" charset="-78"/>
              </a:rPr>
              <a:t>retention</a:t>
            </a:r>
            <a:r>
              <a:rPr lang="en-US" sz="2400" dirty="0" smtClean="0">
                <a:solidFill>
                  <a:srgbClr val="00B050"/>
                </a:solidFill>
                <a:effectLst/>
                <a:cs typeface="Traditional Arabic" pitchFamily="2" charset="-78"/>
              </a:rPr>
              <a:t>.</a:t>
            </a:r>
            <a:br>
              <a:rPr lang="en-US" sz="2400" dirty="0" smtClean="0">
                <a:solidFill>
                  <a:srgbClr val="00B050"/>
                </a:solidFill>
                <a:effectLst/>
                <a:cs typeface="Traditional Arabic" pitchFamily="2" charset="-78"/>
              </a:rPr>
            </a:br>
            <a:r>
              <a:rPr lang="en-US" sz="2400" dirty="0" smtClean="0">
                <a:solidFill>
                  <a:srgbClr val="00B050"/>
                </a:solidFill>
                <a:effectLst/>
                <a:cs typeface="Traditional Arabic" pitchFamily="2" charset="-78"/>
              </a:rPr>
              <a:t>- </a:t>
            </a:r>
            <a:r>
              <a:rPr lang="en-US" sz="2400" dirty="0" smtClean="0">
                <a:solidFill>
                  <a:schemeClr val="tx1"/>
                </a:solidFill>
                <a:effectLst/>
                <a:cs typeface="Traditional Arabic" pitchFamily="2" charset="-78"/>
              </a:rPr>
              <a:t>esthetic.</a:t>
            </a:r>
            <a:br>
              <a:rPr lang="en-US" sz="2400" dirty="0" smtClean="0">
                <a:solidFill>
                  <a:schemeClr val="tx1"/>
                </a:solidFill>
                <a:effectLst/>
                <a:cs typeface="Traditional Arabic" pitchFamily="2" charset="-78"/>
              </a:rPr>
            </a:br>
            <a:r>
              <a:rPr lang="en-US" sz="2400" dirty="0" smtClean="0">
                <a:solidFill>
                  <a:schemeClr val="tx1"/>
                </a:solidFill>
                <a:effectLst/>
                <a:cs typeface="Traditional Arabic" pitchFamily="2" charset="-78"/>
              </a:rPr>
              <a:t>- feeling of patient and phonetics </a:t>
            </a:r>
            <a:r>
              <a:rPr lang="en-US" sz="2400" dirty="0" smtClean="0">
                <a:solidFill>
                  <a:schemeClr val="accent1">
                    <a:lumMod val="75000"/>
                  </a:schemeClr>
                </a:solidFill>
                <a:effectLst/>
                <a:cs typeface="Traditional Arabic" pitchFamily="2" charset="-78"/>
              </a:rPr>
              <a:t>(</a:t>
            </a:r>
            <a:r>
              <a:rPr lang="en-US" sz="2400" dirty="0" smtClean="0">
                <a:solidFill>
                  <a:schemeClr val="accent5">
                    <a:lumMod val="75000"/>
                  </a:schemeClr>
                </a:solidFill>
                <a:effectLst/>
                <a:cs typeface="Traditional Arabic" pitchFamily="2" charset="-78"/>
              </a:rPr>
              <a:t>because there is a relation between the tongue and the palatal part of the teeth</a:t>
            </a:r>
            <a:r>
              <a:rPr lang="en-US" sz="2400" dirty="0" smtClean="0">
                <a:solidFill>
                  <a:schemeClr val="accent1">
                    <a:lumMod val="75000"/>
                  </a:schemeClr>
                </a:solidFill>
                <a:effectLst/>
                <a:cs typeface="Traditional Arabic" pitchFamily="2" charset="-78"/>
              </a:rPr>
              <a:t>)</a:t>
            </a:r>
            <a:r>
              <a:rPr lang="en-US" sz="2400" dirty="0" smtClean="0">
                <a:solidFill>
                  <a:schemeClr val="accent5">
                    <a:lumMod val="75000"/>
                  </a:schemeClr>
                </a:solidFill>
                <a:effectLst/>
                <a:cs typeface="Traditional Arabic" pitchFamily="2" charset="-78"/>
              </a:rPr>
              <a:t>.</a:t>
            </a:r>
            <a:r>
              <a:rPr lang="en-US" sz="2400" dirty="0" smtClean="0">
                <a:solidFill>
                  <a:schemeClr val="accent1">
                    <a:lumMod val="75000"/>
                  </a:schemeClr>
                </a:solidFill>
                <a:effectLst/>
                <a:cs typeface="Traditional Arabic" pitchFamily="2" charset="-78"/>
              </a:rPr>
              <a:t/>
            </a:r>
            <a:br>
              <a:rPr lang="en-US" sz="2400" dirty="0" smtClean="0">
                <a:solidFill>
                  <a:schemeClr val="accent1">
                    <a:lumMod val="75000"/>
                  </a:schemeClr>
                </a:solidFill>
                <a:effectLst/>
                <a:cs typeface="Traditional Arabic" pitchFamily="2" charset="-78"/>
              </a:rPr>
            </a:br>
            <a:r>
              <a:rPr lang="en-US" sz="2400" dirty="0" smtClean="0">
                <a:solidFill>
                  <a:schemeClr val="accent1">
                    <a:lumMod val="75000"/>
                  </a:schemeClr>
                </a:solidFill>
                <a:effectLst/>
                <a:cs typeface="Traditional Arabic" pitchFamily="2" charset="-78"/>
              </a:rPr>
              <a:t> </a:t>
            </a:r>
            <a:endParaRPr lang="ar-SA" sz="2400" dirty="0" smtClean="0">
              <a:solidFill>
                <a:schemeClr val="accent1">
                  <a:lumMod val="75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500034" y="428604"/>
            <a:ext cx="8229600" cy="1928826"/>
          </a:xfrm>
          <a:prstGeom prst="rect">
            <a:avLst/>
          </a:prstGeom>
        </p:spPr>
        <p:txBody>
          <a:bodyPr anchor="ctr">
            <a:scene3d>
              <a:camera prst="orthographicFront"/>
              <a:lightRig rig="soft" dir="t">
                <a:rot lat="0" lon="0" rev="16800000"/>
              </a:lightRig>
            </a:scene3d>
            <a:sp3d prstMaterial="softEdge">
              <a:bevelT w="38100" h="38100"/>
            </a:sp3d>
          </a:bodyPr>
          <a:lstStyle/>
          <a:p>
            <a:pPr algn="just" rtl="0" fontAlgn="auto">
              <a:spcAft>
                <a:spcPts val="0"/>
              </a:spcAft>
              <a:defRPr/>
            </a:pPr>
            <a:r>
              <a:rPr lang="en-US" sz="2400" b="1" u="sng" dirty="0">
                <a:ln w="6350">
                  <a:noFill/>
                </a:ln>
                <a:solidFill>
                  <a:schemeClr val="accent2"/>
                </a:solidFill>
                <a:latin typeface="+mj-lt"/>
                <a:ea typeface="+mj-ea"/>
                <a:cs typeface="Traditional Arabic" pitchFamily="2" charset="-78"/>
              </a:rPr>
              <a:t>Festooning</a:t>
            </a:r>
            <a:r>
              <a:rPr lang="en-US" sz="2400" b="1" dirty="0">
                <a:ln w="6350">
                  <a:noFill/>
                </a:ln>
                <a:latin typeface="+mj-lt"/>
                <a:ea typeface="+mj-ea"/>
                <a:cs typeface="Traditional Arabic" pitchFamily="2" charset="-78"/>
              </a:rPr>
              <a:t> : is process of carving the denture base to simulate the contour of the natural tissues which are being replaced by the denture.</a:t>
            </a:r>
          </a:p>
        </p:txBody>
      </p:sp>
      <p:sp>
        <p:nvSpPr>
          <p:cNvPr id="6" name="مربع نص 5"/>
          <p:cNvSpPr txBox="1"/>
          <p:nvPr/>
        </p:nvSpPr>
        <p:spPr>
          <a:xfrm>
            <a:off x="357158" y="3429000"/>
            <a:ext cx="8429684" cy="2239844"/>
          </a:xfrm>
          <a:prstGeom prst="rect">
            <a:avLst/>
          </a:prstGeom>
          <a:noFill/>
        </p:spPr>
        <p:txBody>
          <a:bodyPr wrap="square" rtlCol="1">
            <a:spAutoFit/>
          </a:bodyPr>
          <a:lstStyle/>
          <a:p>
            <a:pPr algn="just" rtl="0">
              <a:lnSpc>
                <a:spcPct val="150000"/>
              </a:lnSpc>
            </a:pPr>
            <a:r>
              <a:rPr lang="en-US" sz="2400" dirty="0" smtClean="0">
                <a:solidFill>
                  <a:schemeClr val="accent1">
                    <a:lumMod val="75000"/>
                  </a:schemeClr>
                </a:solidFill>
              </a:rPr>
              <a:t>The form of the denture bases between the teeth and the border should be shaped in such a manner as to aid retention by the mechanical directional forces of the muscles and tissues.</a:t>
            </a:r>
            <a:endParaRPr lang="en-US" sz="24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357166"/>
            <a:ext cx="4929222" cy="1257296"/>
          </a:xfrm>
        </p:spPr>
        <p:txBody>
          <a:bodyPr/>
          <a:lstStyle/>
          <a:p>
            <a:r>
              <a:rPr lang="en-US" sz="2800" dirty="0" smtClean="0">
                <a:effectLst/>
              </a:rPr>
              <a:t>requirements</a:t>
            </a:r>
            <a:r>
              <a:rPr lang="en-US" dirty="0" smtClean="0"/>
              <a:t/>
            </a:r>
            <a:br>
              <a:rPr lang="en-US" dirty="0" smtClean="0"/>
            </a:br>
            <a:endParaRPr lang="ar-IQ" dirty="0"/>
          </a:p>
        </p:txBody>
      </p:sp>
      <p:sp>
        <p:nvSpPr>
          <p:cNvPr id="3" name="عنوان فرعي 2"/>
          <p:cNvSpPr>
            <a:spLocks noGrp="1"/>
          </p:cNvSpPr>
          <p:nvPr>
            <p:ph type="subTitle" idx="1"/>
          </p:nvPr>
        </p:nvSpPr>
        <p:spPr>
          <a:xfrm>
            <a:off x="357158" y="1500174"/>
            <a:ext cx="8501122" cy="4429156"/>
          </a:xfrm>
        </p:spPr>
        <p:txBody>
          <a:bodyPr/>
          <a:lstStyle/>
          <a:p>
            <a:pPr marL="342900" lvl="0" indent="-342900" algn="l" rtl="0">
              <a:buFont typeface="+mj-lt"/>
              <a:buAutoNum type="arabicPeriod"/>
            </a:pPr>
            <a:r>
              <a:rPr lang="en-US" sz="2400" dirty="0" smtClean="0">
                <a:solidFill>
                  <a:srgbClr val="000000"/>
                </a:solidFill>
              </a:rPr>
              <a:t>They should duplicate the covered soft tissues as accurately as possible.</a:t>
            </a:r>
          </a:p>
          <a:p>
            <a:pPr marL="342900" lvl="0" indent="-342900" algn="l" rtl="0">
              <a:buFont typeface="+mj-lt"/>
              <a:buAutoNum type="arabicPeriod"/>
            </a:pPr>
            <a:r>
              <a:rPr lang="en-US" sz="2400" dirty="0" smtClean="0">
                <a:solidFill>
                  <a:srgbClr val="000000"/>
                </a:solidFill>
              </a:rPr>
              <a:t>Labial and </a:t>
            </a:r>
            <a:r>
              <a:rPr lang="en-US" sz="2400" dirty="0" err="1" smtClean="0">
                <a:solidFill>
                  <a:srgbClr val="000000"/>
                </a:solidFill>
              </a:rPr>
              <a:t>buccal</a:t>
            </a:r>
            <a:r>
              <a:rPr lang="en-US" sz="2400" dirty="0" smtClean="0">
                <a:solidFill>
                  <a:srgbClr val="000000"/>
                </a:solidFill>
              </a:rPr>
              <a:t> fullness of the maxillary and </a:t>
            </a:r>
            <a:r>
              <a:rPr lang="en-US" sz="2400" dirty="0" err="1" smtClean="0">
                <a:solidFill>
                  <a:srgbClr val="000000"/>
                </a:solidFill>
              </a:rPr>
              <a:t>mandibular</a:t>
            </a:r>
            <a:r>
              <a:rPr lang="en-US" sz="2400" dirty="0" smtClean="0">
                <a:solidFill>
                  <a:srgbClr val="000000"/>
                </a:solidFill>
              </a:rPr>
              <a:t> dentures should be present.</a:t>
            </a:r>
          </a:p>
          <a:p>
            <a:pPr marL="342900" lvl="0" indent="-342900" algn="l" rtl="0">
              <a:buFont typeface="+mj-lt"/>
              <a:buAutoNum type="arabicPeriod"/>
            </a:pPr>
            <a:r>
              <a:rPr lang="en-US" sz="2400" dirty="0" smtClean="0">
                <a:solidFill>
                  <a:srgbClr val="000000"/>
                </a:solidFill>
              </a:rPr>
              <a:t>Notches should be provided to accommodate the mucous membrane attachment both in size and direction.</a:t>
            </a:r>
          </a:p>
          <a:p>
            <a:pPr marL="342900" lvl="0" indent="-342900" algn="l" rtl="0">
              <a:buFont typeface="+mj-lt"/>
              <a:buAutoNum type="arabicPeriod"/>
            </a:pPr>
            <a:r>
              <a:rPr lang="en-US" sz="2400" dirty="0" smtClean="0">
                <a:solidFill>
                  <a:srgbClr val="000000"/>
                </a:solidFill>
              </a:rPr>
              <a:t>The contour of the denture flanges should be compatible with the shape of the cheeks and lips.</a:t>
            </a:r>
          </a:p>
          <a:p>
            <a:pPr marL="342900" lvl="0" indent="-342900" algn="l" rtl="0">
              <a:buFont typeface="+mj-lt"/>
              <a:buAutoNum type="arabicPeriod"/>
            </a:pPr>
            <a:r>
              <a:rPr lang="en-US" sz="2400" dirty="0" smtClean="0">
                <a:solidFill>
                  <a:srgbClr val="000000"/>
                </a:solidFill>
              </a:rPr>
              <a:t>The contour of the lingual flange of the </a:t>
            </a:r>
            <a:r>
              <a:rPr lang="en-US" sz="2400" dirty="0" err="1" smtClean="0">
                <a:solidFill>
                  <a:srgbClr val="000000"/>
                </a:solidFill>
              </a:rPr>
              <a:t>mandibular</a:t>
            </a:r>
            <a:r>
              <a:rPr lang="en-US" sz="2400" dirty="0" smtClean="0">
                <a:solidFill>
                  <a:srgbClr val="000000"/>
                </a:solidFill>
              </a:rPr>
              <a:t> dentures should have the least possible amount of the bulk, except the border. </a:t>
            </a:r>
          </a:p>
          <a:p>
            <a:pPr marL="342900" indent="-342900" algn="l">
              <a:buFont typeface="+mj-lt"/>
              <a:buAutoNum type="arabicPeriod"/>
            </a:pPr>
            <a:endParaRPr lang="ar-IQ"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Scale>
                                      <p:cBhvr>
                                        <p:cTn id="4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4" end="4"/>
                                            </p:txEl>
                                          </p:spTgt>
                                        </p:tgtEl>
                                        <p:attrNameLst>
                                          <p:attrName>ppt_x</p:attrName>
                                          <p:attrName>ppt_y</p:attrName>
                                        </p:attrNameLst>
                                      </p:cBhvr>
                                    </p:animMotion>
                                    <p:animEffect transition="in" filter="fade">
                                      <p:cBhvr>
                                        <p:cTn id="4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dirty="0"/>
          </a:p>
        </p:txBody>
      </p:sp>
      <p:sp>
        <p:nvSpPr>
          <p:cNvPr id="4" name="مربع نص 3"/>
          <p:cNvSpPr txBox="1"/>
          <p:nvPr/>
        </p:nvSpPr>
        <p:spPr>
          <a:xfrm>
            <a:off x="714348" y="1857364"/>
            <a:ext cx="7143750" cy="2308225"/>
          </a:xfrm>
          <a:prstGeom prst="rect">
            <a:avLst/>
          </a:prstGeom>
          <a:noFill/>
        </p:spPr>
        <p:txBody>
          <a:bodyPr rtlCol="1">
            <a:spAutoFit/>
          </a:bodyPr>
          <a:lstStyle/>
          <a:p>
            <a:pPr algn="just" rtl="0">
              <a:defRPr/>
            </a:pPr>
            <a:r>
              <a:rPr lang="en-US" sz="2400" dirty="0">
                <a:solidFill>
                  <a:schemeClr val="accent1">
                    <a:lumMod val="75000"/>
                  </a:schemeClr>
                </a:solidFill>
              </a:rPr>
              <a:t>In general , we have two methods for festooning:</a:t>
            </a:r>
          </a:p>
          <a:p>
            <a:pPr algn="just" rtl="0">
              <a:defRPr/>
            </a:pPr>
            <a:endParaRPr lang="en-US" sz="2400" dirty="0">
              <a:solidFill>
                <a:schemeClr val="accent1">
                  <a:lumMod val="75000"/>
                </a:schemeClr>
              </a:solidFill>
            </a:endParaRPr>
          </a:p>
          <a:p>
            <a:pPr marL="342900" indent="-342900" algn="just" rtl="0">
              <a:buFont typeface="+mj-lt"/>
              <a:buAutoNum type="arabicPeriod"/>
              <a:defRPr/>
            </a:pPr>
            <a:r>
              <a:rPr lang="en-US" sz="2400" dirty="0">
                <a:solidFill>
                  <a:schemeClr val="accent1">
                    <a:lumMod val="75000"/>
                  </a:schemeClr>
                </a:solidFill>
              </a:rPr>
              <a:t>Press on method</a:t>
            </a:r>
          </a:p>
          <a:p>
            <a:pPr marL="342900" indent="-342900" algn="just" rtl="0">
              <a:buFont typeface="+mj-lt"/>
              <a:buAutoNum type="arabicPeriod"/>
              <a:defRPr/>
            </a:pPr>
            <a:endParaRPr lang="en-US" sz="2400" dirty="0">
              <a:solidFill>
                <a:schemeClr val="accent1">
                  <a:lumMod val="75000"/>
                </a:schemeClr>
              </a:solidFill>
            </a:endParaRPr>
          </a:p>
          <a:p>
            <a:pPr marL="342900" indent="-342900" algn="just" rtl="0">
              <a:buFont typeface="+mj-lt"/>
              <a:buAutoNum type="arabicPeriod"/>
              <a:defRPr/>
            </a:pPr>
            <a:endParaRPr lang="en-US" sz="2400" dirty="0">
              <a:solidFill>
                <a:schemeClr val="accent1">
                  <a:lumMod val="75000"/>
                </a:schemeClr>
              </a:solidFill>
            </a:endParaRPr>
          </a:p>
          <a:p>
            <a:pPr marL="342900" indent="-342900" algn="just" rtl="0">
              <a:buFont typeface="+mj-lt"/>
              <a:buAutoNum type="arabicPeriod"/>
              <a:defRPr/>
            </a:pPr>
            <a:r>
              <a:rPr lang="en-US" sz="2400" dirty="0">
                <a:solidFill>
                  <a:schemeClr val="accent1">
                    <a:lumMod val="75000"/>
                  </a:schemeClr>
                </a:solidFill>
              </a:rPr>
              <a:t>Drop on method.</a:t>
            </a:r>
            <a:endParaRPr lang="ar-IQ" sz="2400" dirty="0">
              <a:solidFill>
                <a:schemeClr val="accent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165589"/>
            <a:ext cx="33051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مربع نص 5"/>
          <p:cNvSpPr txBox="1">
            <a:spLocks noChangeArrowheads="1"/>
          </p:cNvSpPr>
          <p:nvPr/>
        </p:nvSpPr>
        <p:spPr bwMode="auto">
          <a:xfrm>
            <a:off x="642938" y="0"/>
            <a:ext cx="7643812" cy="3416300"/>
          </a:xfrm>
          <a:prstGeom prst="rect">
            <a:avLst/>
          </a:prstGeom>
          <a:noFill/>
          <a:ln w="9525">
            <a:noFill/>
            <a:miter lim="800000"/>
            <a:headEnd/>
            <a:tailEnd/>
          </a:ln>
        </p:spPr>
        <p:txBody>
          <a:bodyPr>
            <a:spAutoFit/>
          </a:bodyPr>
          <a:lstStyle/>
          <a:p>
            <a:pPr algn="just" rtl="0">
              <a:defRPr/>
            </a:pPr>
            <a:r>
              <a:rPr lang="en-US" sz="2400" dirty="0">
                <a:solidFill>
                  <a:schemeClr val="accent5">
                    <a:lumMod val="75000"/>
                  </a:schemeClr>
                </a:solidFill>
              </a:rPr>
              <a:t>Press on method:</a:t>
            </a:r>
          </a:p>
          <a:p>
            <a:pPr algn="just" rtl="0">
              <a:defRPr/>
            </a:pPr>
            <a:r>
              <a:rPr lang="en-US" sz="2400" dirty="0"/>
              <a:t>	</a:t>
            </a:r>
            <a:r>
              <a:rPr lang="en-US" sz="2400" dirty="0">
                <a:solidFill>
                  <a:schemeClr val="accent1">
                    <a:lumMod val="75000"/>
                  </a:schemeClr>
                </a:solidFill>
              </a:rPr>
              <a:t>This method can be achieved by softening sheet of  wax, then  it will be adapted on the flanges of record base, and by using a hot spatula or wax knife we give the natural appearance of this outer surface as present in patient’s mouth, followed by using </a:t>
            </a:r>
            <a:r>
              <a:rPr lang="en-US" sz="2400" dirty="0" err="1">
                <a:solidFill>
                  <a:schemeClr val="accent1">
                    <a:lumMod val="75000"/>
                  </a:schemeClr>
                </a:solidFill>
              </a:rPr>
              <a:t>lacron</a:t>
            </a:r>
            <a:r>
              <a:rPr lang="en-US" sz="2400" dirty="0">
                <a:solidFill>
                  <a:schemeClr val="accent1">
                    <a:lumMod val="75000"/>
                  </a:schemeClr>
                </a:solidFill>
              </a:rPr>
              <a:t> carver to carve the forms of the roots and maintain the border of the denture. And finally we use a piece of cotton to smoothen this surface to be ready for </a:t>
            </a:r>
            <a:r>
              <a:rPr lang="en-US" sz="2400" dirty="0" err="1">
                <a:solidFill>
                  <a:schemeClr val="accent1">
                    <a:lumMod val="75000"/>
                  </a:schemeClr>
                </a:solidFill>
              </a:rPr>
              <a:t>flasking</a:t>
            </a:r>
            <a:r>
              <a:rPr lang="en-US" sz="2400" dirty="0">
                <a:solidFill>
                  <a:schemeClr val="accent1">
                    <a:lumMod val="75000"/>
                  </a:schemeClr>
                </a:solidFill>
              </a:rPr>
              <a:t>.</a:t>
            </a:r>
            <a:endParaRPr lang="ar-IQ" sz="2400" dirty="0">
              <a:solidFill>
                <a:schemeClr val="accent1">
                  <a:lumMod val="75000"/>
                </a:schemeClr>
              </a:solidFill>
            </a:endParaRPr>
          </a:p>
        </p:txBody>
      </p:sp>
      <p:pic>
        <p:nvPicPr>
          <p:cNvPr id="21506" name="Picture 2" descr="BE49547C"/>
          <p:cNvPicPr>
            <a:picLocks noChangeAspect="1" noChangeArrowheads="1"/>
          </p:cNvPicPr>
          <p:nvPr/>
        </p:nvPicPr>
        <p:blipFill>
          <a:blip r:embed="rId2"/>
          <a:srcRect l="5063" t="4552" r="72067" b="76265"/>
          <a:stretch>
            <a:fillRect/>
          </a:stretch>
        </p:blipFill>
        <p:spPr bwMode="auto">
          <a:xfrm rot="16200000">
            <a:off x="3214691" y="2357418"/>
            <a:ext cx="3000372" cy="5572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21506"/>
                                        </p:tgtEl>
                                        <p:attrNameLst>
                                          <p:attrName>style.visibility</p:attrName>
                                        </p:attrNameLst>
                                      </p:cBhvr>
                                      <p:to>
                                        <p:strVal val="visible"/>
                                      </p:to>
                                    </p:set>
                                    <p:anim calcmode="lin" valueType="num">
                                      <p:cBhvr>
                                        <p:cTn id="18" dur="1000" fill="hold"/>
                                        <p:tgtEl>
                                          <p:spTgt spid="21506"/>
                                        </p:tgtEl>
                                        <p:attrNameLst>
                                          <p:attrName>ppt_w</p:attrName>
                                        </p:attrNameLst>
                                      </p:cBhvr>
                                      <p:tavLst>
                                        <p:tav tm="0">
                                          <p:val>
                                            <p:fltVal val="0"/>
                                          </p:val>
                                        </p:tav>
                                        <p:tav tm="100000">
                                          <p:val>
                                            <p:strVal val="#ppt_w"/>
                                          </p:val>
                                        </p:tav>
                                      </p:tavLst>
                                    </p:anim>
                                    <p:anim calcmode="lin" valueType="num">
                                      <p:cBhvr>
                                        <p:cTn id="19" dur="1000" fill="hold"/>
                                        <p:tgtEl>
                                          <p:spTgt spid="21506"/>
                                        </p:tgtEl>
                                        <p:attrNameLst>
                                          <p:attrName>ppt_h</p:attrName>
                                        </p:attrNameLst>
                                      </p:cBhvr>
                                      <p:tavLst>
                                        <p:tav tm="0">
                                          <p:val>
                                            <p:fltVal val="0"/>
                                          </p:val>
                                        </p:tav>
                                        <p:tav tm="100000">
                                          <p:val>
                                            <p:strVal val="#ppt_h"/>
                                          </p:val>
                                        </p:tav>
                                      </p:tavLst>
                                    </p:anim>
                                    <p:anim calcmode="lin" valueType="num">
                                      <p:cBhvr>
                                        <p:cTn id="20" dur="1000" fill="hold"/>
                                        <p:tgtEl>
                                          <p:spTgt spid="21506"/>
                                        </p:tgtEl>
                                        <p:attrNameLst>
                                          <p:attrName>ppt_x</p:attrName>
                                        </p:attrNameLst>
                                      </p:cBhvr>
                                      <p:tavLst>
                                        <p:tav tm="0">
                                          <p:val>
                                            <p:fltVal val="0.5"/>
                                          </p:val>
                                        </p:tav>
                                        <p:tav tm="100000">
                                          <p:val>
                                            <p:strVal val="#ppt_x"/>
                                          </p:val>
                                        </p:tav>
                                      </p:tavLst>
                                    </p:anim>
                                    <p:anim calcmode="lin" valueType="num">
                                      <p:cBhvr>
                                        <p:cTn id="21" dur="1000" fill="hold"/>
                                        <p:tgtEl>
                                          <p:spTgt spid="215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مربع نص 2"/>
          <p:cNvSpPr txBox="1">
            <a:spLocks noChangeArrowheads="1"/>
          </p:cNvSpPr>
          <p:nvPr/>
        </p:nvSpPr>
        <p:spPr bwMode="auto">
          <a:xfrm>
            <a:off x="214313" y="357188"/>
            <a:ext cx="8715375" cy="3046412"/>
          </a:xfrm>
          <a:prstGeom prst="rect">
            <a:avLst/>
          </a:prstGeom>
          <a:noFill/>
          <a:ln w="9525">
            <a:noFill/>
            <a:miter lim="800000"/>
            <a:headEnd/>
            <a:tailEnd/>
          </a:ln>
        </p:spPr>
        <p:txBody>
          <a:bodyPr>
            <a:spAutoFit/>
          </a:bodyPr>
          <a:lstStyle/>
          <a:p>
            <a:pPr algn="just" rtl="0">
              <a:defRPr/>
            </a:pPr>
            <a:r>
              <a:rPr lang="en-US" sz="2400" dirty="0">
                <a:solidFill>
                  <a:schemeClr val="accent5">
                    <a:lumMod val="75000"/>
                  </a:schemeClr>
                </a:solidFill>
              </a:rPr>
              <a:t>Drop on method:</a:t>
            </a:r>
          </a:p>
          <a:p>
            <a:pPr algn="just" rtl="0">
              <a:defRPr/>
            </a:pPr>
            <a:r>
              <a:rPr lang="en-US" sz="2400" dirty="0">
                <a:solidFill>
                  <a:schemeClr val="accent5">
                    <a:lumMod val="75000"/>
                  </a:schemeClr>
                </a:solidFill>
              </a:rPr>
              <a:t>	</a:t>
            </a:r>
            <a:r>
              <a:rPr lang="en-US" sz="2400" dirty="0">
                <a:solidFill>
                  <a:schemeClr val="accent1">
                    <a:lumMod val="75000"/>
                  </a:schemeClr>
                </a:solidFill>
              </a:rPr>
              <a:t>In this method, we use stick of wax. The stick is heated on Bunsen burner flame and then the molten wax on the end of stick is dripped onto record  base.</a:t>
            </a:r>
          </a:p>
          <a:p>
            <a:pPr algn="just" rtl="0">
              <a:defRPr/>
            </a:pPr>
            <a:r>
              <a:rPr lang="en-US" sz="2400" dirty="0">
                <a:solidFill>
                  <a:schemeClr val="accent1">
                    <a:lumMod val="75000"/>
                  </a:schemeClr>
                </a:solidFill>
              </a:rPr>
              <a:t>	we give the shape and contour of the outer surface by drop of wax followed by another drop until we finished all outer surface and sealed the record base with cast, then we start the carving and smoothing as mentioned in press method.</a:t>
            </a:r>
            <a:endParaRPr lang="ar-IQ" sz="2400" dirty="0">
              <a:solidFill>
                <a:schemeClr val="accent1">
                  <a:lumMod val="75000"/>
                </a:schemeClr>
              </a:solidFill>
            </a:endParaRPr>
          </a:p>
        </p:txBody>
      </p:sp>
      <p:pic>
        <p:nvPicPr>
          <p:cNvPr id="4099" name="Picture 3" descr="BE49547C"/>
          <p:cNvPicPr>
            <a:picLocks noChangeAspect="1" noChangeArrowheads="1"/>
          </p:cNvPicPr>
          <p:nvPr/>
        </p:nvPicPr>
        <p:blipFill>
          <a:blip r:embed="rId2"/>
          <a:srcRect l="27028" t="3240" r="19084" b="56030"/>
          <a:stretch>
            <a:fillRect/>
          </a:stretch>
        </p:blipFill>
        <p:spPr bwMode="auto">
          <a:xfrm rot="16200000">
            <a:off x="3152775" y="1990705"/>
            <a:ext cx="2838450" cy="628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1000" fill="hold"/>
                                        <p:tgtEl>
                                          <p:spTgt spid="4099"/>
                                        </p:tgtEl>
                                        <p:attrNameLst>
                                          <p:attrName>ppt_w</p:attrName>
                                        </p:attrNameLst>
                                      </p:cBhvr>
                                      <p:tavLst>
                                        <p:tav tm="0">
                                          <p:val>
                                            <p:fltVal val="0"/>
                                          </p:val>
                                        </p:tav>
                                        <p:tav tm="100000">
                                          <p:val>
                                            <p:strVal val="#ppt_w"/>
                                          </p:val>
                                        </p:tav>
                                      </p:tavLst>
                                    </p:anim>
                                    <p:anim calcmode="lin" valueType="num">
                                      <p:cBhvr>
                                        <p:cTn id="19" dur="1000" fill="hold"/>
                                        <p:tgtEl>
                                          <p:spTgt spid="4099"/>
                                        </p:tgtEl>
                                        <p:attrNameLst>
                                          <p:attrName>ppt_h</p:attrName>
                                        </p:attrNameLst>
                                      </p:cBhvr>
                                      <p:tavLst>
                                        <p:tav tm="0">
                                          <p:val>
                                            <p:fltVal val="0"/>
                                          </p:val>
                                        </p:tav>
                                        <p:tav tm="100000">
                                          <p:val>
                                            <p:strVal val="#ppt_h"/>
                                          </p:val>
                                        </p:tav>
                                      </p:tavLst>
                                    </p:anim>
                                    <p:anim calcmode="lin" valueType="num">
                                      <p:cBhvr>
                                        <p:cTn id="20" dur="1000" fill="hold"/>
                                        <p:tgtEl>
                                          <p:spTgt spid="4099"/>
                                        </p:tgtEl>
                                        <p:attrNameLst>
                                          <p:attrName>ppt_x</p:attrName>
                                        </p:attrNameLst>
                                      </p:cBhvr>
                                      <p:tavLst>
                                        <p:tav tm="0">
                                          <p:val>
                                            <p:fltVal val="0.5"/>
                                          </p:val>
                                        </p:tav>
                                        <p:tav tm="100000">
                                          <p:val>
                                            <p:strVal val="#ppt_x"/>
                                          </p:val>
                                        </p:tav>
                                      </p:tavLst>
                                    </p:anim>
                                    <p:anim calcmode="lin" valueType="num">
                                      <p:cBhvr>
                                        <p:cTn id="21" dur="1000" fill="hold"/>
                                        <p:tgtEl>
                                          <p:spTgt spid="40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ذرو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790</TotalTime>
  <Words>584</Words>
  <Application>Microsoft Office PowerPoint</Application>
  <PresentationFormat>On-screen Show (4:3)</PresentationFormat>
  <Paragraphs>75</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ذروة</vt:lpstr>
      <vt:lpstr>Concourse</vt:lpstr>
      <vt:lpstr>Civic</vt:lpstr>
      <vt:lpstr>Thatch</vt:lpstr>
      <vt:lpstr>Festooning</vt:lpstr>
      <vt:lpstr>PowerPoint Presentation</vt:lpstr>
      <vt:lpstr>PowerPoint Presentation</vt:lpstr>
      <vt:lpstr>The polished surfaces, which are in contact with oral tissues ( lips, cheeks and tongue), must be smooth and have the natural details. This smoothing will be developed by waxing or festooning.  Q- why we do festooning?  The polished surface has an effect on: - retention. - esthetic. - feeling of patient and phonetics (because there is a relation between the tongue and the palatal part of the teeth).  </vt:lpstr>
      <vt:lpstr>PowerPoint Presentation</vt:lpstr>
      <vt:lpstr>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Polishing  </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History concepts of occlusion</dc:title>
  <dc:creator>Nadira Hatim</dc:creator>
  <cp:lastModifiedBy>Omar</cp:lastModifiedBy>
  <cp:revision>74</cp:revision>
  <dcterms:created xsi:type="dcterms:W3CDTF">2009-04-12T14:29:50Z</dcterms:created>
  <dcterms:modified xsi:type="dcterms:W3CDTF">2018-03-06T07:38:44Z</dcterms:modified>
</cp:coreProperties>
</file>