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64" r:id="rId2"/>
    <p:sldId id="256" r:id="rId3"/>
    <p:sldId id="271" r:id="rId4"/>
    <p:sldId id="270" r:id="rId5"/>
    <p:sldId id="272" r:id="rId6"/>
    <p:sldId id="273" r:id="rId7"/>
    <p:sldId id="275" r:id="rId8"/>
    <p:sldId id="277" r:id="rId9"/>
    <p:sldId id="276" r:id="rId10"/>
    <p:sldId id="278" r:id="rId11"/>
    <p:sldId id="279" r:id="rId12"/>
    <p:sldId id="280" r:id="rId13"/>
    <p:sldId id="266" r:id="rId14"/>
    <p:sldId id="267" r:id="rId15"/>
    <p:sldId id="268" r:id="rId16"/>
    <p:sldId id="269" r:id="rId17"/>
    <p:sldId id="281" r:id="rId18"/>
    <p:sldId id="282" r:id="rId19"/>
    <p:sldId id="283" r:id="rId20"/>
    <p:sldId id="259" r:id="rId21"/>
    <p:sldId id="337" r:id="rId22"/>
    <p:sldId id="284" r:id="rId23"/>
    <p:sldId id="285" r:id="rId24"/>
    <p:sldId id="286" r:id="rId25"/>
    <p:sldId id="288" r:id="rId26"/>
    <p:sldId id="289" r:id="rId27"/>
    <p:sldId id="290" r:id="rId28"/>
    <p:sldId id="287" r:id="rId29"/>
    <p:sldId id="291" r:id="rId30"/>
    <p:sldId id="292" r:id="rId31"/>
    <p:sldId id="293" r:id="rId32"/>
    <p:sldId id="294" r:id="rId33"/>
    <p:sldId id="296" r:id="rId34"/>
    <p:sldId id="297" r:id="rId35"/>
    <p:sldId id="298" r:id="rId36"/>
    <p:sldId id="299" r:id="rId37"/>
    <p:sldId id="300" r:id="rId38"/>
    <p:sldId id="302" r:id="rId39"/>
    <p:sldId id="260" r:id="rId40"/>
    <p:sldId id="261" r:id="rId41"/>
    <p:sldId id="303" r:id="rId42"/>
    <p:sldId id="262" r:id="rId43"/>
    <p:sldId id="304" r:id="rId44"/>
    <p:sldId id="263" r:id="rId45"/>
    <p:sldId id="305" r:id="rId46"/>
    <p:sldId id="308" r:id="rId47"/>
    <p:sldId id="307" r:id="rId48"/>
    <p:sldId id="311" r:id="rId49"/>
    <p:sldId id="312" r:id="rId50"/>
    <p:sldId id="313" r:id="rId51"/>
    <p:sldId id="316" r:id="rId52"/>
    <p:sldId id="314" r:id="rId53"/>
    <p:sldId id="317" r:id="rId54"/>
    <p:sldId id="315" r:id="rId55"/>
    <p:sldId id="318" r:id="rId56"/>
    <p:sldId id="319" r:id="rId57"/>
    <p:sldId id="323" r:id="rId58"/>
    <p:sldId id="320" r:id="rId59"/>
    <p:sldId id="325" r:id="rId60"/>
    <p:sldId id="326" r:id="rId61"/>
    <p:sldId id="327" r:id="rId62"/>
    <p:sldId id="328" r:id="rId63"/>
    <p:sldId id="329" r:id="rId64"/>
    <p:sldId id="330" r:id="rId65"/>
    <p:sldId id="331" r:id="rId66"/>
    <p:sldId id="332" r:id="rId67"/>
    <p:sldId id="334" r:id="rId68"/>
    <p:sldId id="335" r:id="rId69"/>
    <p:sldId id="336" r:id="rId70"/>
  </p:sldIdLst>
  <p:sldSz cx="9144000" cy="6858000" type="screen4x3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380"/>
    <p:restoredTop sz="94660"/>
  </p:normalViewPr>
  <p:slideViewPr>
    <p:cSldViewPr>
      <p:cViewPr>
        <p:scale>
          <a:sx n="59" d="100"/>
          <a:sy n="59" d="100"/>
        </p:scale>
        <p:origin x="-1686" y="-24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pPr/>
              <a:t>12/06/1439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pPr/>
              <a:t>12/06/1439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pPr/>
              <a:t>12/06/1439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pPr/>
              <a:t>12/06/1439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pPr/>
              <a:t>12/06/1439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pPr/>
              <a:t>12/06/1439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pPr/>
              <a:t>12/06/1439</a:t>
            </a:fld>
            <a:endParaRPr lang="ar-SA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pPr/>
              <a:t>12/06/1439</a:t>
            </a:fld>
            <a:endParaRPr lang="ar-SA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pPr/>
              <a:t>12/06/1439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pPr/>
              <a:t>12/06/1439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pPr/>
              <a:t>12/06/1439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8ABB09-4A1D-463E-8065-109CC2B7EFAA}" type="datetimeFigureOut">
              <a:rPr lang="ar-SA" smtClean="0"/>
              <a:pPr/>
              <a:t>12/06/1439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3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9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285720" y="1857364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DENTAL ANOMALIES</a:t>
            </a:r>
            <a:endParaRPr lang="ar-IQ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28" y="0"/>
            <a:ext cx="6677025" cy="420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مستطيل 8"/>
          <p:cNvSpPr/>
          <p:nvPr/>
        </p:nvSpPr>
        <p:spPr>
          <a:xfrm>
            <a:off x="1142976" y="4429132"/>
            <a:ext cx="742955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Developmental absence of all maxillary premolars and both mandibular second premolars. Note the retention of the maxillary primary canine as a result of the posterior position of the maxillary permanent canine.</a:t>
            </a:r>
            <a:endParaRPr lang="ar-IQ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357158" y="428604"/>
            <a:ext cx="792961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CAUSES: may be the result of numerous independent pathologic mechanisms that can affect the orderly formation of the dental lamina (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e.g.,orofaciodigital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syndrome), failure of a tooth germ to develop at the optimal time, lack of necessary space imposed by a malformed jaw, and a genetically determined disproportion between tooth mass and jaw size.</a:t>
            </a:r>
          </a:p>
          <a:p>
            <a:pPr algn="l" rtl="0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MANAGEMENT: Missing teeth, abnormal occlusion, or altered facial appearance may cause patients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psychologic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l" rtl="0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distress.  	</a:t>
            </a:r>
          </a:p>
          <a:p>
            <a:pPr algn="l" rtl="0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*Mild hypodontia          by orthodontics. </a:t>
            </a:r>
          </a:p>
          <a:p>
            <a:pPr algn="l" rtl="0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*Severe cases                 by restorative, implant, and prosthetic procedures .</a:t>
            </a:r>
            <a:endParaRPr lang="ar-IQ" sz="24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" name="رابط كسهم مستقيم 3"/>
          <p:cNvCxnSpPr/>
          <p:nvPr/>
        </p:nvCxnSpPr>
        <p:spPr>
          <a:xfrm>
            <a:off x="2643174" y="4000504"/>
            <a:ext cx="428628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رابط كسهم مستقيم 4"/>
          <p:cNvCxnSpPr/>
          <p:nvPr/>
        </p:nvCxnSpPr>
        <p:spPr>
          <a:xfrm>
            <a:off x="2214546" y="4357694"/>
            <a:ext cx="928694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357158" y="428604"/>
            <a:ext cx="239039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>
              <a:buFont typeface="Wingdings" pitchFamily="2" charset="2"/>
              <a:buChar char="Ø"/>
            </a:pP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Impaction:</a:t>
            </a:r>
            <a:endParaRPr lang="ar-IQ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مستطيل 2"/>
          <p:cNvSpPr/>
          <p:nvPr/>
        </p:nvSpPr>
        <p:spPr>
          <a:xfrm>
            <a:off x="0" y="142852"/>
            <a:ext cx="8215370" cy="54014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>
              <a:spcAft>
                <a:spcPts val="600"/>
              </a:spcAft>
            </a:pPr>
            <a:endParaRPr lang="en-US" sz="2000" dirty="0" smtClean="0">
              <a:latin typeface="Century Schoolbook" pitchFamily="18" charset="0"/>
            </a:endParaRPr>
          </a:p>
          <a:p>
            <a:pPr algn="l" rtl="0">
              <a:spcAft>
                <a:spcPts val="600"/>
              </a:spcAft>
            </a:pPr>
            <a:endParaRPr lang="en-US" sz="2000" dirty="0" smtClean="0">
              <a:latin typeface="Century Schoolbook" pitchFamily="18" charset="0"/>
            </a:endParaRPr>
          </a:p>
          <a:p>
            <a:pPr lvl="1" algn="l" rtl="0">
              <a:spcAft>
                <a:spcPts val="600"/>
              </a:spcAft>
              <a:buFont typeface="Wingdings" pitchFamily="2" charset="2"/>
              <a:buChar char="ü"/>
            </a:pPr>
            <a:r>
              <a:rPr lang="en-US" sz="2000" dirty="0" smtClean="0">
                <a:latin typeface="Century Schoolbook" pitchFamily="18" charset="0"/>
              </a:rPr>
              <a:t> most often affects the mandibular 3</a:t>
            </a:r>
            <a:r>
              <a:rPr lang="en-US" sz="2000" baseline="30000" dirty="0" smtClean="0">
                <a:latin typeface="Century Schoolbook" pitchFamily="18" charset="0"/>
              </a:rPr>
              <a:t>rd</a:t>
            </a:r>
            <a:r>
              <a:rPr lang="en-US" sz="2000" dirty="0" smtClean="0">
                <a:latin typeface="Century Schoolbook" pitchFamily="18" charset="0"/>
              </a:rPr>
              <a:t> molars &amp;</a:t>
            </a:r>
          </a:p>
          <a:p>
            <a:pPr lvl="1" algn="l" rtl="0">
              <a:spcAft>
                <a:spcPts val="600"/>
              </a:spcAft>
            </a:pPr>
            <a:r>
              <a:rPr lang="en-US" sz="2000" dirty="0" smtClean="0">
                <a:latin typeface="Century Schoolbook" pitchFamily="18" charset="0"/>
              </a:rPr>
              <a:t>    maxillary canines.</a:t>
            </a:r>
          </a:p>
          <a:p>
            <a:pPr lvl="1" algn="l" rtl="0">
              <a:spcAft>
                <a:spcPts val="600"/>
              </a:spcAft>
              <a:buFont typeface="Wingdings" pitchFamily="2" charset="2"/>
              <a:buChar char="ü"/>
            </a:pPr>
            <a:r>
              <a:rPr lang="en-US" sz="2000" dirty="0" smtClean="0">
                <a:latin typeface="Century Schoolbook" pitchFamily="18" charset="0"/>
              </a:rPr>
              <a:t> less commonly:</a:t>
            </a:r>
          </a:p>
          <a:p>
            <a:pPr lvl="2" algn="l" rtl="0"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 smtClean="0">
                <a:latin typeface="Century Schoolbook" pitchFamily="18" charset="0"/>
              </a:rPr>
              <a:t> premolars</a:t>
            </a:r>
          </a:p>
          <a:p>
            <a:pPr lvl="2" algn="l" rtl="0"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 smtClean="0">
                <a:latin typeface="Century Schoolbook" pitchFamily="18" charset="0"/>
              </a:rPr>
              <a:t> mandibular canines</a:t>
            </a:r>
          </a:p>
          <a:p>
            <a:pPr lvl="2" algn="l" rtl="0"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 smtClean="0">
                <a:latin typeface="Century Schoolbook" pitchFamily="18" charset="0"/>
              </a:rPr>
              <a:t> second molars</a:t>
            </a:r>
          </a:p>
          <a:p>
            <a:pPr lvl="1" algn="l" rtl="0">
              <a:spcAft>
                <a:spcPts val="600"/>
              </a:spcAft>
              <a:buFont typeface="Wingdings" pitchFamily="2" charset="2"/>
              <a:buChar char="ü"/>
            </a:pPr>
            <a:r>
              <a:rPr lang="en-US" sz="2000" dirty="0" smtClean="0">
                <a:latin typeface="Century Schoolbook" pitchFamily="18" charset="0"/>
              </a:rPr>
              <a:t>CAUSES: due to obstruction from crowding. </a:t>
            </a:r>
          </a:p>
          <a:p>
            <a:pPr lvl="1" algn="l" rtl="0">
              <a:spcAft>
                <a:spcPts val="600"/>
              </a:spcAft>
              <a:buFont typeface="Wingdings" pitchFamily="2" charset="2"/>
              <a:buChar char="ü"/>
            </a:pPr>
            <a:r>
              <a:rPr lang="en-US" sz="2000" dirty="0" smtClean="0">
                <a:latin typeface="Century Schoolbook" pitchFamily="18" charset="0"/>
              </a:rPr>
              <a:t> occasionally, may be due to an abnormal eruption </a:t>
            </a:r>
          </a:p>
          <a:p>
            <a:pPr lvl="1" algn="l" rtl="0">
              <a:spcAft>
                <a:spcPts val="600"/>
              </a:spcAft>
            </a:pPr>
            <a:r>
              <a:rPr lang="en-US" sz="2000" dirty="0" smtClean="0">
                <a:latin typeface="Century Schoolbook" pitchFamily="18" charset="0"/>
              </a:rPr>
              <a:t>    path, presumably because of unusual orientation of </a:t>
            </a:r>
          </a:p>
          <a:p>
            <a:pPr lvl="1" algn="l" rtl="0">
              <a:spcAft>
                <a:spcPts val="600"/>
              </a:spcAft>
            </a:pPr>
            <a:r>
              <a:rPr lang="en-US" sz="2000" dirty="0" smtClean="0">
                <a:latin typeface="Century Schoolbook" pitchFamily="18" charset="0"/>
              </a:rPr>
              <a:t>    tooth germ.    </a:t>
            </a:r>
          </a:p>
          <a:p>
            <a:pPr lvl="2" algn="l" rtl="0">
              <a:spcAft>
                <a:spcPts val="600"/>
              </a:spcAft>
              <a:buFont typeface="Arial" pitchFamily="34" charset="0"/>
              <a:buChar char="•"/>
            </a:pPr>
            <a:endParaRPr lang="en-US" sz="2000" dirty="0" smtClean="0">
              <a:latin typeface="Century Schoolbook" pitchFamily="18" charset="0"/>
            </a:endParaRPr>
          </a:p>
          <a:p>
            <a:pPr lvl="1" algn="l" rtl="0">
              <a:spcAft>
                <a:spcPts val="600"/>
              </a:spcAft>
            </a:pPr>
            <a:r>
              <a:rPr lang="en-US" sz="2000" dirty="0" smtClean="0">
                <a:latin typeface="Century Schoolbook" pitchFamily="18" charset="0"/>
              </a:rPr>
              <a:t>    </a:t>
            </a:r>
            <a:endParaRPr lang="en-US" sz="2000" dirty="0">
              <a:latin typeface="Century Schoolbook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Box 3"/>
          <p:cNvSpPr txBox="1">
            <a:spLocks noChangeArrowheads="1"/>
          </p:cNvSpPr>
          <p:nvPr/>
        </p:nvSpPr>
        <p:spPr bwMode="auto">
          <a:xfrm>
            <a:off x="1928794" y="428604"/>
            <a:ext cx="5029200" cy="907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>
              <a:spcAft>
                <a:spcPts val="600"/>
              </a:spcAft>
              <a:buFont typeface="Wingdings" pitchFamily="2" charset="2"/>
              <a:buChar char="Ø"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Microdontia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l" rtl="0">
              <a:spcAft>
                <a:spcPts val="600"/>
              </a:spcAft>
              <a:buFont typeface="Wingdings" pitchFamily="2" charset="2"/>
              <a:buChar char="Ø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Macrodontia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457200" y="563880"/>
          <a:ext cx="1143000" cy="57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3000"/>
              </a:tblGrid>
              <a:tr h="571520"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latin typeface="Times New Roman" pitchFamily="18" charset="0"/>
                          <a:cs typeface="Times New Roman" pitchFamily="18" charset="0"/>
                        </a:rPr>
                        <a:t>Size</a:t>
                      </a:r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0066"/>
                    </a:solidFill>
                  </a:tcPr>
                </a:tc>
              </a:tr>
            </a:tbl>
          </a:graphicData>
        </a:graphic>
      </p:graphicFrame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381000" y="1600200"/>
            <a:ext cx="6619892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>
              <a:spcAft>
                <a:spcPts val="600"/>
              </a:spcAft>
              <a:buFont typeface="Wingdings" pitchFamily="2" charset="2"/>
              <a:buChar char="Ø"/>
            </a:pPr>
            <a:r>
              <a:rPr lang="en-US" sz="2400" dirty="0">
                <a:latin typeface="Century Schoolbook" pitchFamily="18" charset="0"/>
              </a:rPr>
              <a:t> </a:t>
            </a:r>
            <a:r>
              <a:rPr lang="en-US" sz="2400" dirty="0" err="1" smtClean="0">
                <a:latin typeface="Century Schoolbook" pitchFamily="18" charset="0"/>
              </a:rPr>
              <a:t>Microdontia</a:t>
            </a:r>
            <a:r>
              <a:rPr lang="en-US" sz="2400" dirty="0" smtClean="0">
                <a:latin typeface="Century Schoolbook" pitchFamily="18" charset="0"/>
              </a:rPr>
              <a:t>:</a:t>
            </a:r>
            <a:endParaRPr lang="en-US" sz="2400" dirty="0">
              <a:latin typeface="Century Schoolbook" pitchFamily="18" charset="0"/>
            </a:endParaRPr>
          </a:p>
          <a:p>
            <a:pPr algn="l" rtl="0">
              <a:spcAft>
                <a:spcPts val="600"/>
              </a:spcAft>
              <a:buFont typeface="Wingdings" pitchFamily="2" charset="2"/>
              <a:buChar char="Ø"/>
            </a:pPr>
            <a:endParaRPr lang="en-US" sz="2400" dirty="0">
              <a:latin typeface="Century Schoolbook" pitchFamily="18" charset="0"/>
            </a:endParaRPr>
          </a:p>
          <a:p>
            <a:pPr lvl="1" algn="l" rtl="0">
              <a:spcAft>
                <a:spcPts val="600"/>
              </a:spcAft>
              <a:buFont typeface="Wingdings" pitchFamily="2" charset="2"/>
              <a:buChar char="ü"/>
            </a:pPr>
            <a:r>
              <a:rPr lang="en-US" sz="2400" dirty="0">
                <a:latin typeface="Century Schoolbook" pitchFamily="18" charset="0"/>
              </a:rPr>
              <a:t> (1) True </a:t>
            </a:r>
            <a:r>
              <a:rPr lang="en-US" sz="2400" dirty="0" smtClean="0">
                <a:latin typeface="Century Schoolbook" pitchFamily="18" charset="0"/>
              </a:rPr>
              <a:t>Generalized </a:t>
            </a:r>
            <a:r>
              <a:rPr lang="en-US" sz="2400" dirty="0" err="1" smtClean="0">
                <a:latin typeface="Century Schoolbook" pitchFamily="18" charset="0"/>
              </a:rPr>
              <a:t>Microdontia</a:t>
            </a:r>
            <a:r>
              <a:rPr lang="en-US" sz="2400" dirty="0" smtClean="0">
                <a:latin typeface="Century Schoolbook" pitchFamily="18" charset="0"/>
              </a:rPr>
              <a:t>.</a:t>
            </a:r>
            <a:endParaRPr lang="en-US" sz="2400" dirty="0">
              <a:latin typeface="Century Schoolbook" pitchFamily="18" charset="0"/>
            </a:endParaRPr>
          </a:p>
          <a:p>
            <a:pPr lvl="1" algn="l" rtl="0">
              <a:spcAft>
                <a:spcPts val="600"/>
              </a:spcAft>
              <a:buFont typeface="Wingdings" pitchFamily="2" charset="2"/>
              <a:buChar char="ü"/>
            </a:pPr>
            <a:r>
              <a:rPr lang="en-US" sz="2400" dirty="0" smtClean="0">
                <a:latin typeface="Century Schoolbook" pitchFamily="18" charset="0"/>
              </a:rPr>
              <a:t> </a:t>
            </a:r>
            <a:r>
              <a:rPr lang="en-US" sz="2400" dirty="0">
                <a:latin typeface="Century Schoolbook" pitchFamily="18" charset="0"/>
              </a:rPr>
              <a:t>(2) Relative </a:t>
            </a:r>
            <a:r>
              <a:rPr lang="en-US" sz="2400" dirty="0" smtClean="0">
                <a:latin typeface="Century Schoolbook" pitchFamily="18" charset="0"/>
              </a:rPr>
              <a:t>Generalized </a:t>
            </a:r>
            <a:r>
              <a:rPr lang="en-US" sz="2400" dirty="0" err="1" smtClean="0">
                <a:latin typeface="Century Schoolbook" pitchFamily="18" charset="0"/>
              </a:rPr>
              <a:t>Microdontia</a:t>
            </a:r>
            <a:r>
              <a:rPr lang="en-US" sz="2400" dirty="0" smtClean="0">
                <a:latin typeface="Century Schoolbook" pitchFamily="18" charset="0"/>
              </a:rPr>
              <a:t>.</a:t>
            </a:r>
            <a:endParaRPr lang="en-US" sz="2400" dirty="0">
              <a:latin typeface="Century Schoolbook" pitchFamily="18" charset="0"/>
            </a:endParaRPr>
          </a:p>
          <a:p>
            <a:pPr lvl="1" algn="l" rtl="0">
              <a:spcAft>
                <a:spcPts val="600"/>
              </a:spcAft>
              <a:buFont typeface="Wingdings" pitchFamily="2" charset="2"/>
              <a:buChar char="ü"/>
            </a:pPr>
            <a:r>
              <a:rPr lang="en-US" sz="2400" dirty="0" smtClean="0">
                <a:latin typeface="Century Schoolbook" pitchFamily="18" charset="0"/>
              </a:rPr>
              <a:t> </a:t>
            </a:r>
            <a:r>
              <a:rPr lang="en-US" sz="2400" dirty="0">
                <a:latin typeface="Century Schoolbook" pitchFamily="18" charset="0"/>
              </a:rPr>
              <a:t>(3) Focal or </a:t>
            </a:r>
            <a:r>
              <a:rPr lang="en-US" sz="2400" dirty="0" smtClean="0">
                <a:latin typeface="Century Schoolbook" pitchFamily="18" charset="0"/>
              </a:rPr>
              <a:t>Localized </a:t>
            </a:r>
            <a:r>
              <a:rPr lang="en-US" sz="2400" dirty="0" err="1" smtClean="0">
                <a:latin typeface="Century Schoolbook" pitchFamily="18" charset="0"/>
              </a:rPr>
              <a:t>Microdontia</a:t>
            </a:r>
            <a:r>
              <a:rPr lang="en-US" sz="2400" dirty="0" smtClean="0">
                <a:latin typeface="Century Schoolbook" pitchFamily="18" charset="0"/>
              </a:rPr>
              <a:t>.</a:t>
            </a:r>
            <a:endParaRPr lang="en-US" sz="2400" dirty="0">
              <a:latin typeface="Century Schoolbook" pitchFamily="18" charset="0"/>
            </a:endParaRPr>
          </a:p>
        </p:txBody>
      </p:sp>
      <p:pic>
        <p:nvPicPr>
          <p:cNvPr id="7" name="صورة 6" descr="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488" y="4000504"/>
            <a:ext cx="3534269" cy="2553056"/>
          </a:xfrm>
          <a:prstGeom prst="rect">
            <a:avLst/>
          </a:prstGeom>
        </p:spPr>
      </p:pic>
    </p:spTree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Box 3"/>
          <p:cNvSpPr txBox="1">
            <a:spLocks noChangeArrowheads="1"/>
          </p:cNvSpPr>
          <p:nvPr/>
        </p:nvSpPr>
        <p:spPr bwMode="auto">
          <a:xfrm>
            <a:off x="457200" y="1846263"/>
            <a:ext cx="5029200" cy="3139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>
              <a:spcAft>
                <a:spcPts val="600"/>
              </a:spcAft>
              <a:buFont typeface="Wingdings" pitchFamily="2" charset="2"/>
              <a:buChar char="Ø"/>
            </a:pPr>
            <a:r>
              <a:rPr lang="en-US" sz="2400" dirty="0">
                <a:latin typeface="Century Schoolbook" pitchFamily="18" charset="0"/>
              </a:rPr>
              <a:t> </a:t>
            </a:r>
            <a:r>
              <a:rPr lang="en-US" sz="2400" dirty="0" smtClean="0">
                <a:latin typeface="Century Schoolbook" pitchFamily="18" charset="0"/>
              </a:rPr>
              <a:t>All </a:t>
            </a:r>
            <a:r>
              <a:rPr lang="en-US" sz="2400" dirty="0">
                <a:latin typeface="Century Schoolbook" pitchFamily="18" charset="0"/>
              </a:rPr>
              <a:t>teeth are smaller than </a:t>
            </a:r>
          </a:p>
          <a:p>
            <a:pPr algn="l" rtl="0">
              <a:spcAft>
                <a:spcPts val="600"/>
              </a:spcAft>
            </a:pPr>
            <a:r>
              <a:rPr lang="en-US" sz="2400" dirty="0">
                <a:latin typeface="Century Schoolbook" pitchFamily="18" charset="0"/>
              </a:rPr>
              <a:t>    </a:t>
            </a:r>
            <a:r>
              <a:rPr lang="en-US" sz="2400" dirty="0" smtClean="0">
                <a:latin typeface="Century Schoolbook" pitchFamily="18" charset="0"/>
              </a:rPr>
              <a:t>normal.</a:t>
            </a:r>
            <a:endParaRPr lang="en-US" sz="2400" dirty="0">
              <a:latin typeface="Century Schoolbook" pitchFamily="18" charset="0"/>
            </a:endParaRPr>
          </a:p>
          <a:p>
            <a:pPr algn="l" rtl="0">
              <a:spcAft>
                <a:spcPts val="600"/>
              </a:spcAft>
              <a:buFont typeface="Wingdings" pitchFamily="2" charset="2"/>
              <a:buChar char="Ø"/>
            </a:pPr>
            <a:r>
              <a:rPr lang="en-US" sz="2400" dirty="0" smtClean="0">
                <a:latin typeface="Century Schoolbook" pitchFamily="18" charset="0"/>
              </a:rPr>
              <a:t> Occur </a:t>
            </a:r>
            <a:r>
              <a:rPr lang="en-US" sz="2400" dirty="0">
                <a:latin typeface="Century Schoolbook" pitchFamily="18" charset="0"/>
              </a:rPr>
              <a:t>in some cases of </a:t>
            </a:r>
          </a:p>
          <a:p>
            <a:pPr algn="l" rtl="0">
              <a:spcAft>
                <a:spcPts val="600"/>
              </a:spcAft>
            </a:pPr>
            <a:r>
              <a:rPr lang="en-US" sz="2400" dirty="0">
                <a:latin typeface="Century Schoolbook" pitchFamily="18" charset="0"/>
              </a:rPr>
              <a:t>    pituitary </a:t>
            </a:r>
            <a:r>
              <a:rPr lang="en-US" sz="2400" dirty="0" err="1" smtClean="0">
                <a:latin typeface="Century Schoolbook" pitchFamily="18" charset="0"/>
              </a:rPr>
              <a:t>dawrfism</a:t>
            </a:r>
            <a:r>
              <a:rPr lang="en-US" sz="2400" dirty="0" smtClean="0">
                <a:latin typeface="Century Schoolbook" pitchFamily="18" charset="0"/>
              </a:rPr>
              <a:t>.</a:t>
            </a:r>
            <a:endParaRPr lang="en-US" sz="2400" dirty="0">
              <a:latin typeface="Century Schoolbook" pitchFamily="18" charset="0"/>
            </a:endParaRPr>
          </a:p>
          <a:p>
            <a:pPr algn="l" rtl="0">
              <a:spcAft>
                <a:spcPts val="600"/>
              </a:spcAft>
              <a:buFont typeface="Wingdings" pitchFamily="2" charset="2"/>
              <a:buChar char="Ø"/>
            </a:pPr>
            <a:r>
              <a:rPr lang="en-US" sz="2400" dirty="0" smtClean="0">
                <a:latin typeface="Century Schoolbook" pitchFamily="18" charset="0"/>
              </a:rPr>
              <a:t> Exceedingly rare.</a:t>
            </a:r>
            <a:endParaRPr lang="en-US" sz="2400" dirty="0">
              <a:latin typeface="Century Schoolbook" pitchFamily="18" charset="0"/>
            </a:endParaRPr>
          </a:p>
          <a:p>
            <a:pPr algn="l" rtl="0">
              <a:spcAft>
                <a:spcPts val="600"/>
              </a:spcAft>
              <a:buFont typeface="Wingdings" pitchFamily="2" charset="2"/>
              <a:buChar char="Ø"/>
            </a:pPr>
            <a:r>
              <a:rPr lang="en-US" sz="2400" dirty="0" smtClean="0">
                <a:latin typeface="Century Schoolbook" pitchFamily="18" charset="0"/>
              </a:rPr>
              <a:t> Teeth </a:t>
            </a:r>
            <a:r>
              <a:rPr lang="en-US" sz="2400" dirty="0">
                <a:latin typeface="Century Schoolbook" pitchFamily="18" charset="0"/>
              </a:rPr>
              <a:t>are well </a:t>
            </a:r>
            <a:r>
              <a:rPr lang="en-US" sz="2400" dirty="0" smtClean="0">
                <a:latin typeface="Century Schoolbook" pitchFamily="18" charset="0"/>
              </a:rPr>
              <a:t>formed. </a:t>
            </a:r>
            <a:endParaRPr lang="en-US" sz="2400" dirty="0">
              <a:latin typeface="Century Schoolbook" pitchFamily="18" charset="0"/>
            </a:endParaRPr>
          </a:p>
          <a:p>
            <a:pPr algn="l" rtl="0">
              <a:spcAft>
                <a:spcPts val="600"/>
              </a:spcAft>
              <a:buFont typeface="Wingdings" pitchFamily="2" charset="2"/>
              <a:buChar char="Ø"/>
            </a:pPr>
            <a:endParaRPr lang="en-US" sz="2400" dirty="0">
              <a:latin typeface="Century Schoolbook" pitchFamily="18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457200" y="381000"/>
          <a:ext cx="6972320" cy="76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972320"/>
              </a:tblGrid>
              <a:tr h="762000">
                <a:tc>
                  <a:txBody>
                    <a:bodyPr/>
                    <a:lstStyle/>
                    <a:p>
                      <a:pPr algn="l"/>
                      <a:r>
                        <a:rPr lang="en-US" sz="3200" dirty="0" smtClean="0">
                          <a:latin typeface="Times New Roman" pitchFamily="18" charset="0"/>
                          <a:cs typeface="Times New Roman" pitchFamily="18" charset="0"/>
                        </a:rPr>
                        <a:t>(1)</a:t>
                      </a:r>
                      <a:r>
                        <a:rPr lang="en-US" sz="3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True Generalized </a:t>
                      </a:r>
                      <a:r>
                        <a:rPr lang="en-US" sz="32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Microdontia</a:t>
                      </a:r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0066"/>
                    </a:solidFill>
                  </a:tcPr>
                </a:tc>
              </a:tr>
            </a:tbl>
          </a:graphicData>
        </a:graphic>
      </p:graphicFrame>
      <p:pic>
        <p:nvPicPr>
          <p:cNvPr id="12297" name="Picture 9"/>
          <p:cNvPicPr>
            <a:picLocks noChangeAspect="1" noChangeArrowheads="1"/>
          </p:cNvPicPr>
          <p:nvPr/>
        </p:nvPicPr>
        <p:blipFill>
          <a:blip r:embed="rId2">
            <a:lum bright="-20000" contrast="30000"/>
          </a:blip>
          <a:srcRect t="16251" r="36250" b="60001"/>
          <a:stretch>
            <a:fillRect/>
          </a:stretch>
        </p:blipFill>
        <p:spPr bwMode="auto">
          <a:xfrm>
            <a:off x="4648200" y="1447800"/>
            <a:ext cx="4090988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8" name="Picture 10"/>
          <p:cNvPicPr>
            <a:picLocks noChangeAspect="1" noChangeArrowheads="1"/>
          </p:cNvPicPr>
          <p:nvPr/>
        </p:nvPicPr>
        <p:blipFill>
          <a:blip r:embed="rId3"/>
          <a:srcRect t="16251" b="33749"/>
          <a:stretch>
            <a:fillRect/>
          </a:stretch>
        </p:blipFill>
        <p:spPr bwMode="auto">
          <a:xfrm>
            <a:off x="4800600" y="3810000"/>
            <a:ext cx="36576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Box 3"/>
          <p:cNvSpPr txBox="1">
            <a:spLocks noChangeArrowheads="1"/>
          </p:cNvSpPr>
          <p:nvPr/>
        </p:nvSpPr>
        <p:spPr bwMode="auto">
          <a:xfrm>
            <a:off x="357158" y="1214422"/>
            <a:ext cx="7901014" cy="17235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>
              <a:spcAft>
                <a:spcPts val="600"/>
              </a:spcAft>
              <a:buFont typeface="Wingdings" pitchFamily="2" charset="2"/>
              <a:buChar char="Ø"/>
            </a:pPr>
            <a:r>
              <a:rPr lang="en-US" sz="2400" dirty="0">
                <a:latin typeface="Century Schoolbook" pitchFamily="18" charset="0"/>
              </a:rPr>
              <a:t> </a:t>
            </a:r>
            <a:r>
              <a:rPr lang="en-US" sz="2400" dirty="0" smtClean="0">
                <a:latin typeface="Century Schoolbook" pitchFamily="18" charset="0"/>
              </a:rPr>
              <a:t>Normal </a:t>
            </a:r>
            <a:r>
              <a:rPr lang="en-US" sz="2400" dirty="0">
                <a:latin typeface="Century Schoolbook" pitchFamily="18" charset="0"/>
              </a:rPr>
              <a:t>or slightly smaller </a:t>
            </a:r>
            <a:r>
              <a:rPr lang="en-US" sz="2400" dirty="0" smtClean="0">
                <a:latin typeface="Century Schoolbook" pitchFamily="18" charset="0"/>
              </a:rPr>
              <a:t>than normal teeth. </a:t>
            </a:r>
            <a:endParaRPr lang="en-US" sz="2400" dirty="0">
              <a:latin typeface="Century Schoolbook" pitchFamily="18" charset="0"/>
            </a:endParaRPr>
          </a:p>
          <a:p>
            <a:pPr algn="l" rtl="0">
              <a:spcAft>
                <a:spcPts val="600"/>
              </a:spcAft>
              <a:buFont typeface="Wingdings" pitchFamily="2" charset="2"/>
              <a:buChar char="Ø"/>
            </a:pPr>
            <a:r>
              <a:rPr lang="en-US" sz="2400" dirty="0" smtClean="0">
                <a:latin typeface="Century Schoolbook" pitchFamily="18" charset="0"/>
              </a:rPr>
              <a:t> Are </a:t>
            </a:r>
            <a:r>
              <a:rPr lang="en-US" sz="2400" dirty="0">
                <a:latin typeface="Century Schoolbook" pitchFamily="18" charset="0"/>
              </a:rPr>
              <a:t>present in jaws that </a:t>
            </a:r>
            <a:r>
              <a:rPr lang="en-US" sz="2400" dirty="0" smtClean="0">
                <a:latin typeface="Century Schoolbook" pitchFamily="18" charset="0"/>
              </a:rPr>
              <a:t>are somewhat </a:t>
            </a:r>
            <a:r>
              <a:rPr lang="en-US" sz="2400" dirty="0">
                <a:latin typeface="Century Schoolbook" pitchFamily="18" charset="0"/>
              </a:rPr>
              <a:t>larger than </a:t>
            </a:r>
            <a:r>
              <a:rPr lang="en-US" sz="2400" dirty="0" smtClean="0">
                <a:latin typeface="Century Schoolbook" pitchFamily="18" charset="0"/>
              </a:rPr>
              <a:t>normal.</a:t>
            </a:r>
            <a:endParaRPr lang="en-US" sz="2400" dirty="0">
              <a:latin typeface="Century Schoolbook" pitchFamily="18" charset="0"/>
            </a:endParaRPr>
          </a:p>
          <a:p>
            <a:pPr algn="l" rtl="0">
              <a:spcAft>
                <a:spcPts val="600"/>
              </a:spcAft>
              <a:buFont typeface="Wingdings" pitchFamily="2" charset="2"/>
              <a:buChar char="Ø"/>
            </a:pPr>
            <a:endParaRPr lang="en-US" sz="2400" dirty="0">
              <a:latin typeface="Century Schoolbook" pitchFamily="18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457200" y="381000"/>
          <a:ext cx="8043890" cy="76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043890"/>
              </a:tblGrid>
              <a:tr h="762000">
                <a:tc>
                  <a:txBody>
                    <a:bodyPr/>
                    <a:lstStyle/>
                    <a:p>
                      <a:pPr algn="l"/>
                      <a:r>
                        <a:rPr lang="en-US" sz="3200" dirty="0" smtClean="0">
                          <a:latin typeface="Times New Roman" pitchFamily="18" charset="0"/>
                          <a:cs typeface="Times New Roman" pitchFamily="18" charset="0"/>
                        </a:rPr>
                        <a:t>(2)</a:t>
                      </a:r>
                      <a:r>
                        <a:rPr lang="en-US" sz="3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Relative Generalized  </a:t>
                      </a:r>
                      <a:r>
                        <a:rPr lang="en-US" sz="32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Microdontia</a:t>
                      </a:r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0066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" name="Table 3"/>
          <p:cNvGraphicFramePr>
            <a:graphicFrameLocks noGrp="1"/>
          </p:cNvGraphicFramePr>
          <p:nvPr/>
        </p:nvGraphicFramePr>
        <p:xfrm>
          <a:off x="500034" y="2786058"/>
          <a:ext cx="8143932" cy="76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43932"/>
              </a:tblGrid>
              <a:tr h="762000">
                <a:tc>
                  <a:txBody>
                    <a:bodyPr/>
                    <a:lstStyle/>
                    <a:p>
                      <a:pPr algn="l"/>
                      <a:r>
                        <a:rPr lang="ar-IQ" sz="32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dirty="0" smtClean="0">
                          <a:latin typeface="Times New Roman" pitchFamily="18" charset="0"/>
                          <a:cs typeface="Times New Roman" pitchFamily="18" charset="0"/>
                        </a:rPr>
                        <a:t>(3)</a:t>
                      </a:r>
                      <a:r>
                        <a:rPr lang="en-US" sz="3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Focal/Localized </a:t>
                      </a:r>
                      <a:r>
                        <a:rPr lang="en-US" sz="32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Microdontia</a:t>
                      </a:r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0066"/>
                    </a:solidFill>
                  </a:tcPr>
                </a:tc>
              </a:tr>
            </a:tbl>
          </a:graphicData>
        </a:graphic>
      </p:graphicFrame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457200" y="3643315"/>
            <a:ext cx="7758138" cy="4031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>
              <a:spcAft>
                <a:spcPts val="600"/>
              </a:spcAft>
              <a:buFont typeface="Wingdings" pitchFamily="2" charset="2"/>
              <a:buChar char="Ø"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Common condition.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algn="l" rtl="0">
              <a:spcAft>
                <a:spcPts val="600"/>
              </a:spcAft>
              <a:buFont typeface="Wingdings" pitchFamily="2" charset="2"/>
              <a:buChar char="Ø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Affects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most often maxillary</a:t>
            </a:r>
          </a:p>
          <a:p>
            <a:pPr algn="l" rtl="0">
              <a:spcAft>
                <a:spcPts val="600"/>
              </a:spcAft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  lateral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incisior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+ 3</a:t>
            </a:r>
            <a:r>
              <a:rPr lang="en-US" sz="2400" baseline="30000" dirty="0">
                <a:latin typeface="Times New Roman" pitchFamily="18" charset="0"/>
                <a:cs typeface="Times New Roman" pitchFamily="18" charset="0"/>
              </a:rPr>
              <a:t>rd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molar.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algn="l" rtl="0">
              <a:spcAft>
                <a:spcPts val="600"/>
              </a:spcAft>
              <a:buFont typeface="Wingdings" pitchFamily="2" charset="2"/>
              <a:buChar char="Ø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These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2 teeth are most often</a:t>
            </a:r>
          </a:p>
          <a:p>
            <a:pPr algn="l" rtl="0">
              <a:spcAft>
                <a:spcPts val="600"/>
              </a:spcAft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  congenitally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missing.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algn="l" rtl="0">
              <a:spcAft>
                <a:spcPts val="600"/>
              </a:spcAft>
            </a:pP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algn="l" rtl="0">
              <a:spcAft>
                <a:spcPts val="600"/>
              </a:spcAft>
            </a:pP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algn="l" rtl="0">
              <a:spcAft>
                <a:spcPts val="600"/>
              </a:spcAft>
              <a:buFont typeface="Wingdings" pitchFamily="2" charset="2"/>
              <a:buChar char="Ø"/>
            </a:pP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algn="l" rtl="0">
              <a:spcAft>
                <a:spcPts val="600"/>
              </a:spcAft>
              <a:buFont typeface="Wingdings" pitchFamily="2" charset="2"/>
              <a:buChar char="Ø"/>
            </a:pP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9"/>
          <p:cNvPicPr>
            <a:picLocks noChangeAspect="1" noChangeArrowheads="1"/>
          </p:cNvPicPr>
          <p:nvPr/>
        </p:nvPicPr>
        <p:blipFill>
          <a:blip r:embed="rId2">
            <a:lum bright="-30000" contrast="30000"/>
          </a:blip>
          <a:srcRect t="16251" b="42500"/>
          <a:stretch>
            <a:fillRect/>
          </a:stretch>
        </p:blipFill>
        <p:spPr bwMode="auto">
          <a:xfrm>
            <a:off x="4857752" y="3857628"/>
            <a:ext cx="40640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Box 3"/>
          <p:cNvSpPr txBox="1">
            <a:spLocks noChangeArrowheads="1"/>
          </p:cNvSpPr>
          <p:nvPr/>
        </p:nvSpPr>
        <p:spPr bwMode="auto">
          <a:xfrm>
            <a:off x="0" y="1571613"/>
            <a:ext cx="5029200" cy="35855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1" algn="l" rtl="0">
              <a:spcAft>
                <a:spcPts val="600"/>
              </a:spcAft>
              <a:buFont typeface="Wingdings" pitchFamily="2" charset="2"/>
              <a:buChar char="ü"/>
            </a:pPr>
            <a:r>
              <a:rPr lang="en-US" sz="2400" dirty="0" smtClean="0">
                <a:latin typeface="Century Schoolbook" pitchFamily="18" charset="0"/>
              </a:rPr>
              <a:t> </a:t>
            </a:r>
            <a:r>
              <a:rPr lang="en-US" sz="2400" dirty="0">
                <a:latin typeface="Century Schoolbook" pitchFamily="18" charset="0"/>
              </a:rPr>
              <a:t>sides converge or taper</a:t>
            </a:r>
          </a:p>
          <a:p>
            <a:pPr lvl="1" algn="l" rtl="0">
              <a:spcAft>
                <a:spcPts val="600"/>
              </a:spcAft>
            </a:pPr>
            <a:r>
              <a:rPr lang="en-US" sz="2400" dirty="0">
                <a:latin typeface="Century Schoolbook" pitchFamily="18" charset="0"/>
              </a:rPr>
              <a:t>    together </a:t>
            </a:r>
            <a:r>
              <a:rPr lang="en-US" sz="2400" dirty="0" err="1">
                <a:latin typeface="Century Schoolbook" pitchFamily="18" charset="0"/>
              </a:rPr>
              <a:t>incisally</a:t>
            </a:r>
            <a:endParaRPr lang="en-US" sz="2400" dirty="0">
              <a:latin typeface="Century Schoolbook" pitchFamily="18" charset="0"/>
            </a:endParaRPr>
          </a:p>
          <a:p>
            <a:pPr lvl="1" algn="l" rtl="0">
              <a:spcAft>
                <a:spcPts val="600"/>
              </a:spcAft>
              <a:buFont typeface="Wingdings" pitchFamily="2" charset="2"/>
              <a:buChar char="ü"/>
            </a:pPr>
            <a:r>
              <a:rPr lang="en-US" sz="2400" dirty="0" smtClean="0">
                <a:latin typeface="Century Schoolbook" pitchFamily="18" charset="0"/>
              </a:rPr>
              <a:t> </a:t>
            </a:r>
            <a:r>
              <a:rPr lang="en-US" sz="2400" dirty="0">
                <a:latin typeface="Century Schoolbook" pitchFamily="18" charset="0"/>
              </a:rPr>
              <a:t>forms cone-shaped crown</a:t>
            </a:r>
          </a:p>
          <a:p>
            <a:pPr lvl="1" algn="l" rtl="0">
              <a:spcAft>
                <a:spcPts val="600"/>
              </a:spcAft>
              <a:buFont typeface="Wingdings" pitchFamily="2" charset="2"/>
              <a:buChar char="ü"/>
            </a:pPr>
            <a:r>
              <a:rPr lang="en-US" sz="2400" dirty="0" smtClean="0">
                <a:latin typeface="Century Schoolbook" pitchFamily="18" charset="0"/>
              </a:rPr>
              <a:t> </a:t>
            </a:r>
            <a:r>
              <a:rPr lang="en-US" sz="2400" dirty="0">
                <a:latin typeface="Century Schoolbook" pitchFamily="18" charset="0"/>
              </a:rPr>
              <a:t>root is frequently shorter</a:t>
            </a:r>
          </a:p>
          <a:p>
            <a:pPr lvl="1" algn="l" rtl="0">
              <a:spcAft>
                <a:spcPts val="600"/>
              </a:spcAft>
            </a:pPr>
            <a:r>
              <a:rPr lang="en-US" sz="2400" dirty="0">
                <a:latin typeface="Century Schoolbook" pitchFamily="18" charset="0"/>
              </a:rPr>
              <a:t>    than </a:t>
            </a:r>
            <a:r>
              <a:rPr lang="en-US" sz="2400" dirty="0" smtClean="0">
                <a:latin typeface="Century Schoolbook" pitchFamily="18" charset="0"/>
              </a:rPr>
              <a:t>usual.</a:t>
            </a:r>
          </a:p>
          <a:p>
            <a:pPr lvl="1" algn="l" rtl="0">
              <a:spcAft>
                <a:spcPts val="600"/>
              </a:spcAft>
            </a:pPr>
            <a:endParaRPr lang="en-US" sz="2400" dirty="0" smtClean="0">
              <a:latin typeface="Century Schoolbook" pitchFamily="18" charset="0"/>
            </a:endParaRPr>
          </a:p>
          <a:p>
            <a:pPr lvl="1" algn="l" rtl="0">
              <a:spcAft>
                <a:spcPts val="600"/>
              </a:spcAft>
            </a:pPr>
            <a:endParaRPr lang="en-US" sz="2400" dirty="0">
              <a:latin typeface="Century Schoolbook" pitchFamily="18" charset="0"/>
            </a:endParaRPr>
          </a:p>
          <a:p>
            <a:pPr algn="l" rtl="0">
              <a:spcAft>
                <a:spcPts val="600"/>
              </a:spcAft>
              <a:buFont typeface="Wingdings" pitchFamily="2" charset="2"/>
              <a:buChar char="Ø"/>
            </a:pPr>
            <a:endParaRPr lang="en-US" sz="2400" dirty="0">
              <a:latin typeface="Century Schoolbook" pitchFamily="18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457200" y="381000"/>
          <a:ext cx="8258204" cy="76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58204"/>
              </a:tblGrid>
              <a:tr h="762000">
                <a:tc>
                  <a:txBody>
                    <a:bodyPr/>
                    <a:lstStyle/>
                    <a:p>
                      <a:pPr algn="l"/>
                      <a:r>
                        <a:rPr lang="en-US" sz="3200" dirty="0" smtClean="0">
                          <a:latin typeface="Times New Roman" pitchFamily="18" charset="0"/>
                          <a:cs typeface="Times New Roman" pitchFamily="18" charset="0"/>
                        </a:rPr>
                        <a:t>(3)</a:t>
                      </a:r>
                      <a:r>
                        <a:rPr lang="en-US" sz="3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Focal/Localized </a:t>
                      </a:r>
                      <a:r>
                        <a:rPr lang="en-US" sz="32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Microdontia</a:t>
                      </a:r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0066"/>
                    </a:solidFill>
                  </a:tcPr>
                </a:tc>
              </a:tr>
            </a:tbl>
          </a:graphicData>
        </a:graphic>
      </p:graphicFrame>
      <p:pic>
        <p:nvPicPr>
          <p:cNvPr id="16393" name="Picture 9"/>
          <p:cNvPicPr>
            <a:picLocks noChangeAspect="1" noChangeArrowheads="1"/>
          </p:cNvPicPr>
          <p:nvPr/>
        </p:nvPicPr>
        <p:blipFill>
          <a:blip r:embed="rId2">
            <a:lum bright="-30000" contrast="30000"/>
          </a:blip>
          <a:srcRect t="16251" b="42500"/>
          <a:stretch>
            <a:fillRect/>
          </a:stretch>
        </p:blipFill>
        <p:spPr bwMode="auto">
          <a:xfrm>
            <a:off x="4876800" y="1524000"/>
            <a:ext cx="40640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4" name="Picture 9"/>
          <p:cNvPicPr>
            <a:picLocks noChangeAspect="1" noChangeArrowheads="1"/>
          </p:cNvPicPr>
          <p:nvPr/>
        </p:nvPicPr>
        <p:blipFill>
          <a:blip r:embed="rId3">
            <a:lum bright="-20000" contrast="30000"/>
          </a:blip>
          <a:srcRect l="33333" t="23529" r="13576" b="28206"/>
          <a:stretch>
            <a:fillRect/>
          </a:stretch>
        </p:blipFill>
        <p:spPr bwMode="auto">
          <a:xfrm>
            <a:off x="5257800" y="4267200"/>
            <a:ext cx="33528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Box 3"/>
          <p:cNvSpPr txBox="1">
            <a:spLocks noChangeArrowheads="1"/>
          </p:cNvSpPr>
          <p:nvPr/>
        </p:nvSpPr>
        <p:spPr bwMode="auto">
          <a:xfrm>
            <a:off x="285720" y="357166"/>
            <a:ext cx="8215370" cy="2092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>
              <a:buFont typeface="Wingdings" pitchFamily="2" charset="2"/>
              <a:buChar char="Ø"/>
            </a:pPr>
            <a:r>
              <a:rPr lang="ar-IQ" sz="2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Macrodontia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: the teeth are larger than normal, or the teeth are                                                                                  of normal size but occur in smaller than normal jaws.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lvl="1" algn="l" rtl="0">
              <a:spcAft>
                <a:spcPts val="600"/>
              </a:spcAft>
              <a:buFont typeface="Wingdings" pitchFamily="2" charset="2"/>
              <a:buChar char="ü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(1) True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Generalized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Macrodontia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lvl="1" algn="l" rtl="0">
              <a:spcAft>
                <a:spcPts val="600"/>
              </a:spcAft>
              <a:buFont typeface="Wingdings" pitchFamily="2" charset="2"/>
              <a:buChar char="ü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(2) Relative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Generalized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Macrodontia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lvl="1" algn="l" rtl="0">
              <a:spcAft>
                <a:spcPts val="600"/>
              </a:spcAft>
              <a:buFont typeface="Wingdings" pitchFamily="2" charset="2"/>
              <a:buChar char="ü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(3) Focal or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Localized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Macrodontia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100" y="2571744"/>
            <a:ext cx="6943725" cy="360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سهم لأعلى 4"/>
          <p:cNvSpPr/>
          <p:nvPr/>
        </p:nvSpPr>
        <p:spPr>
          <a:xfrm>
            <a:off x="3929058" y="4572008"/>
            <a:ext cx="142876" cy="1214446"/>
          </a:xfrm>
          <a:prstGeom prst="up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IQ"/>
          </a:p>
        </p:txBody>
      </p:sp>
      <p:sp>
        <p:nvSpPr>
          <p:cNvPr id="6" name="سهم للأسفل 5"/>
          <p:cNvSpPr/>
          <p:nvPr/>
        </p:nvSpPr>
        <p:spPr>
          <a:xfrm>
            <a:off x="6858016" y="2786058"/>
            <a:ext cx="285752" cy="1214446"/>
          </a:xfrm>
          <a:prstGeom prst="down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IQ"/>
          </a:p>
        </p:txBody>
      </p:sp>
    </p:spTree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Box 3"/>
          <p:cNvSpPr txBox="1">
            <a:spLocks noChangeArrowheads="1"/>
          </p:cNvSpPr>
          <p:nvPr/>
        </p:nvSpPr>
        <p:spPr bwMode="auto">
          <a:xfrm>
            <a:off x="428596" y="1142984"/>
            <a:ext cx="6043626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>
              <a:spcAft>
                <a:spcPts val="600"/>
              </a:spcAft>
              <a:buFont typeface="Wingdings" pitchFamily="2" charset="2"/>
              <a:buChar char="Ø"/>
            </a:pPr>
            <a:r>
              <a:rPr lang="en-US" sz="2400" dirty="0" smtClean="0">
                <a:latin typeface="Century Schoolbook" pitchFamily="18" charset="0"/>
              </a:rPr>
              <a:t>all </a:t>
            </a:r>
            <a:r>
              <a:rPr lang="en-US" sz="2400" dirty="0">
                <a:latin typeface="Century Schoolbook" pitchFamily="18" charset="0"/>
              </a:rPr>
              <a:t>teeth are larger </a:t>
            </a:r>
            <a:r>
              <a:rPr lang="en-US" sz="2400" dirty="0" smtClean="0">
                <a:latin typeface="Century Schoolbook" pitchFamily="18" charset="0"/>
              </a:rPr>
              <a:t>than normal.</a:t>
            </a:r>
            <a:endParaRPr lang="en-US" sz="2400" dirty="0">
              <a:latin typeface="Century Schoolbook" pitchFamily="18" charset="0"/>
            </a:endParaRPr>
          </a:p>
          <a:p>
            <a:pPr algn="l" rtl="0">
              <a:spcAft>
                <a:spcPts val="600"/>
              </a:spcAft>
              <a:buFont typeface="Wingdings" pitchFamily="2" charset="2"/>
              <a:buChar char="Ø"/>
            </a:pPr>
            <a:r>
              <a:rPr lang="en-US" sz="2400" dirty="0" smtClean="0">
                <a:latin typeface="Century Schoolbook" pitchFamily="18" charset="0"/>
              </a:rPr>
              <a:t> </a:t>
            </a:r>
            <a:r>
              <a:rPr lang="en-US" sz="2400" dirty="0">
                <a:latin typeface="Century Schoolbook" pitchFamily="18" charset="0"/>
              </a:rPr>
              <a:t>associated </a:t>
            </a:r>
            <a:r>
              <a:rPr lang="en-US" sz="2400" dirty="0" smtClean="0">
                <a:latin typeface="Century Schoolbook" pitchFamily="18" charset="0"/>
              </a:rPr>
              <a:t>with pituitary </a:t>
            </a:r>
            <a:r>
              <a:rPr lang="en-US" sz="2400" dirty="0" err="1" smtClean="0">
                <a:latin typeface="Century Schoolbook" pitchFamily="18" charset="0"/>
              </a:rPr>
              <a:t>giantism</a:t>
            </a:r>
            <a:r>
              <a:rPr lang="en-US" sz="2400" dirty="0" smtClean="0">
                <a:latin typeface="Century Schoolbook" pitchFamily="18" charset="0"/>
              </a:rPr>
              <a:t>.</a:t>
            </a:r>
            <a:endParaRPr lang="en-US" sz="2400" dirty="0">
              <a:latin typeface="Century Schoolbook" pitchFamily="18" charset="0"/>
            </a:endParaRPr>
          </a:p>
          <a:p>
            <a:pPr algn="l" rtl="0">
              <a:spcAft>
                <a:spcPts val="600"/>
              </a:spcAft>
              <a:buFont typeface="Wingdings" pitchFamily="2" charset="2"/>
              <a:buChar char="Ø"/>
            </a:pPr>
            <a:r>
              <a:rPr lang="en-US" sz="2400" dirty="0" smtClean="0">
                <a:latin typeface="Century Schoolbook" pitchFamily="18" charset="0"/>
              </a:rPr>
              <a:t> </a:t>
            </a:r>
            <a:r>
              <a:rPr lang="en-US" sz="2400" dirty="0">
                <a:latin typeface="Century Schoolbook" pitchFamily="18" charset="0"/>
              </a:rPr>
              <a:t>exceedingly </a:t>
            </a:r>
            <a:r>
              <a:rPr lang="en-US" sz="2400" dirty="0" smtClean="0">
                <a:latin typeface="Century Schoolbook" pitchFamily="18" charset="0"/>
              </a:rPr>
              <a:t>rare.</a:t>
            </a:r>
            <a:endParaRPr lang="en-US" sz="2400" dirty="0">
              <a:latin typeface="Century Schoolbook" pitchFamily="18" charset="0"/>
            </a:endParaRPr>
          </a:p>
          <a:p>
            <a:pPr algn="l" rtl="0">
              <a:spcAft>
                <a:spcPts val="600"/>
              </a:spcAft>
              <a:buFont typeface="Wingdings" pitchFamily="2" charset="2"/>
              <a:buChar char="Ø"/>
            </a:pPr>
            <a:endParaRPr lang="en-US" sz="2400" dirty="0">
              <a:latin typeface="Century Schoolbook" pitchFamily="18" charset="0"/>
            </a:endParaRPr>
          </a:p>
          <a:p>
            <a:pPr algn="l" rtl="0">
              <a:spcAft>
                <a:spcPts val="600"/>
              </a:spcAft>
            </a:pPr>
            <a:endParaRPr lang="en-US" sz="2400" dirty="0">
              <a:latin typeface="Century Schoolbook" pitchFamily="18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214282" y="214290"/>
          <a:ext cx="7072362" cy="76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072362"/>
              </a:tblGrid>
              <a:tr h="762000">
                <a:tc>
                  <a:txBody>
                    <a:bodyPr/>
                    <a:lstStyle/>
                    <a:p>
                      <a:pPr algn="l"/>
                      <a:r>
                        <a:rPr lang="en-US" sz="3200" dirty="0" smtClean="0">
                          <a:latin typeface="Times New Roman" pitchFamily="18" charset="0"/>
                          <a:cs typeface="Times New Roman" pitchFamily="18" charset="0"/>
                        </a:rPr>
                        <a:t>(1)</a:t>
                      </a:r>
                      <a:r>
                        <a:rPr lang="en-US" sz="3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True Generalized </a:t>
                      </a:r>
                      <a:r>
                        <a:rPr lang="en-US" sz="32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Macrodontia</a:t>
                      </a:r>
                      <a:r>
                        <a:rPr lang="en-US" sz="3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:</a:t>
                      </a:r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0066"/>
                    </a:solidFill>
                  </a:tcPr>
                </a:tc>
              </a:tr>
            </a:tbl>
          </a:graphicData>
        </a:graphic>
      </p:graphicFrame>
      <p:pic>
        <p:nvPicPr>
          <p:cNvPr id="19465" name="Picture 9"/>
          <p:cNvPicPr>
            <a:picLocks noChangeAspect="1" noChangeArrowheads="1"/>
          </p:cNvPicPr>
          <p:nvPr/>
        </p:nvPicPr>
        <p:blipFill>
          <a:blip r:embed="rId2"/>
          <a:srcRect t="16251" r="32500" b="33749"/>
          <a:stretch>
            <a:fillRect/>
          </a:stretch>
        </p:blipFill>
        <p:spPr bwMode="auto">
          <a:xfrm>
            <a:off x="5572132" y="3286124"/>
            <a:ext cx="2671754" cy="330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6" name="Picture 10"/>
          <p:cNvPicPr>
            <a:picLocks noChangeAspect="1" noChangeArrowheads="1"/>
          </p:cNvPicPr>
          <p:nvPr/>
        </p:nvPicPr>
        <p:blipFill>
          <a:blip r:embed="rId3"/>
          <a:srcRect t="18750" b="35001"/>
          <a:stretch>
            <a:fillRect/>
          </a:stretch>
        </p:blipFill>
        <p:spPr bwMode="auto">
          <a:xfrm>
            <a:off x="285719" y="3000372"/>
            <a:ext cx="4990763" cy="3462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Box 3"/>
          <p:cNvSpPr txBox="1">
            <a:spLocks noChangeArrowheads="1"/>
          </p:cNvSpPr>
          <p:nvPr/>
        </p:nvSpPr>
        <p:spPr bwMode="auto">
          <a:xfrm>
            <a:off x="428596" y="857232"/>
            <a:ext cx="6715172" cy="2200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>
              <a:spcAft>
                <a:spcPts val="600"/>
              </a:spcAft>
              <a:buFont typeface="Wingdings" pitchFamily="2" charset="2"/>
              <a:buChar char="Ø"/>
            </a:pP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Normal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or slightly larger 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than normal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teeth in small 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jaws 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results 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in: </a:t>
            </a:r>
          </a:p>
          <a:p>
            <a:pPr algn="l" rtl="0">
              <a:buFont typeface="Wingdings" pitchFamily="2" charset="2"/>
              <a:buChar char="ü"/>
            </a:pP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crowding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of 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teeth</a:t>
            </a:r>
          </a:p>
          <a:p>
            <a:pPr algn="l" rtl="0">
              <a:buFont typeface="Wingdings" pitchFamily="2" charset="2"/>
              <a:buChar char="ü"/>
            </a:pP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malocclusion</a:t>
            </a:r>
          </a:p>
          <a:p>
            <a:pPr algn="l" rtl="0">
              <a:buFont typeface="Wingdings" pitchFamily="2" charset="2"/>
              <a:buChar char="ü"/>
            </a:pP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impaction may occur.</a:t>
            </a:r>
            <a:endParaRPr lang="en-US" sz="2200" dirty="0">
              <a:latin typeface="Times New Roman" pitchFamily="18" charset="0"/>
              <a:cs typeface="Times New Roman" pitchFamily="18" charset="0"/>
            </a:endParaRPr>
          </a:p>
          <a:p>
            <a:pPr lvl="1" algn="l" rtl="0">
              <a:spcAft>
                <a:spcPts val="600"/>
              </a:spcAft>
            </a:pPr>
            <a:endParaRPr lang="en-US" sz="22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428596" y="0"/>
          <a:ext cx="7972452" cy="76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972452"/>
              </a:tblGrid>
              <a:tr h="762000">
                <a:tc>
                  <a:txBody>
                    <a:bodyPr/>
                    <a:lstStyle/>
                    <a:p>
                      <a:pPr algn="l"/>
                      <a:r>
                        <a:rPr lang="en-US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(2)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Relative Generalized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Macrodontia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0066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" name="Table 3"/>
          <p:cNvGraphicFramePr>
            <a:graphicFrameLocks noGrp="1"/>
          </p:cNvGraphicFramePr>
          <p:nvPr/>
        </p:nvGraphicFramePr>
        <p:xfrm>
          <a:off x="285720" y="2714620"/>
          <a:ext cx="8358246" cy="76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358246"/>
              </a:tblGrid>
              <a:tr h="762000">
                <a:tc>
                  <a:txBody>
                    <a:bodyPr/>
                    <a:lstStyle/>
                    <a:p>
                      <a:pPr algn="l"/>
                      <a:r>
                        <a:rPr lang="en-US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(3)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Focal/Localized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Macrodontia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0066"/>
                    </a:solidFill>
                  </a:tcPr>
                </a:tc>
              </a:tr>
            </a:tbl>
          </a:graphicData>
        </a:graphic>
      </p:graphicFrame>
      <p:sp>
        <p:nvSpPr>
          <p:cNvPr id="6" name="مستطيل 5"/>
          <p:cNvSpPr/>
          <p:nvPr/>
        </p:nvSpPr>
        <p:spPr>
          <a:xfrm>
            <a:off x="571472" y="3429000"/>
            <a:ext cx="4572000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>
              <a:spcAft>
                <a:spcPts val="600"/>
              </a:spcAft>
              <a:buFont typeface="Wingdings" pitchFamily="2" charset="2"/>
              <a:buChar char="ü"/>
            </a:pP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uncommon condition.</a:t>
            </a:r>
          </a:p>
          <a:p>
            <a:pPr algn="l" rtl="0">
              <a:spcAft>
                <a:spcPts val="600"/>
              </a:spcAft>
              <a:buFont typeface="Wingdings" pitchFamily="2" charset="2"/>
              <a:buChar char="ü"/>
            </a:pP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unknown etiology.</a:t>
            </a:r>
          </a:p>
          <a:p>
            <a:pPr algn="l" rtl="0">
              <a:spcAft>
                <a:spcPts val="600"/>
              </a:spcAft>
            </a:pPr>
            <a:endParaRPr lang="en-US" sz="2200" dirty="0" smtClean="0">
              <a:latin typeface="Times New Roman" pitchFamily="18" charset="0"/>
              <a:cs typeface="Times New Roman" pitchFamily="18" charset="0"/>
            </a:endParaRPr>
          </a:p>
          <a:p>
            <a:pPr algn="l" rtl="0">
              <a:spcAft>
                <a:spcPts val="600"/>
              </a:spcAft>
              <a:buFont typeface="Wingdings" pitchFamily="2" charset="2"/>
              <a:buChar char="Ø"/>
            </a:pPr>
            <a:endParaRPr lang="en-US" sz="2200" dirty="0" smtClean="0">
              <a:latin typeface="Times New Roman" pitchFamily="18" charset="0"/>
              <a:cs typeface="Times New Roman" pitchFamily="18" charset="0"/>
            </a:endParaRPr>
          </a:p>
          <a:p>
            <a:pPr algn="l" rtl="0">
              <a:spcAft>
                <a:spcPts val="600"/>
              </a:spcAft>
              <a:buFont typeface="Wingdings" pitchFamily="2" charset="2"/>
              <a:buChar char="Ø"/>
            </a:pPr>
            <a:endParaRPr lang="en-US" sz="2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10"/>
          <p:cNvPicPr>
            <a:picLocks noChangeAspect="1" noChangeArrowheads="1"/>
          </p:cNvPicPr>
          <p:nvPr/>
        </p:nvPicPr>
        <p:blipFill>
          <a:blip r:embed="rId2"/>
          <a:srcRect l="14999" t="17500" r="13750" b="38750"/>
          <a:stretch>
            <a:fillRect/>
          </a:stretch>
        </p:blipFill>
        <p:spPr bwMode="auto">
          <a:xfrm>
            <a:off x="6000760" y="4191000"/>
            <a:ext cx="28956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9"/>
          <p:cNvPicPr>
            <a:picLocks noChangeAspect="1" noChangeArrowheads="1"/>
          </p:cNvPicPr>
          <p:nvPr/>
        </p:nvPicPr>
        <p:blipFill>
          <a:blip r:embed="rId3"/>
          <a:srcRect t="16251" r="25000" b="50000"/>
          <a:stretch>
            <a:fillRect/>
          </a:stretch>
        </p:blipFill>
        <p:spPr bwMode="auto">
          <a:xfrm>
            <a:off x="0" y="4601480"/>
            <a:ext cx="3343300" cy="2256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14744" y="3880711"/>
            <a:ext cx="2124078" cy="2977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571472" y="1214422"/>
            <a:ext cx="742955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Dental anomalies include variations in normal  number, size, eruption, or morphology of the teeth.</a:t>
            </a:r>
          </a:p>
          <a:p>
            <a:pPr algn="l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*Developmental abnormalities: occurred during the</a:t>
            </a:r>
            <a:br>
              <a:rPr lang="en-US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formation of the tooth or teeth. Most of the defects considered are inherited. </a:t>
            </a:r>
          </a:p>
          <a:p>
            <a:pPr algn="l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*Acquired abnormalities: result from changes to</a:t>
            </a:r>
            <a:br>
              <a:rPr lang="en-US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teeth after normal formation.</a:t>
            </a:r>
            <a:endParaRPr lang="ar-IQ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3"/>
          <p:cNvGraphicFramePr>
            <a:graphicFrameLocks noGrp="1"/>
          </p:cNvGraphicFramePr>
          <p:nvPr/>
        </p:nvGraphicFramePr>
        <p:xfrm>
          <a:off x="285720" y="142852"/>
          <a:ext cx="5105400" cy="76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05400"/>
              </a:tblGrid>
              <a:tr h="762000">
                <a:tc>
                  <a:txBody>
                    <a:bodyPr/>
                    <a:lstStyle/>
                    <a:p>
                      <a:r>
                        <a:rPr lang="en-US" sz="3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ERUPTION OF TEETH</a:t>
                      </a:r>
                      <a:endParaRPr lang="ar-IQ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</a:tr>
            </a:tbl>
          </a:graphicData>
        </a:graphic>
      </p:graphicFrame>
      <p:sp>
        <p:nvSpPr>
          <p:cNvPr id="4" name="مستطيل 3"/>
          <p:cNvSpPr/>
          <p:nvPr/>
        </p:nvSpPr>
        <p:spPr>
          <a:xfrm>
            <a:off x="285720" y="1000108"/>
            <a:ext cx="785818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>
              <a:buFont typeface="Wingdings" pitchFamily="2" charset="2"/>
              <a:buChar char="Ø"/>
            </a:pP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Transposition:</a:t>
            </a:r>
          </a:p>
          <a:p>
            <a:pPr algn="l" rtl="0">
              <a:buFont typeface="Wingdings" pitchFamily="2" charset="2"/>
              <a:buChar char="ü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Transposition is the condition in which two teeth have                                                                                         exchanged positions.</a:t>
            </a:r>
          </a:p>
          <a:p>
            <a:pPr algn="l" rtl="0">
              <a:buFont typeface="Arial" pitchFamily="34" charset="0"/>
              <a:buChar char="•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Frequently transposed teeth are the permanent canine and first premolar. </a:t>
            </a:r>
          </a:p>
          <a:p>
            <a:pPr algn="l" rtl="0">
              <a:buFont typeface="Arial" pitchFamily="34" charset="0"/>
              <a:buChar char="•"/>
            </a:pPr>
            <a:r>
              <a:rPr lang="ar-IQ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Second premolars infrequently lie between first and second molars. </a:t>
            </a:r>
          </a:p>
          <a:p>
            <a:pPr algn="l" rtl="0">
              <a:buFont typeface="Arial" pitchFamily="34" charset="0"/>
              <a:buChar char="•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The transposition of central and lateral incisors is rare.</a:t>
            </a:r>
            <a:endParaRPr lang="ar-IQ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00232" y="4214818"/>
            <a:ext cx="4752975" cy="240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7" name="رابط كسهم مستقيم 6"/>
          <p:cNvCxnSpPr/>
          <p:nvPr/>
        </p:nvCxnSpPr>
        <p:spPr>
          <a:xfrm rot="16200000" flipH="1">
            <a:off x="4893471" y="4607727"/>
            <a:ext cx="785818" cy="285752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رابط كسهم مستقيم 7"/>
          <p:cNvCxnSpPr/>
          <p:nvPr/>
        </p:nvCxnSpPr>
        <p:spPr>
          <a:xfrm rot="5400000">
            <a:off x="4893471" y="4750603"/>
            <a:ext cx="642942" cy="1588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G\رابع كركوك 2017\من المنتدى العربي للاسنان\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94701"/>
            <a:ext cx="4283968" cy="3212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E:\G\رابع كركوك 2017\من المنتدى العربي للاسنان\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4701"/>
            <a:ext cx="4104456" cy="3078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:\G\رابع كركوك 2017\من المنتدى العربي للاسنان\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429508"/>
            <a:ext cx="5904656" cy="4428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9090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3"/>
          <p:cNvGraphicFramePr>
            <a:graphicFrameLocks noGrp="1"/>
          </p:cNvGraphicFramePr>
          <p:nvPr/>
        </p:nvGraphicFramePr>
        <p:xfrm>
          <a:off x="457200" y="381000"/>
          <a:ext cx="7972452" cy="76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972452"/>
              </a:tblGrid>
              <a:tr h="762000">
                <a:tc>
                  <a:txBody>
                    <a:bodyPr/>
                    <a:lstStyle/>
                    <a:p>
                      <a:pPr algn="l"/>
                      <a:r>
                        <a:rPr lang="en-US" sz="3200" b="1" kern="1200" baseline="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ALTERED MORPHOLOGY OF TEETH</a:t>
                      </a:r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00FF"/>
                    </a:solidFill>
                  </a:tcPr>
                </a:tc>
              </a:tr>
            </a:tbl>
          </a:graphicData>
        </a:graphic>
      </p:graphicFrame>
      <p:sp>
        <p:nvSpPr>
          <p:cNvPr id="3" name="مستطيل 2"/>
          <p:cNvSpPr/>
          <p:nvPr/>
        </p:nvSpPr>
        <p:spPr>
          <a:xfrm>
            <a:off x="428596" y="1285860"/>
            <a:ext cx="8717451" cy="35394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>
              <a:buFont typeface="Wingdings" pitchFamily="2" charset="2"/>
              <a:buChar char="Ø"/>
            </a:pP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Fusion:</a:t>
            </a:r>
          </a:p>
          <a:p>
            <a:pPr algn="l" rtl="0">
              <a:buFont typeface="Wingdings" pitchFamily="2" charset="2"/>
              <a:buChar char="ü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Fusion of teeth results from the combining of adjacent tooth germs,</a:t>
            </a:r>
          </a:p>
          <a:p>
            <a:pPr algn="l" rtl="0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 resulting in union of the developing teeth. </a:t>
            </a:r>
          </a:p>
          <a:p>
            <a:pPr algn="l" rtl="0">
              <a:buFont typeface="Wingdings" pitchFamily="2" charset="2"/>
              <a:buChar char="ü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OR fusion results when two tooth germs develop so close together</a:t>
            </a:r>
          </a:p>
          <a:p>
            <a:pPr algn="l" rtl="0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 that as they grow, they contact and fuse before calcification.</a:t>
            </a:r>
          </a:p>
          <a:p>
            <a:pPr algn="l" rtl="0">
              <a:buFont typeface="Wingdings" pitchFamily="2" charset="2"/>
              <a:buChar char="ü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OR a physical force or pressure generated during development </a:t>
            </a:r>
          </a:p>
          <a:p>
            <a:pPr algn="l" rtl="0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  causes  contact of adjacent tooth buds.</a:t>
            </a:r>
          </a:p>
          <a:p>
            <a:pPr algn="l" rtl="0"/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l" rtl="0"/>
            <a:endParaRPr lang="ar-IQ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285720" y="4071942"/>
            <a:ext cx="8334404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>
              <a:spcAft>
                <a:spcPts val="600"/>
              </a:spcAft>
              <a:buFont typeface="Wingdings" pitchFamily="2" charset="2"/>
              <a:buChar char="ü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Appears as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a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single large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tooth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structure which may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involve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                                     entire length of teeth, or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may involve roots only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where the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cementum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&amp;dentin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are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shared.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003" y="357166"/>
            <a:ext cx="3827033" cy="2500330"/>
          </a:xfrm>
          <a:prstGeom prst="rect">
            <a:avLst/>
          </a:prstGeom>
        </p:spPr>
      </p:pic>
      <p:pic>
        <p:nvPicPr>
          <p:cNvPr id="3" name="صورة 2" descr="7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0496" y="285728"/>
            <a:ext cx="1804036" cy="2714644"/>
          </a:xfrm>
          <a:prstGeom prst="rect">
            <a:avLst/>
          </a:prstGeom>
        </p:spPr>
      </p:pic>
      <p:pic>
        <p:nvPicPr>
          <p:cNvPr id="4" name="صورة 3" descr="8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0364" y="3429000"/>
            <a:ext cx="4368954" cy="2880274"/>
          </a:xfrm>
          <a:prstGeom prst="rect">
            <a:avLst/>
          </a:prstGeom>
        </p:spPr>
      </p:pic>
      <p:pic>
        <p:nvPicPr>
          <p:cNvPr id="5" name="صورة 4" descr="9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0100" y="3245374"/>
            <a:ext cx="2000264" cy="31412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500034" y="1214422"/>
            <a:ext cx="750099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MANAGEMENT: It depends on which teeth are involved, the degree of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fusion,and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the morphologic result</a:t>
            </a:r>
          </a:p>
          <a:p>
            <a:pPr algn="l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*they may be retained as they are in deciduous teeth.</a:t>
            </a:r>
          </a:p>
          <a:p>
            <a:pPr algn="l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*In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permenant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teeth, the fused crowns may be reshaped with a restoration that mimics two independent crowns.</a:t>
            </a:r>
          </a:p>
          <a:p>
            <a:pPr algn="l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*Endodontic therapy may be necessary and perhaps may</a:t>
            </a:r>
          </a:p>
          <a:p>
            <a:pPr algn="l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be difficult or impossible if the root canals are of unusual</a:t>
            </a:r>
          </a:p>
          <a:p>
            <a:pPr algn="l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shape. </a:t>
            </a:r>
          </a:p>
          <a:p>
            <a:pPr algn="l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*In some cases it is most prudent to leave the teeth as they are.</a:t>
            </a:r>
            <a:endParaRPr lang="ar-IQ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214282" y="500042"/>
            <a:ext cx="441499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>
              <a:buFont typeface="Wingdings" pitchFamily="2" charset="2"/>
              <a:buChar char="Ø"/>
            </a:pP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Gemination (twining):</a:t>
            </a:r>
            <a:endParaRPr lang="ar-IQ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صورة 3" descr="1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6645" y="2214553"/>
            <a:ext cx="1857356" cy="2930139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285720" y="1357298"/>
            <a:ext cx="7786742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*Gemination is a rare anomaly that arises when the tooth bud of a single tooth attempts to divide.</a:t>
            </a:r>
          </a:p>
          <a:p>
            <a:pPr algn="l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The result may be an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invagination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of the crown, with</a:t>
            </a:r>
          </a:p>
          <a:p>
            <a:pPr algn="l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partial division, or in rare cases complete division</a:t>
            </a:r>
          </a:p>
          <a:p>
            <a:pPr algn="l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throughout the crown and root, producing identical</a:t>
            </a:r>
          </a:p>
          <a:p>
            <a:pPr algn="l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structures. Complete twinning results in a normal tooth</a:t>
            </a:r>
          </a:p>
          <a:p>
            <a:pPr algn="l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plus a supernumerary tooth in the arch. </a:t>
            </a:r>
          </a:p>
          <a:p>
            <a:pPr algn="l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CAUSE: is unknown, or it may be familial.</a:t>
            </a:r>
          </a:p>
          <a:p>
            <a:pPr algn="l"/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*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The patient has a larger tooth but a normal number of teeth overall, in contrast to fusion, where the patient would appear to be missing one tooth.</a:t>
            </a:r>
            <a:endParaRPr lang="ar-IQ" sz="24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571472" y="428604"/>
            <a:ext cx="728667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MANAGEMENT : Affected teeth can cause malocclusion and lead to periodontal disease.</a:t>
            </a:r>
          </a:p>
          <a:p>
            <a:pPr algn="l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the affected tooth may be removed (if it is deciduous).</a:t>
            </a:r>
          </a:p>
          <a:p>
            <a:pPr algn="l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the crown(s) may be restored or reshaped.</a:t>
            </a:r>
          </a:p>
          <a:p>
            <a:pPr algn="l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OR the tooth may be left untreated and periodically examined to preclude the development of complications.</a:t>
            </a:r>
            <a:endParaRPr lang="ar-IQ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2786058"/>
            <a:ext cx="4086225" cy="324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5" name="رابط كسهم مستقيم 4"/>
          <p:cNvCxnSpPr/>
          <p:nvPr/>
        </p:nvCxnSpPr>
        <p:spPr>
          <a:xfrm rot="5400000" flipH="1" flipV="1">
            <a:off x="1035819" y="3393281"/>
            <a:ext cx="1071570" cy="57150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رابط كسهم مستقيم 5"/>
          <p:cNvCxnSpPr/>
          <p:nvPr/>
        </p:nvCxnSpPr>
        <p:spPr>
          <a:xfrm rot="5400000" flipH="1" flipV="1">
            <a:off x="3143240" y="3786190"/>
            <a:ext cx="1285884" cy="57150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10"/>
          <p:cNvPicPr>
            <a:picLocks noChangeAspect="1" noChangeArrowheads="1"/>
          </p:cNvPicPr>
          <p:nvPr/>
        </p:nvPicPr>
        <p:blipFill>
          <a:blip r:embed="rId3"/>
          <a:srcRect t="21249" b="28751"/>
          <a:stretch>
            <a:fillRect/>
          </a:stretch>
        </p:blipFill>
        <p:spPr bwMode="auto">
          <a:xfrm>
            <a:off x="5143504" y="3000372"/>
            <a:ext cx="3505200" cy="262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1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910" y="428605"/>
            <a:ext cx="3000396" cy="4584606"/>
          </a:xfrm>
          <a:prstGeom prst="rect">
            <a:avLst/>
          </a:prstGeom>
        </p:spPr>
      </p:pic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3910299" y="298151"/>
            <a:ext cx="4643470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Fusion of the left mandibular central and lateral incisors (two</a:t>
            </a:r>
            <a:b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individual roots, two root canals and two joined crowns). </a:t>
            </a:r>
          </a:p>
          <a:p>
            <a:pPr lvl="0"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Gemination 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of right mandibular central incisor has one root, one root canal and a partially bifid dental crown.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6" name="رابط كسهم مستقيم 5"/>
          <p:cNvCxnSpPr/>
          <p:nvPr/>
        </p:nvCxnSpPr>
        <p:spPr>
          <a:xfrm flipH="1">
            <a:off x="3071802" y="908720"/>
            <a:ext cx="928694" cy="66289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رابط كسهم مستقيم 6"/>
          <p:cNvCxnSpPr/>
          <p:nvPr/>
        </p:nvCxnSpPr>
        <p:spPr>
          <a:xfrm flipH="1" flipV="1">
            <a:off x="1928794" y="1928802"/>
            <a:ext cx="1981505" cy="20405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 descr="نتيجة بحث الصور عن ‪fusion and gemination‬‏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432086"/>
            <a:ext cx="3995936" cy="3395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214282" y="500042"/>
            <a:ext cx="289912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>
              <a:buFont typeface="Wingdings" pitchFamily="2" charset="2"/>
              <a:buChar char="Ø"/>
            </a:pP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Concrescence</a:t>
            </a:r>
            <a:endParaRPr lang="ar-IQ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5008" y="3714752"/>
            <a:ext cx="3428992" cy="24456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مستطيل 2"/>
          <p:cNvSpPr/>
          <p:nvPr/>
        </p:nvSpPr>
        <p:spPr>
          <a:xfrm>
            <a:off x="214282" y="1142984"/>
            <a:ext cx="8358246" cy="54938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*It occurs when the roots of two or more teeth are</a:t>
            </a:r>
          </a:p>
          <a:p>
            <a:pPr algn="l" rtl="0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united by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cementum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l" rtl="0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*It may involve either primary or secondary teeth. </a:t>
            </a:r>
          </a:p>
          <a:p>
            <a:pPr algn="l" rtl="0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CAUSES: is unknown, space restriction during </a:t>
            </a:r>
          </a:p>
          <a:p>
            <a:pPr algn="l" rtl="0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development, local trauma, excessive occlusal force,</a:t>
            </a:r>
          </a:p>
          <a:p>
            <a:pPr algn="l" rtl="0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or local infection after development. </a:t>
            </a:r>
          </a:p>
          <a:p>
            <a:pPr algn="l" rtl="0"/>
            <a:r>
              <a:rPr lang="ar-IQ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* Maxillary molars are most frequently involved, </a:t>
            </a:r>
          </a:p>
          <a:p>
            <a:pPr algn="l" rtl="0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especially 3</a:t>
            </a:r>
            <a:r>
              <a:rPr lang="en-US" sz="2400" baseline="30000" dirty="0" smtClean="0">
                <a:latin typeface="Times New Roman" pitchFamily="18" charset="0"/>
                <a:cs typeface="Times New Roman" pitchFamily="18" charset="0"/>
              </a:rPr>
              <a:t>rd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molar and a supernumerary tooth.</a:t>
            </a:r>
          </a:p>
          <a:p>
            <a:pPr algn="l" rtl="0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*Involved teeth may fail to erupt or may </a:t>
            </a:r>
          </a:p>
          <a:p>
            <a:pPr algn="l" rtl="0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erupt incompletely.</a:t>
            </a:r>
          </a:p>
          <a:p>
            <a:pPr algn="l" rtl="0">
              <a:spcAft>
                <a:spcPts val="600"/>
              </a:spcAft>
              <a:buFont typeface="Wingdings" pitchFamily="2" charset="2"/>
              <a:buChar char="Ø"/>
              <a:defRPr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Often requires no treatment unless </a:t>
            </a:r>
          </a:p>
          <a:p>
            <a:pPr algn="l" rtl="0">
              <a:spcAft>
                <a:spcPts val="600"/>
              </a:spcAft>
              <a:defRPr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union interferes with eruption; </a:t>
            </a:r>
          </a:p>
          <a:p>
            <a:pPr algn="l" rtl="0">
              <a:spcAft>
                <a:spcPts val="600"/>
              </a:spcAft>
              <a:defRPr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then surgical removal may be warranted. </a:t>
            </a:r>
          </a:p>
          <a:p>
            <a:pPr algn="l" rtl="0"/>
            <a:r>
              <a:rPr lang="ar-IQ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ar-IQ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9"/>
          <p:cNvPicPr>
            <a:picLocks noChangeAspect="1" noChangeArrowheads="1"/>
          </p:cNvPicPr>
          <p:nvPr/>
        </p:nvPicPr>
        <p:blipFill>
          <a:blip r:embed="rId3"/>
          <a:srcRect l="5624" t="3751" r="15625" b="10001"/>
          <a:stretch>
            <a:fillRect/>
          </a:stretch>
        </p:blipFill>
        <p:spPr bwMode="auto">
          <a:xfrm>
            <a:off x="6786578" y="0"/>
            <a:ext cx="2357422" cy="3630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مستطيل 5"/>
          <p:cNvSpPr/>
          <p:nvPr/>
        </p:nvSpPr>
        <p:spPr>
          <a:xfrm>
            <a:off x="6066693" y="6215082"/>
            <a:ext cx="284885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Concrescence of 7&amp;8</a:t>
            </a:r>
            <a:endParaRPr lang="ar-IQ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428596" y="642918"/>
            <a:ext cx="8215370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*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Taurodont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teeth have longitudinally enlarged pulp chambers.</a:t>
            </a:r>
          </a:p>
          <a:p>
            <a:pPr algn="l"/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*The crown is of normal shape and size, but the body is                  elongated and the roots are short. </a:t>
            </a:r>
          </a:p>
          <a:p>
            <a:pPr algn="l"/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*The pulp chamber extends from a normal position in the crown     throughout the length of the extended body, leading to an              increased distance between the CEJ and the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furcation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l"/>
            <a:endParaRPr lang="ar-IQ" sz="2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مستطيل 2"/>
          <p:cNvSpPr/>
          <p:nvPr/>
        </p:nvSpPr>
        <p:spPr>
          <a:xfrm>
            <a:off x="214282" y="142852"/>
            <a:ext cx="297203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>
              <a:buFont typeface="Wingdings" pitchFamily="2" charset="2"/>
              <a:buChar char="Ø"/>
            </a:pP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Taurodontism</a:t>
            </a:r>
            <a:endParaRPr lang="ar-IQ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10"/>
          <p:cNvPicPr>
            <a:picLocks noChangeAspect="1" noChangeArrowheads="1"/>
          </p:cNvPicPr>
          <p:nvPr/>
        </p:nvPicPr>
        <p:blipFill>
          <a:blip r:embed="rId2"/>
          <a:srcRect t="17500" b="25000"/>
          <a:stretch>
            <a:fillRect/>
          </a:stretch>
        </p:blipFill>
        <p:spPr bwMode="auto">
          <a:xfrm>
            <a:off x="5572132" y="3857628"/>
            <a:ext cx="3268663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5786" y="3856128"/>
            <a:ext cx="1857388" cy="2797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857488" y="3840204"/>
            <a:ext cx="2551114" cy="2862225"/>
          </a:xfrm>
          <a:prstGeom prst="rect">
            <a:avLst/>
          </a:prstGeom>
        </p:spPr>
      </p:pic>
      <p:sp>
        <p:nvSpPr>
          <p:cNvPr id="7" name="مستطيل 6"/>
          <p:cNvSpPr/>
          <p:nvPr/>
        </p:nvSpPr>
        <p:spPr>
          <a:xfrm>
            <a:off x="500034" y="2714620"/>
            <a:ext cx="728667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>
              <a:buFont typeface="Wingdings" pitchFamily="2" charset="2"/>
              <a:buChar char="Ø"/>
            </a:pP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It may be associated with : Oral-facial-digital Syndrome.</a:t>
            </a:r>
          </a:p>
          <a:p>
            <a:pPr algn="l" rtl="0">
              <a:buFont typeface="Wingdings" pitchFamily="2" charset="2"/>
              <a:buChar char="§"/>
            </a:pP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Amelogenesis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Imperfecta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-Type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IV,Down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Syndrome. </a:t>
            </a:r>
          </a:p>
          <a:p>
            <a:pPr algn="l" rtl="0">
              <a:spcAft>
                <a:spcPts val="600"/>
              </a:spcAft>
              <a:buFont typeface="Wingdings" pitchFamily="2" charset="2"/>
              <a:buChar char="Ø"/>
            </a:pP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No treatment is required.</a:t>
            </a:r>
            <a:endParaRPr lang="en-US" sz="2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Box 3"/>
          <p:cNvSpPr txBox="1">
            <a:spLocks noChangeArrowheads="1"/>
          </p:cNvSpPr>
          <p:nvPr/>
        </p:nvSpPr>
        <p:spPr bwMode="auto">
          <a:xfrm>
            <a:off x="285720" y="2143116"/>
            <a:ext cx="5029200" cy="1354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>
              <a:spcAft>
                <a:spcPts val="600"/>
              </a:spcAft>
              <a:buFont typeface="Wingdings" pitchFamily="2" charset="2"/>
              <a:buChar char="Ø"/>
            </a:pPr>
            <a:r>
              <a:rPr lang="en-US" sz="2400" dirty="0">
                <a:latin typeface="Century Schoolbook" pitchFamily="18" charset="0"/>
              </a:rPr>
              <a:t> </a:t>
            </a:r>
            <a:r>
              <a:rPr lang="en-US" sz="2400" dirty="0" smtClean="0">
                <a:latin typeface="Century Schoolbook" pitchFamily="18" charset="0"/>
              </a:rPr>
              <a:t>Supernumerary.</a:t>
            </a:r>
            <a:endParaRPr lang="en-US" sz="2400" dirty="0">
              <a:latin typeface="Century Schoolbook" pitchFamily="18" charset="0"/>
            </a:endParaRPr>
          </a:p>
          <a:p>
            <a:pPr algn="l" rtl="0">
              <a:spcAft>
                <a:spcPts val="600"/>
              </a:spcAft>
              <a:buFont typeface="Wingdings" pitchFamily="2" charset="2"/>
              <a:buChar char="Ø"/>
            </a:pPr>
            <a:r>
              <a:rPr lang="en-US" sz="2400" dirty="0" smtClean="0">
                <a:latin typeface="Century Schoolbook" pitchFamily="18" charset="0"/>
              </a:rPr>
              <a:t> Missing.</a:t>
            </a:r>
            <a:endParaRPr lang="en-US" sz="2400" dirty="0">
              <a:latin typeface="Century Schoolbook" pitchFamily="18" charset="0"/>
            </a:endParaRPr>
          </a:p>
          <a:p>
            <a:pPr algn="l" rtl="0">
              <a:spcAft>
                <a:spcPts val="600"/>
              </a:spcAft>
              <a:buFont typeface="Wingdings" pitchFamily="2" charset="2"/>
              <a:buChar char="Ø"/>
            </a:pPr>
            <a:r>
              <a:rPr lang="en-US" sz="2400" dirty="0" smtClean="0">
                <a:latin typeface="Century Schoolbook" pitchFamily="18" charset="0"/>
              </a:rPr>
              <a:t> Impaction.</a:t>
            </a:r>
            <a:endParaRPr lang="en-US" sz="2400" dirty="0">
              <a:latin typeface="Century Schoolbook" pitchFamily="18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6781969"/>
              </p:ext>
            </p:extLst>
          </p:nvPr>
        </p:nvGraphicFramePr>
        <p:xfrm>
          <a:off x="190440" y="993614"/>
          <a:ext cx="5105400" cy="76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05400"/>
              </a:tblGrid>
              <a:tr h="76200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Times New Roman" pitchFamily="18" charset="0"/>
                          <a:cs typeface="Times New Roman" pitchFamily="18" charset="0"/>
                        </a:rPr>
                        <a:t>Number</a:t>
                      </a:r>
                      <a:r>
                        <a:rPr lang="en-US" sz="3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and Eruption </a:t>
                      </a:r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</a:tr>
            </a:tbl>
          </a:graphicData>
        </a:graphic>
      </p:graphicFrame>
      <p:pic>
        <p:nvPicPr>
          <p:cNvPr id="23561" name="Picture 9"/>
          <p:cNvPicPr>
            <a:picLocks noChangeAspect="1" noChangeArrowheads="1"/>
          </p:cNvPicPr>
          <p:nvPr/>
        </p:nvPicPr>
        <p:blipFill>
          <a:blip r:embed="rId2"/>
          <a:srcRect t="13750" b="39999"/>
          <a:stretch>
            <a:fillRect/>
          </a:stretch>
        </p:blipFill>
        <p:spPr bwMode="auto">
          <a:xfrm>
            <a:off x="5314920" y="1442688"/>
            <a:ext cx="3614774" cy="2508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2" name="Picture 10"/>
          <p:cNvPicPr>
            <a:picLocks noChangeAspect="1" noChangeArrowheads="1"/>
          </p:cNvPicPr>
          <p:nvPr/>
        </p:nvPicPr>
        <p:blipFill>
          <a:blip r:embed="rId3"/>
          <a:srcRect t="16251" b="39999"/>
          <a:stretch>
            <a:fillRect/>
          </a:stretch>
        </p:blipFill>
        <p:spPr bwMode="auto">
          <a:xfrm>
            <a:off x="785786" y="4000504"/>
            <a:ext cx="3265737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مستطيل 6"/>
          <p:cNvSpPr/>
          <p:nvPr/>
        </p:nvSpPr>
        <p:spPr>
          <a:xfrm>
            <a:off x="1000100" y="285728"/>
            <a:ext cx="624081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Developmental abnormalities</a:t>
            </a:r>
            <a:endParaRPr lang="ar-IQ" sz="4000" dirty="0"/>
          </a:p>
        </p:txBody>
      </p:sp>
      <p:pic>
        <p:nvPicPr>
          <p:cNvPr id="8" name="صورة 12" descr="C:\Users\HP\Desktop\Vertical_impaction_wisdom_tooth_infectio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9392" y="4060348"/>
            <a:ext cx="3345829" cy="2761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6613" y="2913731"/>
            <a:ext cx="1762371" cy="1962424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428596" y="357166"/>
            <a:ext cx="267573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>
              <a:buFont typeface="Wingdings" pitchFamily="2" charset="2"/>
              <a:buChar char="Ø"/>
            </a:pP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Dilaceration</a:t>
            </a:r>
            <a:endParaRPr lang="ar-IQ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90811" y="2008178"/>
            <a:ext cx="2786068" cy="48498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مستطيل 3"/>
          <p:cNvSpPr/>
          <p:nvPr/>
        </p:nvSpPr>
        <p:spPr>
          <a:xfrm>
            <a:off x="428596" y="857232"/>
            <a:ext cx="7643866" cy="28746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*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Dilaceration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is a disturbance in tooth formation that produces a sharp bend or curve in the tooth (root or crown).</a:t>
            </a:r>
          </a:p>
          <a:p>
            <a:pPr algn="l" rtl="0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*CAUSES: trauma  to the calcified portion of a partially formed tooth, or due to true developmental anomaly.</a:t>
            </a:r>
          </a:p>
          <a:p>
            <a:pPr algn="l" rtl="0">
              <a:lnSpc>
                <a:spcPct val="80000"/>
              </a:lnSpc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*Treatment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l" rtl="0">
              <a:lnSpc>
                <a:spcPct val="80000"/>
              </a:lnSpc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No treatment. However, teeth with dilacerated roots</a:t>
            </a:r>
          </a:p>
          <a:p>
            <a:pPr algn="l" rtl="0">
              <a:lnSpc>
                <a:spcPct val="80000"/>
              </a:lnSpc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make extractions more complex.</a:t>
            </a:r>
          </a:p>
          <a:p>
            <a:pPr algn="l" rtl="0"/>
            <a:endParaRPr lang="ar-IQ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9"/>
          <p:cNvPicPr>
            <a:picLocks noChangeAspect="1" noChangeArrowheads="1"/>
          </p:cNvPicPr>
          <p:nvPr/>
        </p:nvPicPr>
        <p:blipFill>
          <a:blip r:embed="rId4" cstate="print"/>
          <a:srcRect t="16251" r="4375" b="28751"/>
          <a:stretch>
            <a:fillRect/>
          </a:stretch>
        </p:blipFill>
        <p:spPr bwMode="auto">
          <a:xfrm>
            <a:off x="4000496" y="4857736"/>
            <a:ext cx="2318488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3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3409931"/>
            <a:ext cx="3929378" cy="34480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مستطيل 7"/>
          <p:cNvSpPr/>
          <p:nvPr/>
        </p:nvSpPr>
        <p:spPr>
          <a:xfrm>
            <a:off x="538666" y="6488668"/>
            <a:ext cx="280878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Dilaceration</a:t>
            </a:r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of the crown</a:t>
            </a:r>
            <a:endParaRPr lang="ar-IQ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مربع نص 8"/>
          <p:cNvSpPr txBox="1"/>
          <p:nvPr/>
        </p:nvSpPr>
        <p:spPr>
          <a:xfrm>
            <a:off x="0" y="3429000"/>
            <a:ext cx="1428760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specimen</a:t>
            </a:r>
            <a:endParaRPr lang="ar-IQ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مربع نص 9"/>
          <p:cNvSpPr txBox="1"/>
          <p:nvPr/>
        </p:nvSpPr>
        <p:spPr>
          <a:xfrm>
            <a:off x="2428860" y="3429000"/>
            <a:ext cx="1428760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X-Ray</a:t>
            </a:r>
            <a:endParaRPr lang="ar-IQ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22312" y="188640"/>
            <a:ext cx="2814651" cy="4635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مستطيل 2"/>
          <p:cNvSpPr/>
          <p:nvPr/>
        </p:nvSpPr>
        <p:spPr>
          <a:xfrm>
            <a:off x="3923928" y="836712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Dilacerated root. The apical portion of the root is bent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buccally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or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lingually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into the plane of the central ray. Note the halo in the apical region, produced by the PDL</a:t>
            </a:r>
          </a:p>
          <a:p>
            <a:pPr algn="l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space (arrow).</a:t>
            </a:r>
            <a:endParaRPr lang="ar-IQ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صورة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3145036"/>
            <a:ext cx="4464496" cy="32362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357158" y="214290"/>
            <a:ext cx="722345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>
              <a:buFont typeface="Wingdings" pitchFamily="2" charset="2"/>
              <a:buChar char="Ø"/>
            </a:pP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Dens in Dente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(invaginated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odontome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ar-IQ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صورة 4" descr="3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1802" y="3714752"/>
            <a:ext cx="3308063" cy="2853051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571472" y="1285860"/>
            <a:ext cx="8001056" cy="29084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*It is an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infolding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of the outer surface of a tooth into the interior usually in the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cingulum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pit region of maxillary lateral incisors (tooth within a tooth). </a:t>
            </a:r>
          </a:p>
          <a:p>
            <a:pPr algn="l" rtl="0">
              <a:spcAft>
                <a:spcPts val="600"/>
              </a:spcAft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*It is of 2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forms:coronal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&amp;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radicular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l" rtl="0">
              <a:spcAft>
                <a:spcPts val="600"/>
              </a:spcAft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*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Clinicaly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varies from slight enlargement of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cingulum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l" rtl="0">
              <a:spcAft>
                <a:spcPts val="600"/>
              </a:spcAft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  to a deep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infolding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that extends to the apex.</a:t>
            </a:r>
          </a:p>
          <a:p>
            <a:pPr algn="l" rtl="0">
              <a:spcAft>
                <a:spcPts val="600"/>
              </a:spcAft>
            </a:pP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3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1604" y="214290"/>
            <a:ext cx="4786314" cy="3142095"/>
          </a:xfrm>
          <a:prstGeom prst="rect">
            <a:avLst/>
          </a:prstGeom>
        </p:spPr>
      </p:pic>
      <p:pic>
        <p:nvPicPr>
          <p:cNvPr id="3" name="صورة 2" descr="3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11" y="3500438"/>
            <a:ext cx="4583895" cy="3027739"/>
          </a:xfrm>
          <a:prstGeom prst="rect">
            <a:avLst/>
          </a:prstGeom>
        </p:spPr>
      </p:pic>
      <p:pic>
        <p:nvPicPr>
          <p:cNvPr id="4" name="صورة 3" descr="37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4876" y="3500438"/>
            <a:ext cx="4214810" cy="3045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571480"/>
            <a:ext cx="7677150" cy="424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مستطيل 2"/>
          <p:cNvSpPr/>
          <p:nvPr/>
        </p:nvSpPr>
        <p:spPr>
          <a:xfrm>
            <a:off x="1000100" y="5072074"/>
            <a:ext cx="671517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*Most cases of dens in dente are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discovered radiographically. It is more  radiopaque than the surrounding tooth  structure and can easily be identified.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357158" y="1000108"/>
            <a:ext cx="7929618" cy="49705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*In contrast to the dens in dente, Dens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Evaginatus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is the result of an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outfolding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of the enamel organ, involving an extra cusp or tubercle that protrudes from the tooth.</a:t>
            </a:r>
          </a:p>
          <a:p>
            <a:pPr algn="l" rtl="0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*Premolars are more likely to be affected than any other tooth.</a:t>
            </a:r>
          </a:p>
          <a:p>
            <a:pPr algn="l" rtl="0">
              <a:spcAft>
                <a:spcPts val="600"/>
              </a:spcAft>
            </a:pPr>
            <a:r>
              <a:rPr lang="en-US" sz="2400" dirty="0" smtClean="0">
                <a:latin typeface="Century Schoolbook" pitchFamily="18" charset="0"/>
              </a:rPr>
              <a:t>*Located on occlusal surface between buccal &amp; lingual cusps of </a:t>
            </a:r>
            <a:r>
              <a:rPr lang="en-US" sz="2400" dirty="0" err="1" smtClean="0">
                <a:latin typeface="Century Schoolbook" pitchFamily="18" charset="0"/>
              </a:rPr>
              <a:t>premolars.It</a:t>
            </a:r>
            <a:r>
              <a:rPr lang="en-US" sz="2400" dirty="0" smtClean="0">
                <a:latin typeface="Century Schoolbook" pitchFamily="18" charset="0"/>
              </a:rPr>
              <a:t> may be unilateral or bilateral.</a:t>
            </a:r>
          </a:p>
          <a:p>
            <a:pPr algn="l" rtl="0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*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CAUSE:is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unknown, but is thought to be a result of genetics or a disruption of the tooth during formation.</a:t>
            </a:r>
          </a:p>
          <a:p>
            <a:pPr algn="l" rtl="0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*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TREATMENT:This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condition requires monitoring as the tooth can lose its blood and nerve supply as a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result,and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may need root canal treatment.</a:t>
            </a:r>
          </a:p>
          <a:p>
            <a:pPr algn="l" rtl="0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400" dirty="0" smtClean="0">
                <a:latin typeface="Times New Roman" pitchFamily="18" charset="0"/>
                <a:cs typeface="Times New Roman" pitchFamily="18" charset="0"/>
              </a:rPr>
            </a:b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مستطيل 2"/>
          <p:cNvSpPr/>
          <p:nvPr/>
        </p:nvSpPr>
        <p:spPr>
          <a:xfrm>
            <a:off x="357158" y="214290"/>
            <a:ext cx="685804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>
              <a:buFont typeface="Wingdings" pitchFamily="2" charset="2"/>
              <a:buChar char="Ø"/>
            </a:pP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Dens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Evaginatus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( Leong's premolar)</a:t>
            </a:r>
            <a:endParaRPr lang="ar-IQ" sz="3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9"/>
          <p:cNvPicPr>
            <a:picLocks noChangeAspect="1" noChangeArrowheads="1"/>
          </p:cNvPicPr>
          <p:nvPr/>
        </p:nvPicPr>
        <p:blipFill>
          <a:blip r:embed="rId2"/>
          <a:srcRect l="11250" t="14999" r="10001" b="12500"/>
          <a:stretch>
            <a:fillRect/>
          </a:stretch>
        </p:blipFill>
        <p:spPr bwMode="auto">
          <a:xfrm rot="5400000">
            <a:off x="2258690" y="3738399"/>
            <a:ext cx="2620331" cy="3618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9"/>
          <p:cNvPicPr>
            <a:picLocks noChangeAspect="1" noChangeArrowheads="1"/>
          </p:cNvPicPr>
          <p:nvPr/>
        </p:nvPicPr>
        <p:blipFill>
          <a:blip r:embed="rId3"/>
          <a:srcRect t="31250" r="17500" b="21249"/>
          <a:stretch>
            <a:fillRect/>
          </a:stretch>
        </p:blipFill>
        <p:spPr bwMode="auto">
          <a:xfrm>
            <a:off x="539552" y="143800"/>
            <a:ext cx="4629995" cy="3998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رابط كسهم مستقيم 10"/>
          <p:cNvCxnSpPr/>
          <p:nvPr/>
        </p:nvCxnSpPr>
        <p:spPr>
          <a:xfrm rot="16200000" flipV="1">
            <a:off x="8036743" y="2321711"/>
            <a:ext cx="500066" cy="142876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رابط كسهم مستقيم 11"/>
          <p:cNvCxnSpPr/>
          <p:nvPr/>
        </p:nvCxnSpPr>
        <p:spPr>
          <a:xfrm rot="16200000" flipV="1">
            <a:off x="7786710" y="2643182"/>
            <a:ext cx="357190" cy="71438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مجموعة 12"/>
          <p:cNvGrpSpPr/>
          <p:nvPr/>
        </p:nvGrpSpPr>
        <p:grpSpPr>
          <a:xfrm>
            <a:off x="5580112" y="220447"/>
            <a:ext cx="3444182" cy="4845472"/>
            <a:chOff x="5580112" y="220447"/>
            <a:chExt cx="3444182" cy="4845472"/>
          </a:xfrm>
        </p:grpSpPr>
        <p:grpSp>
          <p:nvGrpSpPr>
            <p:cNvPr id="2" name="مجموعة 1"/>
            <p:cNvGrpSpPr/>
            <p:nvPr/>
          </p:nvGrpSpPr>
          <p:grpSpPr>
            <a:xfrm>
              <a:off x="5580112" y="220447"/>
              <a:ext cx="3444182" cy="4845472"/>
              <a:chOff x="6433282" y="2534002"/>
              <a:chExt cx="2629526" cy="4306874"/>
            </a:xfrm>
          </p:grpSpPr>
          <p:pic>
            <p:nvPicPr>
              <p:cNvPr id="5" name="Picture 3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6433282" y="2534002"/>
                <a:ext cx="2629526" cy="43068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9" name="شارة رتبة 8"/>
              <p:cNvSpPr/>
              <p:nvPr/>
            </p:nvSpPr>
            <p:spPr>
              <a:xfrm rot="2602804">
                <a:off x="7596831" y="2800745"/>
                <a:ext cx="340722" cy="320342"/>
              </a:xfrm>
              <a:prstGeom prst="chevron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IQ">
                  <a:solidFill>
                    <a:schemeClr val="tx1"/>
                  </a:solidFill>
                </a:endParaRPr>
              </a:p>
            </p:txBody>
          </p:sp>
        </p:grpSp>
        <p:cxnSp>
          <p:nvCxnSpPr>
            <p:cNvPr id="10" name="رابط كسهم مستقيم 9"/>
            <p:cNvCxnSpPr/>
            <p:nvPr/>
          </p:nvCxnSpPr>
          <p:spPr>
            <a:xfrm flipH="1" flipV="1">
              <a:off x="7327281" y="3717032"/>
              <a:ext cx="602305" cy="864096"/>
            </a:xfrm>
            <a:prstGeom prst="straightConnector1">
              <a:avLst/>
            </a:prstGeom>
            <a:ln w="79375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3"/>
          <p:cNvGraphicFramePr>
            <a:graphicFrameLocks noGrp="1"/>
          </p:cNvGraphicFramePr>
          <p:nvPr/>
        </p:nvGraphicFramePr>
        <p:xfrm>
          <a:off x="457200" y="381000"/>
          <a:ext cx="7258072" cy="76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58072"/>
              </a:tblGrid>
              <a:tr h="762000">
                <a:tc>
                  <a:txBody>
                    <a:bodyPr/>
                    <a:lstStyle/>
                    <a:p>
                      <a:pPr algn="l"/>
                      <a:r>
                        <a:rPr lang="en-US" sz="3200" dirty="0" smtClean="0">
                          <a:latin typeface="Times New Roman" pitchFamily="18" charset="0"/>
                          <a:cs typeface="Times New Roman" pitchFamily="18" charset="0"/>
                        </a:rPr>
                        <a:t>Amelogenesis </a:t>
                      </a:r>
                      <a:r>
                        <a:rPr lang="en-US" sz="32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Imperfecta</a:t>
                      </a:r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0066"/>
                    </a:solidFill>
                  </a:tcPr>
                </a:tc>
              </a:tr>
            </a:tbl>
          </a:graphicData>
        </a:graphic>
      </p:graphicFrame>
      <p:sp>
        <p:nvSpPr>
          <p:cNvPr id="3" name="مستطيل 2"/>
          <p:cNvSpPr/>
          <p:nvPr/>
        </p:nvSpPr>
        <p:spPr>
          <a:xfrm>
            <a:off x="500034" y="1443841"/>
            <a:ext cx="8072494" cy="43858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*It is a developmental disturbance that interferes with normal enamel formation.</a:t>
            </a:r>
          </a:p>
          <a:p>
            <a:pPr algn="l" rtl="0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*It leads to marked changes in the enamel of all or nearly all the teeth in both dentitions. </a:t>
            </a:r>
          </a:p>
          <a:p>
            <a:pPr algn="l" rtl="0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*Most forms are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autosomal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dominant or recessive. </a:t>
            </a:r>
          </a:p>
          <a:p>
            <a:pPr algn="l" rtl="0">
              <a:spcAft>
                <a:spcPts val="600"/>
              </a:spcAft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*Affects both dentition.</a:t>
            </a:r>
          </a:p>
          <a:p>
            <a:pPr algn="l" rtl="0">
              <a:spcAft>
                <a:spcPts val="600"/>
              </a:spcAft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Enamel is composed mostly of mineral that is formed and regulated by the proteins in it. Amelogenesis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Imperfecta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is due to the malfunction of the proteins in the enamel.</a:t>
            </a:r>
          </a:p>
          <a:p>
            <a:pPr algn="l" rtl="0">
              <a:spcAft>
                <a:spcPts val="600"/>
              </a:spcAft>
            </a:pP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l" rtl="0"/>
            <a:endParaRPr lang="ar-IQ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3"/>
          <p:cNvGraphicFramePr>
            <a:graphicFrameLocks noGrp="1"/>
          </p:cNvGraphicFramePr>
          <p:nvPr/>
        </p:nvGraphicFramePr>
        <p:xfrm>
          <a:off x="457200" y="381000"/>
          <a:ext cx="7258072" cy="76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58072"/>
              </a:tblGrid>
              <a:tr h="762000">
                <a:tc>
                  <a:txBody>
                    <a:bodyPr/>
                    <a:lstStyle/>
                    <a:p>
                      <a:pPr algn="l"/>
                      <a:r>
                        <a:rPr lang="en-US" sz="3200" dirty="0" smtClean="0">
                          <a:latin typeface="Times New Roman" pitchFamily="18" charset="0"/>
                          <a:cs typeface="Times New Roman" pitchFamily="18" charset="0"/>
                        </a:rPr>
                        <a:t>Amelogenesis </a:t>
                      </a:r>
                      <a:r>
                        <a:rPr lang="en-US" sz="32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Imperfecta</a:t>
                      </a:r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0066"/>
                    </a:solidFill>
                  </a:tcPr>
                </a:tc>
              </a:tr>
            </a:tbl>
          </a:graphicData>
        </a:graphic>
      </p:graphicFrame>
      <p:sp>
        <p:nvSpPr>
          <p:cNvPr id="4" name="مستطيل 3"/>
          <p:cNvSpPr/>
          <p:nvPr/>
        </p:nvSpPr>
        <p:spPr>
          <a:xfrm>
            <a:off x="500034" y="1500174"/>
            <a:ext cx="8286808" cy="35855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>
              <a:spcAft>
                <a:spcPts val="600"/>
              </a:spcAft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* Classified based on pattern of inheritance:</a:t>
            </a:r>
          </a:p>
          <a:p>
            <a:pPr lvl="1" algn="l" rtl="0">
              <a:spcAft>
                <a:spcPts val="600"/>
              </a:spcAft>
              <a:buFont typeface="Wingdings" pitchFamily="2" charset="2"/>
              <a:buChar char="ü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hypoplasia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1" algn="l" rtl="0">
              <a:spcAft>
                <a:spcPts val="600"/>
              </a:spcAft>
              <a:buFont typeface="Wingdings" pitchFamily="2" charset="2"/>
              <a:buChar char="ü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hypomaturation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1" algn="l" rtl="0">
              <a:spcAft>
                <a:spcPts val="600"/>
              </a:spcAft>
              <a:buFont typeface="Wingdings" pitchFamily="2" charset="2"/>
              <a:buChar char="ü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hypocalcified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l" rtl="0">
              <a:spcAft>
                <a:spcPts val="600"/>
              </a:spcAft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* No treatment except for improvement of cosmetic </a:t>
            </a:r>
          </a:p>
          <a:p>
            <a:pPr algn="l" rtl="0">
              <a:spcAft>
                <a:spcPts val="600"/>
              </a:spcAft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      appearance.</a:t>
            </a:r>
          </a:p>
          <a:p>
            <a:pPr algn="l" rtl="0">
              <a:spcAft>
                <a:spcPts val="600"/>
              </a:spcAft>
            </a:pP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 lvl="1" algn="l" rtl="0">
              <a:spcAft>
                <a:spcPts val="600"/>
              </a:spcAft>
              <a:buFont typeface="Wingdings" pitchFamily="2" charset="2"/>
              <a:buChar char="ü"/>
            </a:pP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428596" y="428604"/>
            <a:ext cx="607221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>
              <a:buFont typeface="Wingdings" pitchFamily="2" charset="2"/>
              <a:buChar char="Ø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Hypoplastic Amelogenesis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Imperfecta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مستطيل 2"/>
          <p:cNvSpPr/>
          <p:nvPr/>
        </p:nvSpPr>
        <p:spPr>
          <a:xfrm>
            <a:off x="428596" y="1041023"/>
            <a:ext cx="8286808" cy="40164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* Due to some defect in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ameloblasts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    enamel fails to develop to its normal thickness       dentin exposed        the tooth shows yellowish-brown color.</a:t>
            </a:r>
          </a:p>
          <a:p>
            <a:pPr algn="l" rtl="0">
              <a:spcAft>
                <a:spcPts val="600"/>
              </a:spcAft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*Enamel is randomly:</a:t>
            </a:r>
          </a:p>
          <a:p>
            <a:pPr lvl="1" algn="l" rtl="0">
              <a:spcAft>
                <a:spcPts val="600"/>
              </a:spcAft>
              <a:buFont typeface="Wingdings" pitchFamily="2" charset="2"/>
              <a:buChar char="ü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pitted .</a:t>
            </a:r>
          </a:p>
          <a:p>
            <a:pPr lvl="1" algn="l" rtl="0">
              <a:spcAft>
                <a:spcPts val="600"/>
              </a:spcAft>
              <a:buFont typeface="Wingdings" pitchFamily="2" charset="2"/>
              <a:buChar char="ü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rough OR smooth &amp;glossy.</a:t>
            </a:r>
          </a:p>
          <a:p>
            <a:pPr algn="l" rtl="0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*The occlusal surfaces of the posterior teeth are relatively</a:t>
            </a:r>
          </a:p>
          <a:p>
            <a:pPr algn="l" rtl="0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flat with low cusps due to attrition of cusp tips that were initially low and not fully formed. An anterior open bite may be noted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..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l" rtl="0">
              <a:spcAft>
                <a:spcPts val="600"/>
              </a:spcAft>
            </a:pP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7" name="رابط كسهم مستقيم 6"/>
          <p:cNvCxnSpPr/>
          <p:nvPr/>
        </p:nvCxnSpPr>
        <p:spPr>
          <a:xfrm>
            <a:off x="5000628" y="1285860"/>
            <a:ext cx="428628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رابط كسهم مستقيم 7"/>
          <p:cNvCxnSpPr/>
          <p:nvPr/>
        </p:nvCxnSpPr>
        <p:spPr>
          <a:xfrm>
            <a:off x="3000364" y="1714488"/>
            <a:ext cx="428628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رابط كسهم مستقيم 8"/>
          <p:cNvCxnSpPr/>
          <p:nvPr/>
        </p:nvCxnSpPr>
        <p:spPr>
          <a:xfrm>
            <a:off x="5357818" y="1714488"/>
            <a:ext cx="428628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357158" y="1000108"/>
            <a:ext cx="8229600" cy="4530725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These are extra teeth that appear in addition to the regular number of teeth.</a:t>
            </a:r>
          </a:p>
          <a:p>
            <a:pPr marL="342900" lvl="0" indent="-342900" algn="l" rtl="0">
              <a:spcBef>
                <a:spcPct val="20000"/>
              </a:spcBef>
              <a:buFont typeface="Arial" pitchFamily="34" charset="0"/>
              <a:buChar char="•"/>
            </a:pPr>
            <a:r>
              <a:rPr kumimoji="0" lang="en-US" sz="2400" b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Also called </a:t>
            </a:r>
            <a:r>
              <a:rPr kumimoji="0" lang="en-US" sz="2400" b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supplemental</a:t>
            </a:r>
            <a:r>
              <a:rPr kumimoji="0" lang="en-US" sz="2400" b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teeth: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When they have normal morphology.</a:t>
            </a:r>
          </a:p>
          <a:p>
            <a:pPr marL="342900" lvl="0" indent="-342900" algn="l" rtl="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Mesiodens :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When they occur between the maxillary central incisors. </a:t>
            </a:r>
          </a:p>
          <a:p>
            <a:pPr algn="l" rtl="0">
              <a:buFont typeface="Arial" pitchFamily="34" charset="0"/>
              <a:buChar char="•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Parateeth(paramolar):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Those occurring in the molar area .</a:t>
            </a:r>
          </a:p>
          <a:p>
            <a:pPr algn="l" rtl="0">
              <a:buFont typeface="Arial" pitchFamily="34" charset="0"/>
              <a:buChar char="•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Distodens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or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distomolar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: Those that erupt distal to the third</a:t>
            </a:r>
          </a:p>
          <a:p>
            <a:pPr algn="l" rtl="0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  molar.</a:t>
            </a:r>
          </a:p>
          <a:p>
            <a:pPr algn="l" rtl="0">
              <a:buFont typeface="Arial" pitchFamily="34" charset="0"/>
              <a:buChar char="•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Peridens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supernumerary teeth: That erupt ectopically either</a:t>
            </a:r>
          </a:p>
          <a:p>
            <a:pPr algn="l" rtl="0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buccally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or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lingually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to the normal arch 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Common region of the jaws to be affected is the </a:t>
            </a:r>
            <a:r>
              <a:rPr kumimoji="0" lang="en-US" sz="2400" b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premaxilla</a:t>
            </a:r>
            <a:r>
              <a:rPr kumimoji="0" lang="en-US" sz="2400" b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en-US" sz="2400" b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400" b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مستطيل 3"/>
          <p:cNvSpPr/>
          <p:nvPr/>
        </p:nvSpPr>
        <p:spPr>
          <a:xfrm>
            <a:off x="132250" y="214290"/>
            <a:ext cx="405431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>
              <a:buFont typeface="Wingdings" pitchFamily="2" charset="2"/>
              <a:buChar char="Ø"/>
            </a:pP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Supernumerary teeth:</a:t>
            </a:r>
            <a:endParaRPr lang="ar-IQ" sz="3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158" y="785794"/>
            <a:ext cx="3880585" cy="2857520"/>
          </a:xfrm>
          <a:prstGeom prst="rect">
            <a:avLst/>
          </a:prstGeom>
        </p:spPr>
      </p:pic>
      <p:pic>
        <p:nvPicPr>
          <p:cNvPr id="4" name="صورة 3" descr="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6314" y="785794"/>
            <a:ext cx="3500462" cy="2340671"/>
          </a:xfrm>
          <a:prstGeom prst="rect">
            <a:avLst/>
          </a:prstGeom>
        </p:spPr>
      </p:pic>
      <p:pic>
        <p:nvPicPr>
          <p:cNvPr id="5" name="صورة 4" descr="5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7786" y="3929066"/>
            <a:ext cx="3786214" cy="2415074"/>
          </a:xfrm>
          <a:prstGeom prst="rect">
            <a:avLst/>
          </a:prstGeom>
        </p:spPr>
      </p:pic>
      <p:sp>
        <p:nvSpPr>
          <p:cNvPr id="6" name="مستطيل 5"/>
          <p:cNvSpPr/>
          <p:nvPr/>
        </p:nvSpPr>
        <p:spPr>
          <a:xfrm>
            <a:off x="642910" y="3643314"/>
            <a:ext cx="324537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Generalized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hypoplastic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type </a:t>
            </a:r>
            <a:endParaRPr lang="ar-IQ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مستطيل 7"/>
          <p:cNvSpPr/>
          <p:nvPr/>
        </p:nvSpPr>
        <p:spPr>
          <a:xfrm>
            <a:off x="3214678" y="214290"/>
            <a:ext cx="333456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Amelogenesis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Imperfecta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مستطيل 8"/>
          <p:cNvSpPr/>
          <p:nvPr/>
        </p:nvSpPr>
        <p:spPr>
          <a:xfrm>
            <a:off x="4643438" y="3286124"/>
            <a:ext cx="412343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Affects primary &amp;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permenant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dentition</a:t>
            </a:r>
            <a:endParaRPr lang="ar-IQ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مستطيل 9"/>
          <p:cNvSpPr/>
          <p:nvPr/>
        </p:nvSpPr>
        <p:spPr>
          <a:xfrm>
            <a:off x="4921177" y="6286520"/>
            <a:ext cx="422282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Severe mottling of the enamel surface.</a:t>
            </a:r>
            <a:endParaRPr lang="ar-IQ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صورة 11" descr="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2910" y="4071942"/>
            <a:ext cx="4200194" cy="27860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hypoplastic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556329" cy="3472187"/>
          </a:xfrm>
          <a:prstGeom prst="rect">
            <a:avLst/>
          </a:prstGeom>
        </p:spPr>
      </p:pic>
      <p:pic>
        <p:nvPicPr>
          <p:cNvPr id="3" name="صورة 2" descr="hypoplastic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4876" y="214290"/>
            <a:ext cx="3458058" cy="2524478"/>
          </a:xfrm>
          <a:prstGeom prst="rect">
            <a:avLst/>
          </a:prstGeom>
        </p:spPr>
      </p:pic>
      <p:pic>
        <p:nvPicPr>
          <p:cNvPr id="4" name="صورة 3" descr="hypoplastic3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309969"/>
            <a:ext cx="4662911" cy="3548031"/>
          </a:xfrm>
          <a:prstGeom prst="rect">
            <a:avLst/>
          </a:prstGeom>
        </p:spPr>
      </p:pic>
      <p:pic>
        <p:nvPicPr>
          <p:cNvPr id="5" name="صورة 4" descr="hypoplastic4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25617" y="3429001"/>
            <a:ext cx="4518383" cy="3429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357158" y="285728"/>
            <a:ext cx="573971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>
              <a:buFont typeface="Wingdings" pitchFamily="2" charset="2"/>
              <a:buChar char="Ø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Hypomaturation Amelogenesis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Imperfecta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10"/>
          <p:cNvPicPr>
            <a:picLocks noChangeAspect="1" noChangeArrowheads="1"/>
          </p:cNvPicPr>
          <p:nvPr/>
        </p:nvPicPr>
        <p:blipFill>
          <a:blip r:embed="rId2"/>
          <a:srcRect t="16251" b="39999"/>
          <a:stretch>
            <a:fillRect/>
          </a:stretch>
        </p:blipFill>
        <p:spPr bwMode="auto">
          <a:xfrm>
            <a:off x="5224688" y="4286256"/>
            <a:ext cx="3919312" cy="2571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مستطيل 2"/>
          <p:cNvSpPr/>
          <p:nvPr/>
        </p:nvSpPr>
        <p:spPr>
          <a:xfrm>
            <a:off x="500034" y="1000108"/>
            <a:ext cx="6643734" cy="39549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>
              <a:spcAft>
                <a:spcPts val="600"/>
              </a:spcAft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*Enamel is normal in form on eruption but:</a:t>
            </a:r>
          </a:p>
          <a:p>
            <a:pPr lvl="1" algn="l" rtl="0">
              <a:spcAft>
                <a:spcPts val="600"/>
              </a:spcAft>
              <a:buFont typeface="Wingdings" pitchFamily="2" charset="2"/>
              <a:buChar char="ü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opaque.</a:t>
            </a:r>
          </a:p>
          <a:p>
            <a:pPr lvl="1" algn="l" rtl="0">
              <a:spcAft>
                <a:spcPts val="600"/>
              </a:spcAft>
              <a:buFont typeface="Wingdings" pitchFamily="2" charset="2"/>
              <a:buChar char="ü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white to brownish-yellow.</a:t>
            </a:r>
          </a:p>
          <a:p>
            <a:pPr lvl="1" algn="l" rtl="0">
              <a:spcAft>
                <a:spcPts val="600"/>
              </a:spcAft>
              <a:buFont typeface="Wingdings" pitchFamily="2" charset="2"/>
              <a:buChar char="ü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softer than normal.</a:t>
            </a:r>
          </a:p>
          <a:p>
            <a:pPr lvl="1" algn="l" rtl="0">
              <a:spcAft>
                <a:spcPts val="600"/>
              </a:spcAft>
              <a:buFont typeface="Wingdings" pitchFamily="2" charset="2"/>
              <a:buChar char="ü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tends to chip from underlying dentin.</a:t>
            </a:r>
          </a:p>
          <a:p>
            <a:pPr algn="l" rtl="0">
              <a:spcAft>
                <a:spcPts val="600"/>
              </a:spcAft>
              <a:buFont typeface="Wingdings" pitchFamily="2" charset="2"/>
              <a:buChar char="Ø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Radiographically:</a:t>
            </a:r>
          </a:p>
          <a:p>
            <a:pPr lvl="1" algn="l" rtl="0">
              <a:spcAft>
                <a:spcPts val="600"/>
              </a:spcAft>
              <a:buFont typeface="Wingdings" pitchFamily="2" charset="2"/>
              <a:buChar char="ü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Affected enamel exhibits 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radiodensity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similar to dentin.</a:t>
            </a:r>
          </a:p>
          <a:p>
            <a:pPr lvl="1" algn="l" rtl="0">
              <a:spcAft>
                <a:spcPts val="600"/>
              </a:spcAft>
              <a:buFont typeface="Wingdings" pitchFamily="2" charset="2"/>
              <a:buChar char="ü"/>
            </a:pP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hypomaturatio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373767" cy="3310258"/>
          </a:xfrm>
          <a:prstGeom prst="rect">
            <a:avLst/>
          </a:prstGeom>
        </p:spPr>
      </p:pic>
      <p:pic>
        <p:nvPicPr>
          <p:cNvPr id="3" name="صورة 2" descr="hypomaturation 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7752" y="0"/>
            <a:ext cx="4039022" cy="3053579"/>
          </a:xfrm>
          <a:prstGeom prst="rect">
            <a:avLst/>
          </a:prstGeom>
        </p:spPr>
      </p:pic>
      <p:pic>
        <p:nvPicPr>
          <p:cNvPr id="4" name="صورة 3" descr="hypomaturation 3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4833" y="4851964"/>
            <a:ext cx="2929167" cy="2006036"/>
          </a:xfrm>
          <a:prstGeom prst="rect">
            <a:avLst/>
          </a:prstGeom>
        </p:spPr>
      </p:pic>
      <p:pic>
        <p:nvPicPr>
          <p:cNvPr id="5" name="صورة 4" descr="hypomaturation 4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482065"/>
            <a:ext cx="4453361" cy="3375935"/>
          </a:xfrm>
          <a:prstGeom prst="rect">
            <a:avLst/>
          </a:prstGeom>
        </p:spPr>
      </p:pic>
      <p:pic>
        <p:nvPicPr>
          <p:cNvPr id="6" name="صورة 5" descr="22.dib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86446" y="1571612"/>
            <a:ext cx="3071834" cy="30718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357158" y="285728"/>
            <a:ext cx="54655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>
              <a:buFont typeface="Wingdings" pitchFamily="2" charset="2"/>
              <a:buChar char="Ø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Hypocalcified Amelogenesis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Imperfecta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9"/>
          <p:cNvPicPr>
            <a:picLocks noChangeAspect="1" noChangeArrowheads="1"/>
          </p:cNvPicPr>
          <p:nvPr/>
        </p:nvPicPr>
        <p:blipFill>
          <a:blip r:embed="rId2"/>
          <a:srcRect l="2499" t="28751" r="7500" b="33749"/>
          <a:stretch>
            <a:fillRect/>
          </a:stretch>
        </p:blipFill>
        <p:spPr bwMode="auto">
          <a:xfrm>
            <a:off x="5486400" y="4572000"/>
            <a:ext cx="3657600" cy="228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مستطيل 2"/>
          <p:cNvSpPr/>
          <p:nvPr/>
        </p:nvSpPr>
        <p:spPr>
          <a:xfrm>
            <a:off x="285720" y="214290"/>
            <a:ext cx="7929618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>
              <a:spcAft>
                <a:spcPts val="600"/>
              </a:spcAft>
            </a:pP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l" rtl="0">
              <a:spcAft>
                <a:spcPts val="600"/>
              </a:spcAft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*Enamel matrix is formed in normal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quantity,poorly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calcified.</a:t>
            </a:r>
          </a:p>
          <a:p>
            <a:pPr algn="l" rtl="0">
              <a:spcAft>
                <a:spcPts val="600"/>
              </a:spcAft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When newly erupted:</a:t>
            </a:r>
          </a:p>
          <a:p>
            <a:pPr lvl="1" algn="l" rtl="0">
              <a:spcAft>
                <a:spcPts val="600"/>
              </a:spcAft>
              <a:buFont typeface="Wingdings" pitchFamily="2" charset="2"/>
              <a:buChar char="ü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Enamel is normal in thickness, normal form, but weak , and opaque or chalky in appearance.</a:t>
            </a:r>
          </a:p>
          <a:p>
            <a:pPr algn="l" rtl="0">
              <a:spcAft>
                <a:spcPts val="600"/>
              </a:spcAft>
              <a:buFont typeface="Wingdings" pitchFamily="2" charset="2"/>
              <a:buChar char="Ø"/>
            </a:pPr>
            <a:r>
              <a:rPr lang="en-US" sz="2400" dirty="0" smtClean="0">
                <a:latin typeface="Century Schoolbook" pitchFamily="18" charset="0"/>
              </a:rPr>
              <a:t> With years of function:</a:t>
            </a:r>
          </a:p>
          <a:p>
            <a:pPr lvl="1" algn="l" rtl="0">
              <a:spcAft>
                <a:spcPts val="600"/>
              </a:spcAft>
              <a:buFont typeface="Wingdings" pitchFamily="2" charset="2"/>
              <a:buChar char="ü"/>
            </a:pPr>
            <a:r>
              <a:rPr lang="en-US" sz="2400" dirty="0" smtClean="0">
                <a:latin typeface="Century Schoolbook" pitchFamily="18" charset="0"/>
              </a:rPr>
              <a:t> Coronal enamel is removed  except for cervical portion that is occasionally calcified better.</a:t>
            </a:r>
          </a:p>
          <a:p>
            <a:pPr algn="l" rtl="0">
              <a:spcAft>
                <a:spcPts val="600"/>
              </a:spcAft>
              <a:buFont typeface="Wingdings" pitchFamily="2" charset="2"/>
              <a:buChar char="Ø"/>
            </a:pPr>
            <a:r>
              <a:rPr lang="en-US" sz="2400" dirty="0" smtClean="0">
                <a:latin typeface="Century Schoolbook" pitchFamily="18" charset="0"/>
              </a:rPr>
              <a:t> Radiographically:</a:t>
            </a:r>
          </a:p>
          <a:p>
            <a:pPr lvl="1" algn="l" rtl="0">
              <a:spcAft>
                <a:spcPts val="600"/>
              </a:spcAft>
              <a:buFont typeface="Wingdings" pitchFamily="2" charset="2"/>
              <a:buChar char="ü"/>
            </a:pPr>
            <a:r>
              <a:rPr lang="en-US" sz="2400" dirty="0" smtClean="0">
                <a:latin typeface="Century Schoolbook" pitchFamily="18" charset="0"/>
              </a:rPr>
              <a:t> Density of enamel &amp; dentin are similar.</a:t>
            </a:r>
          </a:p>
          <a:p>
            <a:pPr lvl="1" algn="l" rtl="0">
              <a:spcAft>
                <a:spcPts val="600"/>
              </a:spcAft>
            </a:pP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hypocalcifi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896798" cy="4467849"/>
          </a:xfrm>
          <a:prstGeom prst="rect">
            <a:avLst/>
          </a:prstGeom>
        </p:spPr>
      </p:pic>
      <p:pic>
        <p:nvPicPr>
          <p:cNvPr id="3" name="صورة 2" descr="hypocalcified 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0496" y="4409733"/>
            <a:ext cx="4639323" cy="24482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TextBox 3"/>
          <p:cNvSpPr txBox="1">
            <a:spLocks noChangeArrowheads="1"/>
          </p:cNvSpPr>
          <p:nvPr/>
        </p:nvSpPr>
        <p:spPr bwMode="auto">
          <a:xfrm>
            <a:off x="357158" y="785794"/>
            <a:ext cx="8501122" cy="3354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>
              <a:spcAft>
                <a:spcPts val="600"/>
              </a:spcAft>
            </a:pP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marL="609600" indent="-609600" algn="l" rtl="0">
              <a:buFont typeface="Wingdings" pitchFamily="2" charset="2"/>
              <a:buChar char="ü"/>
              <a:defRPr/>
            </a:pP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Dentinogenesis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Imperfecta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I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Is  an inherited disorder of dentin formation due to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autosomal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dominant disturbance.</a:t>
            </a:r>
          </a:p>
          <a:p>
            <a:pPr algn="l" rtl="0">
              <a:spcAft>
                <a:spcPts val="600"/>
              </a:spcAft>
              <a:buFont typeface="Wingdings" pitchFamily="2" charset="2"/>
              <a:buChar char="Ø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Affects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both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primary&amp;permanent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dentition.</a:t>
            </a:r>
          </a:p>
          <a:p>
            <a:pPr algn="l" rtl="0">
              <a:spcAft>
                <a:spcPts val="600"/>
              </a:spcAft>
              <a:buFont typeface="Wingdings" pitchFamily="2" charset="2"/>
              <a:buChar char="Ø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Blue to brown discoloration with distinctive translucence.</a:t>
            </a:r>
          </a:p>
          <a:p>
            <a:pPr algn="l" rtl="0">
              <a:spcAft>
                <a:spcPts val="600"/>
              </a:spcAft>
              <a:buFont typeface="Wingdings" pitchFamily="2" charset="2"/>
              <a:buChar char="Ø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Enamel frequently separates easily from underlying defective dentin.</a:t>
            </a:r>
          </a:p>
          <a:p>
            <a:pPr algn="l" rtl="0">
              <a:spcAft>
                <a:spcPts val="600"/>
              </a:spcAft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428596" y="0"/>
          <a:ext cx="8186766" cy="1066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86766"/>
              </a:tblGrid>
              <a:tr h="762000">
                <a:tc>
                  <a:txBody>
                    <a:bodyPr/>
                    <a:lstStyle/>
                    <a:p>
                      <a:pPr algn="l" rtl="0">
                        <a:buFont typeface="Wingdings" pitchFamily="2" charset="2"/>
                        <a:buChar char="Ø"/>
                      </a:pPr>
                      <a:r>
                        <a:rPr lang="en-US" sz="3200" dirty="0" smtClean="0">
                          <a:latin typeface="Times New Roman" pitchFamily="18" charset="0"/>
                          <a:cs typeface="Times New Roman" pitchFamily="18" charset="0"/>
                        </a:rPr>
                        <a:t>Dentinogenesis </a:t>
                      </a:r>
                      <a:r>
                        <a:rPr lang="en-US" sz="32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Imperfecta</a:t>
                      </a:r>
                      <a:r>
                        <a:rPr lang="en-US" sz="3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lang="en-US" sz="3200" dirty="0" smtClean="0">
                          <a:latin typeface="Times New Roman" pitchFamily="18" charset="0"/>
                          <a:cs typeface="Times New Roman" pitchFamily="18" charset="0"/>
                        </a:rPr>
                        <a:t>Hereditary </a:t>
                      </a:r>
                      <a:r>
                        <a:rPr lang="en-US" sz="32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Opalascent</a:t>
                      </a:r>
                      <a:r>
                        <a:rPr lang="en-US" sz="3200" dirty="0" smtClean="0">
                          <a:latin typeface="Times New Roman" pitchFamily="18" charset="0"/>
                          <a:cs typeface="Times New Roman" pitchFamily="18" charset="0"/>
                        </a:rPr>
                        <a:t> Dentin)</a:t>
                      </a:r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0066"/>
                    </a:solidFill>
                  </a:tcPr>
                </a:tc>
              </a:tr>
            </a:tbl>
          </a:graphicData>
        </a:graphic>
      </p:graphicFrame>
      <p:pic>
        <p:nvPicPr>
          <p:cNvPr id="5" name="Picture 9"/>
          <p:cNvPicPr>
            <a:picLocks noChangeAspect="1" noChangeArrowheads="1"/>
          </p:cNvPicPr>
          <p:nvPr/>
        </p:nvPicPr>
        <p:blipFill>
          <a:blip r:embed="rId2"/>
          <a:srcRect l="4375" t="25000" r="5624" b="31250"/>
          <a:stretch>
            <a:fillRect/>
          </a:stretch>
        </p:blipFill>
        <p:spPr bwMode="auto">
          <a:xfrm>
            <a:off x="2915816" y="3429000"/>
            <a:ext cx="4568322" cy="33310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/>
          <p:cNvSpPr/>
          <p:nvPr/>
        </p:nvSpPr>
        <p:spPr>
          <a:xfrm>
            <a:off x="285720" y="142852"/>
            <a:ext cx="8001056" cy="75251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>
              <a:spcAft>
                <a:spcPts val="600"/>
              </a:spcAft>
              <a:buFont typeface="Wingdings" pitchFamily="2" charset="2"/>
              <a:buChar char="Ø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Radiographically:</a:t>
            </a:r>
          </a:p>
          <a:p>
            <a:pPr lvl="1" algn="l" rtl="0">
              <a:spcAft>
                <a:spcPts val="600"/>
              </a:spcAft>
              <a:buFont typeface="Wingdings" pitchFamily="2" charset="2"/>
              <a:buChar char="ü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Bulbous crowns</a:t>
            </a:r>
          </a:p>
          <a:p>
            <a:pPr lvl="1" algn="l" rtl="0">
              <a:spcAft>
                <a:spcPts val="600"/>
              </a:spcAft>
              <a:buFont typeface="Wingdings" pitchFamily="2" charset="2"/>
              <a:buChar char="ü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Cervical constriction</a:t>
            </a:r>
          </a:p>
          <a:p>
            <a:pPr lvl="1" algn="l" rtl="0">
              <a:spcAft>
                <a:spcPts val="600"/>
              </a:spcAft>
              <a:buFont typeface="Wingdings" pitchFamily="2" charset="2"/>
              <a:buChar char="ü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Thin roots</a:t>
            </a:r>
          </a:p>
          <a:p>
            <a:pPr lvl="1" algn="l" rtl="0">
              <a:spcAft>
                <a:spcPts val="600"/>
              </a:spcAft>
              <a:buFont typeface="Wingdings" pitchFamily="2" charset="2"/>
              <a:buChar char="ü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Early obliteration of roots canals &amp; pulp chambers.</a:t>
            </a:r>
          </a:p>
          <a:p>
            <a:pPr lvl="1" algn="l" rtl="0">
              <a:spcAft>
                <a:spcPts val="600"/>
              </a:spcAft>
              <a:buFont typeface="Wingdings" pitchFamily="2" charset="2"/>
              <a:buChar char="ü"/>
            </a:pP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 lvl="1" algn="l" rtl="0">
              <a:spcAft>
                <a:spcPts val="600"/>
              </a:spcAft>
              <a:buFont typeface="Wingdings" pitchFamily="2" charset="2"/>
              <a:buChar char="ü"/>
            </a:pP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 lvl="1" algn="l" rtl="0">
              <a:spcAft>
                <a:spcPts val="600"/>
              </a:spcAft>
              <a:buFont typeface="Wingdings" pitchFamily="2" charset="2"/>
              <a:buChar char="ü"/>
            </a:pP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 lvl="1" algn="l" rtl="0">
              <a:spcAft>
                <a:spcPts val="600"/>
              </a:spcAft>
              <a:buFont typeface="Wingdings" pitchFamily="2" charset="2"/>
              <a:buChar char="ü"/>
            </a:pP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 lvl="1" algn="l" rtl="0">
              <a:spcAft>
                <a:spcPts val="600"/>
              </a:spcAft>
              <a:buFont typeface="Wingdings" pitchFamily="2" charset="2"/>
              <a:buChar char="ü"/>
            </a:pP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l" rtl="0">
              <a:spcAft>
                <a:spcPts val="600"/>
              </a:spcAft>
              <a:buFont typeface="Wingdings" pitchFamily="2" charset="2"/>
              <a:buChar char="Ø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Treatment:</a:t>
            </a:r>
          </a:p>
          <a:p>
            <a:pPr lvl="1" algn="l" rtl="0">
              <a:spcAft>
                <a:spcPts val="600"/>
              </a:spcAft>
              <a:buFont typeface="Wingdings" pitchFamily="2" charset="2"/>
              <a:buChar char="ü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Prevent loss of enamel&amp; subsequent loss of dentin</a:t>
            </a:r>
          </a:p>
          <a:p>
            <a:pPr lvl="1" algn="l" rtl="0">
              <a:spcAft>
                <a:spcPts val="600"/>
              </a:spcAft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  through attrition.</a:t>
            </a:r>
          </a:p>
          <a:p>
            <a:pPr lvl="1" algn="l" rtl="0">
              <a:spcAft>
                <a:spcPts val="600"/>
              </a:spcAft>
              <a:buFont typeface="Wingdings" pitchFamily="2" charset="2"/>
              <a:buChar char="ü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Cast metal crowns for posterior &amp; jacket crowns for anterior teeth  </a:t>
            </a:r>
          </a:p>
          <a:p>
            <a:pPr lvl="1" algn="l" rtl="0">
              <a:spcAft>
                <a:spcPts val="600"/>
              </a:spcAft>
              <a:buFont typeface="Wingdings" pitchFamily="2" charset="2"/>
              <a:buChar char="ü"/>
            </a:pP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l" rtl="0">
              <a:spcAft>
                <a:spcPts val="600"/>
              </a:spcAft>
            </a:pP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صورة 4" descr="3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158" y="2382595"/>
            <a:ext cx="4024657" cy="2189413"/>
          </a:xfrm>
          <a:prstGeom prst="rect">
            <a:avLst/>
          </a:prstGeom>
        </p:spPr>
      </p:pic>
      <p:pic>
        <p:nvPicPr>
          <p:cNvPr id="6" name="صورة 5" descr="3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0562" y="2714620"/>
            <a:ext cx="4473893" cy="17859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2463" y="114300"/>
            <a:ext cx="7839075" cy="662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TextBox 3"/>
          <p:cNvSpPr txBox="1">
            <a:spLocks noChangeArrowheads="1"/>
          </p:cNvSpPr>
          <p:nvPr/>
        </p:nvSpPr>
        <p:spPr bwMode="auto">
          <a:xfrm>
            <a:off x="357158" y="1000108"/>
            <a:ext cx="7572428" cy="5740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>
              <a:spcAft>
                <a:spcPts val="600"/>
              </a:spcAft>
            </a:pP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algn="l" rtl="0">
              <a:spcAft>
                <a:spcPts val="600"/>
              </a:spcAft>
              <a:buFont typeface="Wingdings" pitchFamily="2" charset="2"/>
              <a:buChar char="Ø"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Also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known as “Rootless Teeth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”. It is a hereditary disease.   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algn="l" rtl="0">
              <a:spcAft>
                <a:spcPts val="600"/>
              </a:spcAft>
              <a:buFont typeface="Wingdings" pitchFamily="2" charset="2"/>
              <a:buChar char="Ø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Rare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disturbance of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dentin formation. 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algn="l" rtl="0">
              <a:spcAft>
                <a:spcPts val="600"/>
              </a:spcAft>
              <a:buFont typeface="Wingdings" pitchFamily="2" charset="2"/>
              <a:buChar char="Ø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normal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enamel.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algn="l" rtl="0">
              <a:spcAft>
                <a:spcPts val="600"/>
              </a:spcAft>
              <a:buFont typeface="Wingdings" pitchFamily="2" charset="2"/>
              <a:buChar char="Ø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Atypical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dentin formation</a:t>
            </a:r>
          </a:p>
          <a:p>
            <a:pPr algn="l" rtl="0">
              <a:spcAft>
                <a:spcPts val="600"/>
              </a:spcAft>
              <a:buFont typeface="Wingdings" pitchFamily="2" charset="2"/>
              <a:buChar char="Ø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abnormal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pulp  morphology.</a:t>
            </a:r>
          </a:p>
          <a:p>
            <a:pPr algn="l" rtl="0">
              <a:spcAft>
                <a:spcPts val="600"/>
              </a:spcAft>
              <a:buFont typeface="Wingdings" pitchFamily="2" charset="2"/>
              <a:buChar char="Ø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Classification:</a:t>
            </a:r>
          </a:p>
          <a:p>
            <a:pPr lvl="1" algn="l" rtl="0">
              <a:spcAft>
                <a:spcPts val="600"/>
              </a:spcAft>
              <a:buFont typeface="Wingdings" pitchFamily="2" charset="2"/>
              <a:buChar char="ü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Type I (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Radicular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Type).</a:t>
            </a:r>
          </a:p>
          <a:p>
            <a:pPr lvl="1" algn="l" rtl="0">
              <a:spcAft>
                <a:spcPts val="600"/>
              </a:spcAft>
              <a:buFont typeface="Wingdings" pitchFamily="2" charset="2"/>
              <a:buChar char="ü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Type II (Coronal Type).</a:t>
            </a:r>
          </a:p>
          <a:p>
            <a:pPr algn="l" rtl="0">
              <a:spcAft>
                <a:spcPts val="600"/>
              </a:spcAft>
              <a:buFont typeface="Wingdings" pitchFamily="2" charset="2"/>
              <a:buChar char="Ø"/>
            </a:pP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algn="l" rtl="0">
              <a:spcAft>
                <a:spcPts val="600"/>
              </a:spcAft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algn="l" rtl="0">
              <a:spcAft>
                <a:spcPts val="600"/>
              </a:spcAft>
              <a:buFont typeface="Wingdings" pitchFamily="2" charset="2"/>
              <a:buChar char="Ø"/>
            </a:pP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457200" y="381000"/>
          <a:ext cx="4038600" cy="76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38600"/>
              </a:tblGrid>
              <a:tr h="762000">
                <a:tc>
                  <a:txBody>
                    <a:bodyPr/>
                    <a:lstStyle/>
                    <a:p>
                      <a:pPr algn="l"/>
                      <a:r>
                        <a:rPr lang="en-US" sz="3200" dirty="0" smtClean="0">
                          <a:latin typeface="Times New Roman" pitchFamily="18" charset="0"/>
                          <a:cs typeface="Times New Roman" pitchFamily="18" charset="0"/>
                        </a:rPr>
                        <a:t>Dentin</a:t>
                      </a:r>
                      <a:r>
                        <a:rPr lang="en-US" sz="3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Dysplasia</a:t>
                      </a:r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0066"/>
                    </a:solidFill>
                  </a:tcPr>
                </a:tc>
              </a:tr>
            </a:tbl>
          </a:graphicData>
        </a:graphic>
      </p:graphicFrame>
      <p:pic>
        <p:nvPicPr>
          <p:cNvPr id="111625" name="Picture 9"/>
          <p:cNvPicPr>
            <a:picLocks noChangeAspect="1" noChangeArrowheads="1"/>
          </p:cNvPicPr>
          <p:nvPr/>
        </p:nvPicPr>
        <p:blipFill>
          <a:blip r:embed="rId2"/>
          <a:srcRect t="22501" b="38750"/>
          <a:stretch>
            <a:fillRect/>
          </a:stretch>
        </p:blipFill>
        <p:spPr bwMode="auto">
          <a:xfrm>
            <a:off x="5080000" y="4495800"/>
            <a:ext cx="40640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757623" cy="2832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71935" y="0"/>
            <a:ext cx="4429155" cy="28403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مستطيل 4"/>
          <p:cNvSpPr/>
          <p:nvPr/>
        </p:nvSpPr>
        <p:spPr>
          <a:xfrm>
            <a:off x="3929058" y="2857496"/>
            <a:ext cx="478634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Paramolar blocking the eruption of 3</a:t>
            </a:r>
            <a:r>
              <a:rPr lang="en-US" sz="2000" baseline="30000" dirty="0" smtClean="0">
                <a:latin typeface="Times New Roman" pitchFamily="18" charset="0"/>
                <a:cs typeface="Times New Roman" pitchFamily="18" charset="0"/>
              </a:rPr>
              <a:t>rd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molar.</a:t>
            </a:r>
            <a:endParaRPr lang="ar-IQ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1214414" y="2857496"/>
            <a:ext cx="129394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Mesiodens</a:t>
            </a:r>
            <a:endParaRPr lang="ar-IQ" sz="2000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357562"/>
            <a:ext cx="4752975" cy="248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سهم للأسفل 7"/>
          <p:cNvSpPr/>
          <p:nvPr/>
        </p:nvSpPr>
        <p:spPr>
          <a:xfrm>
            <a:off x="4143372" y="3500438"/>
            <a:ext cx="71438" cy="42862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IQ"/>
          </a:p>
        </p:txBody>
      </p:sp>
      <p:sp>
        <p:nvSpPr>
          <p:cNvPr id="9" name="سهم للأسفل 8"/>
          <p:cNvSpPr/>
          <p:nvPr/>
        </p:nvSpPr>
        <p:spPr>
          <a:xfrm>
            <a:off x="500034" y="3571876"/>
            <a:ext cx="71438" cy="42862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IQ"/>
          </a:p>
        </p:txBody>
      </p:sp>
      <p:sp>
        <p:nvSpPr>
          <p:cNvPr id="10" name="مستطيل 9"/>
          <p:cNvSpPr/>
          <p:nvPr/>
        </p:nvSpPr>
        <p:spPr>
          <a:xfrm>
            <a:off x="500034" y="6000768"/>
            <a:ext cx="252665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Distomolars(4</a:t>
            </a:r>
            <a:r>
              <a:rPr lang="en-US" sz="2000" baseline="30000" dirty="0" smtClean="0"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molar)</a:t>
            </a:r>
            <a:endParaRPr lang="ar-IQ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12"/>
          <p:cNvPicPr>
            <a:picLocks noChangeAspect="1" noChangeArrowheads="1"/>
          </p:cNvPicPr>
          <p:nvPr/>
        </p:nvPicPr>
        <p:blipFill>
          <a:blip r:embed="rId5"/>
          <a:srcRect t="16251" b="10001"/>
          <a:stretch>
            <a:fillRect/>
          </a:stretch>
        </p:blipFill>
        <p:spPr bwMode="auto">
          <a:xfrm>
            <a:off x="5357818" y="3429000"/>
            <a:ext cx="2438400" cy="2697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مستطيل 12"/>
          <p:cNvSpPr/>
          <p:nvPr/>
        </p:nvSpPr>
        <p:spPr>
          <a:xfrm>
            <a:off x="5929322" y="6215082"/>
            <a:ext cx="129394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Mesiodens</a:t>
            </a:r>
            <a:endParaRPr lang="ar-IQ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TextBox 3"/>
          <p:cNvSpPr txBox="1">
            <a:spLocks noChangeArrowheads="1"/>
          </p:cNvSpPr>
          <p:nvPr/>
        </p:nvSpPr>
        <p:spPr bwMode="auto">
          <a:xfrm>
            <a:off x="357158" y="1142984"/>
            <a:ext cx="7119958" cy="5293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>
              <a:spcAft>
                <a:spcPts val="600"/>
              </a:spcAft>
              <a:buFont typeface="Wingdings" pitchFamily="2" charset="2"/>
              <a:buChar char="ü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Both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dentitions are of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normal color.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algn="l" rtl="0">
              <a:spcAft>
                <a:spcPts val="600"/>
              </a:spcAft>
              <a:buFont typeface="Wingdings" pitchFamily="2" charset="2"/>
              <a:buChar char="ü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Periapical lesions.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algn="l" rtl="0">
              <a:spcAft>
                <a:spcPts val="600"/>
              </a:spcAft>
              <a:buFont typeface="Wingdings" pitchFamily="2" charset="2"/>
              <a:buChar char="ü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Premature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tooth loss may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occur because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of short roots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or periapical inflammatory lesions.</a:t>
            </a:r>
          </a:p>
          <a:p>
            <a:pPr algn="l" rtl="0">
              <a:spcAft>
                <a:spcPts val="600"/>
              </a:spcAft>
              <a:buFont typeface="Wingdings" pitchFamily="2" charset="2"/>
              <a:buChar char="Ø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Radiographically:</a:t>
            </a:r>
          </a:p>
          <a:p>
            <a:pPr lvl="1" algn="l" rtl="0">
              <a:spcAft>
                <a:spcPts val="600"/>
              </a:spcAft>
              <a:buFont typeface="Wingdings" pitchFamily="2" charset="2"/>
              <a:buChar char="ü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Roots are extremely short.</a:t>
            </a:r>
          </a:p>
          <a:p>
            <a:pPr lvl="1" algn="l" rtl="0">
              <a:spcAft>
                <a:spcPts val="600"/>
              </a:spcAft>
              <a:buFont typeface="Wingdings" pitchFamily="2" charset="2"/>
              <a:buChar char="ü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Pulps almost completely obliterated.</a:t>
            </a:r>
          </a:p>
          <a:p>
            <a:pPr lvl="1" algn="l" rtl="0">
              <a:spcAft>
                <a:spcPts val="600"/>
              </a:spcAft>
              <a:buFont typeface="Wingdings" pitchFamily="2" charset="2"/>
              <a:buChar char="ü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Periapical radiolucencies:</a:t>
            </a:r>
          </a:p>
          <a:p>
            <a:pPr lvl="2" algn="l" rtl="0"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granulomas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 lvl="2" algn="l" rtl="0"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cysts</a:t>
            </a:r>
          </a:p>
          <a:p>
            <a:pPr lvl="2" algn="l" rtl="0"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chronic abscesses	</a:t>
            </a:r>
          </a:p>
          <a:p>
            <a:pPr algn="l" rtl="0">
              <a:spcAft>
                <a:spcPts val="600"/>
              </a:spcAft>
              <a:buFont typeface="Wingdings" pitchFamily="2" charset="2"/>
              <a:buChar char="ü"/>
            </a:pP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3673" name="Picture 9"/>
          <p:cNvPicPr>
            <a:picLocks noChangeAspect="1" noChangeArrowheads="1"/>
          </p:cNvPicPr>
          <p:nvPr/>
        </p:nvPicPr>
        <p:blipFill>
          <a:blip r:embed="rId2"/>
          <a:srcRect t="21249" r="6250" b="36250"/>
          <a:stretch>
            <a:fillRect/>
          </a:stretch>
        </p:blipFill>
        <p:spPr bwMode="auto">
          <a:xfrm>
            <a:off x="5334000" y="4267200"/>
            <a:ext cx="38100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مستطيل 4"/>
          <p:cNvSpPr/>
          <p:nvPr/>
        </p:nvSpPr>
        <p:spPr>
          <a:xfrm>
            <a:off x="214700" y="500042"/>
            <a:ext cx="40009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>
              <a:buFont typeface="Wingdings" pitchFamily="2" charset="2"/>
              <a:buChar char="Ø"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Type I (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Radicular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Type) 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 descr="5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0166" y="0"/>
            <a:ext cx="5643602" cy="5375466"/>
          </a:xfrm>
          <a:prstGeom prst="rect">
            <a:avLst/>
          </a:prstGeom>
        </p:spPr>
      </p:pic>
      <p:sp>
        <p:nvSpPr>
          <p:cNvPr id="6" name="مستطيل 5"/>
          <p:cNvSpPr/>
          <p:nvPr/>
        </p:nvSpPr>
        <p:spPr>
          <a:xfrm>
            <a:off x="928662" y="5380672"/>
            <a:ext cx="728667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it-IT" sz="2000" dirty="0" smtClean="0">
                <a:latin typeface="Times New Roman" pitchFamily="18" charset="0"/>
                <a:cs typeface="Times New Roman" pitchFamily="18" charset="0"/>
              </a:rPr>
              <a:t>Dentin dysplasia, type I.  panoramic &amp;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periapical films of the same case show the short and poorly developed roots, obliterated pulp chambers and root canals, and periapical inflammatory lesions.</a:t>
            </a:r>
            <a:endParaRPr lang="ar-IQ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TextBox 3"/>
          <p:cNvSpPr txBox="1">
            <a:spLocks noChangeArrowheads="1"/>
          </p:cNvSpPr>
          <p:nvPr/>
        </p:nvSpPr>
        <p:spPr bwMode="auto">
          <a:xfrm>
            <a:off x="285720" y="714356"/>
            <a:ext cx="6000792" cy="5293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>
              <a:spcAft>
                <a:spcPts val="600"/>
              </a:spcAft>
            </a:pP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algn="l" rtl="0">
              <a:spcAft>
                <a:spcPts val="600"/>
              </a:spcAft>
              <a:buFont typeface="Wingdings" pitchFamily="2" charset="2"/>
              <a:buChar char="ü"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Color of primary dentition is opalescent</a:t>
            </a:r>
          </a:p>
          <a:p>
            <a:pPr algn="l" rtl="0">
              <a:spcAft>
                <a:spcPts val="600"/>
              </a:spcAft>
              <a:buFont typeface="Wingdings" pitchFamily="2" charset="2"/>
              <a:buChar char="ü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Permanent dentition is normal.</a:t>
            </a:r>
          </a:p>
          <a:p>
            <a:pPr algn="l" rtl="0">
              <a:spcAft>
                <a:spcPts val="600"/>
              </a:spcAft>
              <a:buFont typeface="Wingdings" pitchFamily="2" charset="2"/>
              <a:buChar char="ü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Coronal pulps are usually large</a:t>
            </a:r>
          </a:p>
          <a:p>
            <a:pPr algn="l" rtl="0">
              <a:spcAft>
                <a:spcPts val="600"/>
              </a:spcAft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   filled with globules of abnormal dentin.</a:t>
            </a:r>
          </a:p>
          <a:p>
            <a:pPr algn="l" rtl="0">
              <a:spcAft>
                <a:spcPts val="600"/>
              </a:spcAft>
              <a:buFont typeface="Wingdings" pitchFamily="2" charset="2"/>
              <a:buChar char="ü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Radiographically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l" rtl="0">
              <a:spcAft>
                <a:spcPts val="600"/>
              </a:spcAft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  Deciduous teeth: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lvl="1" algn="l" rtl="0">
              <a:spcAft>
                <a:spcPts val="600"/>
              </a:spcAft>
              <a:buFont typeface="Wingdings" pitchFamily="2" charset="2"/>
              <a:buChar char="ü"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roots are extremely short</a:t>
            </a:r>
          </a:p>
          <a:p>
            <a:pPr lvl="1" algn="l" rtl="0">
              <a:spcAft>
                <a:spcPts val="600"/>
              </a:spcAft>
              <a:buFont typeface="Wingdings" pitchFamily="2" charset="2"/>
              <a:buChar char="ü"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pulps almost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completely obliterated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lvl="1" algn="l" rtl="0">
              <a:spcAft>
                <a:spcPts val="600"/>
              </a:spcAft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Permanent teeth: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lvl="1" algn="l" rtl="0">
              <a:spcAft>
                <a:spcPts val="600"/>
              </a:spcAft>
              <a:buFont typeface="Wingdings" pitchFamily="2" charset="2"/>
              <a:buChar char="ü"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abnormally large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pulp  chambers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in coronal portion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of tooth.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6745" name="Picture 9"/>
          <p:cNvPicPr>
            <a:picLocks noChangeAspect="1" noChangeArrowheads="1"/>
          </p:cNvPicPr>
          <p:nvPr/>
        </p:nvPicPr>
        <p:blipFill>
          <a:blip r:embed="rId2"/>
          <a:srcRect l="2499" t="17500" r="5624" b="12500"/>
          <a:stretch>
            <a:fillRect/>
          </a:stretch>
        </p:blipFill>
        <p:spPr bwMode="auto">
          <a:xfrm>
            <a:off x="6429388" y="3755399"/>
            <a:ext cx="2714612" cy="3102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مستطيل 4"/>
          <p:cNvSpPr/>
          <p:nvPr/>
        </p:nvSpPr>
        <p:spPr>
          <a:xfrm>
            <a:off x="71824" y="428604"/>
            <a:ext cx="38838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>
              <a:buFont typeface="Wingdings" pitchFamily="2" charset="2"/>
              <a:buChar char="Ø"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Type II (Coronal Type) 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5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4356"/>
            <a:ext cx="4976710" cy="3130803"/>
          </a:xfrm>
          <a:prstGeom prst="rect">
            <a:avLst/>
          </a:prstGeom>
        </p:spPr>
      </p:pic>
      <p:pic>
        <p:nvPicPr>
          <p:cNvPr id="3" name="صورة 2" descr="5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0628" y="654808"/>
            <a:ext cx="4143372" cy="3177074"/>
          </a:xfrm>
          <a:prstGeom prst="rect">
            <a:avLst/>
          </a:prstGeom>
        </p:spPr>
      </p:pic>
      <p:sp>
        <p:nvSpPr>
          <p:cNvPr id="5" name="مستطيل 4"/>
          <p:cNvSpPr/>
          <p:nvPr/>
        </p:nvSpPr>
        <p:spPr>
          <a:xfrm>
            <a:off x="642910" y="4429132"/>
            <a:ext cx="792961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it-IT" sz="2000" dirty="0" smtClean="0">
                <a:latin typeface="Times New Roman" pitchFamily="18" charset="0"/>
                <a:cs typeface="Times New Roman" pitchFamily="18" charset="0"/>
              </a:rPr>
              <a:t>Dentin dysplasia, type II. panoramic &amp;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periapical films of the same case show obliteration of the pulp chamber, reduction in the caliber of root canals, and pulp stones obscuring the flame-shaped pulp chambers.</a:t>
            </a:r>
          </a:p>
          <a:p>
            <a:pPr algn="l"/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Periapical inflammatory lesions are associated with some of the mandibular anterior teeth.</a:t>
            </a:r>
            <a:endParaRPr lang="ar-IQ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TextBox 3"/>
          <p:cNvSpPr txBox="1">
            <a:spLocks noChangeArrowheads="1"/>
          </p:cNvSpPr>
          <p:nvPr/>
        </p:nvSpPr>
        <p:spPr bwMode="auto">
          <a:xfrm>
            <a:off x="428596" y="840968"/>
            <a:ext cx="8191528" cy="4678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>
              <a:spcAft>
                <a:spcPts val="600"/>
              </a:spcAft>
            </a:pP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algn="l" rtl="0">
              <a:buFont typeface="Wingdings" pitchFamily="2" charset="2"/>
              <a:buChar char="ü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Usually localized to a certain area and nonhereditary. </a:t>
            </a:r>
          </a:p>
          <a:p>
            <a:pPr algn="l" rtl="0">
              <a:buFont typeface="Wingdings" pitchFamily="2" charset="2"/>
              <a:buChar char="ü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The enamel, dentin, and pulp of teeth are affected, and on radiographs the teeth are described as "ghost teeth".</a:t>
            </a:r>
          </a:p>
          <a:p>
            <a:pPr algn="l" rtl="0">
              <a:buFont typeface="Wingdings" pitchFamily="2" charset="2"/>
              <a:buChar char="ü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Unknown etiology. </a:t>
            </a:r>
          </a:p>
          <a:p>
            <a:pPr algn="l" rtl="0">
              <a:buFont typeface="Wingdings" pitchFamily="2" charset="2"/>
              <a:buChar char="ü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It most commonly affects the maxillary anterior teeth of both the permanent and primary dentitions.</a:t>
            </a:r>
          </a:p>
          <a:p>
            <a:pPr algn="l" rtl="0">
              <a:spcAft>
                <a:spcPts val="600"/>
              </a:spcAft>
              <a:buFont typeface="Wingdings" pitchFamily="2" charset="2"/>
              <a:buChar char="ü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Teeth affected may exhibit a delay or total failure in eruption.</a:t>
            </a:r>
          </a:p>
          <a:p>
            <a:pPr algn="l" rtl="0"/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Treatment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:Most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dentists will advocate extracting the affected teeth as soon as possible and inserting a prosthetic replacement. </a:t>
            </a:r>
          </a:p>
          <a:p>
            <a:pPr algn="l" rtl="0">
              <a:buFont typeface="Wingdings" pitchFamily="2" charset="2"/>
              <a:buChar char="ü"/>
            </a:pP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 lvl="1" algn="l" rtl="0">
              <a:spcAft>
                <a:spcPts val="600"/>
              </a:spcAft>
              <a:buFont typeface="Wingdings" pitchFamily="2" charset="2"/>
              <a:buChar char="ü"/>
            </a:pP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457200" y="381000"/>
          <a:ext cx="8258204" cy="76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58204"/>
              </a:tblGrid>
              <a:tr h="762000">
                <a:tc>
                  <a:txBody>
                    <a:bodyPr/>
                    <a:lstStyle/>
                    <a:p>
                      <a:pPr algn="l" rtl="0">
                        <a:buFont typeface="Wingdings" pitchFamily="2" charset="2"/>
                        <a:buChar char="Ø"/>
                      </a:pPr>
                      <a:r>
                        <a:rPr lang="en-US" sz="3200" dirty="0" smtClean="0">
                          <a:latin typeface="Times New Roman" pitchFamily="18" charset="0"/>
                          <a:cs typeface="Times New Roman" pitchFamily="18" charset="0"/>
                        </a:rPr>
                        <a:t>Regional </a:t>
                      </a:r>
                      <a:r>
                        <a:rPr lang="en-US" sz="32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Odontodysplasia</a:t>
                      </a:r>
                      <a:r>
                        <a:rPr lang="en-US" sz="3200" dirty="0" smtClean="0">
                          <a:latin typeface="Times New Roman" pitchFamily="18" charset="0"/>
                          <a:cs typeface="Times New Roman" pitchFamily="18" charset="0"/>
                        </a:rPr>
                        <a:t>(ghost teeth)</a:t>
                      </a:r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0066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/>
          <p:cNvPicPr>
            <a:picLocks noChangeAspect="1" noChangeArrowheads="1"/>
          </p:cNvPicPr>
          <p:nvPr/>
        </p:nvPicPr>
        <p:blipFill>
          <a:blip r:embed="rId2"/>
          <a:srcRect t="5000" b="20000"/>
          <a:stretch>
            <a:fillRect/>
          </a:stretch>
        </p:blipFill>
        <p:spPr bwMode="auto">
          <a:xfrm>
            <a:off x="55502" y="714356"/>
            <a:ext cx="4127529" cy="4643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57686" y="0"/>
            <a:ext cx="4314838" cy="6691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0"/>
          <p:cNvPicPr>
            <a:picLocks noChangeAspect="1" noChangeArrowheads="1"/>
          </p:cNvPicPr>
          <p:nvPr/>
        </p:nvPicPr>
        <p:blipFill>
          <a:blip r:embed="rId2"/>
          <a:srcRect l="18750" t="17500" r="8125" b="33749"/>
          <a:stretch>
            <a:fillRect/>
          </a:stretch>
        </p:blipFill>
        <p:spPr bwMode="auto">
          <a:xfrm>
            <a:off x="3000356" y="3714752"/>
            <a:ext cx="3143248" cy="3143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71388" y="3633788"/>
            <a:ext cx="2972612" cy="3224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مستطيل 1"/>
          <p:cNvSpPr/>
          <p:nvPr/>
        </p:nvSpPr>
        <p:spPr>
          <a:xfrm>
            <a:off x="500034" y="1000108"/>
            <a:ext cx="8358246" cy="8386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It is a small globule of enamel 1 - 3 mm in diameter</a:t>
            </a:r>
          </a:p>
          <a:p>
            <a:pPr algn="l" rtl="0"/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that occurs on the roots of molars (bifurcation or</a:t>
            </a:r>
          </a:p>
          <a:p>
            <a:pPr algn="l" rtl="0"/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trifurcation).</a:t>
            </a:r>
          </a:p>
          <a:p>
            <a:pPr algn="l" rtl="0">
              <a:spcAft>
                <a:spcPts val="600"/>
              </a:spcAft>
              <a:buFont typeface="Wingdings" pitchFamily="2" charset="2"/>
              <a:buChar char="ü"/>
              <a:defRPr/>
            </a:pP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It consists of only a nodule of enamel attached to </a:t>
            </a:r>
          </a:p>
          <a:p>
            <a:pPr algn="l" rtl="0">
              <a:spcAft>
                <a:spcPts val="600"/>
              </a:spcAft>
              <a:defRPr/>
            </a:pP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dentin.</a:t>
            </a:r>
          </a:p>
          <a:p>
            <a:pPr algn="l" rtl="0">
              <a:spcAft>
                <a:spcPts val="600"/>
              </a:spcAft>
              <a:buFont typeface="Wingdings" pitchFamily="2" charset="2"/>
              <a:buChar char="ü"/>
              <a:defRPr/>
            </a:pP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It may have a core of dentin containing pulp horn.</a:t>
            </a:r>
          </a:p>
          <a:p>
            <a:pPr algn="l" rtl="0">
              <a:buFont typeface="Wingdings" pitchFamily="2" charset="2"/>
              <a:buChar char="ü"/>
            </a:pP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It may cause food stagnation at gingival margin that may predispose to periodontal pocket formation and  subsequent </a:t>
            </a:r>
          </a:p>
          <a:p>
            <a:pPr algn="l" rtl="0"/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periodontal disease. </a:t>
            </a:r>
          </a:p>
          <a:p>
            <a:pPr algn="l" rtl="0">
              <a:buFont typeface="Wingdings" pitchFamily="2" charset="2"/>
              <a:buChar char="ü"/>
            </a:pP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if enamel  pearl contains pulp, this will be</a:t>
            </a:r>
          </a:p>
          <a:p>
            <a:pPr algn="l" rtl="0"/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exposed when pearl is removed.</a:t>
            </a:r>
          </a:p>
          <a:p>
            <a:pPr algn="l" rtl="0">
              <a:buFont typeface="Wingdings" pitchFamily="2" charset="2"/>
              <a:buChar char="ü"/>
            </a:pP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may be detected on radiographic examination.</a:t>
            </a:r>
          </a:p>
          <a:p>
            <a:pPr algn="l" rtl="0">
              <a:spcAft>
                <a:spcPts val="600"/>
              </a:spcAft>
              <a:defRPr/>
            </a:pPr>
            <a:endParaRPr lang="en-US" sz="2200" dirty="0" smtClean="0">
              <a:latin typeface="Times New Roman" pitchFamily="18" charset="0"/>
              <a:cs typeface="Times New Roman" pitchFamily="18" charset="0"/>
            </a:endParaRPr>
          </a:p>
          <a:p>
            <a:pPr algn="l" rtl="0">
              <a:spcAft>
                <a:spcPts val="600"/>
              </a:spcAft>
              <a:defRPr/>
            </a:pPr>
            <a:endParaRPr lang="en-US" sz="2200" dirty="0" smtClean="0">
              <a:latin typeface="Times New Roman" pitchFamily="18" charset="0"/>
              <a:cs typeface="Times New Roman" pitchFamily="18" charset="0"/>
            </a:endParaRPr>
          </a:p>
          <a:p>
            <a:pPr marL="457200" indent="-457200" algn="l" rtl="0">
              <a:spcAft>
                <a:spcPts val="600"/>
              </a:spcAft>
              <a:defRPr/>
            </a:pPr>
            <a:endParaRPr lang="en-US" sz="2200" dirty="0" smtClean="0">
              <a:latin typeface="Times New Roman" pitchFamily="18" charset="0"/>
              <a:cs typeface="Times New Roman" pitchFamily="18" charset="0"/>
            </a:endParaRPr>
          </a:p>
          <a:p>
            <a:pPr algn="l" rtl="0">
              <a:spcAft>
                <a:spcPts val="600"/>
              </a:spcAft>
              <a:defRPr/>
            </a:pPr>
            <a:endParaRPr lang="en-US" sz="2200" dirty="0" smtClean="0">
              <a:latin typeface="Times New Roman" pitchFamily="18" charset="0"/>
              <a:cs typeface="Times New Roman" pitchFamily="18" charset="0"/>
            </a:endParaRPr>
          </a:p>
          <a:p>
            <a:pPr algn="l" rtl="0">
              <a:spcAft>
                <a:spcPts val="600"/>
              </a:spcAft>
              <a:defRPr/>
            </a:pPr>
            <a:endParaRPr lang="en-US" sz="2200" dirty="0" smtClean="0">
              <a:latin typeface="Times New Roman" pitchFamily="18" charset="0"/>
              <a:cs typeface="Times New Roman" pitchFamily="18" charset="0"/>
            </a:endParaRPr>
          </a:p>
          <a:p>
            <a:pPr algn="l" rtl="0">
              <a:spcAft>
                <a:spcPts val="600"/>
              </a:spcAft>
              <a:defRPr/>
            </a:pPr>
            <a:endParaRPr lang="en-US" sz="2200" dirty="0" smtClean="0">
              <a:latin typeface="Times New Roman" pitchFamily="18" charset="0"/>
              <a:cs typeface="Times New Roman" pitchFamily="18" charset="0"/>
            </a:endParaRPr>
          </a:p>
          <a:p>
            <a:pPr algn="l" rtl="0">
              <a:spcAft>
                <a:spcPts val="600"/>
              </a:spcAft>
              <a:defRPr/>
            </a:pPr>
            <a:endParaRPr lang="en-US" sz="2200" dirty="0" smtClean="0">
              <a:latin typeface="Times New Roman" pitchFamily="18" charset="0"/>
              <a:cs typeface="Times New Roman" pitchFamily="18" charset="0"/>
            </a:endParaRPr>
          </a:p>
          <a:p>
            <a:pPr algn="l" rtl="0">
              <a:spcAft>
                <a:spcPts val="600"/>
              </a:spcAft>
              <a:defRPr/>
            </a:pP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   </a:t>
            </a:r>
          </a:p>
          <a:p>
            <a:pPr algn="l" rtl="0"/>
            <a:endParaRPr lang="en-US" sz="2200" dirty="0" smtClean="0">
              <a:latin typeface="Times New Roman" pitchFamily="18" charset="0"/>
              <a:cs typeface="Times New Roman" pitchFamily="18" charset="0"/>
            </a:endParaRPr>
          </a:p>
          <a:p>
            <a:pPr algn="l" rtl="0"/>
            <a:endParaRPr lang="ar-IQ" sz="22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500034" y="214290"/>
          <a:ext cx="4900618" cy="76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00618"/>
              </a:tblGrid>
              <a:tr h="762000">
                <a:tc>
                  <a:txBody>
                    <a:bodyPr/>
                    <a:lstStyle/>
                    <a:p>
                      <a:pPr algn="l" rtl="0">
                        <a:buFont typeface="Wingdings" pitchFamily="2" charset="2"/>
                        <a:buChar char="Ø"/>
                      </a:pPr>
                      <a:r>
                        <a:rPr lang="en-US" sz="3200" dirty="0" smtClean="0">
                          <a:latin typeface="Times New Roman" pitchFamily="18" charset="0"/>
                          <a:cs typeface="Times New Roman" pitchFamily="18" charset="0"/>
                        </a:rPr>
                        <a:t>Enamel Pearl</a:t>
                      </a:r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</a:tr>
            </a:tbl>
          </a:graphicData>
        </a:graphic>
      </p:graphicFrame>
      <p:pic>
        <p:nvPicPr>
          <p:cNvPr id="5" name="Picture 9"/>
          <p:cNvPicPr>
            <a:picLocks noChangeAspect="1" noChangeArrowheads="1"/>
          </p:cNvPicPr>
          <p:nvPr/>
        </p:nvPicPr>
        <p:blipFill>
          <a:blip r:embed="rId4" cstate="print"/>
          <a:srcRect l="9375" t="3751" r="4375" b="12500"/>
          <a:stretch>
            <a:fillRect/>
          </a:stretch>
        </p:blipFill>
        <p:spPr bwMode="auto">
          <a:xfrm>
            <a:off x="6858016" y="0"/>
            <a:ext cx="2285984" cy="332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extBox 3"/>
          <p:cNvSpPr txBox="1">
            <a:spLocks noChangeArrowheads="1"/>
          </p:cNvSpPr>
          <p:nvPr/>
        </p:nvSpPr>
        <p:spPr bwMode="auto">
          <a:xfrm>
            <a:off x="381000" y="1600200"/>
            <a:ext cx="5029200" cy="216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>
              <a:spcAft>
                <a:spcPts val="600"/>
              </a:spcAft>
              <a:buFont typeface="Wingdings" pitchFamily="2" charset="2"/>
              <a:buChar char="ü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well-delineated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additional</a:t>
            </a:r>
          </a:p>
          <a:p>
            <a:pPr algn="l" rtl="0">
              <a:spcAft>
                <a:spcPts val="600"/>
              </a:spcAft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cusp, located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on the surface of</a:t>
            </a:r>
          </a:p>
          <a:p>
            <a:pPr algn="l" rtl="0">
              <a:spcAft>
                <a:spcPts val="600"/>
              </a:spcAft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  an anterior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tooth. 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algn="l" rtl="0">
              <a:spcAft>
                <a:spcPts val="600"/>
              </a:spcAft>
              <a:buFont typeface="Wingdings" pitchFamily="2" charset="2"/>
              <a:buChar char="ü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extends at least half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the distance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from CEJ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to incisal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edge</a:t>
            </a:r>
          </a:p>
        </p:txBody>
      </p:sp>
      <p:pic>
        <p:nvPicPr>
          <p:cNvPr id="61449" name="Picture 9"/>
          <p:cNvPicPr>
            <a:picLocks noChangeAspect="1" noChangeArrowheads="1"/>
          </p:cNvPicPr>
          <p:nvPr/>
        </p:nvPicPr>
        <p:blipFill>
          <a:blip r:embed="rId2"/>
          <a:srcRect l="11583" t="20000" r="23552" b="27499"/>
          <a:stretch>
            <a:fillRect/>
          </a:stretch>
        </p:blipFill>
        <p:spPr bwMode="auto">
          <a:xfrm>
            <a:off x="4857752" y="1214422"/>
            <a:ext cx="21336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50" name="Picture 9"/>
          <p:cNvPicPr>
            <a:picLocks noChangeAspect="1" noChangeArrowheads="1"/>
          </p:cNvPicPr>
          <p:nvPr/>
        </p:nvPicPr>
        <p:blipFill>
          <a:blip r:embed="rId3"/>
          <a:srcRect t="17500" b="35001"/>
          <a:stretch>
            <a:fillRect/>
          </a:stretch>
        </p:blipFill>
        <p:spPr bwMode="auto">
          <a:xfrm>
            <a:off x="5080000" y="3962400"/>
            <a:ext cx="40640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51" name="Picture 10"/>
          <p:cNvPicPr>
            <a:picLocks noChangeAspect="1" noChangeArrowheads="1"/>
          </p:cNvPicPr>
          <p:nvPr/>
        </p:nvPicPr>
        <p:blipFill>
          <a:blip r:embed="rId4"/>
          <a:srcRect t="7500" b="12500"/>
          <a:stretch>
            <a:fillRect/>
          </a:stretch>
        </p:blipFill>
        <p:spPr bwMode="auto">
          <a:xfrm>
            <a:off x="6992937" y="1214422"/>
            <a:ext cx="2151063" cy="2581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" name="Table 3"/>
          <p:cNvGraphicFramePr>
            <a:graphicFrameLocks noGrp="1"/>
          </p:cNvGraphicFramePr>
          <p:nvPr/>
        </p:nvGraphicFramePr>
        <p:xfrm>
          <a:off x="500034" y="214290"/>
          <a:ext cx="4900618" cy="76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00618"/>
              </a:tblGrid>
              <a:tr h="762000">
                <a:tc>
                  <a:txBody>
                    <a:bodyPr/>
                    <a:lstStyle/>
                    <a:p>
                      <a:pPr algn="l" rtl="0">
                        <a:buFont typeface="Wingdings" pitchFamily="2" charset="2"/>
                        <a:buChar char="Ø"/>
                      </a:pPr>
                      <a:r>
                        <a:rPr lang="en-US" sz="3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Talon Cusp</a:t>
                      </a:r>
                      <a:endParaRPr lang="ar-IQ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</a:tr>
            </a:tbl>
          </a:graphicData>
        </a:graphic>
      </p:graphicFrame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10800000">
            <a:off x="357158" y="3929066"/>
            <a:ext cx="4488880" cy="2471742"/>
          </a:xfrm>
          <a:prstGeom prst="rect">
            <a:avLst/>
          </a:prstGeom>
        </p:spPr>
      </p:pic>
    </p:spTree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29058" y="3028950"/>
            <a:ext cx="2305050" cy="382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9"/>
          <p:cNvPicPr>
            <a:picLocks noChangeAspect="1" noChangeArrowheads="1"/>
          </p:cNvPicPr>
          <p:nvPr/>
        </p:nvPicPr>
        <p:blipFill>
          <a:blip r:embed="rId3"/>
          <a:srcRect t="17500" b="13750"/>
          <a:stretch>
            <a:fillRect/>
          </a:stretch>
        </p:blipFill>
        <p:spPr bwMode="auto">
          <a:xfrm>
            <a:off x="6234389" y="1285860"/>
            <a:ext cx="2909611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" name="Table 3"/>
          <p:cNvGraphicFramePr>
            <a:graphicFrameLocks noGrp="1"/>
          </p:cNvGraphicFramePr>
          <p:nvPr/>
        </p:nvGraphicFramePr>
        <p:xfrm>
          <a:off x="500034" y="214290"/>
          <a:ext cx="4900618" cy="76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00618"/>
              </a:tblGrid>
              <a:tr h="762000">
                <a:tc>
                  <a:txBody>
                    <a:bodyPr/>
                    <a:lstStyle/>
                    <a:p>
                      <a:pPr algn="l" rtl="0">
                        <a:buFont typeface="Wingdings" pitchFamily="2" charset="2"/>
                        <a:buChar char="Ø"/>
                      </a:pPr>
                      <a:r>
                        <a:rPr lang="en-US" sz="3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Congenital Syphilis</a:t>
                      </a:r>
                      <a:endParaRPr lang="ar-IQ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</a:tr>
            </a:tbl>
          </a:graphicData>
        </a:graphic>
      </p:graphicFrame>
      <p:sp>
        <p:nvSpPr>
          <p:cNvPr id="6" name="مستطيل 5"/>
          <p:cNvSpPr/>
          <p:nvPr/>
        </p:nvSpPr>
        <p:spPr>
          <a:xfrm>
            <a:off x="500034" y="1000108"/>
            <a:ext cx="771530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Congenital syphilis develop dental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hypoplasia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that involves the permanent incisors (Hutchinson's teeth )</a:t>
            </a:r>
          </a:p>
          <a:p>
            <a:pPr algn="l" rtl="0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and first molars (mulberry molars). </a:t>
            </a:r>
          </a:p>
          <a:p>
            <a:pPr algn="l" rtl="0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 </a:t>
            </a:r>
            <a:endParaRPr lang="ar-IQ" sz="24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7" name="Table 3"/>
          <p:cNvGraphicFramePr>
            <a:graphicFrameLocks noGrp="1"/>
          </p:cNvGraphicFramePr>
          <p:nvPr/>
        </p:nvGraphicFramePr>
        <p:xfrm>
          <a:off x="500034" y="2500306"/>
          <a:ext cx="3962400" cy="76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62400"/>
              </a:tblGrid>
              <a:tr h="762000">
                <a:tc>
                  <a:txBody>
                    <a:bodyPr/>
                    <a:lstStyle/>
                    <a:p>
                      <a:pPr algn="l" rtl="0"/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* Hutchinson’s Incisor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FF00"/>
                    </a:solidFill>
                  </a:tcPr>
                </a:tc>
              </a:tr>
            </a:tbl>
          </a:graphicData>
        </a:graphic>
      </p:graphicFrame>
      <p:sp>
        <p:nvSpPr>
          <p:cNvPr id="8" name="مستطيل 7"/>
          <p:cNvSpPr/>
          <p:nvPr/>
        </p:nvSpPr>
        <p:spPr>
          <a:xfrm>
            <a:off x="500034" y="3357562"/>
            <a:ext cx="7358114" cy="18004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>
              <a:spcAft>
                <a:spcPts val="600"/>
              </a:spcAft>
              <a:buFont typeface="Wingdings" pitchFamily="2" charset="2"/>
              <a:buChar char="Ø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lateral incisors are peg-shaped or screwdriver-shaped. </a:t>
            </a:r>
          </a:p>
          <a:p>
            <a:pPr algn="l" rtl="0">
              <a:spcAft>
                <a:spcPts val="600"/>
              </a:spcAft>
              <a:buFont typeface="Wingdings" pitchFamily="2" charset="2"/>
              <a:buChar char="Ø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widely spaced.</a:t>
            </a:r>
          </a:p>
          <a:p>
            <a:pPr algn="l" rtl="0">
              <a:spcAft>
                <a:spcPts val="600"/>
              </a:spcAft>
              <a:buFont typeface="Wingdings" pitchFamily="2" charset="2"/>
              <a:buChar char="Ø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notched at the incisal edge.</a:t>
            </a:r>
          </a:p>
          <a:p>
            <a:pPr algn="l" rtl="0">
              <a:spcAft>
                <a:spcPts val="600"/>
              </a:spcAft>
              <a:buFont typeface="Wingdings" pitchFamily="2" charset="2"/>
              <a:buChar char="Ø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with a crescent-shaped deformity 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10"/>
          <p:cNvPicPr>
            <a:picLocks noChangeAspect="1" noChangeArrowheads="1"/>
          </p:cNvPicPr>
          <p:nvPr/>
        </p:nvPicPr>
        <p:blipFill>
          <a:blip r:embed="rId4"/>
          <a:srcRect l="7500" t="26250" b="21249"/>
          <a:stretch>
            <a:fillRect/>
          </a:stretch>
        </p:blipFill>
        <p:spPr bwMode="auto">
          <a:xfrm>
            <a:off x="6286512" y="4425274"/>
            <a:ext cx="2857488" cy="2432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صورة 10" descr="5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1538" y="5059895"/>
            <a:ext cx="2414896" cy="17981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extBox 3"/>
          <p:cNvSpPr txBox="1">
            <a:spLocks noChangeArrowheads="1"/>
          </p:cNvSpPr>
          <p:nvPr/>
        </p:nvSpPr>
        <p:spPr bwMode="auto">
          <a:xfrm>
            <a:off x="357158" y="1357298"/>
            <a:ext cx="5429288" cy="4170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>
              <a:spcAft>
                <a:spcPts val="600"/>
              </a:spcAft>
              <a:buFont typeface="Wingdings" pitchFamily="2" charset="2"/>
              <a:buChar char="Ø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Characterized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by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multiple rounded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rudimentary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enamel cusps on permanent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2400" baseline="30000" dirty="0">
                <a:latin typeface="Times New Roman" pitchFamily="18" charset="0"/>
                <a:cs typeface="Times New Roman" pitchFamily="18" charset="0"/>
              </a:rPr>
              <a:t>st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molars.</a:t>
            </a:r>
          </a:p>
          <a:p>
            <a:pPr algn="l" rtl="0">
              <a:spcAft>
                <a:spcPts val="600"/>
              </a:spcAft>
              <a:buFont typeface="Wingdings" pitchFamily="2" charset="2"/>
              <a:buChar char="Ø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dwarfed molars with cusps covered with globular enamel growths giving the appearance of a mulberry.</a:t>
            </a:r>
          </a:p>
          <a:p>
            <a:pPr algn="l" rtl="0">
              <a:spcAft>
                <a:spcPts val="600"/>
              </a:spcAft>
            </a:pP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algn="l" rtl="0">
              <a:spcAft>
                <a:spcPts val="600"/>
              </a:spcAft>
            </a:pP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algn="l" rtl="0">
              <a:spcAft>
                <a:spcPts val="600"/>
              </a:spcAft>
            </a:pP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algn="l" rtl="0">
              <a:spcAft>
                <a:spcPts val="600"/>
              </a:spcAft>
            </a:pP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457200" y="381000"/>
          <a:ext cx="3962400" cy="76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62400"/>
              </a:tblGrid>
              <a:tr h="762000">
                <a:tc>
                  <a:txBody>
                    <a:bodyPr/>
                    <a:lstStyle/>
                    <a:p>
                      <a:pPr algn="l"/>
                      <a:r>
                        <a:rPr lang="en-US" sz="3200" dirty="0" smtClean="0">
                          <a:latin typeface="Times New Roman" pitchFamily="18" charset="0"/>
                          <a:cs typeface="Times New Roman" pitchFamily="18" charset="0"/>
                        </a:rPr>
                        <a:t>* Mulberry Molar</a:t>
                      </a:r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FF00"/>
                    </a:solidFill>
                  </a:tcPr>
                </a:tc>
              </a:tr>
            </a:tbl>
          </a:graphicData>
        </a:graphic>
      </p:graphicFrame>
      <p:pic>
        <p:nvPicPr>
          <p:cNvPr id="71689" name="Picture 11"/>
          <p:cNvPicPr>
            <a:picLocks noChangeAspect="1" noChangeArrowheads="1"/>
          </p:cNvPicPr>
          <p:nvPr/>
        </p:nvPicPr>
        <p:blipFill>
          <a:blip r:embed="rId2"/>
          <a:srcRect t="18750" b="30000"/>
          <a:stretch>
            <a:fillRect/>
          </a:stretch>
        </p:blipFill>
        <p:spPr bwMode="auto">
          <a:xfrm>
            <a:off x="5786446" y="1205006"/>
            <a:ext cx="3357554" cy="25811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9"/>
          <p:cNvPicPr>
            <a:picLocks noChangeAspect="1" noChangeArrowheads="1"/>
          </p:cNvPicPr>
          <p:nvPr/>
        </p:nvPicPr>
        <p:blipFill>
          <a:blip r:embed="rId3"/>
          <a:srcRect t="28751" b="25000"/>
          <a:stretch>
            <a:fillRect/>
          </a:stretch>
        </p:blipFill>
        <p:spPr bwMode="auto">
          <a:xfrm>
            <a:off x="5519737" y="4343400"/>
            <a:ext cx="3624263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9"/>
          <p:cNvPicPr>
            <a:picLocks noChangeAspect="1" noChangeArrowheads="1"/>
          </p:cNvPicPr>
          <p:nvPr/>
        </p:nvPicPr>
        <p:blipFill>
          <a:blip r:embed="rId4"/>
          <a:srcRect l="7500" t="17500" r="4375" b="25000"/>
          <a:stretch>
            <a:fillRect/>
          </a:stretch>
        </p:blipFill>
        <p:spPr bwMode="auto">
          <a:xfrm>
            <a:off x="2357422" y="4024312"/>
            <a:ext cx="2895600" cy="2833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/>
          <p:cNvPicPr>
            <a:picLocks noChangeAspect="1" noChangeArrowheads="1"/>
          </p:cNvPicPr>
          <p:nvPr/>
        </p:nvPicPr>
        <p:blipFill>
          <a:blip r:embed="rId2"/>
          <a:srcRect l="3751" t="16251" r="8125" b="45000"/>
          <a:stretch>
            <a:fillRect/>
          </a:stretch>
        </p:blipFill>
        <p:spPr bwMode="auto">
          <a:xfrm>
            <a:off x="2714612" y="2928934"/>
            <a:ext cx="35814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3714756" cy="2057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76661" y="214290"/>
            <a:ext cx="5267339" cy="2716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مستطيل 6"/>
          <p:cNvSpPr/>
          <p:nvPr/>
        </p:nvSpPr>
        <p:spPr>
          <a:xfrm>
            <a:off x="1000100" y="2071678"/>
            <a:ext cx="129394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Mesiodens</a:t>
            </a:r>
            <a:endParaRPr lang="ar-IQ" sz="2000" dirty="0"/>
          </a:p>
        </p:txBody>
      </p:sp>
      <p:sp>
        <p:nvSpPr>
          <p:cNvPr id="8" name="مستطيل 7"/>
          <p:cNvSpPr/>
          <p:nvPr/>
        </p:nvSpPr>
        <p:spPr>
          <a:xfrm>
            <a:off x="0" y="5715016"/>
            <a:ext cx="321754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Distodens or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distomolar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ar-IQ" sz="2400" dirty="0"/>
          </a:p>
        </p:txBody>
      </p:sp>
      <p:sp>
        <p:nvSpPr>
          <p:cNvPr id="9" name="مستطيل 8"/>
          <p:cNvSpPr/>
          <p:nvPr/>
        </p:nvSpPr>
        <p:spPr>
          <a:xfrm>
            <a:off x="2714612" y="4857760"/>
            <a:ext cx="14478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Paramolar</a:t>
            </a:r>
            <a:endParaRPr lang="ar-IQ" sz="2400" dirty="0">
              <a:solidFill>
                <a:schemeClr val="bg1"/>
              </a:solidFill>
            </a:endParaRPr>
          </a:p>
        </p:txBody>
      </p:sp>
      <p:pic>
        <p:nvPicPr>
          <p:cNvPr id="13" name="صورة 12" descr="2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720" y="2643182"/>
            <a:ext cx="2414877" cy="3074497"/>
          </a:xfrm>
          <a:prstGeom prst="rect">
            <a:avLst/>
          </a:prstGeom>
        </p:spPr>
      </p:pic>
      <p:pic>
        <p:nvPicPr>
          <p:cNvPr id="15" name="صورة 14" descr="3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62259" y="4971787"/>
            <a:ext cx="2981741" cy="1886213"/>
          </a:xfrm>
          <a:prstGeom prst="rect">
            <a:avLst/>
          </a:prstGeom>
        </p:spPr>
      </p:pic>
      <p:sp>
        <p:nvSpPr>
          <p:cNvPr id="16" name="وسيلة شرح مستطيلة 15"/>
          <p:cNvSpPr/>
          <p:nvPr/>
        </p:nvSpPr>
        <p:spPr>
          <a:xfrm>
            <a:off x="4286248" y="6215082"/>
            <a:ext cx="1714512" cy="642918"/>
          </a:xfrm>
          <a:prstGeom prst="wedgeRectCallout">
            <a:avLst>
              <a:gd name="adj1" fmla="val 138801"/>
              <a:gd name="adj2" fmla="val -133902"/>
            </a:avLst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Supplemental</a:t>
            </a:r>
            <a:endParaRPr lang="ar-IQ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1500166" y="357166"/>
            <a:ext cx="513050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Acquired Abnormalities</a:t>
            </a:r>
            <a:endParaRPr lang="ar-IQ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مستطيل 2"/>
          <p:cNvSpPr/>
          <p:nvPr/>
        </p:nvSpPr>
        <p:spPr>
          <a:xfrm>
            <a:off x="500034" y="1285860"/>
            <a:ext cx="80010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ar-IQ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That are initiated after development of the tooth, range from changes that have no clinical significance to those that cause tooth loss.</a:t>
            </a:r>
            <a:endParaRPr lang="ar-IQ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مستطيل 3"/>
          <p:cNvSpPr/>
          <p:nvPr/>
        </p:nvSpPr>
        <p:spPr>
          <a:xfrm>
            <a:off x="500034" y="2500306"/>
            <a:ext cx="19251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ATTRITION</a:t>
            </a:r>
            <a:endParaRPr lang="ar-IQ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571472" y="3071810"/>
            <a:ext cx="750099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Is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the physiologic wearing away of the dentition resulting from occlusal contacts between upper &amp;lower teeth.</a:t>
            </a:r>
          </a:p>
          <a:p>
            <a:pPr algn="l"/>
            <a:r>
              <a:rPr lang="ar-IQ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Its extent depends on the abrasiveness of the diet, salivary factors, mineralization of the teeth, and emotional tension, aging process.</a:t>
            </a:r>
          </a:p>
          <a:p>
            <a:pPr algn="l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When the loss of dental tissue becomes excessive (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bruxism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), the attrition becomes pathologic.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38925" y="2952750"/>
            <a:ext cx="2505075" cy="3905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مستطيل 2"/>
          <p:cNvSpPr/>
          <p:nvPr/>
        </p:nvSpPr>
        <p:spPr>
          <a:xfrm>
            <a:off x="714285" y="428604"/>
            <a:ext cx="246259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Radiographically :</a:t>
            </a:r>
          </a:p>
          <a:p>
            <a:endParaRPr lang="ar-IQ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مستطيل 3"/>
          <p:cNvSpPr/>
          <p:nvPr/>
        </p:nvSpPr>
        <p:spPr>
          <a:xfrm>
            <a:off x="785786" y="928670"/>
            <a:ext cx="735811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*Change in the normal outline of the tooth structure. *Altering the normal curved surfaces into flat planes. </a:t>
            </a:r>
          </a:p>
          <a:p>
            <a:pPr algn="l" rtl="0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*Shortened crown.</a:t>
            </a:r>
          </a:p>
          <a:p>
            <a:pPr algn="l" rtl="0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*Complete obliteration of the pulp chamber and canals                                              due to deposition of secondary dentin.</a:t>
            </a:r>
          </a:p>
          <a:p>
            <a:pPr algn="l" rtl="0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*Simultaneous widening of the PDL space </a:t>
            </a:r>
          </a:p>
          <a:p>
            <a:pPr algn="l" rtl="0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frequently occurs if the tooth is mobile. </a:t>
            </a:r>
          </a:p>
          <a:p>
            <a:pPr algn="l" rtl="0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Occasionally evidence of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hypercementosis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is </a:t>
            </a:r>
          </a:p>
          <a:p>
            <a:pPr algn="l" rtl="0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present.</a:t>
            </a:r>
            <a:endParaRPr lang="ar-IQ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183128" y="357166"/>
            <a:ext cx="191430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ABRASION:</a:t>
            </a:r>
            <a:endParaRPr lang="ar-IQ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مستطيل 2"/>
          <p:cNvSpPr/>
          <p:nvPr/>
        </p:nvSpPr>
        <p:spPr>
          <a:xfrm>
            <a:off x="428596" y="857232"/>
            <a:ext cx="800105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ar-IQ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Is a non physiologic wearing away of teeth by contact with foreign substances.</a:t>
            </a:r>
          </a:p>
          <a:p>
            <a:pPr algn="l"/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Causes:improper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tooth brushing and dental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floss,pipe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smoking, opening hairpins with the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teeth,improper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use of toothpicks, and cutting thread with the teeth.</a:t>
            </a:r>
            <a:endParaRPr lang="ar-IQ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100" y="2905125"/>
            <a:ext cx="2466975" cy="395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مستطيل 4"/>
          <p:cNvSpPr/>
          <p:nvPr/>
        </p:nvSpPr>
        <p:spPr>
          <a:xfrm>
            <a:off x="3500430" y="4071942"/>
            <a:ext cx="51435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Dental floss abrasion. Note the obliteration of the pulp chambers and reduction in size of the root canals.</a:t>
            </a:r>
            <a:endParaRPr lang="ar-IQ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326005" y="285728"/>
            <a:ext cx="17075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EROSION:</a:t>
            </a:r>
            <a:endParaRPr lang="ar-IQ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مستطيل 2"/>
          <p:cNvSpPr/>
          <p:nvPr/>
        </p:nvSpPr>
        <p:spPr>
          <a:xfrm>
            <a:off x="428596" y="857232"/>
            <a:ext cx="800105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Results from a chemical action not involving bacteria.</a:t>
            </a:r>
          </a:p>
          <a:p>
            <a:pPr algn="l" rtl="0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It is usually found on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incisors,often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involving multiple teeth. The lesions are generally smooth, glistening depressions in the enamel surface, frequently near the gingiva.</a:t>
            </a:r>
            <a:endParaRPr lang="ar-IQ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428596" y="428604"/>
            <a:ext cx="22204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RESORPTION</a:t>
            </a:r>
            <a:endParaRPr lang="ar-IQ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مستطيل 2"/>
          <p:cNvSpPr/>
          <p:nvPr/>
        </p:nvSpPr>
        <p:spPr>
          <a:xfrm>
            <a:off x="571472" y="1000108"/>
            <a:ext cx="7643866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Is the removal of tooth structure by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osteoclasts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referred to as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odontoclasts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when they are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resorbing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tooth structure.</a:t>
            </a:r>
          </a:p>
          <a:p>
            <a:pPr algn="l" rtl="0">
              <a:buFont typeface="Wingdings" pitchFamily="2" charset="2"/>
              <a:buChar char="Ø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External resorption affects the outer tooth surface.</a:t>
            </a:r>
          </a:p>
          <a:p>
            <a:pPr algn="l" rtl="0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Internal resorption affects the inner surface of the pulp chamber and canal.</a:t>
            </a:r>
          </a:p>
          <a:p>
            <a:pPr algn="l" rtl="0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INTERNAL RESORPTION: initiated by acute trauma to the tooth, </a:t>
            </a:r>
            <a:r>
              <a:rPr lang="ar-IQ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direct and indirect pulp capping,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pulpotomy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and enamel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invagination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l" rtl="0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*Radiographically :The lesions are radiolucent and round, oval, or elongated within the root or crown and continuous with the pulp chamber or canal.</a:t>
            </a:r>
            <a:endParaRPr lang="ar-IQ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6314" y="4000504"/>
            <a:ext cx="3694934" cy="2581560"/>
          </a:xfrm>
          <a:prstGeom prst="rect">
            <a:avLst/>
          </a:prstGeom>
        </p:spPr>
      </p:pic>
      <p:pic>
        <p:nvPicPr>
          <p:cNvPr id="3" name="صورة 2" descr="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4546" y="357166"/>
            <a:ext cx="4501106" cy="3278583"/>
          </a:xfrm>
          <a:prstGeom prst="rect">
            <a:avLst/>
          </a:prstGeom>
        </p:spPr>
      </p:pic>
      <p:pic>
        <p:nvPicPr>
          <p:cNvPr id="4" name="صورة 3" descr="4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786" y="4071942"/>
            <a:ext cx="3484100" cy="25338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272199" y="428604"/>
            <a:ext cx="385855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EXTERNAL RESORPTION:</a:t>
            </a:r>
            <a:endParaRPr lang="ar-IQ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مستطيل 2"/>
          <p:cNvSpPr/>
          <p:nvPr/>
        </p:nvSpPr>
        <p:spPr>
          <a:xfrm>
            <a:off x="857224" y="1142984"/>
            <a:ext cx="7715304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ar-IQ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*This most commonly involves  the root surface but may also involve the crown of an unerupted tooth.</a:t>
            </a:r>
          </a:p>
          <a:p>
            <a:pPr algn="l" rtl="0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*The etiology is unknown, or it may be due to localized inflammatory lesions,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reimplanted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teeth, tumors and cysts, excessive mechanical (orthodontic) and occlusal forces, and impacted teeth.</a:t>
            </a:r>
          </a:p>
          <a:p>
            <a:pPr algn="l" rtl="0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Radiographically:</a:t>
            </a:r>
          </a:p>
          <a:p>
            <a:pPr algn="l" rtl="0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*blunting of the root apex.</a:t>
            </a:r>
          </a:p>
          <a:p>
            <a:pPr algn="l" rtl="0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*The bone and lamina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dura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follow the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resorbing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root and present a normal appearance around it.</a:t>
            </a:r>
          </a:p>
          <a:p>
            <a:pPr algn="l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*When external root resorption occurs as the result of a periapical inflammatory lesion, the lamina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dura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is lost around the apex.</a:t>
            </a:r>
            <a:endParaRPr lang="ar-IQ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3838" y="233363"/>
            <a:ext cx="8696325" cy="639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326006" y="285728"/>
            <a:ext cx="235981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IQ" sz="2400" b="1" dirty="0" smtClean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PULP STONES</a:t>
            </a:r>
            <a:endParaRPr lang="ar-IQ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مستطيل 2"/>
          <p:cNvSpPr/>
          <p:nvPr/>
        </p:nvSpPr>
        <p:spPr>
          <a:xfrm>
            <a:off x="571472" y="857232"/>
            <a:ext cx="828680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*Pulp stones are foci of calcification in the dental pulp.</a:t>
            </a:r>
          </a:p>
          <a:p>
            <a:pPr algn="l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*Un known etiology.</a:t>
            </a:r>
          </a:p>
          <a:p>
            <a:pPr algn="l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*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Radiographiclly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: radiopaque structures within pulp chambers or root canals or extending from the pulp chamber into the root</a:t>
            </a:r>
          </a:p>
          <a:p>
            <a:pPr algn="l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canals.</a:t>
            </a:r>
          </a:p>
          <a:p>
            <a:pPr algn="l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*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TREATEMENT:do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not require treatment.</a:t>
            </a:r>
          </a:p>
          <a:p>
            <a:pPr algn="l"/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l"/>
            <a:endParaRPr lang="ar-IQ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28794" y="3143249"/>
            <a:ext cx="5189952" cy="3714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428596" y="928670"/>
            <a:ext cx="792961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Is a diffuse process of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pulpal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calcification.</a:t>
            </a:r>
          </a:p>
          <a:p>
            <a:pPr algn="l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Early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pulpal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sclerosis, a degenerative process, is not radiographically demonstrable.</a:t>
            </a:r>
          </a:p>
          <a:p>
            <a:pPr algn="l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Diffuse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pulpal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sclerosis produces a generalized, illdefined</a:t>
            </a:r>
          </a:p>
          <a:p>
            <a:pPr algn="l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collection of fine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radiopacities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throughout large areas of the pulp chamber and pulp canals.</a:t>
            </a:r>
            <a:endParaRPr lang="ar-IQ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مستطيل 2"/>
          <p:cNvSpPr/>
          <p:nvPr/>
        </p:nvSpPr>
        <p:spPr>
          <a:xfrm>
            <a:off x="285720" y="428604"/>
            <a:ext cx="31825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PULPAL SCLEROSIS</a:t>
            </a:r>
            <a:endParaRPr lang="ar-IQ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14546" y="3143248"/>
            <a:ext cx="5189952" cy="3714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7158" y="714356"/>
            <a:ext cx="8229600" cy="5857916"/>
          </a:xfrm>
        </p:spPr>
        <p:txBody>
          <a:bodyPr>
            <a:normAutofit/>
          </a:bodyPr>
          <a:lstStyle/>
          <a:p>
            <a:pPr algn="l" rtl="0"/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CAUSE: Is unknown, the tendency is familial. Most cases represent initial spontaneous gene mutations. When the anomaly is restricted to supernumerary teeth, it is inherited as an autosomal recessive trait. </a:t>
            </a:r>
          </a:p>
          <a:p>
            <a:pPr algn="l" rtl="0" eaLnBrk="1" hangingPunct="1"/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Many supernumerary teeth never erupt, but they may delay eruption of nearby teeth or cause other dental problems.    </a:t>
            </a:r>
          </a:p>
          <a:p>
            <a:pPr algn="l" rtl="0" eaLnBrk="1" hangingPunct="1"/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TREATMENT: is depend on:</a:t>
            </a:r>
          </a:p>
          <a:p>
            <a:pPr algn="l" rtl="0"/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Their potential effect on the developing normal dentition.</a:t>
            </a:r>
          </a:p>
          <a:p>
            <a:pPr algn="l" rtl="0"/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Their position and number, and the complications that may result from surgical intervention.</a:t>
            </a:r>
          </a:p>
          <a:p>
            <a:pPr algn="l" rtl="0"/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If they erupt, they can cause malalignment of the normal dentition.</a:t>
            </a:r>
          </a:p>
          <a:p>
            <a:pPr algn="l" rtl="0"/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They may cause root resorption or interfere with the normal eruption sequence. </a:t>
            </a:r>
          </a:p>
          <a:p>
            <a:pPr algn="l" rtl="0"/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Follicles of unerupted supernumerary teeth occasionally develop</a:t>
            </a:r>
          </a:p>
          <a:p>
            <a:pPr marL="0" indent="0" algn="l" rtl="0">
              <a:buNone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     into dentigerous cysts.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Box 3"/>
          <p:cNvSpPr txBox="1">
            <a:spLocks noChangeArrowheads="1"/>
          </p:cNvSpPr>
          <p:nvPr/>
        </p:nvSpPr>
        <p:spPr bwMode="auto">
          <a:xfrm>
            <a:off x="214282" y="1214422"/>
            <a:ext cx="6286544" cy="17235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>
              <a:spcAft>
                <a:spcPts val="600"/>
              </a:spcAft>
              <a:buFont typeface="Wingdings" pitchFamily="2" charset="2"/>
              <a:buChar char="Ø"/>
            </a:pPr>
            <a:r>
              <a:rPr lang="en-US" sz="2400" dirty="0">
                <a:latin typeface="Century Schoolbook" pitchFamily="18" charset="0"/>
              </a:rPr>
              <a:t> </a:t>
            </a:r>
            <a:r>
              <a:rPr lang="en-US" sz="2400" dirty="0" smtClean="0">
                <a:latin typeface="Century Schoolbook" pitchFamily="18" charset="0"/>
              </a:rPr>
              <a:t>Supernumerary teeth characteristically found in </a:t>
            </a:r>
            <a:r>
              <a:rPr lang="en-US" sz="2400" dirty="0" err="1">
                <a:latin typeface="Century Schoolbook" pitchFamily="18" charset="0"/>
              </a:rPr>
              <a:t>cleidocranial</a:t>
            </a:r>
            <a:r>
              <a:rPr lang="en-US" sz="2400" dirty="0">
                <a:latin typeface="Century Schoolbook" pitchFamily="18" charset="0"/>
              </a:rPr>
              <a:t> </a:t>
            </a:r>
            <a:r>
              <a:rPr lang="en-US" sz="2400" dirty="0" err="1">
                <a:latin typeface="Century Schoolbook" pitchFamily="18" charset="0"/>
              </a:rPr>
              <a:t>dysostosis</a:t>
            </a:r>
            <a:r>
              <a:rPr lang="en-US" sz="2400" dirty="0">
                <a:latin typeface="Century Schoolbook" pitchFamily="18" charset="0"/>
              </a:rPr>
              <a:t> </a:t>
            </a:r>
            <a:r>
              <a:rPr lang="en-US" sz="2400" dirty="0" smtClean="0">
                <a:latin typeface="Century Schoolbook" pitchFamily="18" charset="0"/>
              </a:rPr>
              <a:t>.    </a:t>
            </a:r>
            <a:endParaRPr lang="en-US" sz="2400" dirty="0">
              <a:latin typeface="Century Schoolbook" pitchFamily="18" charset="0"/>
            </a:endParaRPr>
          </a:p>
          <a:p>
            <a:pPr lvl="1" algn="l" rtl="0">
              <a:spcAft>
                <a:spcPts val="600"/>
              </a:spcAft>
            </a:pPr>
            <a:endParaRPr lang="en-US" sz="2400" dirty="0">
              <a:latin typeface="Century Schoolbook" pitchFamily="18" charset="0"/>
            </a:endParaRPr>
          </a:p>
          <a:p>
            <a:pPr algn="l" rtl="0">
              <a:spcAft>
                <a:spcPts val="600"/>
              </a:spcAft>
              <a:buFont typeface="Wingdings" pitchFamily="2" charset="2"/>
              <a:buChar char="Ø"/>
            </a:pPr>
            <a:endParaRPr lang="en-US" sz="2400" dirty="0">
              <a:latin typeface="Century Schoolbook" pitchFamily="18" charset="0"/>
            </a:endParaRPr>
          </a:p>
        </p:txBody>
      </p:sp>
      <p:pic>
        <p:nvPicPr>
          <p:cNvPr id="27657" name="Picture 9"/>
          <p:cNvPicPr>
            <a:picLocks noChangeAspect="1" noChangeArrowheads="1"/>
          </p:cNvPicPr>
          <p:nvPr/>
        </p:nvPicPr>
        <p:blipFill>
          <a:blip r:embed="rId2"/>
          <a:srcRect t="16251" b="47501"/>
          <a:stretch>
            <a:fillRect/>
          </a:stretch>
        </p:blipFill>
        <p:spPr bwMode="auto">
          <a:xfrm>
            <a:off x="4214809" y="4000504"/>
            <a:ext cx="4720901" cy="2566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8" name="Picture 10"/>
          <p:cNvPicPr>
            <a:picLocks noChangeAspect="1" noChangeArrowheads="1"/>
          </p:cNvPicPr>
          <p:nvPr/>
        </p:nvPicPr>
        <p:blipFill>
          <a:blip r:embed="rId3" cstate="print"/>
          <a:srcRect t="6250" b="8749"/>
          <a:stretch>
            <a:fillRect/>
          </a:stretch>
        </p:blipFill>
        <p:spPr bwMode="auto">
          <a:xfrm>
            <a:off x="6572264" y="1142984"/>
            <a:ext cx="2057400" cy="262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9" name="Picture 11"/>
          <p:cNvPicPr>
            <a:picLocks noChangeAspect="1" noChangeArrowheads="1"/>
          </p:cNvPicPr>
          <p:nvPr/>
        </p:nvPicPr>
        <p:blipFill>
          <a:blip r:embed="rId4"/>
          <a:srcRect l="9375" t="30000" r="10001" b="21249"/>
          <a:stretch>
            <a:fillRect/>
          </a:stretch>
        </p:blipFill>
        <p:spPr bwMode="auto">
          <a:xfrm>
            <a:off x="357158" y="3643314"/>
            <a:ext cx="32766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/>
          <p:cNvPicPr>
            <a:picLocks noChangeAspect="1" noChangeArrowheads="1"/>
          </p:cNvPicPr>
          <p:nvPr/>
        </p:nvPicPr>
        <p:blipFill>
          <a:blip r:embed="rId2">
            <a:lum bright="-20000" contrast="30000"/>
          </a:blip>
          <a:srcRect t="62692" b="8749"/>
          <a:stretch>
            <a:fillRect/>
          </a:stretch>
        </p:blipFill>
        <p:spPr bwMode="auto">
          <a:xfrm>
            <a:off x="6141980" y="2285993"/>
            <a:ext cx="3002019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0"/>
          <p:cNvPicPr>
            <a:picLocks noChangeAspect="1" noChangeArrowheads="1"/>
          </p:cNvPicPr>
          <p:nvPr/>
        </p:nvPicPr>
        <p:blipFill>
          <a:blip r:embed="rId3"/>
          <a:srcRect t="16251" b="39999"/>
          <a:stretch>
            <a:fillRect/>
          </a:stretch>
        </p:blipFill>
        <p:spPr bwMode="auto">
          <a:xfrm>
            <a:off x="6072166" y="4357694"/>
            <a:ext cx="3071834" cy="2015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9"/>
          <p:cNvPicPr>
            <a:picLocks noChangeAspect="1" noChangeArrowheads="1"/>
          </p:cNvPicPr>
          <p:nvPr/>
        </p:nvPicPr>
        <p:blipFill>
          <a:blip r:embed="rId4"/>
          <a:srcRect t="16251" b="33749"/>
          <a:stretch>
            <a:fillRect/>
          </a:stretch>
        </p:blipFill>
        <p:spPr bwMode="auto">
          <a:xfrm>
            <a:off x="6143636" y="214290"/>
            <a:ext cx="3000364" cy="2006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مستطيل 1"/>
          <p:cNvSpPr/>
          <p:nvPr/>
        </p:nvSpPr>
        <p:spPr>
          <a:xfrm>
            <a:off x="642910" y="500042"/>
            <a:ext cx="411683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>
              <a:spcAft>
                <a:spcPts val="600"/>
              </a:spcAft>
              <a:buFont typeface="Wingdings" pitchFamily="2" charset="2"/>
              <a:buChar char="Ø"/>
            </a:pPr>
            <a:r>
              <a:rPr lang="en-US" sz="4000" dirty="0" smtClean="0">
                <a:latin typeface="Century Schoolbook" pitchFamily="18" charset="0"/>
              </a:rPr>
              <a:t> Missing teeth:</a:t>
            </a:r>
            <a:endParaRPr lang="en-US" sz="4000" dirty="0">
              <a:latin typeface="Century Schoolbook" pitchFamily="18" charset="0"/>
            </a:endParaRPr>
          </a:p>
        </p:txBody>
      </p:sp>
      <p:sp>
        <p:nvSpPr>
          <p:cNvPr id="3" name="مستطيل 2"/>
          <p:cNvSpPr/>
          <p:nvPr/>
        </p:nvSpPr>
        <p:spPr>
          <a:xfrm>
            <a:off x="0" y="1214422"/>
            <a:ext cx="7358114" cy="4985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The expression of developmentally missing</a:t>
            </a:r>
          </a:p>
          <a:p>
            <a:pPr algn="l" rtl="0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teeth may range from:</a:t>
            </a:r>
          </a:p>
          <a:p>
            <a:pPr algn="l" rtl="0">
              <a:buFont typeface="Wingdings" pitchFamily="2" charset="2"/>
              <a:buChar char="v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Hypodontia :the absence of one or a few teeth.</a:t>
            </a:r>
          </a:p>
          <a:p>
            <a:pPr algn="l" rtl="0">
              <a:buFont typeface="Wingdings" pitchFamily="2" charset="2"/>
              <a:buChar char="v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Oligodontia : the absence of numerous teeth .</a:t>
            </a:r>
          </a:p>
          <a:p>
            <a:pPr algn="l" rtl="0">
              <a:buFont typeface="Wingdings" pitchFamily="2" charset="2"/>
              <a:buChar char="v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Anodontia : the failure of all teeth to develop .</a:t>
            </a:r>
          </a:p>
          <a:p>
            <a:pPr algn="l" rtl="0">
              <a:spcAft>
                <a:spcPts val="600"/>
              </a:spcAft>
              <a:buFont typeface="Wingdings" pitchFamily="2" charset="2"/>
              <a:buChar char="v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Pseudoanodontia: when teeth are absent</a:t>
            </a:r>
          </a:p>
          <a:p>
            <a:pPr algn="l" rtl="0">
              <a:spcAft>
                <a:spcPts val="600"/>
              </a:spcAft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clinically because of impaction or delayed eruption.</a:t>
            </a:r>
          </a:p>
          <a:p>
            <a:pPr algn="l" rtl="0">
              <a:spcAft>
                <a:spcPts val="600"/>
              </a:spcAft>
              <a:buFont typeface="Wingdings" pitchFamily="2" charset="2"/>
              <a:buChar char="v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False Anodontia: when teeth have been</a:t>
            </a:r>
          </a:p>
          <a:p>
            <a:pPr algn="l" rtl="0">
              <a:spcAft>
                <a:spcPts val="600"/>
              </a:spcAft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  exfoliated or extracted.</a:t>
            </a:r>
          </a:p>
          <a:p>
            <a:pPr algn="l" rtl="0">
              <a:spcAft>
                <a:spcPts val="600"/>
              </a:spcAft>
            </a:pP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 lvl="1" algn="l" rtl="0">
              <a:spcAft>
                <a:spcPts val="600"/>
              </a:spcAft>
            </a:pP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l" rtl="0"/>
            <a:endParaRPr lang="ar-IQ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مستطيل 3"/>
          <p:cNvSpPr/>
          <p:nvPr/>
        </p:nvSpPr>
        <p:spPr>
          <a:xfrm>
            <a:off x="0" y="4929198"/>
            <a:ext cx="75724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*Anodontia or hypodontia associated with </a:t>
            </a:r>
          </a:p>
          <a:p>
            <a:pPr algn="l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systemic disease e.g. Down's syndrome,</a:t>
            </a:r>
          </a:p>
          <a:p>
            <a:pPr algn="l"/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ectodermal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dysplasia.</a:t>
            </a:r>
            <a:endParaRPr lang="ar-IQ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مربع نص 5"/>
          <p:cNvSpPr txBox="1"/>
          <p:nvPr/>
        </p:nvSpPr>
        <p:spPr>
          <a:xfrm>
            <a:off x="6143636" y="1785926"/>
            <a:ext cx="328611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Hypodontia</a:t>
            </a:r>
            <a:endParaRPr lang="ar-IQ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مربع نص 7"/>
          <p:cNvSpPr txBox="1"/>
          <p:nvPr/>
        </p:nvSpPr>
        <p:spPr>
          <a:xfrm>
            <a:off x="5714976" y="3071810"/>
            <a:ext cx="342902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Oligodontia</a:t>
            </a:r>
            <a:endParaRPr lang="ar-IQ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مربع نص 9"/>
          <p:cNvSpPr txBox="1"/>
          <p:nvPr/>
        </p:nvSpPr>
        <p:spPr>
          <a:xfrm>
            <a:off x="5929322" y="6396335"/>
            <a:ext cx="342902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Anadontia</a:t>
            </a:r>
            <a:endParaRPr lang="ar-IQ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4892</TotalTime>
  <Words>2995</Words>
  <Application>Microsoft Office PowerPoint</Application>
  <PresentationFormat>عرض على الشاشة (3:4)‏</PresentationFormat>
  <Paragraphs>401</Paragraphs>
  <Slides>69</Slides>
  <Notes>0</Notes>
  <HiddenSlides>0</HiddenSlides>
  <MMClips>0</MMClips>
  <ScaleCrop>false</ScaleCrop>
  <HeadingPairs>
    <vt:vector size="4" baseType="variant">
      <vt:variant>
        <vt:lpstr>نسق</vt:lpstr>
      </vt:variant>
      <vt:variant>
        <vt:i4>1</vt:i4>
      </vt:variant>
      <vt:variant>
        <vt:lpstr>عناوين الشرائح</vt:lpstr>
      </vt:variant>
      <vt:variant>
        <vt:i4>69</vt:i4>
      </vt:variant>
    </vt:vector>
  </HeadingPairs>
  <TitlesOfParts>
    <vt:vector size="70" baseType="lpstr">
      <vt:lpstr>سمة Office</vt:lpstr>
      <vt:lpstr>DENTAL ANOMALIES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DENTAL ANOMALIES</dc:title>
  <dc:creator>Toshiba</dc:creator>
  <cp:lastModifiedBy>HP</cp:lastModifiedBy>
  <cp:revision>55</cp:revision>
  <dcterms:created xsi:type="dcterms:W3CDTF">2016-02-28T14:37:27Z</dcterms:created>
  <dcterms:modified xsi:type="dcterms:W3CDTF">2018-02-26T22:18:16Z</dcterms:modified>
</cp:coreProperties>
</file>