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82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73" r:id="rId12"/>
    <p:sldId id="266" r:id="rId13"/>
    <p:sldId id="267" r:id="rId14"/>
    <p:sldId id="268" r:id="rId15"/>
    <p:sldId id="269" r:id="rId16"/>
    <p:sldId id="270" r:id="rId17"/>
    <p:sldId id="276" r:id="rId18"/>
    <p:sldId id="280" r:id="rId19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5B5B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1" autoAdjust="0"/>
    <p:restoredTop sz="94624" autoAdjust="0"/>
  </p:normalViewPr>
  <p:slideViewPr>
    <p:cSldViewPr>
      <p:cViewPr varScale="1">
        <p:scale>
          <a:sx n="47" d="100"/>
          <a:sy n="47" d="100"/>
        </p:scale>
        <p:origin x="-60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120" y="923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FFAE8-FF3C-4589-B19B-9888AE08B076}" type="datetimeFigureOut">
              <a:rPr lang="ar-IQ" smtClean="0"/>
              <a:pPr/>
              <a:t>10/07/1439</a:t>
            </a:fld>
            <a:endParaRPr lang="ar-IQ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7C4A4-F951-4D07-B9B4-FD633FBB391D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FFAE8-FF3C-4589-B19B-9888AE08B076}" type="datetimeFigureOut">
              <a:rPr lang="ar-IQ" smtClean="0"/>
              <a:pPr/>
              <a:t>10/07/1439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7C4A4-F951-4D07-B9B4-FD633FBB391D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FFAE8-FF3C-4589-B19B-9888AE08B076}" type="datetimeFigureOut">
              <a:rPr lang="ar-IQ" smtClean="0"/>
              <a:pPr/>
              <a:t>10/07/1439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7C4A4-F951-4D07-B9B4-FD633FBB391D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FFAE8-FF3C-4589-B19B-9888AE08B076}" type="datetimeFigureOut">
              <a:rPr lang="ar-IQ" smtClean="0"/>
              <a:pPr/>
              <a:t>10/07/1439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7C4A4-F951-4D07-B9B4-FD633FBB391D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FFAE8-FF3C-4589-B19B-9888AE08B076}" type="datetimeFigureOut">
              <a:rPr lang="ar-IQ" smtClean="0"/>
              <a:pPr/>
              <a:t>10/07/1439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7C4A4-F951-4D07-B9B4-FD633FBB391D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FFAE8-FF3C-4589-B19B-9888AE08B076}" type="datetimeFigureOut">
              <a:rPr lang="ar-IQ" smtClean="0"/>
              <a:pPr/>
              <a:t>10/07/1439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7C4A4-F951-4D07-B9B4-FD633FBB391D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FFAE8-FF3C-4589-B19B-9888AE08B076}" type="datetimeFigureOut">
              <a:rPr lang="ar-IQ" smtClean="0"/>
              <a:pPr/>
              <a:t>10/07/1439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7C4A4-F951-4D07-B9B4-FD633FBB391D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FFAE8-FF3C-4589-B19B-9888AE08B076}" type="datetimeFigureOut">
              <a:rPr lang="ar-IQ" smtClean="0"/>
              <a:pPr/>
              <a:t>10/07/1439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7C4A4-F951-4D07-B9B4-FD633FBB391D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FFAE8-FF3C-4589-B19B-9888AE08B076}" type="datetimeFigureOut">
              <a:rPr lang="ar-IQ" smtClean="0"/>
              <a:pPr/>
              <a:t>10/07/1439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7C4A4-F951-4D07-B9B4-FD633FBB391D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FFAE8-FF3C-4589-B19B-9888AE08B076}" type="datetimeFigureOut">
              <a:rPr lang="ar-IQ" smtClean="0"/>
              <a:pPr/>
              <a:t>10/07/1439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7C4A4-F951-4D07-B9B4-FD633FBB391D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FFAE8-FF3C-4589-B19B-9888AE08B076}" type="datetimeFigureOut">
              <a:rPr lang="ar-IQ" smtClean="0"/>
              <a:pPr/>
              <a:t>10/07/1439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827C4A4-F951-4D07-B9B4-FD633FBB391D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F1FFAE8-FF3C-4589-B19B-9888AE08B076}" type="datetimeFigureOut">
              <a:rPr lang="ar-IQ" smtClean="0"/>
              <a:pPr/>
              <a:t>10/07/1439</a:t>
            </a:fld>
            <a:endParaRPr lang="ar-IQ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827C4A4-F951-4D07-B9B4-FD633FBB391D}" type="slidenum">
              <a:rPr lang="ar-IQ" smtClean="0"/>
              <a:pPr/>
              <a:t>‹#›</a:t>
            </a:fld>
            <a:endParaRPr lang="ar-IQ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r" rtl="1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r" rtl="1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533400" y="285728"/>
            <a:ext cx="7851648" cy="1828800"/>
          </a:xfrm>
        </p:spPr>
        <p:txBody>
          <a:bodyPr>
            <a:normAutofit/>
          </a:bodyPr>
          <a:lstStyle/>
          <a:p>
            <a:pPr algn="ctr"/>
            <a:r>
              <a:rPr lang="en-US" sz="6000" dirty="0" smtClean="0">
                <a:solidFill>
                  <a:srgbClr val="FF0000"/>
                </a:solidFill>
              </a:rPr>
              <a:t>Suture materials</a:t>
            </a:r>
            <a:endParaRPr lang="ar-IQ" sz="6000" dirty="0">
              <a:solidFill>
                <a:srgbClr val="FF0000"/>
              </a:solidFill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pPr algn="ctr"/>
            <a:r>
              <a:rPr lang="en-US" sz="4000" b="1" spc="50" dirty="0" err="1" smtClean="0">
                <a:ln w="11430">
                  <a:solidFill>
                    <a:srgbClr val="C00000"/>
                  </a:solidFill>
                </a:ln>
                <a:solidFill>
                  <a:srgbClr val="00206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Dr.Bassam</a:t>
            </a:r>
            <a:r>
              <a:rPr lang="en-US" sz="4000" b="1" spc="50" dirty="0" smtClean="0">
                <a:ln w="11430">
                  <a:solidFill>
                    <a:srgbClr val="C00000"/>
                  </a:solidFill>
                </a:ln>
                <a:solidFill>
                  <a:srgbClr val="00206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Kh. Al-Abbasi</a:t>
            </a:r>
            <a:br>
              <a:rPr lang="en-US" sz="4000" b="1" spc="50" dirty="0" smtClean="0">
                <a:ln w="11430">
                  <a:solidFill>
                    <a:srgbClr val="C00000"/>
                  </a:solidFill>
                </a:ln>
                <a:solidFill>
                  <a:srgbClr val="00206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</a:br>
            <a:r>
              <a:rPr lang="en-US" sz="2800" b="1" spc="50" dirty="0" smtClean="0">
                <a:ln w="11430">
                  <a:solidFill>
                    <a:srgbClr val="C00000"/>
                  </a:solidFill>
                </a:ln>
                <a:solidFill>
                  <a:srgbClr val="00206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Consultant pediatric surgeon</a:t>
            </a:r>
          </a:p>
          <a:p>
            <a:pPr algn="ctr"/>
            <a:r>
              <a:rPr lang="en-US" sz="2800" b="1" spc="50" dirty="0" smtClean="0">
                <a:ln w="11430">
                  <a:solidFill>
                    <a:srgbClr val="C00000"/>
                  </a:solidFill>
                </a:ln>
                <a:solidFill>
                  <a:srgbClr val="00206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Nineveh medical college</a:t>
            </a:r>
            <a:r>
              <a:rPr lang="en-US" sz="4000" b="1" spc="50" dirty="0" smtClean="0">
                <a:ln w="11430">
                  <a:solidFill>
                    <a:srgbClr val="C00000"/>
                  </a:solidFill>
                </a:ln>
                <a:solidFill>
                  <a:schemeClr val="bg2">
                    <a:lumMod val="5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/>
            </a:r>
            <a:br>
              <a:rPr lang="en-US" sz="4000" b="1" spc="50" dirty="0" smtClean="0">
                <a:ln w="11430">
                  <a:solidFill>
                    <a:srgbClr val="C00000"/>
                  </a:solidFill>
                </a:ln>
                <a:solidFill>
                  <a:schemeClr val="bg2">
                    <a:lumMod val="5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</a:br>
            <a:endParaRPr lang="ar-IQ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14348" y="214290"/>
            <a:ext cx="7572428" cy="4955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buNone/>
            </a:pPr>
            <a:r>
              <a:rPr lang="en-US" sz="2800" b="1" i="1" dirty="0" smtClean="0">
                <a:solidFill>
                  <a:srgbClr val="C00000"/>
                </a:solidFill>
              </a:rPr>
              <a:t>4-polypropylene:</a:t>
            </a:r>
          </a:p>
          <a:p>
            <a:pPr algn="l">
              <a:buNone/>
            </a:pPr>
            <a:endParaRPr lang="en-US" sz="2400" b="1" i="1" dirty="0" smtClean="0"/>
          </a:p>
          <a:p>
            <a:pPr algn="l">
              <a:buNone/>
            </a:pPr>
            <a:r>
              <a:rPr lang="en-US" sz="2400" b="1" i="1" dirty="0" smtClean="0">
                <a:solidFill>
                  <a:srgbClr val="C00000"/>
                </a:solidFill>
              </a:rPr>
              <a:t>     Types: </a:t>
            </a:r>
            <a:r>
              <a:rPr lang="en-US" sz="2400" b="1" i="1" dirty="0" smtClean="0">
                <a:solidFill>
                  <a:srgbClr val="002060"/>
                </a:solidFill>
              </a:rPr>
              <a:t>monofilament.</a:t>
            </a:r>
          </a:p>
          <a:p>
            <a:pPr algn="l">
              <a:buNone/>
            </a:pPr>
            <a:endParaRPr lang="en-US" sz="2400" b="1" i="1" dirty="0" smtClean="0">
              <a:solidFill>
                <a:srgbClr val="002060"/>
              </a:solidFill>
            </a:endParaRPr>
          </a:p>
          <a:p>
            <a:pPr algn="l">
              <a:buNone/>
            </a:pPr>
            <a:r>
              <a:rPr lang="en-US" sz="2400" b="1" i="1" dirty="0" smtClean="0">
                <a:solidFill>
                  <a:srgbClr val="C00000"/>
                </a:solidFill>
              </a:rPr>
              <a:t>     Material:  </a:t>
            </a:r>
            <a:r>
              <a:rPr lang="en-US" sz="2400" b="1" i="1" dirty="0" smtClean="0">
                <a:solidFill>
                  <a:srgbClr val="002060"/>
                </a:solidFill>
              </a:rPr>
              <a:t>polymer of propylene.</a:t>
            </a:r>
          </a:p>
          <a:p>
            <a:pPr algn="l">
              <a:buNone/>
            </a:pPr>
            <a:endParaRPr lang="en-US" sz="2400" b="1" i="1" dirty="0" smtClean="0">
              <a:solidFill>
                <a:srgbClr val="002060"/>
              </a:solidFill>
            </a:endParaRPr>
          </a:p>
          <a:p>
            <a:pPr algn="l">
              <a:buNone/>
            </a:pPr>
            <a:r>
              <a:rPr lang="en-US" sz="2400" b="1" i="1" dirty="0" smtClean="0">
                <a:solidFill>
                  <a:srgbClr val="C00000"/>
                </a:solidFill>
              </a:rPr>
              <a:t>    Absorption: </a:t>
            </a:r>
            <a:r>
              <a:rPr lang="en-US" sz="2400" b="1" i="1" dirty="0" smtClean="0">
                <a:solidFill>
                  <a:srgbClr val="002060"/>
                </a:solidFill>
              </a:rPr>
              <a:t>remain encapsulated in body tissue.</a:t>
            </a:r>
          </a:p>
          <a:p>
            <a:pPr algn="l">
              <a:buNone/>
            </a:pPr>
            <a:r>
              <a:rPr lang="en-US" sz="2400" b="1" i="1" dirty="0" smtClean="0">
                <a:solidFill>
                  <a:srgbClr val="C00000"/>
                </a:solidFill>
              </a:rPr>
              <a:t>    Tissue reaction: </a:t>
            </a:r>
            <a:r>
              <a:rPr lang="en-US" sz="2400" b="1" i="1" dirty="0" smtClean="0">
                <a:solidFill>
                  <a:srgbClr val="002060"/>
                </a:solidFill>
              </a:rPr>
              <a:t>low.</a:t>
            </a:r>
          </a:p>
          <a:p>
            <a:pPr algn="l">
              <a:buNone/>
            </a:pPr>
            <a:endParaRPr lang="en-US" sz="2400" b="1" i="1" dirty="0" smtClean="0">
              <a:solidFill>
                <a:srgbClr val="002060"/>
              </a:solidFill>
            </a:endParaRPr>
          </a:p>
          <a:p>
            <a:pPr algn="l">
              <a:buNone/>
            </a:pPr>
            <a:r>
              <a:rPr lang="en-US" sz="2400" b="1" i="1" dirty="0" smtClean="0">
                <a:solidFill>
                  <a:srgbClr val="C00000"/>
                </a:solidFill>
              </a:rPr>
              <a:t>   Contra indication:  </a:t>
            </a:r>
            <a:r>
              <a:rPr lang="en-US" sz="2400" b="1" i="1" dirty="0" smtClean="0">
                <a:solidFill>
                  <a:srgbClr val="002060"/>
                </a:solidFill>
              </a:rPr>
              <a:t>none.</a:t>
            </a:r>
          </a:p>
          <a:p>
            <a:pPr algn="l">
              <a:buNone/>
            </a:pPr>
            <a:r>
              <a:rPr lang="en-US" sz="2400" b="1" i="1" dirty="0" smtClean="0">
                <a:solidFill>
                  <a:srgbClr val="002060"/>
                </a:solidFill>
              </a:rPr>
              <a:t>   </a:t>
            </a:r>
            <a:r>
              <a:rPr lang="en-US" sz="2400" b="1" i="1" dirty="0" smtClean="0">
                <a:solidFill>
                  <a:srgbClr val="C00000"/>
                </a:solidFill>
              </a:rPr>
              <a:t>Uses:</a:t>
            </a:r>
            <a:r>
              <a:rPr lang="en-US" b="1" i="1" dirty="0" smtClean="0">
                <a:solidFill>
                  <a:srgbClr val="C00000"/>
                </a:solidFill>
              </a:rPr>
              <a:t>  </a:t>
            </a:r>
            <a:r>
              <a:rPr lang="en-US" sz="2400" b="1" i="1" dirty="0" smtClean="0">
                <a:solidFill>
                  <a:srgbClr val="002060"/>
                </a:solidFill>
              </a:rPr>
              <a:t>cardiovascular surgery ,plastic &amp; </a:t>
            </a:r>
            <a:r>
              <a:rPr lang="en-US" sz="2400" b="1" i="1" dirty="0" err="1" smtClean="0">
                <a:solidFill>
                  <a:srgbClr val="002060"/>
                </a:solidFill>
              </a:rPr>
              <a:t>opthalmic</a:t>
            </a:r>
            <a:r>
              <a:rPr lang="en-US" sz="2400" b="1" i="1" dirty="0" smtClean="0">
                <a:solidFill>
                  <a:srgbClr val="002060"/>
                </a:solidFill>
              </a:rPr>
              <a:t>                    surgery, general surgery,</a:t>
            </a:r>
          </a:p>
          <a:p>
            <a:pPr algn="l">
              <a:buNone/>
            </a:pPr>
            <a:r>
              <a:rPr lang="en-US" sz="2400" b="1" i="1" dirty="0" smtClean="0">
                <a:solidFill>
                  <a:srgbClr val="002060"/>
                </a:solidFill>
              </a:rPr>
              <a:t>                    subcuticular skin closure</a:t>
            </a:r>
            <a:r>
              <a:rPr lang="en-US" sz="2400" b="1" i="1" dirty="0" smtClean="0"/>
              <a:t>. </a:t>
            </a:r>
            <a:endParaRPr lang="ar-IQ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2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00042"/>
          </a:xfrm>
        </p:spPr>
        <p:txBody>
          <a:bodyPr>
            <a:noAutofit/>
          </a:bodyPr>
          <a:lstStyle/>
          <a:p>
            <a:pPr algn="ctr"/>
            <a:r>
              <a:rPr lang="en-US" sz="2800" b="1" dirty="0" smtClean="0">
                <a:solidFill>
                  <a:srgbClr val="FF0000"/>
                </a:solidFill>
              </a:rPr>
              <a:t>2-Absorbable suture material</a:t>
            </a:r>
            <a:endParaRPr lang="ar-IQ" sz="28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500042"/>
            <a:ext cx="8229600" cy="5824558"/>
          </a:xfrm>
        </p:spPr>
        <p:txBody>
          <a:bodyPr>
            <a:normAutofit fontScale="55000" lnSpcReduction="20000"/>
          </a:bodyPr>
          <a:lstStyle/>
          <a:p>
            <a:pPr algn="l">
              <a:buNone/>
            </a:pPr>
            <a:r>
              <a:rPr lang="en-US" sz="3300" b="1" i="1" dirty="0" smtClean="0">
                <a:solidFill>
                  <a:srgbClr val="002060"/>
                </a:solidFill>
              </a:rPr>
              <a:t>It implies absorption &amp;eventual disappearance of the Suture from tissue implantation site.</a:t>
            </a:r>
          </a:p>
          <a:p>
            <a:pPr algn="ctr">
              <a:buNone/>
            </a:pPr>
            <a:r>
              <a:rPr lang="en-US" sz="3300" dirty="0" smtClean="0">
                <a:solidFill>
                  <a:srgbClr val="002060"/>
                </a:solidFill>
              </a:rPr>
              <a:t> </a:t>
            </a:r>
            <a:r>
              <a:rPr lang="en-US" sz="3300" dirty="0" smtClean="0">
                <a:solidFill>
                  <a:srgbClr val="C00000"/>
                </a:solidFill>
              </a:rPr>
              <a:t> </a:t>
            </a:r>
            <a:r>
              <a:rPr lang="en-US" sz="3600" b="1" dirty="0" smtClean="0">
                <a:solidFill>
                  <a:srgbClr val="7030A0"/>
                </a:solidFill>
              </a:rPr>
              <a:t>A-Natural:</a:t>
            </a:r>
            <a:endParaRPr lang="en-US" sz="3300" b="1" dirty="0" smtClean="0">
              <a:solidFill>
                <a:srgbClr val="7030A0"/>
              </a:solidFill>
            </a:endParaRPr>
          </a:p>
          <a:p>
            <a:pPr algn="l">
              <a:buNone/>
            </a:pPr>
            <a:r>
              <a:rPr lang="en-US" sz="3600" b="1" i="1" dirty="0" smtClean="0">
                <a:solidFill>
                  <a:srgbClr val="C00000"/>
                </a:solidFill>
              </a:rPr>
              <a:t>1-catgut:-     </a:t>
            </a:r>
          </a:p>
          <a:p>
            <a:pPr algn="l">
              <a:buNone/>
            </a:pPr>
            <a:r>
              <a:rPr lang="en-US" sz="3300" b="1" i="1" dirty="0" smtClean="0">
                <a:solidFill>
                  <a:srgbClr val="002060"/>
                </a:solidFill>
              </a:rPr>
              <a:t>     It acts as active foreign body  and may interfere with tissue healing ,with risk of </a:t>
            </a:r>
            <a:r>
              <a:rPr lang="en-US" sz="3300" b="1" i="1" dirty="0" err="1" smtClean="0">
                <a:solidFill>
                  <a:srgbClr val="002060"/>
                </a:solidFill>
              </a:rPr>
              <a:t>prion</a:t>
            </a:r>
            <a:r>
              <a:rPr lang="en-US" sz="3300" b="1" i="1" dirty="0" smtClean="0">
                <a:solidFill>
                  <a:srgbClr val="002060"/>
                </a:solidFill>
              </a:rPr>
              <a:t> transmission .</a:t>
            </a:r>
          </a:p>
          <a:p>
            <a:pPr algn="l">
              <a:buNone/>
            </a:pPr>
            <a:r>
              <a:rPr lang="en-US" sz="3300" b="1" i="1" dirty="0" smtClean="0">
                <a:solidFill>
                  <a:srgbClr val="002060"/>
                </a:solidFill>
              </a:rPr>
              <a:t>  its avoid discomfort with suture removal (child)and have low incidence of stitch mark, and superior handling. </a:t>
            </a:r>
          </a:p>
          <a:p>
            <a:pPr algn="l">
              <a:buNone/>
            </a:pPr>
            <a:r>
              <a:rPr lang="en-US" sz="3300" dirty="0" smtClean="0">
                <a:solidFill>
                  <a:srgbClr val="C00000"/>
                </a:solidFill>
              </a:rPr>
              <a:t>    </a:t>
            </a:r>
            <a:r>
              <a:rPr lang="en-US" sz="3600" b="1" i="1" dirty="0" smtClean="0">
                <a:solidFill>
                  <a:srgbClr val="C00000"/>
                </a:solidFill>
              </a:rPr>
              <a:t>  a-plain</a:t>
            </a:r>
            <a:r>
              <a:rPr lang="en-US" sz="3300" dirty="0" smtClean="0">
                <a:solidFill>
                  <a:srgbClr val="C00000"/>
                </a:solidFill>
              </a:rPr>
              <a:t>:</a:t>
            </a:r>
          </a:p>
          <a:p>
            <a:pPr algn="l">
              <a:buNone/>
            </a:pPr>
            <a:r>
              <a:rPr lang="en-US" sz="3300" b="1" i="1" dirty="0" smtClean="0">
                <a:solidFill>
                  <a:srgbClr val="C00000"/>
                </a:solidFill>
              </a:rPr>
              <a:t>                Material: </a:t>
            </a:r>
            <a:r>
              <a:rPr lang="en-US" sz="3300" b="1" i="1" dirty="0" smtClean="0">
                <a:solidFill>
                  <a:srgbClr val="002060"/>
                </a:solidFill>
              </a:rPr>
              <a:t>collagen derived from healthy sheep  or cattle.</a:t>
            </a:r>
          </a:p>
          <a:p>
            <a:pPr algn="l">
              <a:buNone/>
            </a:pPr>
            <a:r>
              <a:rPr lang="en-US" sz="3300" b="1" i="1" dirty="0" smtClean="0">
                <a:solidFill>
                  <a:srgbClr val="C00000"/>
                </a:solidFill>
              </a:rPr>
              <a:t>                T.s: </a:t>
            </a:r>
            <a:r>
              <a:rPr lang="en-US" sz="3300" b="1" i="1" dirty="0" smtClean="0">
                <a:solidFill>
                  <a:srgbClr val="002060"/>
                </a:solidFill>
              </a:rPr>
              <a:t>lost </a:t>
            </a:r>
            <a:r>
              <a:rPr lang="en-US" sz="3300" b="1" i="1" dirty="0" err="1" smtClean="0">
                <a:solidFill>
                  <a:srgbClr val="002060"/>
                </a:solidFill>
              </a:rPr>
              <a:t>withen</a:t>
            </a:r>
            <a:r>
              <a:rPr lang="en-US" sz="3300" b="1" i="1" dirty="0" smtClean="0">
                <a:solidFill>
                  <a:srgbClr val="002060"/>
                </a:solidFill>
              </a:rPr>
              <a:t> 7-10 days(not recommended)</a:t>
            </a:r>
          </a:p>
          <a:p>
            <a:pPr algn="l">
              <a:buNone/>
            </a:pPr>
            <a:r>
              <a:rPr lang="en-US" sz="3300" b="1" i="1" dirty="0" smtClean="0">
                <a:solidFill>
                  <a:srgbClr val="C00000"/>
                </a:solidFill>
              </a:rPr>
              <a:t>               </a:t>
            </a:r>
            <a:r>
              <a:rPr lang="en-US" sz="3300" b="1" i="1" dirty="0" err="1" smtClean="0">
                <a:solidFill>
                  <a:srgbClr val="C00000"/>
                </a:solidFill>
              </a:rPr>
              <a:t>Absorbtion</a:t>
            </a:r>
            <a:r>
              <a:rPr lang="en-US" sz="3300" b="1" i="1" dirty="0" smtClean="0">
                <a:solidFill>
                  <a:srgbClr val="C00000"/>
                </a:solidFill>
              </a:rPr>
              <a:t> rate: </a:t>
            </a:r>
            <a:r>
              <a:rPr lang="en-US" sz="3300" b="1" i="1" dirty="0" smtClean="0">
                <a:solidFill>
                  <a:srgbClr val="002060"/>
                </a:solidFill>
              </a:rPr>
              <a:t>phagocytosis and enzymatic                                                                                              degradation.</a:t>
            </a:r>
          </a:p>
          <a:p>
            <a:pPr algn="l">
              <a:buNone/>
            </a:pPr>
            <a:r>
              <a:rPr lang="en-US" sz="3300" b="1" i="1" dirty="0" smtClean="0">
                <a:solidFill>
                  <a:srgbClr val="C00000"/>
                </a:solidFill>
              </a:rPr>
              <a:t>              Tissue </a:t>
            </a:r>
            <a:r>
              <a:rPr lang="en-US" sz="3300" b="1" i="1" dirty="0" err="1" smtClean="0">
                <a:solidFill>
                  <a:srgbClr val="C00000"/>
                </a:solidFill>
              </a:rPr>
              <a:t>raction</a:t>
            </a:r>
            <a:r>
              <a:rPr lang="en-US" sz="3300" b="1" i="1" dirty="0" smtClean="0">
                <a:solidFill>
                  <a:srgbClr val="C00000"/>
                </a:solidFill>
              </a:rPr>
              <a:t>: </a:t>
            </a:r>
            <a:r>
              <a:rPr lang="en-US" sz="3300" b="1" i="1" dirty="0" smtClean="0">
                <a:solidFill>
                  <a:srgbClr val="002060"/>
                </a:solidFill>
              </a:rPr>
              <a:t>high.</a:t>
            </a:r>
          </a:p>
          <a:p>
            <a:pPr algn="l">
              <a:buNone/>
            </a:pPr>
            <a:r>
              <a:rPr lang="en-US" sz="3300" b="1" i="1" dirty="0" smtClean="0">
                <a:solidFill>
                  <a:srgbClr val="C00000"/>
                </a:solidFill>
              </a:rPr>
              <a:t>              Contraindications: </a:t>
            </a:r>
            <a:r>
              <a:rPr lang="en-US" sz="3300" b="1" i="1" dirty="0" smtClean="0">
                <a:solidFill>
                  <a:srgbClr val="002060"/>
                </a:solidFill>
              </a:rPr>
              <a:t>1-slowly healed tissue.</a:t>
            </a:r>
          </a:p>
          <a:p>
            <a:pPr algn="l">
              <a:buNone/>
            </a:pPr>
            <a:r>
              <a:rPr lang="en-US" sz="3300" b="1" i="1" dirty="0" smtClean="0">
                <a:solidFill>
                  <a:srgbClr val="002060"/>
                </a:solidFill>
              </a:rPr>
              <a:t>                                                 2-tissue require prolong support.</a:t>
            </a:r>
          </a:p>
          <a:p>
            <a:pPr algn="l">
              <a:buNone/>
            </a:pPr>
            <a:r>
              <a:rPr lang="en-US" sz="3300" b="1" i="1" dirty="0" smtClean="0">
                <a:solidFill>
                  <a:srgbClr val="C00000"/>
                </a:solidFill>
              </a:rPr>
              <a:t>              Uses:  </a:t>
            </a:r>
            <a:r>
              <a:rPr lang="en-US" sz="3300" b="1" i="1" dirty="0" smtClean="0">
                <a:solidFill>
                  <a:srgbClr val="002060"/>
                </a:solidFill>
              </a:rPr>
              <a:t>1-ligation of superficial vessels.</a:t>
            </a:r>
          </a:p>
          <a:p>
            <a:pPr algn="l">
              <a:buNone/>
            </a:pPr>
            <a:r>
              <a:rPr lang="en-US" sz="3300" b="1" i="1" dirty="0" smtClean="0">
                <a:solidFill>
                  <a:srgbClr val="002060"/>
                </a:solidFill>
              </a:rPr>
              <a:t>                          2-subcutaneous tissue, stoma .</a:t>
            </a:r>
          </a:p>
          <a:p>
            <a:pPr algn="l">
              <a:buNone/>
            </a:pPr>
            <a:r>
              <a:rPr lang="en-US" sz="3300" b="1" i="1" dirty="0" smtClean="0">
                <a:solidFill>
                  <a:srgbClr val="002060"/>
                </a:solidFill>
              </a:rPr>
              <a:t> </a:t>
            </a:r>
          </a:p>
          <a:p>
            <a:pPr algn="l">
              <a:buNone/>
            </a:pPr>
            <a:r>
              <a:rPr lang="en-US" dirty="0" smtClean="0"/>
              <a:t>                                  </a:t>
            </a:r>
          </a:p>
          <a:p>
            <a:pPr algn="ctr">
              <a:buNone/>
            </a:pPr>
            <a:endParaRPr lang="en-US" dirty="0" smtClean="0"/>
          </a:p>
          <a:p>
            <a:pPr algn="l">
              <a:buNone/>
            </a:pPr>
            <a:r>
              <a:rPr lang="en-US" dirty="0" smtClean="0"/>
              <a:t>        </a:t>
            </a:r>
            <a:endParaRPr lang="ar-IQ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1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85720" y="285728"/>
            <a:ext cx="8429684" cy="4985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buNone/>
            </a:pPr>
            <a:r>
              <a:rPr lang="en-US" sz="2400" b="1" i="1" dirty="0" smtClean="0">
                <a:solidFill>
                  <a:srgbClr val="C00000"/>
                </a:solidFill>
              </a:rPr>
              <a:t>  b- chromic</a:t>
            </a:r>
            <a:r>
              <a:rPr lang="en-US" b="1" i="1" dirty="0" smtClean="0"/>
              <a:t>:</a:t>
            </a:r>
          </a:p>
          <a:p>
            <a:pPr algn="l">
              <a:buNone/>
            </a:pPr>
            <a:endParaRPr lang="ar-IQ" b="1" i="1" dirty="0" smtClean="0"/>
          </a:p>
          <a:p>
            <a:pPr algn="l">
              <a:buNone/>
            </a:pPr>
            <a:endParaRPr lang="en-US" b="1" i="1" dirty="0" smtClean="0"/>
          </a:p>
          <a:p>
            <a:pPr algn="l">
              <a:buNone/>
            </a:pPr>
            <a:endParaRPr lang="en-US" b="1" i="1" dirty="0" smtClean="0"/>
          </a:p>
          <a:p>
            <a:pPr algn="l">
              <a:buNone/>
            </a:pPr>
            <a:r>
              <a:rPr lang="en-US" sz="2000" b="1" i="1" dirty="0" smtClean="0">
                <a:solidFill>
                  <a:srgbClr val="C00000"/>
                </a:solidFill>
              </a:rPr>
              <a:t>      Material: </a:t>
            </a:r>
            <a:r>
              <a:rPr lang="en-US" sz="2000" b="1" i="1" dirty="0" smtClean="0">
                <a:solidFill>
                  <a:srgbClr val="002060"/>
                </a:solidFill>
              </a:rPr>
              <a:t>collagen from sheep or cattle tanned with chromium                                  salt.</a:t>
            </a:r>
          </a:p>
          <a:p>
            <a:pPr algn="l">
              <a:buNone/>
            </a:pPr>
            <a:endParaRPr lang="en-US" sz="2000" b="1" i="1" dirty="0" smtClean="0">
              <a:solidFill>
                <a:srgbClr val="002060"/>
              </a:solidFill>
            </a:endParaRPr>
          </a:p>
          <a:p>
            <a:pPr algn="l">
              <a:buNone/>
            </a:pPr>
            <a:r>
              <a:rPr lang="en-US" sz="2000" b="1" i="1" dirty="0" smtClean="0">
                <a:solidFill>
                  <a:srgbClr val="002060"/>
                </a:solidFill>
              </a:rPr>
              <a:t>      </a:t>
            </a:r>
            <a:r>
              <a:rPr lang="en-US" sz="2000" b="1" i="1" dirty="0" smtClean="0">
                <a:solidFill>
                  <a:srgbClr val="C00000"/>
                </a:solidFill>
              </a:rPr>
              <a:t>T.S.: </a:t>
            </a:r>
            <a:r>
              <a:rPr lang="en-US" sz="2000" b="1" i="1" dirty="0" smtClean="0">
                <a:solidFill>
                  <a:srgbClr val="002060"/>
                </a:solidFill>
              </a:rPr>
              <a:t>lost within 21-28 days .</a:t>
            </a:r>
          </a:p>
          <a:p>
            <a:pPr algn="l">
              <a:buNone/>
            </a:pPr>
            <a:r>
              <a:rPr lang="en-US" sz="2000" b="1" i="1" dirty="0" smtClean="0">
                <a:solidFill>
                  <a:srgbClr val="002060"/>
                </a:solidFill>
              </a:rPr>
              <a:t>                  </a:t>
            </a:r>
          </a:p>
          <a:p>
            <a:pPr algn="l">
              <a:buNone/>
            </a:pPr>
            <a:r>
              <a:rPr lang="en-US" sz="2000" b="1" i="1" dirty="0" smtClean="0">
                <a:solidFill>
                  <a:srgbClr val="C00000"/>
                </a:solidFill>
              </a:rPr>
              <a:t>      Absorption: </a:t>
            </a:r>
            <a:r>
              <a:rPr lang="en-US" sz="2000" b="1" i="1" dirty="0" smtClean="0">
                <a:solidFill>
                  <a:srgbClr val="002060"/>
                </a:solidFill>
              </a:rPr>
              <a:t>phagocytosis and degradation (90 days).   </a:t>
            </a:r>
          </a:p>
          <a:p>
            <a:pPr algn="l">
              <a:buNone/>
            </a:pPr>
            <a:endParaRPr lang="en-US" sz="2000" b="1" i="1" dirty="0" smtClean="0">
              <a:solidFill>
                <a:srgbClr val="002060"/>
              </a:solidFill>
            </a:endParaRPr>
          </a:p>
          <a:p>
            <a:pPr algn="l">
              <a:buNone/>
            </a:pPr>
            <a:r>
              <a:rPr lang="en-US" sz="2000" b="1" i="1" dirty="0" smtClean="0">
                <a:solidFill>
                  <a:srgbClr val="002060"/>
                </a:solidFill>
              </a:rPr>
              <a:t>     </a:t>
            </a:r>
            <a:r>
              <a:rPr lang="en-US" sz="2000" b="1" i="1" dirty="0" smtClean="0">
                <a:solidFill>
                  <a:srgbClr val="C00000"/>
                </a:solidFill>
              </a:rPr>
              <a:t>Tissue reaction:  </a:t>
            </a:r>
            <a:r>
              <a:rPr lang="en-US" sz="2000" b="1" i="1" dirty="0" smtClean="0">
                <a:solidFill>
                  <a:srgbClr val="002060"/>
                </a:solidFill>
              </a:rPr>
              <a:t>moderate.</a:t>
            </a:r>
          </a:p>
          <a:p>
            <a:pPr algn="l">
              <a:buNone/>
            </a:pPr>
            <a:endParaRPr lang="en-US" sz="2000" b="1" i="1" dirty="0" smtClean="0">
              <a:solidFill>
                <a:srgbClr val="002060"/>
              </a:solidFill>
            </a:endParaRPr>
          </a:p>
          <a:p>
            <a:pPr algn="l">
              <a:buNone/>
            </a:pPr>
            <a:r>
              <a:rPr lang="en-US" sz="2000" b="1" i="1" dirty="0" smtClean="0">
                <a:solidFill>
                  <a:srgbClr val="C00000"/>
                </a:solidFill>
              </a:rPr>
              <a:t>    Contra indication: </a:t>
            </a:r>
            <a:r>
              <a:rPr lang="en-US" sz="2000" b="1" i="1" dirty="0" smtClean="0">
                <a:solidFill>
                  <a:srgbClr val="002060"/>
                </a:solidFill>
              </a:rPr>
              <a:t>as with plain.</a:t>
            </a:r>
          </a:p>
          <a:p>
            <a:pPr algn="l">
              <a:buNone/>
            </a:pPr>
            <a:endParaRPr lang="en-US" sz="2000" b="1" i="1" dirty="0" smtClean="0">
              <a:solidFill>
                <a:srgbClr val="002060"/>
              </a:solidFill>
            </a:endParaRPr>
          </a:p>
          <a:p>
            <a:pPr algn="l">
              <a:buNone/>
            </a:pPr>
            <a:r>
              <a:rPr lang="en-US" sz="2000" b="1" i="1" dirty="0" smtClean="0">
                <a:solidFill>
                  <a:srgbClr val="C00000"/>
                </a:solidFill>
              </a:rPr>
              <a:t>   Uses: </a:t>
            </a:r>
            <a:r>
              <a:rPr lang="en-US" sz="2000" b="1" i="1" dirty="0" smtClean="0">
                <a:solidFill>
                  <a:srgbClr val="002060"/>
                </a:solidFill>
              </a:rPr>
              <a:t>as with plain.   </a:t>
            </a:r>
            <a:endParaRPr lang="ar-IQ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20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57158" y="642918"/>
            <a:ext cx="8429684" cy="57246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en-US" sz="2400" b="1" i="1" dirty="0" smtClean="0">
                <a:solidFill>
                  <a:srgbClr val="7030A0"/>
                </a:solidFill>
              </a:rPr>
              <a:t>B-synthetics</a:t>
            </a:r>
            <a:endParaRPr lang="ar-IQ" sz="2400" b="1" i="1" dirty="0" smtClean="0">
              <a:solidFill>
                <a:srgbClr val="7030A0"/>
              </a:solidFill>
            </a:endParaRPr>
          </a:p>
          <a:p>
            <a:pPr algn="l">
              <a:buNone/>
            </a:pPr>
            <a:r>
              <a:rPr lang="en-US" sz="2400" b="1" i="1" dirty="0" smtClean="0">
                <a:solidFill>
                  <a:srgbClr val="C00000"/>
                </a:solidFill>
              </a:rPr>
              <a:t>1-Poly </a:t>
            </a:r>
            <a:r>
              <a:rPr lang="en-US" sz="2400" b="1" i="1" dirty="0" err="1" smtClean="0">
                <a:solidFill>
                  <a:srgbClr val="C00000"/>
                </a:solidFill>
              </a:rPr>
              <a:t>glactin</a:t>
            </a:r>
            <a:r>
              <a:rPr lang="en-US" sz="2400" b="1" i="1" dirty="0" smtClean="0">
                <a:solidFill>
                  <a:srgbClr val="C00000"/>
                </a:solidFill>
              </a:rPr>
              <a:t>(vicryl)</a:t>
            </a:r>
            <a:r>
              <a:rPr lang="en-US" sz="2000" b="1" i="1" dirty="0" smtClean="0">
                <a:solidFill>
                  <a:srgbClr val="C00000"/>
                </a:solidFill>
              </a:rPr>
              <a:t>:</a:t>
            </a:r>
            <a:endParaRPr lang="ar-IQ" sz="2000" b="1" i="1" dirty="0" smtClean="0">
              <a:solidFill>
                <a:srgbClr val="C00000"/>
              </a:solidFill>
            </a:endParaRPr>
          </a:p>
          <a:p>
            <a:pPr algn="l">
              <a:buNone/>
            </a:pPr>
            <a:endParaRPr lang="ar-IQ" b="1" i="1" dirty="0" smtClean="0"/>
          </a:p>
          <a:p>
            <a:pPr algn="l">
              <a:buNone/>
            </a:pPr>
            <a:r>
              <a:rPr lang="en-US" sz="2000" b="1" i="1" dirty="0" smtClean="0">
                <a:solidFill>
                  <a:srgbClr val="002060"/>
                </a:solidFill>
              </a:rPr>
              <a:t>       </a:t>
            </a:r>
            <a:r>
              <a:rPr lang="en-US" sz="2000" b="1" i="1" dirty="0" smtClean="0">
                <a:solidFill>
                  <a:srgbClr val="C00000"/>
                </a:solidFill>
              </a:rPr>
              <a:t>Types: </a:t>
            </a:r>
            <a:r>
              <a:rPr lang="en-US" sz="2000" b="1" i="1" dirty="0" smtClean="0">
                <a:solidFill>
                  <a:srgbClr val="002060"/>
                </a:solidFill>
              </a:rPr>
              <a:t>braided multi filament.</a:t>
            </a:r>
          </a:p>
          <a:p>
            <a:pPr algn="l">
              <a:buNone/>
            </a:pPr>
            <a:endParaRPr lang="en-US" sz="2000" b="1" i="1" dirty="0" smtClean="0">
              <a:solidFill>
                <a:srgbClr val="002060"/>
              </a:solidFill>
            </a:endParaRPr>
          </a:p>
          <a:p>
            <a:pPr algn="l">
              <a:buNone/>
            </a:pPr>
            <a:r>
              <a:rPr lang="en-US" sz="2000" b="1" i="1" dirty="0" smtClean="0">
                <a:solidFill>
                  <a:srgbClr val="002060"/>
                </a:solidFill>
              </a:rPr>
              <a:t>       </a:t>
            </a:r>
            <a:r>
              <a:rPr lang="en-US" sz="2000" b="1" i="1" dirty="0" smtClean="0">
                <a:solidFill>
                  <a:srgbClr val="C00000"/>
                </a:solidFill>
              </a:rPr>
              <a:t>Material: </a:t>
            </a:r>
            <a:r>
              <a:rPr lang="en-US" sz="2000" b="1" i="1" dirty="0" smtClean="0">
                <a:solidFill>
                  <a:srgbClr val="002060"/>
                </a:solidFill>
              </a:rPr>
              <a:t>copolymer of </a:t>
            </a:r>
            <a:r>
              <a:rPr lang="en-US" sz="2000" b="1" i="1" dirty="0" err="1" smtClean="0">
                <a:solidFill>
                  <a:srgbClr val="002060"/>
                </a:solidFill>
              </a:rPr>
              <a:t>lactid</a:t>
            </a:r>
            <a:r>
              <a:rPr lang="en-US" sz="2000" b="1" i="1" dirty="0" smtClean="0">
                <a:solidFill>
                  <a:srgbClr val="002060"/>
                </a:solidFill>
              </a:rPr>
              <a:t> coated with </a:t>
            </a:r>
            <a:r>
              <a:rPr lang="en-US" sz="2000" b="1" i="1" dirty="0" err="1" smtClean="0">
                <a:solidFill>
                  <a:srgbClr val="002060"/>
                </a:solidFill>
              </a:rPr>
              <a:t>polyglactin</a:t>
            </a:r>
            <a:r>
              <a:rPr lang="en-US" sz="2000" b="1" i="1" dirty="0" smtClean="0">
                <a:solidFill>
                  <a:srgbClr val="002060"/>
                </a:solidFill>
              </a:rPr>
              <a:t>.</a:t>
            </a:r>
          </a:p>
          <a:p>
            <a:pPr algn="l">
              <a:buNone/>
            </a:pPr>
            <a:endParaRPr lang="en-US" sz="2000" b="1" i="1" dirty="0" smtClean="0">
              <a:solidFill>
                <a:srgbClr val="002060"/>
              </a:solidFill>
            </a:endParaRPr>
          </a:p>
          <a:p>
            <a:pPr algn="l">
              <a:buNone/>
            </a:pPr>
            <a:r>
              <a:rPr lang="en-US" sz="2000" b="1" i="1" dirty="0" smtClean="0">
                <a:solidFill>
                  <a:srgbClr val="C00000"/>
                </a:solidFill>
              </a:rPr>
              <a:t>      T.S.:  </a:t>
            </a:r>
            <a:r>
              <a:rPr lang="en-US" sz="2000" b="1" i="1" dirty="0" smtClean="0">
                <a:solidFill>
                  <a:srgbClr val="002060"/>
                </a:solidFill>
              </a:rPr>
              <a:t>60% remain at 2 weeks &amp;30% at 3 weeks.</a:t>
            </a:r>
          </a:p>
          <a:p>
            <a:pPr algn="l">
              <a:buNone/>
            </a:pPr>
            <a:endParaRPr lang="en-US" sz="2000" b="1" i="1" dirty="0" smtClean="0">
              <a:solidFill>
                <a:srgbClr val="002060"/>
              </a:solidFill>
            </a:endParaRPr>
          </a:p>
          <a:p>
            <a:pPr algn="l">
              <a:buNone/>
            </a:pPr>
            <a:r>
              <a:rPr lang="en-US" sz="2000" b="1" i="1" dirty="0" smtClean="0">
                <a:solidFill>
                  <a:srgbClr val="002060"/>
                </a:solidFill>
              </a:rPr>
              <a:t>     </a:t>
            </a:r>
            <a:r>
              <a:rPr lang="en-US" sz="2000" b="1" i="1" dirty="0" smtClean="0">
                <a:solidFill>
                  <a:srgbClr val="C00000"/>
                </a:solidFill>
              </a:rPr>
              <a:t>Absorption: </a:t>
            </a:r>
            <a:r>
              <a:rPr lang="en-US" sz="2000" b="1" i="1" dirty="0" smtClean="0">
                <a:solidFill>
                  <a:srgbClr val="002060"/>
                </a:solidFill>
              </a:rPr>
              <a:t>60-90 days complete  absorption.</a:t>
            </a:r>
          </a:p>
          <a:p>
            <a:pPr algn="l">
              <a:buNone/>
            </a:pPr>
            <a:endParaRPr lang="en-US" sz="2000" b="1" i="1" dirty="0" smtClean="0">
              <a:solidFill>
                <a:srgbClr val="002060"/>
              </a:solidFill>
            </a:endParaRPr>
          </a:p>
          <a:p>
            <a:pPr algn="l">
              <a:buNone/>
            </a:pPr>
            <a:r>
              <a:rPr lang="en-US" sz="2000" b="1" i="1" dirty="0" smtClean="0">
                <a:solidFill>
                  <a:srgbClr val="002060"/>
                </a:solidFill>
              </a:rPr>
              <a:t>    </a:t>
            </a:r>
            <a:r>
              <a:rPr lang="en-US" sz="2000" b="1" i="1" dirty="0" smtClean="0">
                <a:solidFill>
                  <a:srgbClr val="C00000"/>
                </a:solidFill>
              </a:rPr>
              <a:t>Tissue reaction:  </a:t>
            </a:r>
            <a:r>
              <a:rPr lang="en-US" sz="2000" b="1" i="1" dirty="0" smtClean="0">
                <a:solidFill>
                  <a:srgbClr val="002060"/>
                </a:solidFill>
              </a:rPr>
              <a:t>mild.</a:t>
            </a:r>
          </a:p>
          <a:p>
            <a:pPr algn="l">
              <a:buNone/>
            </a:pPr>
            <a:endParaRPr lang="en-US" sz="2000" b="1" i="1" dirty="0" smtClean="0">
              <a:solidFill>
                <a:srgbClr val="002060"/>
              </a:solidFill>
            </a:endParaRPr>
          </a:p>
          <a:p>
            <a:pPr algn="l">
              <a:buNone/>
            </a:pPr>
            <a:r>
              <a:rPr lang="en-US" sz="2000" b="1" i="1" dirty="0" smtClean="0">
                <a:solidFill>
                  <a:srgbClr val="C00000"/>
                </a:solidFill>
              </a:rPr>
              <a:t>   Contra indication: </a:t>
            </a:r>
            <a:r>
              <a:rPr lang="en-US" sz="2000" b="1" i="1" dirty="0" smtClean="0">
                <a:solidFill>
                  <a:srgbClr val="002060"/>
                </a:solidFill>
              </a:rPr>
              <a:t>tissue require prolong approximation under                                                  tension.</a:t>
            </a:r>
          </a:p>
          <a:p>
            <a:pPr algn="l">
              <a:buNone/>
            </a:pPr>
            <a:endParaRPr lang="en-US" sz="2000" b="1" i="1" dirty="0" smtClean="0">
              <a:solidFill>
                <a:srgbClr val="002060"/>
              </a:solidFill>
            </a:endParaRPr>
          </a:p>
          <a:p>
            <a:pPr algn="l">
              <a:buNone/>
            </a:pPr>
            <a:r>
              <a:rPr lang="en-US" sz="2000" b="1" i="1" dirty="0" smtClean="0">
                <a:solidFill>
                  <a:srgbClr val="002060"/>
                </a:solidFill>
              </a:rPr>
              <a:t>   </a:t>
            </a:r>
            <a:r>
              <a:rPr lang="en-US" sz="2000" b="1" i="1" dirty="0" smtClean="0">
                <a:solidFill>
                  <a:srgbClr val="C00000"/>
                </a:solidFill>
              </a:rPr>
              <a:t>Uses:</a:t>
            </a:r>
            <a:r>
              <a:rPr lang="en-US" sz="2000" b="1" i="1" dirty="0" smtClean="0">
                <a:solidFill>
                  <a:srgbClr val="002060"/>
                </a:solidFill>
              </a:rPr>
              <a:t> ligation &amp;GIT surgery ,ophthalmic surgery ,wound closure.</a:t>
            </a:r>
          </a:p>
          <a:p>
            <a:pPr algn="l">
              <a:buNone/>
            </a:pPr>
            <a:endParaRPr lang="ar-IQ" sz="20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2000" fill="hold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57158" y="785794"/>
            <a:ext cx="8001056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buNone/>
            </a:pPr>
            <a:r>
              <a:rPr lang="en-US" sz="2800" b="1" i="1" dirty="0" smtClean="0">
                <a:solidFill>
                  <a:srgbClr val="C00000"/>
                </a:solidFill>
              </a:rPr>
              <a:t>2-polyglyconate(</a:t>
            </a:r>
            <a:r>
              <a:rPr lang="en-US" sz="2800" b="1" i="1" dirty="0" err="1" smtClean="0">
                <a:solidFill>
                  <a:srgbClr val="C00000"/>
                </a:solidFill>
              </a:rPr>
              <a:t>maxon</a:t>
            </a:r>
            <a:r>
              <a:rPr lang="en-US" sz="2800" b="1" i="1" dirty="0" smtClean="0">
                <a:solidFill>
                  <a:srgbClr val="C00000"/>
                </a:solidFill>
              </a:rPr>
              <a:t>):</a:t>
            </a:r>
            <a:endParaRPr lang="ar-IQ" sz="2800" b="1" i="1" dirty="0" smtClean="0">
              <a:solidFill>
                <a:srgbClr val="C00000"/>
              </a:solidFill>
            </a:endParaRPr>
          </a:p>
          <a:p>
            <a:pPr algn="l">
              <a:buNone/>
            </a:pPr>
            <a:endParaRPr lang="ar-IQ" sz="2000" b="1" i="1" dirty="0" smtClean="0"/>
          </a:p>
          <a:p>
            <a:pPr algn="l">
              <a:buNone/>
            </a:pPr>
            <a:r>
              <a:rPr lang="en-US" sz="2000" b="1" i="1" dirty="0" smtClean="0">
                <a:solidFill>
                  <a:srgbClr val="002060"/>
                </a:solidFill>
              </a:rPr>
              <a:t>      </a:t>
            </a:r>
            <a:r>
              <a:rPr lang="en-US" sz="2000" b="1" i="1" dirty="0" smtClean="0">
                <a:solidFill>
                  <a:srgbClr val="C00000"/>
                </a:solidFill>
              </a:rPr>
              <a:t>Types: </a:t>
            </a:r>
            <a:r>
              <a:rPr lang="en-US" sz="2000" b="1" i="1" dirty="0" smtClean="0">
                <a:solidFill>
                  <a:srgbClr val="002060"/>
                </a:solidFill>
              </a:rPr>
              <a:t>monofilament.</a:t>
            </a:r>
          </a:p>
          <a:p>
            <a:pPr algn="l">
              <a:buNone/>
            </a:pPr>
            <a:endParaRPr lang="en-US" sz="2000" b="1" i="1" dirty="0" smtClean="0">
              <a:solidFill>
                <a:srgbClr val="002060"/>
              </a:solidFill>
            </a:endParaRPr>
          </a:p>
          <a:p>
            <a:pPr algn="l">
              <a:buNone/>
            </a:pPr>
            <a:r>
              <a:rPr lang="en-US" sz="2000" b="1" i="1" dirty="0" smtClean="0">
                <a:solidFill>
                  <a:srgbClr val="002060"/>
                </a:solidFill>
              </a:rPr>
              <a:t>       </a:t>
            </a:r>
            <a:r>
              <a:rPr lang="en-US" sz="2000" b="1" i="1" dirty="0" smtClean="0">
                <a:solidFill>
                  <a:srgbClr val="C00000"/>
                </a:solidFill>
              </a:rPr>
              <a:t>Material: </a:t>
            </a:r>
            <a:r>
              <a:rPr lang="en-US" sz="2000" b="1" i="1" dirty="0" smtClean="0">
                <a:solidFill>
                  <a:srgbClr val="002060"/>
                </a:solidFill>
              </a:rPr>
              <a:t>copolymer of glycolic acid.</a:t>
            </a:r>
          </a:p>
          <a:p>
            <a:pPr algn="l">
              <a:buNone/>
            </a:pPr>
            <a:endParaRPr lang="en-US" sz="2000" b="1" i="1" dirty="0" smtClean="0">
              <a:solidFill>
                <a:srgbClr val="002060"/>
              </a:solidFill>
            </a:endParaRPr>
          </a:p>
          <a:p>
            <a:pPr algn="l">
              <a:buNone/>
            </a:pPr>
            <a:r>
              <a:rPr lang="en-US" sz="2000" b="1" i="1" dirty="0" smtClean="0">
                <a:solidFill>
                  <a:srgbClr val="002060"/>
                </a:solidFill>
              </a:rPr>
              <a:t>      </a:t>
            </a:r>
            <a:r>
              <a:rPr lang="en-US" sz="2000" b="1" i="1" dirty="0" smtClean="0">
                <a:solidFill>
                  <a:srgbClr val="C00000"/>
                </a:solidFill>
              </a:rPr>
              <a:t>T.S.:  </a:t>
            </a:r>
            <a:r>
              <a:rPr lang="en-US" sz="2000" b="1" i="1" dirty="0" smtClean="0">
                <a:solidFill>
                  <a:srgbClr val="002060"/>
                </a:solidFill>
              </a:rPr>
              <a:t>70% remain at 2 weeks &amp;55% at 3 weeks .</a:t>
            </a:r>
          </a:p>
          <a:p>
            <a:pPr algn="l">
              <a:buNone/>
            </a:pPr>
            <a:r>
              <a:rPr lang="en-US" sz="2000" b="1" i="1" dirty="0" smtClean="0">
                <a:solidFill>
                  <a:srgbClr val="002060"/>
                </a:solidFill>
              </a:rPr>
              <a:t>                  </a:t>
            </a:r>
          </a:p>
          <a:p>
            <a:pPr algn="l">
              <a:buNone/>
            </a:pPr>
            <a:r>
              <a:rPr lang="en-US" sz="2000" b="1" i="1" dirty="0" smtClean="0">
                <a:solidFill>
                  <a:srgbClr val="002060"/>
                </a:solidFill>
              </a:rPr>
              <a:t>       </a:t>
            </a:r>
            <a:r>
              <a:rPr lang="en-US" sz="2000" b="1" i="1" dirty="0" smtClean="0">
                <a:solidFill>
                  <a:srgbClr val="C00000"/>
                </a:solidFill>
              </a:rPr>
              <a:t>Absorption:  </a:t>
            </a:r>
            <a:r>
              <a:rPr lang="en-US" sz="2000" b="1" i="1" dirty="0" smtClean="0">
                <a:solidFill>
                  <a:srgbClr val="002060"/>
                </a:solidFill>
              </a:rPr>
              <a:t>at 180 days.</a:t>
            </a:r>
          </a:p>
          <a:p>
            <a:pPr algn="l">
              <a:buNone/>
            </a:pPr>
            <a:r>
              <a:rPr lang="en-US" sz="2000" b="1" i="1" dirty="0" smtClean="0">
                <a:solidFill>
                  <a:srgbClr val="002060"/>
                </a:solidFill>
              </a:rPr>
              <a:t>   </a:t>
            </a:r>
          </a:p>
          <a:p>
            <a:pPr algn="l">
              <a:buNone/>
            </a:pPr>
            <a:r>
              <a:rPr lang="en-US" sz="2000" b="1" i="1" dirty="0" smtClean="0">
                <a:solidFill>
                  <a:srgbClr val="002060"/>
                </a:solidFill>
              </a:rPr>
              <a:t>       </a:t>
            </a:r>
            <a:r>
              <a:rPr lang="en-US" sz="2000" b="1" i="1" dirty="0" smtClean="0">
                <a:solidFill>
                  <a:srgbClr val="C00000"/>
                </a:solidFill>
              </a:rPr>
              <a:t>Tissue reaction:  </a:t>
            </a:r>
            <a:r>
              <a:rPr lang="en-US" sz="2000" b="1" i="1" dirty="0" smtClean="0">
                <a:solidFill>
                  <a:srgbClr val="002060"/>
                </a:solidFill>
              </a:rPr>
              <a:t>mild.</a:t>
            </a:r>
          </a:p>
          <a:p>
            <a:pPr algn="l">
              <a:buNone/>
            </a:pPr>
            <a:endParaRPr lang="en-US" sz="2000" b="1" i="1" dirty="0" smtClean="0">
              <a:solidFill>
                <a:srgbClr val="002060"/>
              </a:solidFill>
            </a:endParaRPr>
          </a:p>
          <a:p>
            <a:pPr algn="l">
              <a:buNone/>
            </a:pPr>
            <a:r>
              <a:rPr lang="en-US" sz="2000" b="1" i="1" dirty="0" smtClean="0">
                <a:solidFill>
                  <a:srgbClr val="C00000"/>
                </a:solidFill>
              </a:rPr>
              <a:t>       Contra indication: </a:t>
            </a:r>
            <a:r>
              <a:rPr lang="en-US" sz="2000" b="1" i="1" dirty="0" smtClean="0">
                <a:solidFill>
                  <a:srgbClr val="002060"/>
                </a:solidFill>
              </a:rPr>
              <a:t>tissue require prolong                                                                                      approximation under stress.</a:t>
            </a:r>
          </a:p>
          <a:p>
            <a:pPr algn="l">
              <a:buNone/>
            </a:pPr>
            <a:endParaRPr lang="en-US" sz="2000" b="1" i="1" dirty="0" smtClean="0">
              <a:solidFill>
                <a:srgbClr val="002060"/>
              </a:solidFill>
            </a:endParaRPr>
          </a:p>
          <a:p>
            <a:pPr algn="l">
              <a:buNone/>
            </a:pPr>
            <a:r>
              <a:rPr lang="en-US" sz="2000" b="1" i="1" dirty="0" smtClean="0">
                <a:solidFill>
                  <a:srgbClr val="C00000"/>
                </a:solidFill>
              </a:rPr>
              <a:t>       Uses:  </a:t>
            </a:r>
            <a:r>
              <a:rPr lang="en-US" sz="2000" b="1" i="1" dirty="0" smtClean="0">
                <a:solidFill>
                  <a:srgbClr val="002060"/>
                </a:solidFill>
              </a:rPr>
              <a:t>alternative to vicryl &amp; PDS</a:t>
            </a:r>
          </a:p>
          <a:p>
            <a:pPr algn="l">
              <a:buNone/>
            </a:pPr>
            <a:endParaRPr lang="ar-IQ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2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2000" fill="hold"/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2000" fill="hold"/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71472" y="857232"/>
            <a:ext cx="7786742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buNone/>
            </a:pPr>
            <a:r>
              <a:rPr lang="en-US" sz="2400" b="1" i="1" dirty="0" smtClean="0">
                <a:solidFill>
                  <a:srgbClr val="C00000"/>
                </a:solidFill>
              </a:rPr>
              <a:t>3- p0ly glycolic acid(</a:t>
            </a:r>
            <a:r>
              <a:rPr lang="en-US" sz="2400" b="1" i="1" dirty="0" err="1" smtClean="0">
                <a:solidFill>
                  <a:srgbClr val="C00000"/>
                </a:solidFill>
              </a:rPr>
              <a:t>dexon</a:t>
            </a:r>
            <a:r>
              <a:rPr lang="en-US" sz="2400" b="1" i="1" dirty="0" smtClean="0">
                <a:solidFill>
                  <a:srgbClr val="C00000"/>
                </a:solidFill>
              </a:rPr>
              <a:t>):</a:t>
            </a:r>
            <a:endParaRPr lang="ar-IQ" sz="2400" b="1" i="1" dirty="0" smtClean="0">
              <a:solidFill>
                <a:srgbClr val="C00000"/>
              </a:solidFill>
            </a:endParaRPr>
          </a:p>
          <a:p>
            <a:pPr algn="l">
              <a:buNone/>
            </a:pPr>
            <a:endParaRPr lang="ar-IQ" b="1" i="1" dirty="0" smtClean="0"/>
          </a:p>
          <a:p>
            <a:pPr algn="l">
              <a:buNone/>
            </a:pPr>
            <a:r>
              <a:rPr lang="en-US" b="1" i="1" dirty="0" smtClean="0">
                <a:solidFill>
                  <a:srgbClr val="002060"/>
                </a:solidFill>
              </a:rPr>
              <a:t>      </a:t>
            </a:r>
            <a:r>
              <a:rPr lang="en-US" b="1" i="1" dirty="0" smtClean="0">
                <a:solidFill>
                  <a:srgbClr val="C00000"/>
                </a:solidFill>
              </a:rPr>
              <a:t>Types: </a:t>
            </a:r>
            <a:r>
              <a:rPr lang="en-US" b="1" i="1" dirty="0" smtClean="0">
                <a:solidFill>
                  <a:srgbClr val="002060"/>
                </a:solidFill>
              </a:rPr>
              <a:t>braided multifilament.</a:t>
            </a:r>
          </a:p>
          <a:p>
            <a:pPr algn="l">
              <a:buNone/>
            </a:pPr>
            <a:endParaRPr lang="en-US" b="1" i="1" dirty="0" smtClean="0">
              <a:solidFill>
                <a:srgbClr val="002060"/>
              </a:solidFill>
            </a:endParaRPr>
          </a:p>
          <a:p>
            <a:pPr algn="l">
              <a:buNone/>
            </a:pPr>
            <a:r>
              <a:rPr lang="en-US" b="1" i="1" dirty="0" smtClean="0">
                <a:solidFill>
                  <a:srgbClr val="002060"/>
                </a:solidFill>
              </a:rPr>
              <a:t>      </a:t>
            </a:r>
            <a:r>
              <a:rPr lang="en-US" b="1" i="1" dirty="0" smtClean="0">
                <a:solidFill>
                  <a:srgbClr val="C00000"/>
                </a:solidFill>
              </a:rPr>
              <a:t>Material: </a:t>
            </a:r>
            <a:r>
              <a:rPr lang="en-US" b="1" i="1" dirty="0" smtClean="0">
                <a:solidFill>
                  <a:srgbClr val="002060"/>
                </a:solidFill>
              </a:rPr>
              <a:t>polymer of </a:t>
            </a:r>
            <a:r>
              <a:rPr lang="en-US" b="1" i="1" dirty="0" err="1" smtClean="0">
                <a:solidFill>
                  <a:srgbClr val="002060"/>
                </a:solidFill>
              </a:rPr>
              <a:t>polyclycolic</a:t>
            </a:r>
            <a:r>
              <a:rPr lang="en-US" b="1" i="1" dirty="0" smtClean="0">
                <a:solidFill>
                  <a:srgbClr val="002060"/>
                </a:solidFill>
              </a:rPr>
              <a:t> acid.</a:t>
            </a:r>
          </a:p>
          <a:p>
            <a:pPr algn="l">
              <a:buNone/>
            </a:pPr>
            <a:endParaRPr lang="en-US" b="1" i="1" dirty="0" smtClean="0">
              <a:solidFill>
                <a:srgbClr val="002060"/>
              </a:solidFill>
            </a:endParaRPr>
          </a:p>
          <a:p>
            <a:pPr algn="l">
              <a:buNone/>
            </a:pPr>
            <a:r>
              <a:rPr lang="en-US" b="1" i="1" dirty="0" smtClean="0">
                <a:solidFill>
                  <a:srgbClr val="002060"/>
                </a:solidFill>
              </a:rPr>
              <a:t>    </a:t>
            </a:r>
            <a:r>
              <a:rPr lang="en-US" b="1" i="1" dirty="0" smtClean="0">
                <a:solidFill>
                  <a:srgbClr val="C00000"/>
                </a:solidFill>
              </a:rPr>
              <a:t>Absorption:  </a:t>
            </a:r>
            <a:r>
              <a:rPr lang="en-US" b="1" i="1" dirty="0" smtClean="0">
                <a:solidFill>
                  <a:srgbClr val="002060"/>
                </a:solidFill>
              </a:rPr>
              <a:t>complete absorption at 60-90 days.</a:t>
            </a:r>
          </a:p>
          <a:p>
            <a:pPr algn="l">
              <a:buNone/>
            </a:pPr>
            <a:endParaRPr lang="en-US" b="1" i="1" dirty="0" smtClean="0">
              <a:solidFill>
                <a:srgbClr val="002060"/>
              </a:solidFill>
            </a:endParaRPr>
          </a:p>
          <a:p>
            <a:pPr algn="l">
              <a:buNone/>
            </a:pPr>
            <a:r>
              <a:rPr lang="en-US" b="1" i="1" dirty="0" smtClean="0">
                <a:solidFill>
                  <a:srgbClr val="002060"/>
                </a:solidFill>
              </a:rPr>
              <a:t>    </a:t>
            </a:r>
            <a:r>
              <a:rPr lang="en-US" b="1" i="1" dirty="0" smtClean="0">
                <a:solidFill>
                  <a:srgbClr val="C00000"/>
                </a:solidFill>
              </a:rPr>
              <a:t>Tissue reaction:  </a:t>
            </a:r>
            <a:r>
              <a:rPr lang="en-US" b="1" i="1" dirty="0" smtClean="0">
                <a:solidFill>
                  <a:srgbClr val="002060"/>
                </a:solidFill>
              </a:rPr>
              <a:t>minimal.</a:t>
            </a:r>
          </a:p>
          <a:p>
            <a:pPr algn="l">
              <a:buNone/>
            </a:pPr>
            <a:endParaRPr lang="en-US" b="1" i="1" dirty="0" smtClean="0">
              <a:solidFill>
                <a:srgbClr val="002060"/>
              </a:solidFill>
            </a:endParaRPr>
          </a:p>
          <a:p>
            <a:pPr algn="l"/>
            <a:r>
              <a:rPr lang="en-US" b="1" i="1" dirty="0" smtClean="0">
                <a:solidFill>
                  <a:srgbClr val="002060"/>
                </a:solidFill>
              </a:rPr>
              <a:t>   </a:t>
            </a:r>
            <a:r>
              <a:rPr lang="en-US" b="1" i="1" dirty="0" smtClean="0">
                <a:solidFill>
                  <a:srgbClr val="C00000"/>
                </a:solidFill>
              </a:rPr>
              <a:t>Contra indication: </a:t>
            </a:r>
            <a:r>
              <a:rPr lang="en-US" b="1" i="1" dirty="0" smtClean="0">
                <a:solidFill>
                  <a:srgbClr val="002060"/>
                </a:solidFill>
              </a:rPr>
              <a:t>tissue require prolong                                                                                                  approximation under stress.</a:t>
            </a:r>
          </a:p>
          <a:p>
            <a:pPr algn="l"/>
            <a:endParaRPr lang="en-US" b="1" i="1" dirty="0" smtClean="0">
              <a:solidFill>
                <a:srgbClr val="002060"/>
              </a:solidFill>
            </a:endParaRPr>
          </a:p>
          <a:p>
            <a:pPr algn="l">
              <a:buNone/>
            </a:pPr>
            <a:r>
              <a:rPr lang="en-US" b="1" i="1" dirty="0" smtClean="0">
                <a:solidFill>
                  <a:srgbClr val="002060"/>
                </a:solidFill>
              </a:rPr>
              <a:t>     </a:t>
            </a:r>
            <a:r>
              <a:rPr lang="en-US" b="1" i="1" dirty="0" smtClean="0">
                <a:solidFill>
                  <a:srgbClr val="C00000"/>
                </a:solidFill>
              </a:rPr>
              <a:t>Uses: </a:t>
            </a:r>
            <a:r>
              <a:rPr lang="en-US" b="1" i="1" dirty="0" smtClean="0">
                <a:solidFill>
                  <a:srgbClr val="002060"/>
                </a:solidFill>
              </a:rPr>
              <a:t>as other non absorbable .</a:t>
            </a:r>
          </a:p>
          <a:p>
            <a:pPr algn="l">
              <a:buNone/>
            </a:pPr>
            <a:endParaRPr lang="ar-IQ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57158" y="428604"/>
            <a:ext cx="8429684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buNone/>
            </a:pPr>
            <a:r>
              <a:rPr lang="en-US" sz="2400" b="1" i="1" dirty="0" smtClean="0">
                <a:solidFill>
                  <a:srgbClr val="FF0000"/>
                </a:solidFill>
              </a:rPr>
              <a:t> 4</a:t>
            </a:r>
            <a:r>
              <a:rPr lang="en-US" sz="2400" b="1" i="1" dirty="0" smtClean="0">
                <a:solidFill>
                  <a:srgbClr val="C00000"/>
                </a:solidFill>
              </a:rPr>
              <a:t>-poly </a:t>
            </a:r>
            <a:r>
              <a:rPr lang="en-US" sz="2400" b="1" i="1" dirty="0" err="1" smtClean="0">
                <a:solidFill>
                  <a:srgbClr val="C00000"/>
                </a:solidFill>
              </a:rPr>
              <a:t>diaxanon</a:t>
            </a:r>
            <a:r>
              <a:rPr lang="en-US" sz="2400" b="1" i="1" dirty="0" smtClean="0">
                <a:solidFill>
                  <a:srgbClr val="C00000"/>
                </a:solidFill>
              </a:rPr>
              <a:t>(PDS</a:t>
            </a:r>
            <a:r>
              <a:rPr lang="en-US" b="1" i="1" dirty="0" smtClean="0"/>
              <a:t>):</a:t>
            </a:r>
            <a:endParaRPr lang="ar-IQ" b="1" i="1" dirty="0" smtClean="0"/>
          </a:p>
          <a:p>
            <a:pPr algn="l">
              <a:buNone/>
            </a:pPr>
            <a:endParaRPr lang="ar-IQ" b="1" i="1" dirty="0" smtClean="0"/>
          </a:p>
          <a:p>
            <a:pPr algn="l">
              <a:buNone/>
            </a:pPr>
            <a:r>
              <a:rPr lang="en-US" b="1" i="1" dirty="0" smtClean="0"/>
              <a:t>      </a:t>
            </a:r>
            <a:r>
              <a:rPr lang="en-US" sz="2000" b="1" i="1" dirty="0" smtClean="0">
                <a:solidFill>
                  <a:srgbClr val="C00000"/>
                </a:solidFill>
              </a:rPr>
              <a:t>Types:</a:t>
            </a:r>
            <a:r>
              <a:rPr lang="en-US" sz="2000" b="1" i="1" dirty="0" smtClean="0">
                <a:solidFill>
                  <a:srgbClr val="002060"/>
                </a:solidFill>
              </a:rPr>
              <a:t> monofilament.</a:t>
            </a:r>
          </a:p>
          <a:p>
            <a:pPr algn="l">
              <a:buNone/>
            </a:pPr>
            <a:endParaRPr lang="en-US" sz="2000" b="1" i="1" dirty="0" smtClean="0">
              <a:solidFill>
                <a:srgbClr val="002060"/>
              </a:solidFill>
            </a:endParaRPr>
          </a:p>
          <a:p>
            <a:pPr algn="l">
              <a:buNone/>
            </a:pPr>
            <a:r>
              <a:rPr lang="en-US" sz="2000" b="1" i="1" dirty="0" smtClean="0">
                <a:solidFill>
                  <a:srgbClr val="C00000"/>
                </a:solidFill>
              </a:rPr>
              <a:t>       Material: </a:t>
            </a:r>
            <a:r>
              <a:rPr lang="en-US" sz="2000" b="1" i="1" dirty="0" smtClean="0">
                <a:solidFill>
                  <a:srgbClr val="002060"/>
                </a:solidFill>
              </a:rPr>
              <a:t>polyester polymer.</a:t>
            </a:r>
          </a:p>
          <a:p>
            <a:pPr algn="l">
              <a:buNone/>
            </a:pPr>
            <a:endParaRPr lang="en-US" sz="2000" b="1" i="1" dirty="0" smtClean="0">
              <a:solidFill>
                <a:srgbClr val="002060"/>
              </a:solidFill>
            </a:endParaRPr>
          </a:p>
          <a:p>
            <a:pPr algn="l">
              <a:buNone/>
            </a:pPr>
            <a:r>
              <a:rPr lang="en-US" sz="2000" b="1" i="1" dirty="0" smtClean="0">
                <a:solidFill>
                  <a:srgbClr val="C00000"/>
                </a:solidFill>
              </a:rPr>
              <a:t>            Absorption: </a:t>
            </a:r>
            <a:r>
              <a:rPr lang="en-US" sz="2000" b="1" i="1" dirty="0" smtClean="0">
                <a:solidFill>
                  <a:srgbClr val="002060"/>
                </a:solidFill>
              </a:rPr>
              <a:t>complete absorption in 180 days.</a:t>
            </a:r>
          </a:p>
          <a:p>
            <a:pPr algn="l">
              <a:buNone/>
            </a:pPr>
            <a:r>
              <a:rPr lang="en-US" sz="2000" b="1" i="1" dirty="0" smtClean="0">
                <a:solidFill>
                  <a:srgbClr val="002060"/>
                </a:solidFill>
              </a:rPr>
              <a:t> </a:t>
            </a:r>
          </a:p>
          <a:p>
            <a:pPr algn="l">
              <a:buNone/>
            </a:pPr>
            <a:r>
              <a:rPr lang="en-US" sz="2000" b="1" i="1" dirty="0" smtClean="0">
                <a:solidFill>
                  <a:srgbClr val="C00000"/>
                </a:solidFill>
              </a:rPr>
              <a:t>      Tissue reaction:</a:t>
            </a:r>
            <a:r>
              <a:rPr lang="en-US" sz="2000" b="1" i="1" dirty="0" smtClean="0">
                <a:solidFill>
                  <a:srgbClr val="002060"/>
                </a:solidFill>
              </a:rPr>
              <a:t>  mild.</a:t>
            </a:r>
          </a:p>
          <a:p>
            <a:pPr algn="l">
              <a:buNone/>
            </a:pPr>
            <a:endParaRPr lang="en-US" sz="2000" b="1" i="1" dirty="0" smtClean="0">
              <a:solidFill>
                <a:srgbClr val="002060"/>
              </a:solidFill>
            </a:endParaRPr>
          </a:p>
          <a:p>
            <a:pPr algn="l">
              <a:buNone/>
            </a:pPr>
            <a:r>
              <a:rPr lang="en-US" sz="2000" b="1" i="1" dirty="0" smtClean="0">
                <a:solidFill>
                  <a:srgbClr val="002060"/>
                </a:solidFill>
              </a:rPr>
              <a:t>      </a:t>
            </a:r>
            <a:r>
              <a:rPr lang="en-US" sz="2000" b="1" i="1" dirty="0" smtClean="0">
                <a:solidFill>
                  <a:srgbClr val="C00000"/>
                </a:solidFill>
              </a:rPr>
              <a:t>Contra indication:</a:t>
            </a:r>
            <a:r>
              <a:rPr lang="en-US" sz="2000" b="1" i="1" dirty="0" smtClean="0">
                <a:solidFill>
                  <a:srgbClr val="002060"/>
                </a:solidFill>
              </a:rPr>
              <a:t> in heart valve.</a:t>
            </a:r>
          </a:p>
          <a:p>
            <a:pPr algn="l">
              <a:buNone/>
            </a:pPr>
            <a:r>
              <a:rPr lang="en-US" sz="2000" b="1" i="1" dirty="0" smtClean="0">
                <a:solidFill>
                  <a:srgbClr val="002060"/>
                </a:solidFill>
              </a:rPr>
              <a:t> </a:t>
            </a:r>
          </a:p>
          <a:p>
            <a:pPr algn="l">
              <a:buNone/>
            </a:pPr>
            <a:r>
              <a:rPr lang="en-US" sz="2000" b="1" i="1" dirty="0" smtClean="0">
                <a:solidFill>
                  <a:srgbClr val="002060"/>
                </a:solidFill>
              </a:rPr>
              <a:t>      </a:t>
            </a:r>
            <a:r>
              <a:rPr lang="en-US" sz="2000" b="1" i="1" dirty="0" smtClean="0">
                <a:solidFill>
                  <a:srgbClr val="C00000"/>
                </a:solidFill>
              </a:rPr>
              <a:t>Uses: </a:t>
            </a:r>
            <a:r>
              <a:rPr lang="en-US" sz="2000" b="1" i="1" dirty="0" smtClean="0">
                <a:solidFill>
                  <a:srgbClr val="002060"/>
                </a:solidFill>
              </a:rPr>
              <a:t>as other absorbable.</a:t>
            </a:r>
          </a:p>
          <a:p>
            <a:pPr algn="l">
              <a:buNone/>
            </a:pPr>
            <a:endParaRPr lang="ar-IQ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20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00034" y="285728"/>
            <a:ext cx="8229600" cy="6038872"/>
          </a:xfrm>
        </p:spPr>
        <p:txBody>
          <a:bodyPr>
            <a:normAutofit fontScale="92500" lnSpcReduction="10000"/>
          </a:bodyPr>
          <a:lstStyle/>
          <a:p>
            <a:pPr algn="l">
              <a:buNone/>
            </a:pPr>
            <a:r>
              <a:rPr lang="en-US" sz="2800" b="1" i="1" dirty="0" smtClean="0">
                <a:solidFill>
                  <a:srgbClr val="C00000"/>
                </a:solidFill>
              </a:rPr>
              <a:t>Metal clips:</a:t>
            </a:r>
          </a:p>
          <a:p>
            <a:pPr algn="l">
              <a:buNone/>
            </a:pPr>
            <a:r>
              <a:rPr lang="en-US" sz="2400" b="1" i="1" dirty="0" smtClean="0">
                <a:solidFill>
                  <a:schemeClr val="accent2">
                    <a:lumMod val="50000"/>
                  </a:schemeClr>
                </a:solidFill>
              </a:rPr>
              <a:t>-For skin.</a:t>
            </a:r>
          </a:p>
          <a:p>
            <a:pPr algn="l">
              <a:buNone/>
            </a:pPr>
            <a:r>
              <a:rPr lang="en-US" sz="2400" b="1" i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2400" b="1" i="1" dirty="0" smtClean="0">
                <a:solidFill>
                  <a:srgbClr val="C00000"/>
                </a:solidFill>
              </a:rPr>
              <a:t>advantages:</a:t>
            </a:r>
          </a:p>
          <a:p>
            <a:pPr algn="l">
              <a:buNone/>
            </a:pPr>
            <a:r>
              <a:rPr lang="en-US" sz="2400" b="1" i="1" dirty="0" smtClean="0">
                <a:solidFill>
                  <a:schemeClr val="accent2">
                    <a:lumMod val="50000"/>
                  </a:schemeClr>
                </a:solidFill>
              </a:rPr>
              <a:t>     1- quick &amp;accurate closure.</a:t>
            </a:r>
          </a:p>
          <a:p>
            <a:pPr algn="l">
              <a:buNone/>
            </a:pPr>
            <a:r>
              <a:rPr lang="en-US" sz="2400" b="1" i="1" dirty="0" smtClean="0">
                <a:solidFill>
                  <a:schemeClr val="accent2">
                    <a:lumMod val="50000"/>
                  </a:schemeClr>
                </a:solidFill>
              </a:rPr>
              <a:t>     2-save time.</a:t>
            </a:r>
          </a:p>
          <a:p>
            <a:pPr algn="l">
              <a:buNone/>
            </a:pPr>
            <a:r>
              <a:rPr lang="en-US" sz="2400" b="1" i="1" dirty="0" smtClean="0">
                <a:solidFill>
                  <a:schemeClr val="accent2">
                    <a:lumMod val="50000"/>
                  </a:schemeClr>
                </a:solidFill>
              </a:rPr>
              <a:t>     3-easy to remove.</a:t>
            </a:r>
          </a:p>
          <a:p>
            <a:pPr algn="l">
              <a:buNone/>
            </a:pPr>
            <a:r>
              <a:rPr lang="en-US" sz="2400" b="1" i="1" dirty="0" smtClean="0">
                <a:solidFill>
                  <a:schemeClr val="accent2">
                    <a:lumMod val="50000"/>
                  </a:schemeClr>
                </a:solidFill>
              </a:rPr>
              <a:t>     4-low infection rate .</a:t>
            </a:r>
          </a:p>
          <a:p>
            <a:pPr algn="l">
              <a:buNone/>
            </a:pPr>
            <a:r>
              <a:rPr lang="en-US" sz="2400" b="1" i="1" dirty="0" smtClean="0">
                <a:solidFill>
                  <a:schemeClr val="accent2">
                    <a:lumMod val="50000"/>
                  </a:schemeClr>
                </a:solidFill>
              </a:rPr>
              <a:t>     5- acceptable scar.</a:t>
            </a:r>
          </a:p>
          <a:p>
            <a:pPr algn="l">
              <a:buNone/>
            </a:pPr>
            <a:r>
              <a:rPr lang="en-US" sz="2400" b="1" i="1" dirty="0" smtClean="0">
                <a:solidFill>
                  <a:schemeClr val="accent2">
                    <a:lumMod val="50000"/>
                  </a:schemeClr>
                </a:solidFill>
              </a:rPr>
              <a:t>    </a:t>
            </a:r>
            <a:r>
              <a:rPr lang="en-US" sz="2400" b="1" i="1" dirty="0" smtClean="0">
                <a:solidFill>
                  <a:srgbClr val="C00000"/>
                </a:solidFill>
              </a:rPr>
              <a:t>disadvantages:</a:t>
            </a:r>
          </a:p>
          <a:p>
            <a:pPr algn="l">
              <a:buNone/>
            </a:pPr>
            <a:r>
              <a:rPr lang="en-US" sz="2400" b="1" i="1" dirty="0" smtClean="0">
                <a:solidFill>
                  <a:schemeClr val="accent2">
                    <a:lumMod val="50000"/>
                  </a:schemeClr>
                </a:solidFill>
              </a:rPr>
              <a:t>    - expensive.</a:t>
            </a:r>
          </a:p>
          <a:p>
            <a:pPr algn="l">
              <a:buNone/>
            </a:pPr>
            <a:r>
              <a:rPr lang="en-US" sz="2400" b="1" i="1" dirty="0" smtClean="0">
                <a:solidFill>
                  <a:schemeClr val="accent2">
                    <a:lumMod val="50000"/>
                  </a:schemeClr>
                </a:solidFill>
              </a:rPr>
              <a:t>    - disposable.</a:t>
            </a:r>
          </a:p>
          <a:p>
            <a:pPr algn="l">
              <a:buNone/>
            </a:pPr>
            <a:r>
              <a:rPr lang="en-US" sz="2400" b="1" i="1" dirty="0" smtClean="0">
                <a:solidFill>
                  <a:schemeClr val="accent2">
                    <a:lumMod val="50000"/>
                  </a:schemeClr>
                </a:solidFill>
              </a:rPr>
              <a:t>    -skin edge overlaps.</a:t>
            </a:r>
          </a:p>
          <a:p>
            <a:pPr lvl="8" algn="l">
              <a:buFontTx/>
              <a:buChar char="-"/>
            </a:pPr>
            <a:r>
              <a:rPr lang="en-US" sz="2800" b="1" i="1" dirty="0" smtClean="0">
                <a:solidFill>
                  <a:srgbClr val="C00000"/>
                </a:solidFill>
              </a:rPr>
              <a:t>0thers:</a:t>
            </a:r>
          </a:p>
          <a:p>
            <a:pPr lvl="8" algn="l">
              <a:buNone/>
            </a:pPr>
            <a:r>
              <a:rPr lang="en-US" sz="2200" b="1" i="1" dirty="0" smtClean="0">
                <a:solidFill>
                  <a:schemeClr val="accent2">
                    <a:lumMod val="50000"/>
                  </a:schemeClr>
                </a:solidFill>
              </a:rPr>
              <a:t>-tissue glue</a:t>
            </a:r>
          </a:p>
          <a:p>
            <a:pPr lvl="8" algn="l">
              <a:buNone/>
            </a:pPr>
            <a:r>
              <a:rPr lang="en-US" sz="2200" b="1" i="1" dirty="0" smtClean="0">
                <a:solidFill>
                  <a:schemeClr val="accent2">
                    <a:lumMod val="50000"/>
                  </a:schemeClr>
                </a:solidFill>
              </a:rPr>
              <a:t>-</a:t>
            </a:r>
            <a:r>
              <a:rPr lang="en-US" sz="2200" b="1" i="1" dirty="0" err="1" smtClean="0">
                <a:solidFill>
                  <a:schemeClr val="accent2">
                    <a:lumMod val="50000"/>
                  </a:schemeClr>
                </a:solidFill>
              </a:rPr>
              <a:t>steri</a:t>
            </a:r>
            <a:r>
              <a:rPr lang="en-US" sz="2200" b="1" i="1" dirty="0" smtClean="0">
                <a:solidFill>
                  <a:schemeClr val="accent2">
                    <a:lumMod val="50000"/>
                  </a:schemeClr>
                </a:solidFill>
              </a:rPr>
              <a:t> strips</a:t>
            </a:r>
            <a:endParaRPr lang="ar-IQ" sz="2200" b="1" i="1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1026" name="Picture 2" descr="F:\lectures\محاضرات\PICT006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57686" y="0"/>
            <a:ext cx="4786314" cy="3429000"/>
          </a:xfrm>
          <a:prstGeom prst="rect">
            <a:avLst/>
          </a:prstGeom>
          <a:noFill/>
        </p:spPr>
      </p:pic>
      <p:pic>
        <p:nvPicPr>
          <p:cNvPr id="1027" name="Picture 3" descr="H:\DCIM\100PHOTO\PICT006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57686" y="3571876"/>
            <a:ext cx="4786314" cy="328612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1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1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6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1428736"/>
            <a:ext cx="8305800" cy="2000264"/>
          </a:xfrm>
        </p:spPr>
        <p:txBody>
          <a:bodyPr>
            <a:normAutofit/>
          </a:bodyPr>
          <a:lstStyle/>
          <a:p>
            <a:pPr algn="ctr"/>
            <a:r>
              <a:rPr lang="en-US" b="1" i="1" dirty="0" smtClean="0"/>
              <a:t>Any Questions</a:t>
            </a:r>
            <a:endParaRPr lang="ar-IQ" b="1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642918"/>
            <a:ext cx="7854696" cy="5500726"/>
          </a:xfrm>
        </p:spPr>
        <p:txBody>
          <a:bodyPr>
            <a:normAutofit/>
          </a:bodyPr>
          <a:lstStyle/>
          <a:p>
            <a:pPr lvl="1" algn="l"/>
            <a:r>
              <a:rPr lang="en-US" sz="2800" b="1" i="1" dirty="0" smtClean="0">
                <a:solidFill>
                  <a:srgbClr val="FF0000"/>
                </a:solidFill>
              </a:rPr>
              <a:t>History:-</a:t>
            </a:r>
          </a:p>
          <a:p>
            <a:pPr lvl="1" algn="l"/>
            <a:r>
              <a:rPr lang="en-US" sz="2800" b="1" i="1" dirty="0" smtClean="0">
                <a:solidFill>
                  <a:srgbClr val="002060"/>
                </a:solidFill>
              </a:rPr>
              <a:t>-traumatic and surgical wounds were closed in 3000 BC by the Egyptians( </a:t>
            </a:r>
            <a:r>
              <a:rPr lang="en-US" b="1" i="1" dirty="0" smtClean="0">
                <a:solidFill>
                  <a:srgbClr val="002060"/>
                </a:solidFill>
              </a:rPr>
              <a:t>Thorn &amp; needles)</a:t>
            </a:r>
            <a:r>
              <a:rPr lang="en-US" sz="2800" b="1" i="1" dirty="0" smtClean="0">
                <a:solidFill>
                  <a:srgbClr val="002060"/>
                </a:solidFill>
              </a:rPr>
              <a:t>.</a:t>
            </a:r>
          </a:p>
          <a:p>
            <a:pPr lvl="1" algn="l"/>
            <a:r>
              <a:rPr lang="en-US" b="1" dirty="0" smtClean="0">
                <a:solidFill>
                  <a:srgbClr val="002060"/>
                </a:solidFill>
              </a:rPr>
              <a:t>- </a:t>
            </a:r>
            <a:r>
              <a:rPr lang="en-US" b="1" dirty="0" smtClean="0">
                <a:solidFill>
                  <a:srgbClr val="002060"/>
                </a:solidFill>
              </a:rPr>
              <a:t>Indian surgeons were using horsehair, cotton          and leather sutures.</a:t>
            </a:r>
            <a:endParaRPr lang="en-US" sz="8000" b="1" i="1" dirty="0" smtClean="0">
              <a:solidFill>
                <a:srgbClr val="002060"/>
              </a:solidFill>
            </a:endParaRPr>
          </a:p>
          <a:p>
            <a:pPr lvl="1" algn="l"/>
            <a:r>
              <a:rPr lang="en-US" sz="2800" b="1" i="1" dirty="0" smtClean="0">
                <a:solidFill>
                  <a:srgbClr val="002060"/>
                </a:solidFill>
              </a:rPr>
              <a:t>-in 19</a:t>
            </a:r>
            <a:r>
              <a:rPr lang="en-US" sz="2800" b="1" i="1" baseline="30000" dirty="0" smtClean="0">
                <a:solidFill>
                  <a:srgbClr val="002060"/>
                </a:solidFill>
              </a:rPr>
              <a:t>th</a:t>
            </a:r>
            <a:r>
              <a:rPr lang="en-US" sz="2800" b="1" i="1" dirty="0" smtClean="0">
                <a:solidFill>
                  <a:srgbClr val="002060"/>
                </a:solidFill>
              </a:rPr>
              <a:t> century both silk &amp;catgut became popular (can be </a:t>
            </a:r>
            <a:r>
              <a:rPr lang="en-US" sz="2800" b="1" i="1" dirty="0" err="1" smtClean="0">
                <a:solidFill>
                  <a:srgbClr val="002060"/>
                </a:solidFill>
              </a:rPr>
              <a:t>steralised</a:t>
            </a:r>
            <a:r>
              <a:rPr lang="en-US" sz="2800" b="1" i="1" dirty="0" smtClean="0">
                <a:solidFill>
                  <a:srgbClr val="002060"/>
                </a:solidFill>
              </a:rPr>
              <a:t>).</a:t>
            </a:r>
          </a:p>
          <a:p>
            <a:pPr lvl="1" algn="l"/>
            <a:r>
              <a:rPr lang="en-US" sz="2800" b="1" i="1" dirty="0" smtClean="0">
                <a:solidFill>
                  <a:srgbClr val="002060"/>
                </a:solidFill>
              </a:rPr>
              <a:t>-recently natural materials replaced by polymeric synthetic materials that cause minimal inflammatory reaction. </a:t>
            </a:r>
            <a:endParaRPr lang="ar-IQ" sz="2800" b="1" i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6038872"/>
          </a:xfrm>
        </p:spPr>
        <p:txBody>
          <a:bodyPr>
            <a:normAutofit fontScale="55000" lnSpcReduction="20000"/>
          </a:bodyPr>
          <a:lstStyle/>
          <a:p>
            <a:pPr algn="l" rtl="0">
              <a:buNone/>
            </a:pPr>
            <a:r>
              <a:rPr lang="en-US" b="1" i="1" dirty="0" smtClean="0"/>
              <a:t>-</a:t>
            </a:r>
            <a:r>
              <a:rPr lang="en-US" sz="3600" b="1" i="1" dirty="0" smtClean="0">
                <a:solidFill>
                  <a:srgbClr val="002060"/>
                </a:solidFill>
              </a:rPr>
              <a:t>They  can be manufactured as monofilament or braided.</a:t>
            </a:r>
          </a:p>
          <a:p>
            <a:pPr algn="l" rtl="0">
              <a:buFontTx/>
              <a:buChar char="-"/>
            </a:pPr>
            <a:r>
              <a:rPr lang="en-US" sz="3600" b="1" i="1" dirty="0" smtClean="0">
                <a:solidFill>
                  <a:srgbClr val="002060"/>
                </a:solidFill>
              </a:rPr>
              <a:t>It can be coated with wax ,silicon or poly butyrate to run smoothly &amp;to knot securely.</a:t>
            </a:r>
          </a:p>
          <a:p>
            <a:pPr algn="l" rtl="0">
              <a:buFontTx/>
              <a:buChar char="-"/>
            </a:pPr>
            <a:endParaRPr lang="en-US" sz="3600" b="1" i="1" dirty="0" smtClean="0">
              <a:solidFill>
                <a:srgbClr val="002060"/>
              </a:solidFill>
            </a:endParaRPr>
          </a:p>
          <a:p>
            <a:pPr algn="l" rtl="0">
              <a:buFontTx/>
              <a:buChar char="-"/>
            </a:pPr>
            <a:r>
              <a:rPr lang="en-US" sz="3600" b="1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It can be impregnated with antiseptics to aid in prevention of postoperative infection (absorbable materials).</a:t>
            </a:r>
          </a:p>
          <a:p>
            <a:pPr algn="l" rtl="0">
              <a:buFontTx/>
              <a:buChar char="-"/>
            </a:pPr>
            <a:endParaRPr lang="en-US" sz="3600" b="1" i="1" dirty="0" smtClean="0">
              <a:solidFill>
                <a:srgbClr val="002060"/>
              </a:solidFill>
            </a:endParaRPr>
          </a:p>
          <a:p>
            <a:pPr algn="l" rtl="0">
              <a:buNone/>
            </a:pPr>
            <a:r>
              <a:rPr lang="en-US" sz="3600" b="1" i="1" dirty="0" smtClean="0">
                <a:solidFill>
                  <a:srgbClr val="002060"/>
                </a:solidFill>
              </a:rPr>
              <a:t>- Suture diameter varies from 0.02 to 0.8 mm.</a:t>
            </a:r>
          </a:p>
          <a:p>
            <a:pPr algn="l" rtl="0">
              <a:buFontTx/>
              <a:buChar char="-"/>
            </a:pPr>
            <a:r>
              <a:rPr lang="en-US" sz="3600" b="1" i="1" dirty="0" smtClean="0">
                <a:solidFill>
                  <a:srgbClr val="002060"/>
                </a:solidFill>
              </a:rPr>
              <a:t>The finest suture material that will hold the wound secure without it breaking or “cheese wiring "through the wound should be chosen.</a:t>
            </a:r>
          </a:p>
          <a:p>
            <a:pPr algn="l" rtl="0">
              <a:buFontTx/>
              <a:buChar char="-"/>
            </a:pPr>
            <a:endParaRPr lang="en-US" sz="3600" b="1" i="1" dirty="0" smtClean="0">
              <a:solidFill>
                <a:srgbClr val="002060"/>
              </a:solidFill>
            </a:endParaRPr>
          </a:p>
          <a:p>
            <a:pPr algn="l" rtl="0">
              <a:buFontTx/>
              <a:buChar char="-"/>
            </a:pPr>
            <a:r>
              <a:rPr lang="en-US" sz="3600" b="1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The amount of suture material used should be kept to a minimum to reduced  bacterial colonization. </a:t>
            </a:r>
          </a:p>
          <a:p>
            <a:pPr algn="l" rtl="0">
              <a:buFontTx/>
              <a:buChar char="-"/>
            </a:pPr>
            <a:endParaRPr lang="en-US" sz="3600" b="1" i="1" dirty="0" smtClean="0">
              <a:solidFill>
                <a:srgbClr val="002060"/>
              </a:solidFill>
            </a:endParaRPr>
          </a:p>
          <a:p>
            <a:pPr algn="l" rtl="0">
              <a:buFontTx/>
              <a:buChar char="-"/>
            </a:pPr>
            <a:r>
              <a:rPr lang="en-US" sz="3600" b="1" i="1" dirty="0" smtClean="0">
                <a:solidFill>
                  <a:srgbClr val="002060"/>
                </a:solidFill>
              </a:rPr>
              <a:t>-it can be anidus for infection &amp;knots can be the focus for persistence &amp;chronic inflammatory reaction(suture knot sinus)</a:t>
            </a:r>
          </a:p>
          <a:p>
            <a:pPr algn="l" rtl="0">
              <a:buNone/>
            </a:pPr>
            <a:r>
              <a:rPr lang="en-US" sz="3600" b="1" i="1" dirty="0" smtClean="0">
                <a:solidFill>
                  <a:srgbClr val="002060"/>
                </a:solidFill>
              </a:rPr>
              <a:t> </a:t>
            </a:r>
            <a:endParaRPr lang="ar-IQ" sz="3600" b="1" i="1" dirty="0">
              <a:solidFill>
                <a:srgbClr val="002060"/>
              </a:solidFill>
            </a:endParaRPr>
          </a:p>
        </p:txBody>
      </p:sp>
      <p:pic>
        <p:nvPicPr>
          <p:cNvPr id="4" name="صورة 3" descr="PICT006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28596" y="1357298"/>
            <a:ext cx="8358246" cy="550070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0"/>
            <a:ext cx="8186766" cy="1000108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Selection of suture materials</a:t>
            </a:r>
            <a:endParaRPr lang="ar-IQ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324492"/>
          </a:xfrm>
        </p:spPr>
        <p:txBody>
          <a:bodyPr>
            <a:normAutofit fontScale="70000" lnSpcReduction="20000"/>
          </a:bodyPr>
          <a:lstStyle/>
          <a:p>
            <a:pPr algn="l">
              <a:buNone/>
            </a:pPr>
            <a:r>
              <a:rPr lang="en-US" dirty="0" smtClean="0"/>
              <a:t>-</a:t>
            </a:r>
            <a:r>
              <a:rPr lang="en-US" sz="3100" b="1" i="1" dirty="0" smtClean="0">
                <a:solidFill>
                  <a:srgbClr val="002060"/>
                </a:solidFill>
              </a:rPr>
              <a:t>the choice of suture materials should be based on the known physical &amp;biological characteristics of the suture material and the healing properties of the sutured tissue.</a:t>
            </a:r>
          </a:p>
          <a:p>
            <a:pPr algn="ctr">
              <a:buFontTx/>
              <a:buChar char="-"/>
            </a:pPr>
            <a:r>
              <a:rPr lang="en-US" sz="3400" b="1" i="1" dirty="0" smtClean="0">
                <a:solidFill>
                  <a:srgbClr val="C00000"/>
                </a:solidFill>
              </a:rPr>
              <a:t>Factors affect selection includes:-</a:t>
            </a:r>
          </a:p>
          <a:p>
            <a:pPr algn="l">
              <a:buFontTx/>
              <a:buChar char="-"/>
            </a:pPr>
            <a:r>
              <a:rPr lang="en-US" sz="2900" b="1" i="1" dirty="0" smtClean="0">
                <a:solidFill>
                  <a:srgbClr val="002060"/>
                </a:solidFill>
              </a:rPr>
              <a:t>1-Adequate tensile strength.</a:t>
            </a:r>
          </a:p>
          <a:p>
            <a:pPr algn="l">
              <a:buFontTx/>
              <a:buChar char="-"/>
            </a:pPr>
            <a:r>
              <a:rPr lang="en-US" sz="2900" b="1" i="1" dirty="0" smtClean="0">
                <a:solidFill>
                  <a:srgbClr val="002060"/>
                </a:solidFill>
              </a:rPr>
              <a:t>2- should hold the tissue together safely.</a:t>
            </a:r>
          </a:p>
          <a:p>
            <a:pPr algn="l">
              <a:buFontTx/>
              <a:buChar char="-"/>
            </a:pPr>
            <a:r>
              <a:rPr lang="en-US" sz="2900" b="1" i="1" dirty="0" smtClean="0">
                <a:solidFill>
                  <a:srgbClr val="002060"/>
                </a:solidFill>
              </a:rPr>
              <a:t>3- should be no stronger than sutured tissue.</a:t>
            </a:r>
          </a:p>
          <a:p>
            <a:pPr algn="l">
              <a:buFontTx/>
              <a:buChar char="-"/>
            </a:pPr>
            <a:r>
              <a:rPr lang="en-US" sz="2900" b="1" i="1" dirty="0" smtClean="0">
                <a:solidFill>
                  <a:srgbClr val="002060"/>
                </a:solidFill>
              </a:rPr>
              <a:t>4- secured knots to prevent slippage of suture material which can be affected by :</a:t>
            </a:r>
          </a:p>
          <a:p>
            <a:pPr algn="l">
              <a:buFontTx/>
              <a:buChar char="-"/>
            </a:pPr>
            <a:r>
              <a:rPr lang="en-US" sz="2900" b="1" i="1" dirty="0" smtClean="0">
                <a:solidFill>
                  <a:srgbClr val="002060"/>
                </a:solidFill>
              </a:rPr>
              <a:t>             a-type of suture material.</a:t>
            </a:r>
          </a:p>
          <a:p>
            <a:pPr algn="l">
              <a:buFontTx/>
              <a:buChar char="-"/>
            </a:pPr>
            <a:r>
              <a:rPr lang="en-US" sz="2900" b="1" i="1" dirty="0" smtClean="0">
                <a:solidFill>
                  <a:srgbClr val="002060"/>
                </a:solidFill>
              </a:rPr>
              <a:t>             b-length of the cut end.</a:t>
            </a:r>
          </a:p>
          <a:p>
            <a:pPr algn="l">
              <a:buFontTx/>
              <a:buChar char="-"/>
            </a:pPr>
            <a:r>
              <a:rPr lang="en-US" sz="2900" b="1" i="1" dirty="0" smtClean="0">
                <a:solidFill>
                  <a:srgbClr val="002060"/>
                </a:solidFill>
              </a:rPr>
              <a:t>5-easier to handle.</a:t>
            </a:r>
          </a:p>
          <a:p>
            <a:pPr algn="l">
              <a:buFontTx/>
              <a:buChar char="-"/>
            </a:pPr>
            <a:r>
              <a:rPr lang="en-US" sz="2900" b="1" i="1" dirty="0" smtClean="0">
                <a:solidFill>
                  <a:srgbClr val="002060"/>
                </a:solidFill>
              </a:rPr>
              <a:t>6- less tissue reaction.</a:t>
            </a:r>
          </a:p>
          <a:p>
            <a:pPr algn="l">
              <a:buFontTx/>
              <a:buChar char="-"/>
            </a:pPr>
            <a:r>
              <a:rPr lang="en-US" sz="2900" b="1" i="1" dirty="0" smtClean="0">
                <a:solidFill>
                  <a:srgbClr val="002060"/>
                </a:solidFill>
              </a:rPr>
              <a:t>7- condition of sutured tissue( dirty, contaminated or infected            wound).        </a:t>
            </a:r>
          </a:p>
          <a:p>
            <a:pPr algn="l">
              <a:buNone/>
            </a:pPr>
            <a:r>
              <a:rPr lang="en-US" dirty="0" smtClean="0"/>
              <a:t> </a:t>
            </a:r>
            <a:endParaRPr lang="ar-IQ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928694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Classification</a:t>
            </a:r>
            <a:endParaRPr lang="ar-IQ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500726"/>
          </a:xfrm>
        </p:spPr>
        <p:txBody>
          <a:bodyPr/>
          <a:lstStyle/>
          <a:p>
            <a:pPr algn="ctr">
              <a:buNone/>
            </a:pPr>
            <a:r>
              <a:rPr lang="en-US" b="1" dirty="0" smtClean="0">
                <a:solidFill>
                  <a:srgbClr val="C00000"/>
                </a:solidFill>
              </a:rPr>
              <a:t>1-Non absorbable material:-</a:t>
            </a:r>
          </a:p>
          <a:p>
            <a:pPr algn="l">
              <a:buNone/>
            </a:pPr>
            <a:r>
              <a:rPr lang="en-US" sz="2000" b="1" i="1" dirty="0" smtClean="0">
                <a:solidFill>
                  <a:srgbClr val="002060"/>
                </a:solidFill>
              </a:rPr>
              <a:t>The integrity of some synthetic non absorbable materials in holding healed tissue can last indefinitely.</a:t>
            </a:r>
          </a:p>
          <a:p>
            <a:pPr algn="l">
              <a:buFontTx/>
              <a:buChar char="-"/>
            </a:pPr>
            <a:r>
              <a:rPr lang="en-US" sz="2000" b="1" i="1" dirty="0" smtClean="0">
                <a:solidFill>
                  <a:srgbClr val="002060"/>
                </a:solidFill>
              </a:rPr>
              <a:t>Many are monofilament and makes knots less likely to be a </a:t>
            </a:r>
            <a:r>
              <a:rPr lang="en-US" sz="2000" b="1" i="1" dirty="0" err="1" smtClean="0">
                <a:solidFill>
                  <a:srgbClr val="002060"/>
                </a:solidFill>
              </a:rPr>
              <a:t>nidus</a:t>
            </a:r>
            <a:r>
              <a:rPr lang="en-US" sz="2000" b="1" i="1" dirty="0" smtClean="0">
                <a:solidFill>
                  <a:srgbClr val="002060"/>
                </a:solidFill>
              </a:rPr>
              <a:t> for infection but require more skill in tying secure knots.</a:t>
            </a:r>
          </a:p>
          <a:p>
            <a:pPr algn="ctr">
              <a:buFontTx/>
              <a:buChar char="-"/>
            </a:pPr>
            <a:r>
              <a:rPr lang="en-US" sz="2000" b="1" i="1" dirty="0" smtClean="0"/>
              <a:t>          </a:t>
            </a:r>
            <a:r>
              <a:rPr lang="en-US" sz="2400" b="1" i="1" dirty="0" smtClean="0">
                <a:solidFill>
                  <a:srgbClr val="C00000"/>
                </a:solidFill>
              </a:rPr>
              <a:t> </a:t>
            </a:r>
            <a:r>
              <a:rPr lang="en-US" sz="2400" b="1" i="1" dirty="0" smtClean="0">
                <a:solidFill>
                  <a:srgbClr val="7030A0"/>
                </a:solidFill>
              </a:rPr>
              <a:t>A-Natural:</a:t>
            </a:r>
            <a:r>
              <a:rPr lang="en-US" sz="2400" b="1" i="1" dirty="0" smtClean="0">
                <a:solidFill>
                  <a:srgbClr val="C00000"/>
                </a:solidFill>
              </a:rPr>
              <a:t>-</a:t>
            </a:r>
            <a:endParaRPr lang="en-US" sz="2000" b="1" i="1" dirty="0" smtClean="0">
              <a:solidFill>
                <a:srgbClr val="C00000"/>
              </a:solidFill>
            </a:endParaRPr>
          </a:p>
          <a:p>
            <a:pPr algn="l">
              <a:buFontTx/>
              <a:buChar char="-"/>
            </a:pPr>
            <a:r>
              <a:rPr lang="en-US" sz="2400" b="1" i="1" dirty="0" smtClean="0">
                <a:solidFill>
                  <a:srgbClr val="C00000"/>
                </a:solidFill>
              </a:rPr>
              <a:t>1-silk:</a:t>
            </a:r>
          </a:p>
          <a:p>
            <a:pPr algn="l">
              <a:buFontTx/>
              <a:buChar char="-"/>
            </a:pPr>
            <a:r>
              <a:rPr lang="en-US" sz="2000" b="1" i="1" dirty="0" smtClean="0">
                <a:solidFill>
                  <a:srgbClr val="C00000"/>
                </a:solidFill>
              </a:rPr>
              <a:t>     Types</a:t>
            </a:r>
            <a:r>
              <a:rPr lang="en-US" sz="2000" b="1" i="1" dirty="0" smtClean="0">
                <a:solidFill>
                  <a:srgbClr val="002060"/>
                </a:solidFill>
              </a:rPr>
              <a:t>: braided or twisted multifilament, coated  with wax or                       silicon o r uncoated, easy to handle with excellent knot.</a:t>
            </a:r>
          </a:p>
          <a:p>
            <a:pPr algn="l">
              <a:buFontTx/>
              <a:buChar char="-"/>
            </a:pPr>
            <a:r>
              <a:rPr lang="en-US" sz="2000" b="1" i="1" dirty="0" smtClean="0">
                <a:solidFill>
                  <a:srgbClr val="C00000"/>
                </a:solidFill>
              </a:rPr>
              <a:t>      Material</a:t>
            </a:r>
            <a:r>
              <a:rPr lang="en-US" sz="2000" b="1" i="1" dirty="0" smtClean="0">
                <a:solidFill>
                  <a:srgbClr val="002060"/>
                </a:solidFill>
              </a:rPr>
              <a:t>: protein from silk worm. </a:t>
            </a:r>
          </a:p>
          <a:p>
            <a:pPr algn="l">
              <a:buFontTx/>
              <a:buChar char="-"/>
            </a:pPr>
            <a:r>
              <a:rPr lang="en-US" sz="2000" b="1" i="1" dirty="0" smtClean="0">
                <a:solidFill>
                  <a:srgbClr val="002060"/>
                </a:solidFill>
              </a:rPr>
              <a:t>      </a:t>
            </a:r>
            <a:r>
              <a:rPr lang="en-US" sz="2000" b="1" i="1" dirty="0" smtClean="0">
                <a:solidFill>
                  <a:srgbClr val="C00000"/>
                </a:solidFill>
              </a:rPr>
              <a:t>Tensile strength</a:t>
            </a:r>
            <a:r>
              <a:rPr lang="en-US" sz="2000" b="1" i="1" dirty="0" smtClean="0">
                <a:solidFill>
                  <a:srgbClr val="002060"/>
                </a:solidFill>
              </a:rPr>
              <a:t>:80-100%by 6 months</a:t>
            </a:r>
          </a:p>
          <a:p>
            <a:pPr algn="l">
              <a:buFontTx/>
              <a:buChar char="-"/>
            </a:pPr>
            <a:r>
              <a:rPr lang="en-US" sz="2000" b="1" i="1" dirty="0" smtClean="0">
                <a:solidFill>
                  <a:srgbClr val="002060"/>
                </a:solidFill>
              </a:rPr>
              <a:t>      </a:t>
            </a:r>
            <a:r>
              <a:rPr lang="en-US" sz="2000" b="1" i="1" dirty="0" smtClean="0">
                <a:solidFill>
                  <a:srgbClr val="C00000"/>
                </a:solidFill>
              </a:rPr>
              <a:t>Absorption rate: slowly</a:t>
            </a:r>
            <a:r>
              <a:rPr lang="en-US" sz="2000" b="1" i="1" dirty="0" smtClean="0">
                <a:solidFill>
                  <a:srgbClr val="002060"/>
                </a:solidFill>
              </a:rPr>
              <a:t> over 1-2 years.</a:t>
            </a:r>
          </a:p>
          <a:p>
            <a:pPr algn="l">
              <a:buFontTx/>
              <a:buChar char="-"/>
            </a:pPr>
            <a:r>
              <a:rPr lang="en-US" sz="2000" b="1" i="1" dirty="0" smtClean="0">
                <a:solidFill>
                  <a:srgbClr val="002060"/>
                </a:solidFill>
              </a:rPr>
              <a:t>      </a:t>
            </a:r>
            <a:r>
              <a:rPr lang="en-US" sz="2000" b="1" i="1" dirty="0" smtClean="0">
                <a:solidFill>
                  <a:srgbClr val="C00000"/>
                </a:solidFill>
              </a:rPr>
              <a:t>Tissue reaction</a:t>
            </a:r>
            <a:r>
              <a:rPr lang="en-US" sz="2000" b="1" i="1" dirty="0" smtClean="0">
                <a:solidFill>
                  <a:srgbClr val="002060"/>
                </a:solidFill>
              </a:rPr>
              <a:t>: moderate –high. </a:t>
            </a:r>
            <a:r>
              <a:rPr lang="en-US" sz="2000" b="1" i="1" dirty="0" smtClean="0"/>
              <a:t>      </a:t>
            </a:r>
            <a:endParaRPr lang="ar-IQ" sz="2000" b="1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472" y="285728"/>
            <a:ext cx="8229600" cy="6038872"/>
          </a:xfrm>
        </p:spPr>
        <p:txBody>
          <a:bodyPr>
            <a:normAutofit/>
          </a:bodyPr>
          <a:lstStyle/>
          <a:p>
            <a:pPr algn="l">
              <a:buNone/>
            </a:pPr>
            <a:r>
              <a:rPr lang="en-US" sz="2000" b="1" i="1" dirty="0" smtClean="0">
                <a:solidFill>
                  <a:srgbClr val="C00000"/>
                </a:solidFill>
              </a:rPr>
              <a:t>        Contraindication: </a:t>
            </a:r>
            <a:r>
              <a:rPr lang="en-US" sz="2000" b="1" i="1" dirty="0" smtClean="0">
                <a:solidFill>
                  <a:srgbClr val="002060"/>
                </a:solidFill>
              </a:rPr>
              <a:t>-vascular prosthesis.</a:t>
            </a:r>
          </a:p>
          <a:p>
            <a:pPr algn="l">
              <a:buNone/>
            </a:pPr>
            <a:r>
              <a:rPr lang="en-US" sz="2000" b="1" i="1" dirty="0" smtClean="0">
                <a:solidFill>
                  <a:srgbClr val="002060"/>
                </a:solidFill>
              </a:rPr>
              <a:t>                                      -tissue require prolong approximation</a:t>
            </a:r>
            <a:r>
              <a:rPr lang="en-US" sz="2400" b="1" i="1" dirty="0" smtClean="0">
                <a:solidFill>
                  <a:srgbClr val="002060"/>
                </a:solidFill>
              </a:rPr>
              <a:t>.</a:t>
            </a:r>
          </a:p>
          <a:p>
            <a:pPr algn="l">
              <a:buNone/>
            </a:pPr>
            <a:r>
              <a:rPr lang="en-US" sz="2400" b="1" i="1" dirty="0" smtClean="0">
                <a:solidFill>
                  <a:srgbClr val="002060"/>
                </a:solidFill>
              </a:rPr>
              <a:t>                                </a:t>
            </a:r>
            <a:r>
              <a:rPr lang="en-US" sz="1800" b="1" i="1" dirty="0" smtClean="0">
                <a:solidFill>
                  <a:srgbClr val="002060"/>
                </a:solidFill>
              </a:rPr>
              <a:t>-risk of infection</a:t>
            </a:r>
            <a:r>
              <a:rPr lang="en-US" sz="2400" b="1" i="1" dirty="0" smtClean="0"/>
              <a:t>.</a:t>
            </a:r>
          </a:p>
          <a:p>
            <a:pPr algn="l">
              <a:buNone/>
            </a:pPr>
            <a:r>
              <a:rPr lang="en-US" sz="2400" b="1" i="1" dirty="0" smtClean="0">
                <a:solidFill>
                  <a:srgbClr val="C00000"/>
                </a:solidFill>
              </a:rPr>
              <a:t>       Uses: </a:t>
            </a:r>
            <a:r>
              <a:rPr lang="en-US" sz="2000" b="1" i="1" dirty="0" smtClean="0">
                <a:solidFill>
                  <a:srgbClr val="002060"/>
                </a:solidFill>
              </a:rPr>
              <a:t>skin closure and ligation.</a:t>
            </a:r>
          </a:p>
          <a:p>
            <a:pPr algn="l">
              <a:buNone/>
            </a:pPr>
            <a:r>
              <a:rPr lang="en-US" sz="2000" b="1" i="1" dirty="0" smtClean="0">
                <a:solidFill>
                  <a:srgbClr val="002060"/>
                </a:solidFill>
              </a:rPr>
              <a:t>                     increasingly not recommended.</a:t>
            </a:r>
            <a:endParaRPr lang="en-US" sz="1800" b="1" i="1" dirty="0" smtClean="0">
              <a:solidFill>
                <a:srgbClr val="002060"/>
              </a:solidFill>
            </a:endParaRPr>
          </a:p>
          <a:p>
            <a:pPr algn="l">
              <a:buNone/>
            </a:pPr>
            <a:r>
              <a:rPr lang="en-US" sz="2400" b="1" i="1" dirty="0" smtClean="0">
                <a:solidFill>
                  <a:srgbClr val="C00000"/>
                </a:solidFill>
              </a:rPr>
              <a:t>2-Linin:</a:t>
            </a:r>
          </a:p>
          <a:p>
            <a:pPr algn="l">
              <a:buNone/>
            </a:pPr>
            <a:r>
              <a:rPr lang="en-US" sz="2000" b="1" i="1" dirty="0" smtClean="0"/>
              <a:t>       </a:t>
            </a:r>
            <a:r>
              <a:rPr lang="en-US" sz="2000" b="1" i="1" dirty="0" smtClean="0">
                <a:solidFill>
                  <a:srgbClr val="C00000"/>
                </a:solidFill>
              </a:rPr>
              <a:t>Types</a:t>
            </a:r>
            <a:r>
              <a:rPr lang="en-US" sz="2000" b="1" i="1" dirty="0" smtClean="0">
                <a:solidFill>
                  <a:srgbClr val="002060"/>
                </a:solidFill>
              </a:rPr>
              <a:t>: twisted</a:t>
            </a:r>
            <a:r>
              <a:rPr lang="en-US" sz="2000" b="1" i="1" dirty="0" smtClean="0"/>
              <a:t>.</a:t>
            </a:r>
          </a:p>
          <a:p>
            <a:pPr algn="l">
              <a:buNone/>
            </a:pPr>
            <a:r>
              <a:rPr lang="en-US" sz="2000" b="1" i="1" dirty="0" smtClean="0">
                <a:solidFill>
                  <a:srgbClr val="C00000"/>
                </a:solidFill>
              </a:rPr>
              <a:t>       Material</a:t>
            </a:r>
            <a:r>
              <a:rPr lang="en-US" sz="2000" b="1" i="1" dirty="0" smtClean="0">
                <a:solidFill>
                  <a:srgbClr val="002060"/>
                </a:solidFill>
              </a:rPr>
              <a:t>: long staple flax fiber</a:t>
            </a:r>
            <a:r>
              <a:rPr lang="en-US" sz="2000" b="1" i="1" dirty="0" smtClean="0"/>
              <a:t>.</a:t>
            </a:r>
          </a:p>
          <a:p>
            <a:pPr algn="l">
              <a:buNone/>
            </a:pPr>
            <a:r>
              <a:rPr lang="en-US" sz="2000" b="1" i="1" dirty="0" smtClean="0"/>
              <a:t>      </a:t>
            </a:r>
            <a:r>
              <a:rPr lang="en-US" sz="2000" b="1" i="1" dirty="0" smtClean="0">
                <a:solidFill>
                  <a:srgbClr val="C00000"/>
                </a:solidFill>
              </a:rPr>
              <a:t>T.S.:  </a:t>
            </a:r>
            <a:r>
              <a:rPr lang="en-US" sz="2000" b="1" i="1" dirty="0" smtClean="0">
                <a:solidFill>
                  <a:srgbClr val="002060"/>
                </a:solidFill>
              </a:rPr>
              <a:t>stronger when wet .</a:t>
            </a:r>
          </a:p>
          <a:p>
            <a:pPr algn="l">
              <a:buNone/>
            </a:pPr>
            <a:r>
              <a:rPr lang="en-US" sz="2000" b="1" i="1" dirty="0" smtClean="0">
                <a:solidFill>
                  <a:srgbClr val="002060"/>
                </a:solidFill>
              </a:rPr>
              <a:t>                  loses 60% at 6 months&amp;30%remain at 2 years</a:t>
            </a:r>
            <a:r>
              <a:rPr lang="en-US" sz="2000" b="1" i="1" dirty="0" smtClean="0"/>
              <a:t>.</a:t>
            </a:r>
          </a:p>
          <a:p>
            <a:pPr algn="l">
              <a:buNone/>
            </a:pPr>
            <a:r>
              <a:rPr lang="en-US" sz="2000" b="1" i="1" dirty="0" smtClean="0"/>
              <a:t>     </a:t>
            </a:r>
            <a:r>
              <a:rPr lang="en-US" sz="2000" b="1" i="1" dirty="0" smtClean="0">
                <a:solidFill>
                  <a:srgbClr val="C00000"/>
                </a:solidFill>
              </a:rPr>
              <a:t>Absorption:</a:t>
            </a:r>
            <a:r>
              <a:rPr lang="en-US" sz="2000" b="1" i="1" dirty="0" smtClean="0"/>
              <a:t> </a:t>
            </a:r>
            <a:r>
              <a:rPr lang="en-US" sz="2000" b="1" i="1" dirty="0" smtClean="0">
                <a:solidFill>
                  <a:srgbClr val="002060"/>
                </a:solidFill>
              </a:rPr>
              <a:t>remain encapsulated in body tissue</a:t>
            </a:r>
            <a:r>
              <a:rPr lang="en-US" sz="2000" b="1" i="1" dirty="0" smtClean="0"/>
              <a:t>.</a:t>
            </a:r>
          </a:p>
          <a:p>
            <a:pPr algn="l">
              <a:buNone/>
            </a:pPr>
            <a:r>
              <a:rPr lang="en-US" sz="2000" b="1" i="1" dirty="0" smtClean="0">
                <a:solidFill>
                  <a:srgbClr val="C00000"/>
                </a:solidFill>
              </a:rPr>
              <a:t>    Tissue reaction:  </a:t>
            </a:r>
            <a:r>
              <a:rPr lang="en-US" sz="2000" b="1" i="1" dirty="0" smtClean="0">
                <a:solidFill>
                  <a:srgbClr val="002060"/>
                </a:solidFill>
              </a:rPr>
              <a:t>moderate.</a:t>
            </a:r>
          </a:p>
          <a:p>
            <a:pPr algn="l">
              <a:buNone/>
            </a:pPr>
            <a:r>
              <a:rPr lang="en-US" sz="2000" b="1" i="1" dirty="0" smtClean="0">
                <a:solidFill>
                  <a:srgbClr val="C00000"/>
                </a:solidFill>
              </a:rPr>
              <a:t>    Contra indication :</a:t>
            </a:r>
            <a:r>
              <a:rPr lang="en-US" sz="2000" b="1" i="1" dirty="0" smtClean="0">
                <a:solidFill>
                  <a:srgbClr val="002060"/>
                </a:solidFill>
              </a:rPr>
              <a:t>vascular prosthesis.</a:t>
            </a:r>
          </a:p>
          <a:p>
            <a:pPr algn="l">
              <a:buNone/>
            </a:pPr>
            <a:r>
              <a:rPr lang="en-US" sz="2000" b="1" i="1" dirty="0" smtClean="0"/>
              <a:t>    </a:t>
            </a:r>
            <a:r>
              <a:rPr lang="en-US" sz="2000" b="1" i="1" dirty="0" smtClean="0">
                <a:solidFill>
                  <a:srgbClr val="C00000"/>
                </a:solidFill>
              </a:rPr>
              <a:t>Uses:</a:t>
            </a:r>
            <a:r>
              <a:rPr lang="en-US" sz="2000" b="1" i="1" dirty="0" smtClean="0"/>
              <a:t> </a:t>
            </a:r>
            <a:r>
              <a:rPr lang="en-US" sz="2000" b="1" i="1" dirty="0" smtClean="0">
                <a:solidFill>
                  <a:srgbClr val="002060"/>
                </a:solidFill>
              </a:rPr>
              <a:t>ligation &amp;GIT surgery (no longer use).</a:t>
            </a:r>
            <a:endParaRPr lang="ar-IQ" sz="2400" b="1" i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3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3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3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3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3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3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3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3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3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3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3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3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3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3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3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3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96743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b="1" i="1" dirty="0" smtClean="0">
                <a:solidFill>
                  <a:srgbClr val="7030A0"/>
                </a:solidFill>
              </a:rPr>
              <a:t>B-synthetics:-</a:t>
            </a:r>
          </a:p>
          <a:p>
            <a:pPr algn="l">
              <a:buNone/>
            </a:pPr>
            <a:r>
              <a:rPr lang="en-US" sz="2400" b="1" i="1" dirty="0" smtClean="0">
                <a:solidFill>
                  <a:srgbClr val="C00000"/>
                </a:solidFill>
              </a:rPr>
              <a:t>1-stainless steel:</a:t>
            </a:r>
          </a:p>
          <a:p>
            <a:pPr algn="l">
              <a:buNone/>
            </a:pPr>
            <a:r>
              <a:rPr lang="en-US" sz="2000" b="1" i="1" dirty="0" smtClean="0">
                <a:solidFill>
                  <a:srgbClr val="002060"/>
                </a:solidFill>
              </a:rPr>
              <a:t>      </a:t>
            </a:r>
            <a:r>
              <a:rPr lang="en-US" sz="2000" b="1" i="1" dirty="0" smtClean="0">
                <a:solidFill>
                  <a:srgbClr val="C00000"/>
                </a:solidFill>
              </a:rPr>
              <a:t>Types:</a:t>
            </a:r>
            <a:r>
              <a:rPr lang="en-US" sz="2000" b="1" i="1" dirty="0" smtClean="0">
                <a:solidFill>
                  <a:srgbClr val="002060"/>
                </a:solidFill>
              </a:rPr>
              <a:t> mono or multifilament/poor handling.</a:t>
            </a:r>
          </a:p>
          <a:p>
            <a:pPr algn="l">
              <a:buNone/>
            </a:pPr>
            <a:r>
              <a:rPr lang="en-US" sz="2000" b="1" i="1" dirty="0" smtClean="0">
                <a:solidFill>
                  <a:srgbClr val="C00000"/>
                </a:solidFill>
              </a:rPr>
              <a:t>     Material: </a:t>
            </a:r>
            <a:r>
              <a:rPr lang="en-US" sz="2000" b="1" i="1" dirty="0" smtClean="0">
                <a:solidFill>
                  <a:srgbClr val="002060"/>
                </a:solidFill>
              </a:rPr>
              <a:t>iron ,nickel ,chromium alloy.</a:t>
            </a:r>
          </a:p>
          <a:p>
            <a:pPr algn="l">
              <a:buNone/>
            </a:pPr>
            <a:r>
              <a:rPr lang="en-US" sz="2000" b="1" i="1" dirty="0" smtClean="0">
                <a:solidFill>
                  <a:srgbClr val="C00000"/>
                </a:solidFill>
              </a:rPr>
              <a:t>     T.s : </a:t>
            </a:r>
            <a:r>
              <a:rPr lang="en-US" sz="2000" b="1" i="1" dirty="0" smtClean="0">
                <a:solidFill>
                  <a:srgbClr val="002060"/>
                </a:solidFill>
              </a:rPr>
              <a:t>infinite</a:t>
            </a:r>
            <a:endParaRPr lang="en-US" b="1" i="1" dirty="0" smtClean="0">
              <a:solidFill>
                <a:srgbClr val="002060"/>
              </a:solidFill>
            </a:endParaRPr>
          </a:p>
          <a:p>
            <a:pPr algn="l">
              <a:buNone/>
            </a:pPr>
            <a:r>
              <a:rPr lang="en-US" sz="2000" b="1" dirty="0" smtClean="0">
                <a:solidFill>
                  <a:srgbClr val="C00000"/>
                </a:solidFill>
              </a:rPr>
              <a:t>     Absorption: </a:t>
            </a:r>
            <a:r>
              <a:rPr lang="en-US" sz="2000" b="1" dirty="0" smtClean="0">
                <a:solidFill>
                  <a:srgbClr val="002060"/>
                </a:solidFill>
              </a:rPr>
              <a:t>remain encapsulated in body tissue.</a:t>
            </a:r>
          </a:p>
          <a:p>
            <a:pPr algn="l">
              <a:buNone/>
            </a:pPr>
            <a:r>
              <a:rPr lang="en-US" sz="2000" b="1" dirty="0" smtClean="0">
                <a:solidFill>
                  <a:srgbClr val="002060"/>
                </a:solidFill>
              </a:rPr>
              <a:t>     </a:t>
            </a:r>
            <a:r>
              <a:rPr lang="en-US" sz="2000" b="1" dirty="0" smtClean="0">
                <a:solidFill>
                  <a:srgbClr val="C00000"/>
                </a:solidFill>
              </a:rPr>
              <a:t>Tissue reaction: </a:t>
            </a:r>
            <a:r>
              <a:rPr lang="en-US" sz="2000" b="1" dirty="0" smtClean="0">
                <a:solidFill>
                  <a:srgbClr val="002060"/>
                </a:solidFill>
              </a:rPr>
              <a:t>minimal</a:t>
            </a:r>
          </a:p>
          <a:p>
            <a:pPr algn="l">
              <a:buNone/>
            </a:pPr>
            <a:r>
              <a:rPr lang="en-US" sz="2000" b="1" dirty="0" smtClean="0">
                <a:solidFill>
                  <a:srgbClr val="002060"/>
                </a:solidFill>
              </a:rPr>
              <a:t>     </a:t>
            </a:r>
            <a:r>
              <a:rPr lang="en-US" sz="2000" b="1" dirty="0" smtClean="0">
                <a:solidFill>
                  <a:srgbClr val="C00000"/>
                </a:solidFill>
              </a:rPr>
              <a:t>Contra indication: </a:t>
            </a:r>
            <a:r>
              <a:rPr lang="en-US" sz="2000" b="1" dirty="0" smtClean="0">
                <a:solidFill>
                  <a:srgbClr val="002060"/>
                </a:solidFill>
              </a:rPr>
              <a:t>sensitivity to </a:t>
            </a:r>
            <a:r>
              <a:rPr lang="en-US" sz="2000" b="1" dirty="0" err="1" smtClean="0">
                <a:solidFill>
                  <a:srgbClr val="002060"/>
                </a:solidFill>
              </a:rPr>
              <a:t>nickle</a:t>
            </a:r>
            <a:r>
              <a:rPr lang="en-US" sz="2000" b="1" dirty="0" smtClean="0">
                <a:solidFill>
                  <a:srgbClr val="002060"/>
                </a:solidFill>
              </a:rPr>
              <a:t>.</a:t>
            </a:r>
          </a:p>
          <a:p>
            <a:pPr algn="l">
              <a:buNone/>
            </a:pPr>
            <a:r>
              <a:rPr lang="en-US" sz="2000" b="1" dirty="0" smtClean="0">
                <a:solidFill>
                  <a:srgbClr val="002060"/>
                </a:solidFill>
              </a:rPr>
              <a:t>                                           when MRI going to be used.    </a:t>
            </a:r>
          </a:p>
          <a:p>
            <a:pPr algn="l">
              <a:buNone/>
            </a:pPr>
            <a:r>
              <a:rPr lang="en-US" sz="2000" b="1" dirty="0" smtClean="0">
                <a:solidFill>
                  <a:srgbClr val="002060"/>
                </a:solidFill>
              </a:rPr>
              <a:t>      </a:t>
            </a:r>
            <a:r>
              <a:rPr lang="en-US" sz="2000" b="1" dirty="0" smtClean="0">
                <a:solidFill>
                  <a:srgbClr val="C00000"/>
                </a:solidFill>
              </a:rPr>
              <a:t>Uses:</a:t>
            </a:r>
            <a:r>
              <a:rPr lang="en-US" sz="2000" b="1" dirty="0" smtClean="0">
                <a:solidFill>
                  <a:srgbClr val="002060"/>
                </a:solidFill>
              </a:rPr>
              <a:t> bone surgery( </a:t>
            </a:r>
            <a:r>
              <a:rPr lang="en-US" sz="2000" b="1" dirty="0" err="1" smtClean="0">
                <a:solidFill>
                  <a:srgbClr val="002060"/>
                </a:solidFill>
              </a:rPr>
              <a:t>sternotomy</a:t>
            </a:r>
            <a:r>
              <a:rPr lang="en-US" sz="2000" b="1" dirty="0" smtClean="0">
                <a:solidFill>
                  <a:srgbClr val="002060"/>
                </a:solidFill>
              </a:rPr>
              <a:t>),ligament surgery.</a:t>
            </a:r>
          </a:p>
          <a:p>
            <a:pPr algn="l">
              <a:buNone/>
            </a:pPr>
            <a:endParaRPr lang="ar-IQ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4290"/>
            <a:ext cx="8229600" cy="6110310"/>
          </a:xfrm>
        </p:spPr>
        <p:txBody>
          <a:bodyPr/>
          <a:lstStyle/>
          <a:p>
            <a:pPr algn="l">
              <a:buNone/>
            </a:pPr>
            <a:r>
              <a:rPr lang="en-US" b="1" i="1" dirty="0" smtClean="0">
                <a:solidFill>
                  <a:srgbClr val="C00000"/>
                </a:solidFill>
              </a:rPr>
              <a:t>2-Nylon:</a:t>
            </a:r>
          </a:p>
          <a:p>
            <a:pPr algn="l">
              <a:buNone/>
            </a:pPr>
            <a:r>
              <a:rPr lang="en-US" dirty="0" smtClean="0"/>
              <a:t>    </a:t>
            </a:r>
            <a:endParaRPr lang="ar-IQ" dirty="0"/>
          </a:p>
        </p:txBody>
      </p:sp>
      <p:sp>
        <p:nvSpPr>
          <p:cNvPr id="4" name="Rectangle 3"/>
          <p:cNvSpPr/>
          <p:nvPr/>
        </p:nvSpPr>
        <p:spPr>
          <a:xfrm>
            <a:off x="571440" y="1000108"/>
            <a:ext cx="857256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buNone/>
            </a:pPr>
            <a:r>
              <a:rPr lang="en-US" b="1" i="1" dirty="0" smtClean="0">
                <a:solidFill>
                  <a:srgbClr val="C00000"/>
                </a:solidFill>
              </a:rPr>
              <a:t>   T</a:t>
            </a:r>
            <a:r>
              <a:rPr lang="en-US" sz="2400" b="1" i="1" dirty="0" smtClean="0">
                <a:solidFill>
                  <a:srgbClr val="C00000"/>
                </a:solidFill>
              </a:rPr>
              <a:t>ypes: </a:t>
            </a:r>
            <a:r>
              <a:rPr lang="en-US" sz="2400" b="1" i="1" dirty="0" smtClean="0">
                <a:solidFill>
                  <a:srgbClr val="002060"/>
                </a:solidFill>
              </a:rPr>
              <a:t>mono or multifilament</a:t>
            </a:r>
          </a:p>
          <a:p>
            <a:pPr algn="l">
              <a:buNone/>
            </a:pPr>
            <a:r>
              <a:rPr lang="en-US" sz="2400" b="1" i="1" dirty="0" smtClean="0">
                <a:solidFill>
                  <a:srgbClr val="C00000"/>
                </a:solidFill>
              </a:rPr>
              <a:t>   Material: </a:t>
            </a:r>
            <a:r>
              <a:rPr lang="en-US" sz="2400" b="1" i="1" dirty="0" smtClean="0">
                <a:solidFill>
                  <a:srgbClr val="002060"/>
                </a:solidFill>
              </a:rPr>
              <a:t>polymer(strong and smooth).</a:t>
            </a:r>
          </a:p>
          <a:p>
            <a:pPr algn="l">
              <a:buNone/>
            </a:pPr>
            <a:endParaRPr lang="en-US" sz="2400" b="1" i="1" dirty="0" smtClean="0">
              <a:solidFill>
                <a:srgbClr val="002060"/>
              </a:solidFill>
            </a:endParaRPr>
          </a:p>
          <a:p>
            <a:pPr algn="l">
              <a:buNone/>
            </a:pPr>
            <a:r>
              <a:rPr lang="en-US" sz="2400" b="1" i="1" dirty="0" smtClean="0">
                <a:solidFill>
                  <a:srgbClr val="C00000"/>
                </a:solidFill>
              </a:rPr>
              <a:t>    Absorption: </a:t>
            </a:r>
            <a:r>
              <a:rPr lang="en-US" sz="2400" b="1" i="1" dirty="0" smtClean="0">
                <a:solidFill>
                  <a:srgbClr val="002060"/>
                </a:solidFill>
              </a:rPr>
              <a:t>degrades &amp;absorbed in 2 years.</a:t>
            </a:r>
          </a:p>
          <a:p>
            <a:pPr algn="l">
              <a:buNone/>
            </a:pPr>
            <a:r>
              <a:rPr lang="ar-IQ" sz="2400" b="1" i="1" dirty="0" smtClean="0">
                <a:solidFill>
                  <a:srgbClr val="C00000"/>
                </a:solidFill>
              </a:rPr>
              <a:t>   </a:t>
            </a:r>
            <a:r>
              <a:rPr lang="en-US" sz="2400" b="1" i="1" dirty="0" smtClean="0">
                <a:solidFill>
                  <a:srgbClr val="C00000"/>
                </a:solidFill>
              </a:rPr>
              <a:t>   Tissue reaction: </a:t>
            </a:r>
            <a:r>
              <a:rPr lang="en-US" sz="2400" b="1" i="1" dirty="0" smtClean="0">
                <a:solidFill>
                  <a:srgbClr val="002060"/>
                </a:solidFill>
              </a:rPr>
              <a:t>low.</a:t>
            </a:r>
          </a:p>
          <a:p>
            <a:pPr algn="l">
              <a:buNone/>
            </a:pPr>
            <a:endParaRPr lang="en-US" sz="2400" b="1" i="1" dirty="0" smtClean="0">
              <a:solidFill>
                <a:srgbClr val="002060"/>
              </a:solidFill>
            </a:endParaRPr>
          </a:p>
          <a:p>
            <a:pPr algn="l">
              <a:buNone/>
            </a:pPr>
            <a:r>
              <a:rPr lang="en-US" sz="2400" b="1" i="1" dirty="0" smtClean="0">
                <a:solidFill>
                  <a:srgbClr val="C00000"/>
                </a:solidFill>
              </a:rPr>
              <a:t>    Contra indication:  </a:t>
            </a:r>
            <a:r>
              <a:rPr lang="en-US" sz="2400" b="1" i="1" dirty="0" smtClean="0">
                <a:solidFill>
                  <a:srgbClr val="002060"/>
                </a:solidFill>
              </a:rPr>
              <a:t>none.</a:t>
            </a:r>
          </a:p>
          <a:p>
            <a:pPr algn="l">
              <a:buNone/>
            </a:pPr>
            <a:r>
              <a:rPr lang="en-US" sz="2400" b="1" i="1" dirty="0" smtClean="0">
                <a:solidFill>
                  <a:srgbClr val="C00000"/>
                </a:solidFill>
              </a:rPr>
              <a:t>    Uses: </a:t>
            </a:r>
            <a:r>
              <a:rPr lang="en-US" sz="2400" b="1" i="1" dirty="0" err="1" smtClean="0">
                <a:solidFill>
                  <a:srgbClr val="002060"/>
                </a:solidFill>
              </a:rPr>
              <a:t>cutaneous</a:t>
            </a:r>
            <a:r>
              <a:rPr lang="en-US" sz="2400" b="1" i="1" dirty="0" smtClean="0">
                <a:solidFill>
                  <a:srgbClr val="002060"/>
                </a:solidFill>
              </a:rPr>
              <a:t> surgery (plastic surgery),</a:t>
            </a:r>
          </a:p>
          <a:p>
            <a:pPr algn="l">
              <a:buNone/>
            </a:pPr>
            <a:r>
              <a:rPr lang="en-US" sz="2400" b="1" i="1" dirty="0" err="1" smtClean="0">
                <a:solidFill>
                  <a:srgbClr val="002060"/>
                </a:solidFill>
              </a:rPr>
              <a:t>opthalmic</a:t>
            </a:r>
            <a:r>
              <a:rPr lang="en-US" sz="2400" b="1" i="1" dirty="0" smtClean="0">
                <a:solidFill>
                  <a:srgbClr val="002060"/>
                </a:solidFill>
              </a:rPr>
              <a:t>  surgery,</a:t>
            </a:r>
          </a:p>
          <a:p>
            <a:pPr algn="l">
              <a:buNone/>
            </a:pPr>
            <a:r>
              <a:rPr lang="en-US" sz="2400" b="1" i="1" dirty="0" smtClean="0">
                <a:solidFill>
                  <a:srgbClr val="002060"/>
                </a:solidFill>
              </a:rPr>
              <a:t> microsurgery,</a:t>
            </a:r>
          </a:p>
          <a:p>
            <a:pPr algn="l">
              <a:buNone/>
            </a:pPr>
            <a:r>
              <a:rPr lang="en-US" sz="2400" b="1" i="1" dirty="0" smtClean="0">
                <a:solidFill>
                  <a:srgbClr val="002060"/>
                </a:solidFill>
              </a:rPr>
              <a:t>hernia,</a:t>
            </a:r>
          </a:p>
          <a:p>
            <a:pPr algn="l">
              <a:buNone/>
            </a:pPr>
            <a:r>
              <a:rPr lang="en-US" sz="2400" b="1" i="1" dirty="0" smtClean="0">
                <a:solidFill>
                  <a:srgbClr val="002060"/>
                </a:solidFill>
              </a:rPr>
              <a:t>abdominal wall  </a:t>
            </a:r>
            <a:r>
              <a:rPr lang="en-US" sz="2400" b="1" i="1" dirty="0" smtClean="0"/>
              <a:t>                       </a:t>
            </a:r>
            <a:endParaRPr lang="ar-IQ" sz="2400" b="1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2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20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20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57158" y="285728"/>
            <a:ext cx="7858180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buNone/>
            </a:pPr>
            <a:r>
              <a:rPr lang="en-US" sz="2800" b="1" i="1" dirty="0" smtClean="0">
                <a:solidFill>
                  <a:srgbClr val="C00000"/>
                </a:solidFill>
              </a:rPr>
              <a:t>3-p0lyester:</a:t>
            </a:r>
          </a:p>
          <a:p>
            <a:pPr algn="l">
              <a:buNone/>
            </a:pPr>
            <a:endParaRPr lang="en-US" sz="2400" b="1" i="1" dirty="0" smtClean="0"/>
          </a:p>
          <a:p>
            <a:pPr algn="l">
              <a:buNone/>
            </a:pPr>
            <a:r>
              <a:rPr lang="ar-IQ" sz="2000" b="1" i="1" dirty="0" smtClean="0">
                <a:solidFill>
                  <a:srgbClr val="C00000"/>
                </a:solidFill>
              </a:rPr>
              <a:t>   </a:t>
            </a:r>
            <a:r>
              <a:rPr lang="en-US" sz="2000" b="1" i="1" dirty="0" smtClean="0">
                <a:solidFill>
                  <a:srgbClr val="C00000"/>
                </a:solidFill>
              </a:rPr>
              <a:t>       Types:  </a:t>
            </a:r>
            <a:r>
              <a:rPr lang="en-US" sz="2000" b="1" i="1" dirty="0" smtClean="0">
                <a:solidFill>
                  <a:srgbClr val="002060"/>
                </a:solidFill>
              </a:rPr>
              <a:t>mono or multifilament</a:t>
            </a:r>
          </a:p>
          <a:p>
            <a:pPr algn="l">
              <a:buNone/>
            </a:pPr>
            <a:r>
              <a:rPr lang="en-US" sz="2000" b="1" i="1" dirty="0" smtClean="0">
                <a:solidFill>
                  <a:srgbClr val="002060"/>
                </a:solidFill>
              </a:rPr>
              <a:t>      </a:t>
            </a:r>
            <a:r>
              <a:rPr lang="en-US" sz="2000" b="1" i="1" dirty="0" smtClean="0">
                <a:solidFill>
                  <a:srgbClr val="C00000"/>
                </a:solidFill>
              </a:rPr>
              <a:t>Material: </a:t>
            </a:r>
            <a:r>
              <a:rPr lang="en-US" sz="2000" b="1" i="1" dirty="0" smtClean="0">
                <a:solidFill>
                  <a:srgbClr val="002060"/>
                </a:solidFill>
              </a:rPr>
              <a:t>polyester(require 5 throw knot).</a:t>
            </a:r>
          </a:p>
          <a:p>
            <a:pPr algn="l">
              <a:buNone/>
            </a:pPr>
            <a:endParaRPr lang="en-US" sz="2000" b="1" i="1" dirty="0" smtClean="0">
              <a:solidFill>
                <a:srgbClr val="002060"/>
              </a:solidFill>
            </a:endParaRPr>
          </a:p>
          <a:p>
            <a:pPr algn="l">
              <a:buNone/>
            </a:pPr>
            <a:r>
              <a:rPr lang="en-US" sz="2000" b="1" i="1" dirty="0" smtClean="0">
                <a:solidFill>
                  <a:srgbClr val="002060"/>
                </a:solidFill>
              </a:rPr>
              <a:t>       </a:t>
            </a:r>
            <a:r>
              <a:rPr lang="en-US" sz="2000" b="1" i="1" dirty="0" smtClean="0">
                <a:solidFill>
                  <a:srgbClr val="C00000"/>
                </a:solidFill>
              </a:rPr>
              <a:t>  Absorption: </a:t>
            </a:r>
            <a:r>
              <a:rPr lang="en-US" sz="2000" b="1" i="1" dirty="0" smtClean="0">
                <a:solidFill>
                  <a:srgbClr val="002060"/>
                </a:solidFill>
              </a:rPr>
              <a:t>remain encapsulated in body tissue.</a:t>
            </a:r>
          </a:p>
          <a:p>
            <a:pPr algn="l">
              <a:buNone/>
            </a:pPr>
            <a:r>
              <a:rPr lang="en-US" sz="2000" b="1" i="1" dirty="0" smtClean="0">
                <a:solidFill>
                  <a:srgbClr val="002060"/>
                </a:solidFill>
              </a:rPr>
              <a:t>  </a:t>
            </a:r>
            <a:r>
              <a:rPr lang="en-US" sz="2000" b="1" i="1" dirty="0" smtClean="0">
                <a:solidFill>
                  <a:srgbClr val="C00000"/>
                </a:solidFill>
              </a:rPr>
              <a:t>  Tissue reaction: </a:t>
            </a:r>
            <a:r>
              <a:rPr lang="en-US" sz="2000" b="1" i="1" dirty="0" smtClean="0">
                <a:solidFill>
                  <a:srgbClr val="002060"/>
                </a:solidFill>
              </a:rPr>
              <a:t>low.</a:t>
            </a:r>
          </a:p>
          <a:p>
            <a:pPr algn="l">
              <a:buNone/>
            </a:pPr>
            <a:endParaRPr lang="en-US" sz="2000" b="1" i="1" dirty="0" smtClean="0">
              <a:solidFill>
                <a:srgbClr val="002060"/>
              </a:solidFill>
            </a:endParaRPr>
          </a:p>
          <a:p>
            <a:pPr algn="l">
              <a:buNone/>
            </a:pPr>
            <a:r>
              <a:rPr lang="en-US" sz="2000" b="1" i="1" dirty="0" smtClean="0">
                <a:solidFill>
                  <a:srgbClr val="C00000"/>
                </a:solidFill>
              </a:rPr>
              <a:t>    Contra indication:  </a:t>
            </a:r>
            <a:r>
              <a:rPr lang="en-US" sz="2000" b="1" i="1" dirty="0" smtClean="0">
                <a:solidFill>
                  <a:srgbClr val="002060"/>
                </a:solidFill>
              </a:rPr>
              <a:t>none.</a:t>
            </a:r>
          </a:p>
          <a:p>
            <a:pPr algn="l">
              <a:buNone/>
            </a:pPr>
            <a:r>
              <a:rPr lang="en-US" sz="2000" b="1" i="1" dirty="0" smtClean="0">
                <a:solidFill>
                  <a:srgbClr val="002060"/>
                </a:solidFill>
              </a:rPr>
              <a:t>   </a:t>
            </a:r>
            <a:r>
              <a:rPr lang="en-US" sz="2000" b="1" i="1" dirty="0" smtClean="0">
                <a:solidFill>
                  <a:srgbClr val="C00000"/>
                </a:solidFill>
              </a:rPr>
              <a:t> Uses: </a:t>
            </a:r>
            <a:r>
              <a:rPr lang="en-US" sz="2000" b="1" i="1" dirty="0" smtClean="0">
                <a:solidFill>
                  <a:srgbClr val="002060"/>
                </a:solidFill>
              </a:rPr>
              <a:t>cardiovascular surgery,</a:t>
            </a:r>
          </a:p>
          <a:p>
            <a:pPr algn="l">
              <a:buNone/>
            </a:pPr>
            <a:r>
              <a:rPr lang="en-US" sz="2000" b="1" i="1" dirty="0" err="1" smtClean="0">
                <a:solidFill>
                  <a:srgbClr val="002060"/>
                </a:solidFill>
              </a:rPr>
              <a:t>opthalmic</a:t>
            </a:r>
            <a:r>
              <a:rPr lang="en-US" sz="2000" b="1" i="1" dirty="0" smtClean="0">
                <a:solidFill>
                  <a:srgbClr val="002060"/>
                </a:solidFill>
              </a:rPr>
              <a:t> surgery,</a:t>
            </a:r>
          </a:p>
          <a:p>
            <a:pPr algn="l">
              <a:buNone/>
            </a:pPr>
            <a:r>
              <a:rPr lang="en-US" sz="2000" b="1" i="1" dirty="0" smtClean="0">
                <a:solidFill>
                  <a:srgbClr val="002060"/>
                </a:solidFill>
              </a:rPr>
              <a:t> general surgery,</a:t>
            </a:r>
          </a:p>
          <a:p>
            <a:pPr algn="l">
              <a:buNone/>
            </a:pPr>
            <a:r>
              <a:rPr lang="en-US" sz="2000" b="1" i="1" dirty="0" smtClean="0">
                <a:solidFill>
                  <a:srgbClr val="002060"/>
                </a:solidFill>
              </a:rPr>
              <a:t>plastic surgery,</a:t>
            </a:r>
          </a:p>
          <a:p>
            <a:pPr algn="l">
              <a:buNone/>
            </a:pPr>
            <a:r>
              <a:rPr lang="en-US" sz="2000" b="1" i="1" dirty="0" smtClean="0">
                <a:solidFill>
                  <a:srgbClr val="002060"/>
                </a:solidFill>
              </a:rPr>
              <a:t>excellent for facial closure.</a:t>
            </a:r>
            <a:r>
              <a:rPr lang="en-US" sz="2000" b="1" i="1" dirty="0" smtClean="0"/>
              <a:t>  </a:t>
            </a:r>
            <a:r>
              <a:rPr lang="en-US" sz="1600" b="1" i="1" dirty="0" smtClean="0"/>
              <a:t> </a:t>
            </a:r>
            <a:endParaRPr lang="ar-IQ" sz="1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20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2000" fill="hold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2000" fill="hold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864</TotalTime>
  <Words>1230</Words>
  <Application>Microsoft Office PowerPoint</Application>
  <PresentationFormat>عرض على الشاشة (3:4)‏</PresentationFormat>
  <Paragraphs>215</Paragraphs>
  <Slides>18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18</vt:i4>
      </vt:variant>
    </vt:vector>
  </HeadingPairs>
  <TitlesOfParts>
    <vt:vector size="19" baseType="lpstr">
      <vt:lpstr>Flow</vt:lpstr>
      <vt:lpstr>Suture materials</vt:lpstr>
      <vt:lpstr>الشريحة 2</vt:lpstr>
      <vt:lpstr>الشريحة 3</vt:lpstr>
      <vt:lpstr>Selection of suture materials</vt:lpstr>
      <vt:lpstr>Classification</vt:lpstr>
      <vt:lpstr>الشريحة 6</vt:lpstr>
      <vt:lpstr>الشريحة 7</vt:lpstr>
      <vt:lpstr>الشريحة 8</vt:lpstr>
      <vt:lpstr>الشريحة 9</vt:lpstr>
      <vt:lpstr>الشريحة 10</vt:lpstr>
      <vt:lpstr>2-Absorbable suture material</vt:lpstr>
      <vt:lpstr>الشريحة 12</vt:lpstr>
      <vt:lpstr>الشريحة 13</vt:lpstr>
      <vt:lpstr>الشريحة 14</vt:lpstr>
      <vt:lpstr>الشريحة 15</vt:lpstr>
      <vt:lpstr>الشريحة 16</vt:lpstr>
      <vt:lpstr>الشريحة 17</vt:lpstr>
      <vt:lpstr>Any Questions</vt:lpstr>
    </vt:vector>
  </TitlesOfParts>
  <Company>By DR.Ahmed Saker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Suture materials</dc:title>
  <dc:creator>MNC</dc:creator>
  <cp:lastModifiedBy>د.بسام</cp:lastModifiedBy>
  <cp:revision>96</cp:revision>
  <dcterms:created xsi:type="dcterms:W3CDTF">2011-03-05T08:44:35Z</dcterms:created>
  <dcterms:modified xsi:type="dcterms:W3CDTF">2018-03-26T07:16:53Z</dcterms:modified>
</cp:coreProperties>
</file>