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2" r:id="rId4"/>
    <p:sldId id="258" r:id="rId5"/>
    <p:sldId id="259" r:id="rId6"/>
    <p:sldId id="283" r:id="rId7"/>
    <p:sldId id="280" r:id="rId8"/>
    <p:sldId id="260" r:id="rId9"/>
    <p:sldId id="269" r:id="rId10"/>
    <p:sldId id="281" r:id="rId11"/>
    <p:sldId id="268" r:id="rId12"/>
    <p:sldId id="262" r:id="rId13"/>
    <p:sldId id="264" r:id="rId14"/>
    <p:sldId id="265" r:id="rId15"/>
    <p:sldId id="266" r:id="rId16"/>
    <p:sldId id="267" r:id="rId17"/>
    <p:sldId id="270" r:id="rId18"/>
    <p:sldId id="271" r:id="rId19"/>
    <p:sldId id="284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90A3C8F-41FE-42D0-B13B-3DD0CDB65856}" type="datetimeFigureOut">
              <a:rPr lang="ar-IQ" smtClean="0"/>
              <a:t>10/07/1439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5662FA-0DE6-439F-A2D7-EDB96749EB4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144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662FA-0DE6-439F-A2D7-EDB96749EB4A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363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http://www.astrographics.com/GalleryPrints/Display/GP2098.jpg&amp;imgrefurl=http://www.astrographics.com/cgi-bin/ase/ase.cgi?affiliate=&amp;mode=display&amp;gallery=3&amp;type=invertebrate&amp;color=&amp;keywords=&amp;page=2&amp;h=360&amp;w=360&amp;sz=11&amp;hl=en&amp;start=13&amp;tbnid=5Kkx5CjVNyTJvM:&amp;tbnh=121&amp;tbnw=121&amp;prev=/images?q=toxocara&amp;gbv=2&amp;svnum=10&amp;hl=e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/imgres?imgurl=http://users.unimi.it/parassit/images/Toxocaramouth.jpg&amp;imgrefurl=http://users.unimi.it/parassit/immagini.htm&amp;h=1049&amp;w=1200&amp;sz=293&amp;hl=en&amp;start=22&amp;tbnid=3q-8TRyPc2AODM:&amp;tbnh=131&amp;tbnw=150&amp;prev=/images?q=toxocara&amp;start=20&amp;gbv=2&amp;ndsp=20&amp;svnum=10&amp;hl=en&amp;sa=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</a:rPr>
              <a:t>Larva </a:t>
            </a:r>
            <a:r>
              <a:rPr lang="en-US" sz="6600" b="1" dirty="0" err="1">
                <a:solidFill>
                  <a:srgbClr val="FF0000"/>
                </a:solidFill>
              </a:rPr>
              <a:t>Migrans</a:t>
            </a:r>
            <a:endParaRPr lang="ar-IQ" sz="66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752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  <a:cs typeface="+mj-cs"/>
              </a:rPr>
              <a:t>CLM  &amp;  </a:t>
            </a:r>
            <a:r>
              <a:rPr lang="en-US" sz="6000" b="1" dirty="0">
                <a:solidFill>
                  <a:schemeClr val="tx1"/>
                </a:solidFill>
                <a:cs typeface="+mj-cs"/>
              </a:rPr>
              <a:t>VLM</a:t>
            </a:r>
            <a:endParaRPr lang="ar-IQ" sz="60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33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Morphology </a:t>
            </a:r>
            <a:r>
              <a:rPr lang="en-US" b="1" i="1" dirty="0" err="1" smtClean="0">
                <a:solidFill>
                  <a:srgbClr val="FF0000"/>
                </a:solidFill>
              </a:rPr>
              <a:t>Toxocara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cati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sz="3600" b="1" dirty="0" smtClean="0">
                <a:solidFill>
                  <a:schemeClr val="tx2"/>
                </a:solidFill>
                <a:cs typeface="+mj-cs"/>
              </a:rPr>
              <a:t>Egg :</a:t>
            </a:r>
            <a:endParaRPr lang="en-US" sz="3600" dirty="0">
              <a:solidFill>
                <a:schemeClr val="tx2"/>
              </a:solidFill>
              <a:cs typeface="+mj-cs"/>
            </a:endParaRPr>
          </a:p>
          <a:p>
            <a:pPr marL="0" indent="0" algn="just" rtl="0">
              <a:buNone/>
            </a:pPr>
            <a:r>
              <a:rPr lang="en-US" dirty="0">
                <a:cs typeface="+mj-cs"/>
              </a:rPr>
              <a:t> </a:t>
            </a:r>
            <a:r>
              <a:rPr lang="en-US" dirty="0" smtClean="0">
                <a:cs typeface="+mj-cs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Egg</a:t>
            </a:r>
            <a:r>
              <a:rPr lang="en-US" dirty="0" smtClean="0">
                <a:cs typeface="+mj-cs"/>
              </a:rPr>
              <a:t> </a:t>
            </a:r>
            <a:r>
              <a:rPr lang="en-US" dirty="0">
                <a:cs typeface="+mj-cs"/>
              </a:rPr>
              <a:t>- 65 µm by 75 µm in diameter with a pitted </a:t>
            </a:r>
            <a:r>
              <a:rPr lang="en-US" dirty="0" smtClean="0">
                <a:cs typeface="+mj-cs"/>
              </a:rPr>
              <a:t>shell.</a:t>
            </a:r>
            <a:endParaRPr lang="en-US" dirty="0">
              <a:cs typeface="+mj-cs"/>
            </a:endParaRPr>
          </a:p>
        </p:txBody>
      </p:sp>
      <p:pic>
        <p:nvPicPr>
          <p:cNvPr id="4" name="Picture 5" descr="wurmprophylaxe_toxoca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52937"/>
            <a:ext cx="360040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4405104" y="5949280"/>
            <a:ext cx="36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Toxocara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cati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egg</a:t>
            </a:r>
          </a:p>
        </p:txBody>
      </p:sp>
    </p:spTree>
    <p:extLst>
      <p:ext uri="{BB962C8B-B14F-4D97-AF65-F5344CB8AC3E}">
        <p14:creationId xmlns:p14="http://schemas.microsoft.com/office/powerpoint/2010/main" val="2484004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Toxocara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spp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2136" y="1628179"/>
            <a:ext cx="8229600" cy="4825157"/>
          </a:xfrm>
        </p:spPr>
        <p:txBody>
          <a:bodyPr/>
          <a:lstStyle/>
          <a:p>
            <a:pPr algn="l" rtl="0">
              <a:lnSpc>
                <a:spcPct val="150000"/>
              </a:lnSpc>
              <a:buFont typeface="Arial"/>
              <a:buChar char="•"/>
            </a:pPr>
            <a:r>
              <a:rPr lang="en-US" b="1" dirty="0" smtClean="0"/>
              <a:t>Definitive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smtClean="0"/>
              <a:t>(</a:t>
            </a:r>
            <a:r>
              <a:rPr lang="en-US" sz="2800" b="1" i="1" dirty="0" err="1" smtClean="0"/>
              <a:t>Toxocara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canis</a:t>
            </a:r>
            <a:r>
              <a:rPr lang="en-US" sz="2800" b="1" i="1" dirty="0" smtClean="0"/>
              <a:t>)</a:t>
            </a:r>
            <a:r>
              <a:rPr lang="en-US" sz="2800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Dogs and foxes</a:t>
            </a:r>
            <a:r>
              <a:rPr lang="en-US" dirty="0" smtClean="0"/>
              <a:t>.</a:t>
            </a:r>
            <a:endParaRPr lang="en-US" dirty="0"/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Definitive</a:t>
            </a:r>
            <a:r>
              <a:rPr lang="en-US" dirty="0" smtClean="0"/>
              <a:t> </a:t>
            </a:r>
            <a:r>
              <a:rPr lang="en-US" sz="2800" dirty="0" smtClean="0"/>
              <a:t>(</a:t>
            </a:r>
            <a:r>
              <a:rPr lang="en-US" sz="2800" b="1" i="1" dirty="0" err="1" smtClean="0"/>
              <a:t>Toxocara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cati</a:t>
            </a:r>
            <a:r>
              <a:rPr lang="en-US" sz="2800" dirty="0" smtClean="0"/>
              <a:t>): </a:t>
            </a:r>
            <a:r>
              <a:rPr lang="en-US" dirty="0" smtClean="0"/>
              <a:t>Cats </a:t>
            </a:r>
            <a:r>
              <a:rPr lang="en-US" dirty="0"/>
              <a:t>and wild felids</a:t>
            </a:r>
            <a:r>
              <a:rPr lang="en-US" dirty="0" smtClean="0"/>
              <a:t>. </a:t>
            </a:r>
          </a:p>
          <a:p>
            <a:pPr algn="l" rtl="0">
              <a:lnSpc>
                <a:spcPct val="150000"/>
              </a:lnSpc>
            </a:pPr>
            <a:r>
              <a:rPr lang="en-US" b="1" dirty="0"/>
              <a:t>Site </a:t>
            </a:r>
            <a:r>
              <a:rPr lang="en-US" b="1" dirty="0" smtClean="0"/>
              <a:t>adult </a:t>
            </a:r>
            <a:r>
              <a:rPr lang="en-US" b="1" dirty="0"/>
              <a:t>parasite </a:t>
            </a:r>
            <a:r>
              <a:rPr lang="en-US" b="1" dirty="0" smtClean="0"/>
              <a:t>: </a:t>
            </a:r>
            <a:r>
              <a:rPr lang="en-US" dirty="0" smtClean="0"/>
              <a:t>Small intestine</a:t>
            </a:r>
            <a:r>
              <a:rPr lang="en-US" dirty="0">
                <a:solidFill>
                  <a:srgbClr val="666666"/>
                </a:solidFill>
              </a:rPr>
              <a:t> </a:t>
            </a:r>
            <a:r>
              <a:rPr lang="en-US" dirty="0" smtClean="0"/>
              <a:t>lumen.</a:t>
            </a:r>
          </a:p>
          <a:p>
            <a:pPr algn="l" rtl="0">
              <a:lnSpc>
                <a:spcPct val="150000"/>
              </a:lnSpc>
            </a:pPr>
            <a:r>
              <a:rPr lang="en-US" b="1" dirty="0"/>
              <a:t>Diagnostic Stage</a:t>
            </a:r>
            <a:r>
              <a:rPr lang="en-US" b="1" dirty="0" smtClean="0"/>
              <a:t>: </a:t>
            </a:r>
            <a:r>
              <a:rPr lang="en-US" dirty="0" smtClean="0"/>
              <a:t>egg and larva in tissue.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/>
              <a:t>Infective stage : </a:t>
            </a:r>
            <a:r>
              <a:rPr lang="en-US" dirty="0" err="1" smtClean="0"/>
              <a:t>embryonated</a:t>
            </a:r>
            <a:r>
              <a:rPr lang="en-US" dirty="0" smtClean="0"/>
              <a:t>  egg with </a:t>
            </a:r>
            <a:r>
              <a:rPr lang="en-US" smtClean="0"/>
              <a:t>larva.</a:t>
            </a:r>
            <a:endParaRPr lang="en-US" dirty="0"/>
          </a:p>
          <a:p>
            <a:pPr marL="0" indent="0" algn="l" rtl="0">
              <a:lnSpc>
                <a:spcPct val="150000"/>
              </a:lnSpc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0887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Life cycle</a:t>
            </a:r>
            <a:endParaRPr lang="ar-IQ" sz="4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35292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8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 descr="vlm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6868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148299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OLM</a:t>
            </a:r>
            <a:endParaRPr lang="ar-IQ" sz="5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4" descr="vlm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1340768"/>
            <a:ext cx="828092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75893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Pulmonary granuloma </a:t>
            </a:r>
            <a:endParaRPr lang="ar-IQ" sz="5400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vlm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1412776"/>
            <a:ext cx="7992887" cy="49685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61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Laboratory Diagnosis</a:t>
            </a:r>
            <a:endParaRPr lang="ar-IQ" sz="4800" dirty="0">
              <a:solidFill>
                <a:schemeClr val="accent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algn="just" rtl="0">
              <a:lnSpc>
                <a:spcPct val="80000"/>
              </a:lnSpc>
              <a:defRPr/>
            </a:pPr>
            <a:r>
              <a:rPr lang="en-US" dirty="0" smtClean="0">
                <a:cs typeface="+mj-cs"/>
              </a:rPr>
              <a:t> </a:t>
            </a:r>
            <a:r>
              <a:rPr lang="en-US" dirty="0"/>
              <a:t>Fecal </a:t>
            </a:r>
            <a:r>
              <a:rPr lang="en-US" dirty="0" smtClean="0"/>
              <a:t>floatation or</a:t>
            </a:r>
            <a:r>
              <a:rPr lang="en-US" dirty="0" smtClean="0">
                <a:cs typeface="+mj-cs"/>
              </a:rPr>
              <a:t> </a:t>
            </a:r>
            <a:r>
              <a:rPr lang="en-US" dirty="0">
                <a:cs typeface="+mj-cs"/>
              </a:rPr>
              <a:t>stool </a:t>
            </a:r>
            <a:r>
              <a:rPr lang="en-US" dirty="0" smtClean="0">
                <a:cs typeface="+mj-cs"/>
              </a:rPr>
              <a:t>examination detect </a:t>
            </a:r>
            <a:r>
              <a:rPr lang="en-US" dirty="0">
                <a:cs typeface="+mj-cs"/>
              </a:rPr>
              <a:t>any</a:t>
            </a:r>
            <a:r>
              <a:rPr lang="ar-SA" dirty="0">
                <a:cs typeface="+mj-cs"/>
              </a:rPr>
              <a:t> </a:t>
            </a:r>
            <a:r>
              <a:rPr lang="en-US" i="1" dirty="0" err="1">
                <a:cs typeface="+mj-cs"/>
              </a:rPr>
              <a:t>Toxocara</a:t>
            </a:r>
            <a:r>
              <a:rPr lang="ar-SA" dirty="0">
                <a:cs typeface="+mj-cs"/>
              </a:rPr>
              <a:t> </a:t>
            </a:r>
            <a:r>
              <a:rPr lang="en-US" dirty="0">
                <a:cs typeface="+mj-cs"/>
              </a:rPr>
              <a:t>eggs.</a:t>
            </a:r>
            <a:endParaRPr lang="en-US" dirty="0"/>
          </a:p>
          <a:p>
            <a:pPr algn="just" rtl="0"/>
            <a:r>
              <a:rPr lang="en-US" dirty="0"/>
              <a:t>Identification of the adult worm </a:t>
            </a:r>
            <a:r>
              <a:rPr lang="en-US" dirty="0" smtClean="0"/>
              <a:t>recovered </a:t>
            </a:r>
            <a:r>
              <a:rPr lang="en-US" dirty="0"/>
              <a:t>from the feces or vomitus</a:t>
            </a:r>
            <a:r>
              <a:rPr lang="en-US" dirty="0" smtClean="0"/>
              <a:t>.</a:t>
            </a:r>
            <a:r>
              <a:rPr lang="en-US" dirty="0">
                <a:cs typeface="+mj-cs"/>
              </a:rPr>
              <a:t> </a:t>
            </a:r>
            <a:endParaRPr lang="en-US" dirty="0" smtClean="0">
              <a:cs typeface="+mj-cs"/>
            </a:endParaRPr>
          </a:p>
          <a:p>
            <a:pPr algn="just" rtl="0"/>
            <a:r>
              <a:rPr lang="en-US" dirty="0" smtClean="0">
                <a:cs typeface="+mj-cs"/>
              </a:rPr>
              <a:t>For </a:t>
            </a:r>
            <a:r>
              <a:rPr lang="en-US" dirty="0">
                <a:cs typeface="+mj-cs"/>
              </a:rPr>
              <a:t>both </a:t>
            </a:r>
            <a:r>
              <a:rPr lang="en-US" b="1" dirty="0">
                <a:cs typeface="+mj-cs"/>
              </a:rPr>
              <a:t>VLM</a:t>
            </a:r>
            <a:r>
              <a:rPr lang="en-US" dirty="0">
                <a:cs typeface="+mj-cs"/>
              </a:rPr>
              <a:t> and </a:t>
            </a:r>
            <a:r>
              <a:rPr lang="en-US" b="1" dirty="0">
                <a:cs typeface="+mj-cs"/>
              </a:rPr>
              <a:t>OLM</a:t>
            </a:r>
            <a:r>
              <a:rPr lang="en-US" dirty="0">
                <a:cs typeface="+mj-cs"/>
              </a:rPr>
              <a:t>, a presumptive diagnosis rests on clinical signs, laboratory findings (including eosinophilia), and the detection of antibodies to</a:t>
            </a:r>
            <a:r>
              <a:rPr lang="ar-SA" dirty="0">
                <a:cs typeface="+mj-cs"/>
              </a:rPr>
              <a:t> </a:t>
            </a:r>
            <a:r>
              <a:rPr lang="en-US" i="1" dirty="0" err="1">
                <a:cs typeface="+mj-cs"/>
              </a:rPr>
              <a:t>Toxocara</a:t>
            </a:r>
            <a:r>
              <a:rPr lang="ar-SA" dirty="0">
                <a:cs typeface="+mj-cs"/>
              </a:rPr>
              <a:t>.</a:t>
            </a:r>
            <a:endParaRPr lang="en-US" dirty="0">
              <a:cs typeface="+mj-cs"/>
            </a:endParaRPr>
          </a:p>
          <a:p>
            <a:pPr algn="just" rtl="0"/>
            <a:endParaRPr lang="en-US" dirty="0" smtClean="0"/>
          </a:p>
          <a:p>
            <a:pPr marL="0" indent="0" algn="just" rtl="0">
              <a:buNone/>
            </a:pPr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70347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defRPr/>
            </a:pPr>
            <a:r>
              <a:rPr lang="en-US" b="1" dirty="0"/>
              <a:t>Causal Agents</a:t>
            </a:r>
            <a:r>
              <a:rPr lang="ar-SA" b="1" dirty="0"/>
              <a:t>:</a:t>
            </a:r>
            <a:r>
              <a:rPr lang="ar-SA" dirty="0"/>
              <a:t/>
            </a:r>
            <a:br>
              <a:rPr lang="ar-SA" dirty="0"/>
            </a:br>
            <a:r>
              <a:rPr lang="en-US" dirty="0" err="1"/>
              <a:t>Trichinellosis</a:t>
            </a:r>
            <a:r>
              <a:rPr lang="en-US" dirty="0"/>
              <a:t> (trichinosis) is caused by nematodes (roundworms) of the genus</a:t>
            </a:r>
            <a:r>
              <a:rPr lang="ar-SA" dirty="0"/>
              <a:t> </a:t>
            </a:r>
            <a:r>
              <a:rPr lang="en-US" i="1" dirty="0" err="1"/>
              <a:t>Trichinella</a:t>
            </a:r>
            <a:r>
              <a:rPr lang="ar-SA" dirty="0"/>
              <a:t>.  </a:t>
            </a:r>
            <a:endParaRPr lang="en-US" dirty="0"/>
          </a:p>
          <a:p>
            <a:pPr algn="l" rtl="0">
              <a:defRPr/>
            </a:pPr>
            <a:endParaRPr lang="en-US" dirty="0"/>
          </a:p>
          <a:p>
            <a:pPr algn="just" rtl="0">
              <a:defRPr/>
            </a:pPr>
            <a:r>
              <a:rPr lang="en-US" dirty="0"/>
              <a:t>In addition to the classical agent</a:t>
            </a:r>
            <a:r>
              <a:rPr lang="ar-SA" dirty="0"/>
              <a:t> </a:t>
            </a:r>
            <a:r>
              <a:rPr lang="en-US" i="1" dirty="0"/>
              <a:t>T. </a:t>
            </a:r>
            <a:r>
              <a:rPr lang="en-US" i="1" dirty="0" err="1"/>
              <a:t>spiralis</a:t>
            </a:r>
            <a:r>
              <a:rPr lang="ar-SA" dirty="0"/>
              <a:t> </a:t>
            </a:r>
            <a:r>
              <a:rPr lang="en-US" dirty="0" smtClean="0"/>
              <a:t>found </a:t>
            </a:r>
            <a:r>
              <a:rPr lang="en-US" dirty="0"/>
              <a:t>worldwide in many carnivorous and omnivorous </a:t>
            </a:r>
            <a:r>
              <a:rPr lang="en-US" dirty="0" smtClean="0"/>
              <a:t>animals, </a:t>
            </a:r>
            <a:r>
              <a:rPr lang="en-US" dirty="0"/>
              <a:t>several other species of</a:t>
            </a:r>
            <a:r>
              <a:rPr lang="ar-SA" dirty="0"/>
              <a:t> </a:t>
            </a:r>
            <a:r>
              <a:rPr lang="en-US" i="1" dirty="0" err="1"/>
              <a:t>Trichinella</a:t>
            </a:r>
            <a:r>
              <a:rPr lang="ar-SA" dirty="0"/>
              <a:t> </a:t>
            </a:r>
            <a:r>
              <a:rPr lang="en-US" dirty="0"/>
              <a:t>are now recognized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9" descr="Trichinello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7056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21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err="1"/>
              <a:t>Trichinella</a:t>
            </a:r>
            <a:r>
              <a:rPr lang="en-US" sz="4800" b="1" i="1" dirty="0"/>
              <a:t> spp.</a:t>
            </a:r>
            <a:endParaRPr lang="ar-IQ" sz="4800" b="1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i="1" dirty="0"/>
              <a:t>1- T. </a:t>
            </a:r>
            <a:r>
              <a:rPr lang="en-US" i="1" dirty="0" err="1"/>
              <a:t>pseudospiralis</a:t>
            </a:r>
            <a:r>
              <a:rPr lang="ar-SA" dirty="0"/>
              <a:t> </a:t>
            </a:r>
            <a:r>
              <a:rPr lang="en-US" dirty="0"/>
              <a:t>(mammals and birds) </a:t>
            </a:r>
            <a:r>
              <a:rPr lang="en-US" dirty="0" smtClean="0"/>
              <a:t>worldwide.</a:t>
            </a:r>
            <a:endParaRPr lang="en-US" dirty="0"/>
          </a:p>
          <a:p>
            <a:pPr algn="l" rtl="0">
              <a:defRPr/>
            </a:pPr>
            <a:r>
              <a:rPr lang="en-US" dirty="0"/>
              <a:t>2- </a:t>
            </a:r>
            <a:r>
              <a:rPr lang="ar-SA" dirty="0"/>
              <a:t> </a:t>
            </a:r>
            <a:r>
              <a:rPr lang="en-US" i="1" dirty="0"/>
              <a:t>T. </a:t>
            </a:r>
            <a:r>
              <a:rPr lang="en-US" i="1" dirty="0" err="1"/>
              <a:t>nativa</a:t>
            </a:r>
            <a:r>
              <a:rPr lang="ar-SA" dirty="0"/>
              <a:t> </a:t>
            </a:r>
            <a:endParaRPr lang="en-US" dirty="0" smtClean="0"/>
          </a:p>
          <a:p>
            <a:pPr algn="l" rtl="0">
              <a:defRPr/>
            </a:pPr>
            <a:r>
              <a:rPr lang="en-US" dirty="0" smtClean="0"/>
              <a:t>3- </a:t>
            </a:r>
            <a:r>
              <a:rPr lang="ar-SA" dirty="0" smtClean="0"/>
              <a:t> </a:t>
            </a:r>
            <a:r>
              <a:rPr lang="en-US" i="1" dirty="0"/>
              <a:t>T. </a:t>
            </a:r>
            <a:r>
              <a:rPr lang="en-US" i="1" dirty="0" err="1" smtClean="0"/>
              <a:t>nelsoni</a:t>
            </a:r>
            <a:endParaRPr lang="en-US" dirty="0"/>
          </a:p>
          <a:p>
            <a:pPr algn="l" rtl="0">
              <a:defRPr/>
            </a:pPr>
            <a:r>
              <a:rPr lang="en-US" dirty="0"/>
              <a:t>4-</a:t>
            </a:r>
            <a:r>
              <a:rPr lang="ar-SA" dirty="0"/>
              <a:t> </a:t>
            </a:r>
            <a:r>
              <a:rPr lang="en-US" i="1" dirty="0"/>
              <a:t>T. </a:t>
            </a:r>
            <a:r>
              <a:rPr lang="en-US" i="1" dirty="0" err="1" smtClean="0"/>
              <a:t>britovi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89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Morphology</a:t>
            </a:r>
            <a:r>
              <a:rPr lang="en-US" sz="4800" b="1" i="1" dirty="0"/>
              <a:t> </a:t>
            </a:r>
            <a:r>
              <a:rPr lang="en-US" sz="4800" b="1" i="1" dirty="0" err="1">
                <a:solidFill>
                  <a:srgbClr val="FF0000"/>
                </a:solidFill>
              </a:rPr>
              <a:t>Trichinella</a:t>
            </a:r>
            <a:r>
              <a:rPr lang="en-US" sz="4800" b="1" i="1" dirty="0">
                <a:solidFill>
                  <a:srgbClr val="FF0000"/>
                </a:solidFill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</a:rPr>
              <a:t>spp</a:t>
            </a:r>
            <a:endParaRPr lang="ar-IQ" sz="4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sz="2800" dirty="0" smtClean="0"/>
              <a:t>The </a:t>
            </a:r>
            <a:r>
              <a:rPr lang="en-US" sz="2800" dirty="0"/>
              <a:t>posterior portion of a gravid female contains the uterus full of eggs</a:t>
            </a:r>
            <a:r>
              <a:rPr lang="en-US" sz="2800" dirty="0" smtClean="0"/>
              <a:t>.</a:t>
            </a:r>
          </a:p>
          <a:p>
            <a:pPr algn="just" rtl="0"/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Both males and females taper at the anterior end. Males are 1.4 to 1.6 mm long and females are about twice that length.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algn="just" rtl="0"/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The males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anus can be found in the terminal end, and they have a large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</a:rPr>
              <a:t>copulatory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</a:rPr>
              <a:t>pseudobursa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 on each 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side.</a:t>
            </a:r>
          </a:p>
          <a:p>
            <a:pPr algn="just" rtl="0"/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The vulva in female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is located near the esophagus. </a:t>
            </a:r>
          </a:p>
          <a:p>
            <a:pPr algn="just" rtl="0"/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Infective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larvae are coiled into a spiral. </a:t>
            </a:r>
            <a:r>
              <a:rPr lang="en-US" sz="2800" i="1" dirty="0">
                <a:solidFill>
                  <a:srgbClr val="000000"/>
                </a:solidFill>
                <a:latin typeface="Times New Roman"/>
              </a:rPr>
              <a:t>T. </a:t>
            </a:r>
            <a:r>
              <a:rPr lang="en-US" sz="2800" i="1" dirty="0" err="1">
                <a:solidFill>
                  <a:srgbClr val="000000"/>
                </a:solidFill>
                <a:latin typeface="Times New Roman"/>
              </a:rPr>
              <a:t>pseudospiralis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 (a species a </a:t>
            </a:r>
            <a:r>
              <a:rPr lang="en-US" sz="2800" i="1" dirty="0" err="1">
                <a:solidFill>
                  <a:srgbClr val="000000"/>
                </a:solidFill>
                <a:latin typeface="Times New Roman"/>
              </a:rPr>
              <a:t>Trichinella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) does not form as distinct of a coil as the other </a:t>
            </a:r>
            <a:r>
              <a:rPr lang="en-US" sz="2800" i="1" dirty="0" err="1">
                <a:solidFill>
                  <a:srgbClr val="000000"/>
                </a:solidFill>
                <a:latin typeface="Times New Roman"/>
              </a:rPr>
              <a:t>Trichinella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 species.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44850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Larva </a:t>
            </a:r>
            <a:r>
              <a:rPr lang="en-US" b="1" dirty="0" err="1" smtClean="0">
                <a:solidFill>
                  <a:schemeClr val="tx2"/>
                </a:solidFill>
              </a:rPr>
              <a:t>Migrans</a:t>
            </a:r>
            <a:endParaRPr lang="ar-IQ" dirty="0">
              <a:solidFill>
                <a:schemeClr val="tx2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lnSpc>
                <a:spcPct val="80000"/>
              </a:lnSpc>
              <a:buNone/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1-Cutaneous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Larva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Migrans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 (CLM)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  <a:cs typeface="+mj-cs"/>
            </a:endParaRPr>
          </a:p>
          <a:p>
            <a:pPr marL="0" indent="0" algn="l" rtl="0">
              <a:lnSpc>
                <a:spcPct val="80000"/>
              </a:lnSpc>
              <a:buNone/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/>
            </a:r>
            <a:b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</a:b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2-Visceral Larva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Migrans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 (VLM)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(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Toxocaraiasis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) </a:t>
            </a:r>
          </a:p>
          <a:p>
            <a:pPr marL="0" indent="0" algn="l" rtl="0">
              <a:lnSpc>
                <a:spcPct val="80000"/>
              </a:lnSpc>
              <a:buNone/>
              <a:defRPr/>
            </a:pPr>
            <a:endParaRPr lang="en-US" b="1" dirty="0">
              <a:cs typeface="+mj-cs"/>
            </a:endParaRPr>
          </a:p>
          <a:p>
            <a:pPr marL="0" indent="0" algn="just" rtl="0">
              <a:lnSpc>
                <a:spcPct val="80000"/>
              </a:lnSpc>
              <a:buNone/>
              <a:defRPr/>
            </a:pPr>
            <a:r>
              <a:rPr lang="en-US" dirty="0" err="1">
                <a:cs typeface="+mj-cs"/>
              </a:rPr>
              <a:t>Toxocariasis</a:t>
            </a:r>
            <a:r>
              <a:rPr lang="en-US" dirty="0">
                <a:cs typeface="+mj-cs"/>
              </a:rPr>
              <a:t> is caused by larvae of </a:t>
            </a:r>
            <a:r>
              <a:rPr lang="en-US" i="1" dirty="0" err="1">
                <a:cs typeface="+mj-cs"/>
              </a:rPr>
              <a:t>Toxocara</a:t>
            </a:r>
            <a:r>
              <a:rPr lang="en-US" i="1" dirty="0">
                <a:cs typeface="+mj-cs"/>
              </a:rPr>
              <a:t> </a:t>
            </a:r>
            <a:r>
              <a:rPr lang="en-US" i="1" dirty="0" err="1">
                <a:cs typeface="+mj-cs"/>
              </a:rPr>
              <a:t>canis</a:t>
            </a:r>
            <a:endParaRPr lang="en-US" i="1" dirty="0">
              <a:cs typeface="+mj-cs"/>
            </a:endParaRPr>
          </a:p>
          <a:p>
            <a:pPr marL="0" indent="0" algn="just" rtl="0">
              <a:lnSpc>
                <a:spcPct val="80000"/>
              </a:lnSpc>
              <a:buNone/>
              <a:defRPr/>
            </a:pPr>
            <a:r>
              <a:rPr lang="en-US" dirty="0">
                <a:cs typeface="+mj-cs"/>
              </a:rPr>
              <a:t> (dog roundworm) and less frequently of </a:t>
            </a:r>
            <a:r>
              <a:rPr lang="en-US" i="1" dirty="0">
                <a:cs typeface="+mj-cs"/>
              </a:rPr>
              <a:t>T. </a:t>
            </a:r>
            <a:r>
              <a:rPr lang="en-US" i="1" dirty="0" err="1">
                <a:cs typeface="+mj-cs"/>
              </a:rPr>
              <a:t>cati</a:t>
            </a:r>
            <a:r>
              <a:rPr lang="en-US" dirty="0">
                <a:cs typeface="+mj-cs"/>
              </a:rPr>
              <a:t> </a:t>
            </a:r>
          </a:p>
          <a:p>
            <a:pPr marL="0" indent="0" algn="just" rtl="0">
              <a:lnSpc>
                <a:spcPct val="80000"/>
              </a:lnSpc>
              <a:buNone/>
              <a:defRPr/>
            </a:pPr>
            <a:r>
              <a:rPr lang="en-US" dirty="0">
                <a:cs typeface="+mj-cs"/>
              </a:rPr>
              <a:t>(cat roundworm), two nematode parasites of animals. </a:t>
            </a:r>
          </a:p>
        </p:txBody>
      </p:sp>
    </p:spTree>
    <p:extLst>
      <p:ext uri="{BB962C8B-B14F-4D97-AF65-F5344CB8AC3E}">
        <p14:creationId xmlns:p14="http://schemas.microsoft.com/office/powerpoint/2010/main" val="1489356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Trichinella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5" descr="Img0079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960" cy="528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26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adult</a:t>
            </a:r>
            <a:r>
              <a:rPr lang="ar-SA" sz="4800" dirty="0" smtClean="0"/>
              <a:t>-</a:t>
            </a:r>
            <a:r>
              <a:rPr lang="en-US" sz="4800" b="1" dirty="0" err="1" smtClean="0"/>
              <a:t>Trichinella</a:t>
            </a:r>
            <a:r>
              <a:rPr lang="ar-SA" sz="4800" dirty="0" smtClean="0"/>
              <a:t> </a:t>
            </a:r>
            <a:endParaRPr lang="ar-IQ" sz="4800" dirty="0"/>
          </a:p>
        </p:txBody>
      </p:sp>
      <p:pic>
        <p:nvPicPr>
          <p:cNvPr id="4" name="Picture 5" descr="trichinella-adult-chmai.jpg (8744 bytes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92088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36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Trichinella</a:t>
            </a:r>
            <a:r>
              <a:rPr lang="en-US" b="1" dirty="0" smtClean="0"/>
              <a:t> </a:t>
            </a:r>
            <a:r>
              <a:rPr lang="en-US" dirty="0" err="1" smtClean="0"/>
              <a:t>nativa</a:t>
            </a:r>
            <a:endParaRPr lang="ar-IQ" dirty="0"/>
          </a:p>
        </p:txBody>
      </p:sp>
      <p:pic>
        <p:nvPicPr>
          <p:cNvPr id="4" name="Picture 5" descr="tric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3528392" cy="525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46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Life cycle</a:t>
            </a:r>
            <a:endParaRPr lang="ar-IQ" sz="5400" b="1" dirty="0"/>
          </a:p>
        </p:txBody>
      </p:sp>
      <p:pic>
        <p:nvPicPr>
          <p:cNvPr id="4" name="Picture 5" descr="Life cycle of Trichinella spp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06489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346169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pPr algn="just" rtl="0"/>
            <a:r>
              <a:rPr lang="en-US" sz="2400" b="1" dirty="0"/>
              <a:t>A</a:t>
            </a:r>
            <a:r>
              <a:rPr lang="ar-SA" sz="2400" b="1" dirty="0"/>
              <a:t>, </a:t>
            </a:r>
            <a:r>
              <a:rPr lang="en-US" sz="2400" b="1" dirty="0"/>
              <a:t>B</a:t>
            </a:r>
            <a:r>
              <a:rPr lang="ar-SA" sz="2400" b="1" dirty="0"/>
              <a:t>: </a:t>
            </a:r>
            <a:r>
              <a:rPr lang="en-US" sz="2400" b="1" dirty="0"/>
              <a:t>Encysted larvae of</a:t>
            </a:r>
            <a:r>
              <a:rPr lang="ar-SA" sz="2400" b="1" dirty="0"/>
              <a:t> </a:t>
            </a:r>
            <a:r>
              <a:rPr lang="en-US" sz="2400" b="1" i="1" dirty="0" err="1"/>
              <a:t>Trichinella</a:t>
            </a:r>
            <a:r>
              <a:rPr lang="ar-SA" sz="2400" b="1" dirty="0"/>
              <a:t> </a:t>
            </a:r>
            <a:r>
              <a:rPr lang="en-US" sz="2400" b="1" dirty="0"/>
              <a:t>in pressed muscle tissue sample.  The coiled larvae can be seen inside the cysts</a:t>
            </a:r>
            <a:r>
              <a:rPr lang="ar-SA" sz="3600" b="1" dirty="0"/>
              <a:t> </a:t>
            </a:r>
            <a:endParaRPr lang="ar-IQ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Autofit/>
          </a:bodyPr>
          <a:lstStyle/>
          <a:p>
            <a:r>
              <a:rPr lang="ar-IQ" sz="2800" b="1" dirty="0" smtClean="0"/>
              <a:t>ش</a:t>
            </a:r>
          </a:p>
          <a:p>
            <a:endParaRPr lang="ar-IQ" sz="2800" b="1" dirty="0"/>
          </a:p>
          <a:p>
            <a:endParaRPr lang="ar-IQ" sz="2800" b="1" dirty="0" smtClean="0"/>
          </a:p>
          <a:p>
            <a:endParaRPr lang="ar-IQ" sz="2800" b="1" dirty="0"/>
          </a:p>
          <a:p>
            <a:endParaRPr lang="ar-IQ" sz="2800" b="1" dirty="0" smtClean="0"/>
          </a:p>
          <a:p>
            <a:endParaRPr lang="ar-IQ" sz="2800" b="1" dirty="0"/>
          </a:p>
          <a:p>
            <a:endParaRPr lang="ar-IQ" sz="2800" b="1" dirty="0" smtClean="0"/>
          </a:p>
          <a:p>
            <a:endParaRPr lang="ar-IQ" sz="2800" b="1" dirty="0"/>
          </a:p>
          <a:p>
            <a:pPr marL="0" indent="0" algn="ctr">
              <a:buNone/>
            </a:pPr>
            <a:r>
              <a:rPr lang="en-US" sz="2800" b="1" dirty="0" smtClean="0"/>
              <a:t>A                                                   B</a:t>
            </a:r>
            <a:endParaRPr lang="ar-IQ" sz="2800" b="1" dirty="0"/>
          </a:p>
        </p:txBody>
      </p:sp>
      <p:pic>
        <p:nvPicPr>
          <p:cNvPr id="4" name="Picture 5" descr="Trichinell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43724"/>
            <a:ext cx="3966592" cy="394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Trichinella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43725"/>
            <a:ext cx="3966593" cy="394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43422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Trichinella</a:t>
            </a:r>
            <a:r>
              <a:rPr lang="en-US" b="1" i="1" dirty="0"/>
              <a:t> </a:t>
            </a:r>
            <a:r>
              <a:rPr lang="en-US" b="1" i="1" dirty="0" err="1" smtClean="0"/>
              <a:t>spiralis</a:t>
            </a:r>
            <a:r>
              <a:rPr lang="en-US" b="1" i="1" dirty="0" smtClean="0"/>
              <a:t> </a:t>
            </a:r>
            <a:r>
              <a:rPr lang="en-US" b="1" dirty="0" smtClean="0"/>
              <a:t>encysted </a:t>
            </a:r>
            <a:r>
              <a:rPr lang="en-US" b="1" dirty="0"/>
              <a:t>larva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" name="Picture 5" descr="Trichinella%20cy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50047"/>
            <a:ext cx="4038600" cy="4782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 descr="trichinella-musc-chmai.jpg (25165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56792"/>
            <a:ext cx="3962400" cy="4775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45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rtl="0"/>
            <a:r>
              <a:rPr lang="en-US" sz="2800" dirty="0"/>
              <a:t>C</a:t>
            </a:r>
            <a:r>
              <a:rPr lang="ar-SA" sz="2800" dirty="0"/>
              <a:t>, </a:t>
            </a:r>
            <a:r>
              <a:rPr lang="en-US" sz="2800" dirty="0"/>
              <a:t>D</a:t>
            </a:r>
            <a:r>
              <a:rPr lang="ar-SA" sz="2800" dirty="0"/>
              <a:t>: </a:t>
            </a:r>
            <a:r>
              <a:rPr lang="en-US" sz="2800" dirty="0"/>
              <a:t>Larvae of</a:t>
            </a:r>
            <a:r>
              <a:rPr lang="ar-SA" sz="2800" dirty="0"/>
              <a:t> </a:t>
            </a:r>
            <a:r>
              <a:rPr lang="en-US" sz="2800" dirty="0" err="1"/>
              <a:t>Trichinella</a:t>
            </a:r>
            <a:r>
              <a:rPr lang="ar-SA" sz="2800" dirty="0"/>
              <a:t>, </a:t>
            </a:r>
            <a:r>
              <a:rPr lang="en-US" sz="2800" dirty="0"/>
              <a:t>freed from their cysts, typically coiled; length: 0.8 to 1 mm. 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cs typeface="+mj-cs"/>
              </a:rPr>
              <a:t>A</a:t>
            </a:r>
          </a:p>
          <a:p>
            <a:endParaRPr lang="en-US" b="1" dirty="0">
              <a:cs typeface="+mj-cs"/>
            </a:endParaRPr>
          </a:p>
          <a:p>
            <a:endParaRPr lang="en-US" b="1" dirty="0" smtClean="0">
              <a:cs typeface="+mj-cs"/>
            </a:endParaRPr>
          </a:p>
          <a:p>
            <a:endParaRPr lang="en-US" b="1" dirty="0">
              <a:cs typeface="+mj-cs"/>
            </a:endParaRPr>
          </a:p>
          <a:p>
            <a:endParaRPr lang="en-US" b="1" dirty="0" smtClean="0">
              <a:cs typeface="+mj-cs"/>
            </a:endParaRPr>
          </a:p>
          <a:p>
            <a:endParaRPr lang="en-US" b="1" dirty="0">
              <a:cs typeface="+mj-cs"/>
            </a:endParaRPr>
          </a:p>
          <a:p>
            <a:endParaRPr lang="en-US" b="1" dirty="0" smtClean="0">
              <a:cs typeface="+mj-cs"/>
            </a:endParaRPr>
          </a:p>
          <a:p>
            <a:pPr marL="0" indent="0" algn="ctr">
              <a:buNone/>
            </a:pPr>
            <a:r>
              <a:rPr lang="en-US" b="1" dirty="0" smtClean="0">
                <a:cs typeface="+mj-cs"/>
              </a:rPr>
              <a:t>C                                               D</a:t>
            </a:r>
            <a:endParaRPr lang="ar-IQ" b="1" dirty="0">
              <a:cs typeface="+mj-cs"/>
            </a:endParaRPr>
          </a:p>
        </p:txBody>
      </p:sp>
      <p:pic>
        <p:nvPicPr>
          <p:cNvPr id="7" name="Picture 22" descr="Trichinella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16" y="1641515"/>
            <a:ext cx="4275584" cy="373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Trichinella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4176464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3021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Laboratory Diagnosis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defRPr/>
            </a:pPr>
            <a:r>
              <a:rPr lang="en-US" dirty="0">
                <a:cs typeface="+mj-cs"/>
              </a:rPr>
              <a:t>The suspicion of </a:t>
            </a:r>
            <a:r>
              <a:rPr lang="en-US" dirty="0" err="1">
                <a:cs typeface="+mj-cs"/>
              </a:rPr>
              <a:t>trichinellosis</a:t>
            </a:r>
            <a:r>
              <a:rPr lang="en-US" dirty="0">
                <a:cs typeface="+mj-cs"/>
              </a:rPr>
              <a:t> (trichinosis), based on clinical symptoms and eosinophilia, can be confirmed by specific diagnostic tests, including antibody detection, muscle biopsy, and microscopy</a:t>
            </a:r>
            <a:r>
              <a:rPr lang="ar-SA" dirty="0" smtClean="0">
                <a:cs typeface="+mj-cs"/>
              </a:rPr>
              <a:t>.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580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Morphology </a:t>
            </a:r>
            <a:r>
              <a:rPr lang="en-US" sz="4800" b="1" i="1" dirty="0" err="1" smtClean="0">
                <a:solidFill>
                  <a:srgbClr val="FF0000"/>
                </a:solidFill>
              </a:rPr>
              <a:t>Toxocara</a:t>
            </a:r>
            <a:r>
              <a:rPr 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</a:rPr>
              <a:t>canis</a:t>
            </a:r>
            <a:endParaRPr lang="ar-IQ" sz="4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4000" b="1" dirty="0" smtClean="0">
                <a:cs typeface="+mj-cs"/>
              </a:rPr>
              <a:t>Adult </a:t>
            </a:r>
            <a:r>
              <a:rPr lang="en-US" sz="4000" b="1" dirty="0">
                <a:cs typeface="+mj-cs"/>
              </a:rPr>
              <a:t>Parasite:</a:t>
            </a:r>
            <a:endParaRPr lang="en-US" sz="4000" dirty="0">
              <a:cs typeface="+mj-cs"/>
            </a:endParaRPr>
          </a:p>
          <a:p>
            <a:pPr marL="0" indent="0" algn="just" rtl="0">
              <a:buNone/>
            </a:pPr>
            <a:r>
              <a:rPr lang="en-US" dirty="0" smtClean="0">
                <a:cs typeface="+mj-cs"/>
              </a:rPr>
              <a:t>          </a:t>
            </a:r>
            <a:r>
              <a:rPr lang="en-US" sz="2800" dirty="0" smtClean="0">
                <a:cs typeface="+mj-cs"/>
              </a:rPr>
              <a:t>The </a:t>
            </a:r>
            <a:r>
              <a:rPr lang="en-US" sz="2800" dirty="0">
                <a:cs typeface="+mj-cs"/>
              </a:rPr>
              <a:t>adult worms measure between 10 cm (males) and 18 cm (females) long. </a:t>
            </a:r>
            <a:endParaRPr lang="en-US" sz="2800" dirty="0" smtClean="0">
              <a:cs typeface="+mj-cs"/>
            </a:endParaRPr>
          </a:p>
          <a:p>
            <a:pPr marL="0" indent="0" algn="just" rtl="0">
              <a:buNone/>
            </a:pPr>
            <a:r>
              <a:rPr lang="en-US" sz="2800" dirty="0" smtClean="0"/>
              <a:t> it have spiky </a:t>
            </a:r>
            <a:r>
              <a:rPr lang="en-US" sz="2800" dirty="0"/>
              <a:t>cranial and caudal parts, covered by yellow </a:t>
            </a:r>
            <a:r>
              <a:rPr lang="en-US" sz="2800" dirty="0" err="1" smtClean="0"/>
              <a:t>cuticula</a:t>
            </a:r>
            <a:r>
              <a:rPr lang="en-US" sz="2800" dirty="0" smtClean="0"/>
              <a:t>. </a:t>
            </a:r>
            <a:r>
              <a:rPr lang="en-US" sz="2800" dirty="0"/>
              <a:t>The cranial part of the body contains two lateral </a:t>
            </a:r>
            <a:r>
              <a:rPr lang="en-US" sz="2800" dirty="0" err="1" smtClean="0"/>
              <a:t>alae</a:t>
            </a:r>
            <a:r>
              <a:rPr lang="en-US" sz="2800" dirty="0" smtClean="0"/>
              <a:t>.</a:t>
            </a:r>
            <a:endParaRPr lang="en-US" sz="2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827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err="1" smtClean="0">
                <a:solidFill>
                  <a:srgbClr val="FF0000"/>
                </a:solidFill>
              </a:rPr>
              <a:t>Toxocara</a:t>
            </a:r>
            <a:r>
              <a:rPr 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</a:rPr>
              <a:t>canis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" name="Picture 5" descr="GP209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441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Toxocaramouth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76400"/>
            <a:ext cx="396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85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FF0000"/>
                </a:solidFill>
              </a:rPr>
              <a:t>Toxocara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canis</a:t>
            </a:r>
            <a:endParaRPr lang="ar-IQ" dirty="0"/>
          </a:p>
        </p:txBody>
      </p:sp>
      <p:pic>
        <p:nvPicPr>
          <p:cNvPr id="4" name="Picture 5" descr="Toxocara_canis_084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7"/>
            <a:ext cx="756084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0233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Morphology </a:t>
            </a:r>
            <a:r>
              <a:rPr lang="en-US" b="1" i="1" dirty="0" err="1">
                <a:solidFill>
                  <a:srgbClr val="FF0000"/>
                </a:solidFill>
              </a:rPr>
              <a:t>Toxocara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canis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145759"/>
          </a:xfrm>
        </p:spPr>
        <p:txBody>
          <a:bodyPr/>
          <a:lstStyle/>
          <a:p>
            <a:pPr algn="just" rtl="0"/>
            <a:r>
              <a:rPr lang="en-US" b="1" dirty="0" smtClean="0">
                <a:solidFill>
                  <a:schemeClr val="tx2"/>
                </a:solidFill>
                <a:cs typeface="+mj-cs"/>
              </a:rPr>
              <a:t>Egg:</a:t>
            </a:r>
            <a:endParaRPr lang="en-US" dirty="0">
              <a:solidFill>
                <a:schemeClr val="tx2"/>
              </a:solidFill>
              <a:cs typeface="+mj-cs"/>
            </a:endParaRPr>
          </a:p>
          <a:p>
            <a:pPr algn="just" rtl="0"/>
            <a:r>
              <a:rPr lang="en-US" sz="2800" dirty="0" smtClean="0">
                <a:cs typeface="+mj-cs"/>
              </a:rPr>
              <a:t>Eggs </a:t>
            </a:r>
            <a:r>
              <a:rPr lang="en-US" sz="2800" dirty="0">
                <a:cs typeface="+mj-cs"/>
              </a:rPr>
              <a:t>are light brown with a thick protein coat that is pitted.</a:t>
            </a:r>
          </a:p>
          <a:p>
            <a:pPr algn="just" rtl="0"/>
            <a:r>
              <a:rPr lang="en-US" sz="2800" dirty="0">
                <a:cs typeface="+mj-cs"/>
              </a:rPr>
              <a:t>Eggs are found in fecal flotation. </a:t>
            </a:r>
          </a:p>
          <a:p>
            <a:pPr algn="just" rtl="0"/>
            <a:r>
              <a:rPr lang="en-US" sz="2800" dirty="0" smtClean="0">
                <a:cs typeface="+mj-cs"/>
              </a:rPr>
              <a:t>The </a:t>
            </a:r>
            <a:r>
              <a:rPr lang="en-US" sz="2800" dirty="0">
                <a:cs typeface="+mj-cs"/>
              </a:rPr>
              <a:t>egg measures 90 um X 75 um</a:t>
            </a:r>
            <a:r>
              <a:rPr lang="en-US" sz="2800" dirty="0" smtClean="0">
                <a:cs typeface="+mj-cs"/>
              </a:rPr>
              <a:t>.</a:t>
            </a:r>
            <a:r>
              <a:rPr lang="en-US" sz="2800" b="1" i="1" dirty="0">
                <a:solidFill>
                  <a:srgbClr val="000000"/>
                </a:solidFill>
                <a:cs typeface="+mj-cs"/>
              </a:rPr>
              <a:t> </a:t>
            </a:r>
            <a:endParaRPr lang="en-US" sz="2800" b="1" i="1" dirty="0" smtClean="0">
              <a:solidFill>
                <a:srgbClr val="000000"/>
              </a:solidFill>
              <a:cs typeface="+mj-cs"/>
            </a:endParaRPr>
          </a:p>
          <a:p>
            <a:pPr algn="just" rtl="0"/>
            <a:r>
              <a:rPr lang="en-US" sz="2800" i="1" dirty="0" err="1" smtClean="0">
                <a:solidFill>
                  <a:srgbClr val="000000"/>
                </a:solidFill>
                <a:cs typeface="+mj-cs"/>
              </a:rPr>
              <a:t>Toxocara</a:t>
            </a:r>
            <a:r>
              <a:rPr lang="en-US" sz="2800" i="1" dirty="0" smtClean="0">
                <a:solidFill>
                  <a:srgbClr val="000000"/>
                </a:solidFill>
                <a:cs typeface="+mj-cs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cs typeface="+mj-cs"/>
              </a:rPr>
              <a:t>canis</a:t>
            </a:r>
            <a:r>
              <a:rPr lang="en-US" sz="2800" dirty="0">
                <a:solidFill>
                  <a:srgbClr val="000000"/>
                </a:solidFill>
                <a:cs typeface="+mj-cs"/>
              </a:rPr>
              <a:t> Egg - note the pitted appearance of the surface</a:t>
            </a:r>
            <a:endParaRPr lang="ar-IQ" sz="2800" dirty="0">
              <a:cs typeface="+mj-cs"/>
            </a:endParaRPr>
          </a:p>
          <a:p>
            <a:pPr algn="just" rtl="0"/>
            <a:endParaRPr lang="en-US" sz="2800" dirty="0">
              <a:cs typeface="+mj-cs"/>
            </a:endParaRPr>
          </a:p>
        </p:txBody>
      </p:sp>
      <p:pic>
        <p:nvPicPr>
          <p:cNvPr id="4" name="Picture 5" descr="Toxocara canis eg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93096"/>
            <a:ext cx="3820301" cy="238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591726"/>
            <a:ext cx="309634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04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Morphology </a:t>
            </a:r>
            <a:r>
              <a:rPr lang="en-US" sz="4800" b="1" i="1" dirty="0" err="1" smtClean="0">
                <a:solidFill>
                  <a:srgbClr val="FF0000"/>
                </a:solidFill>
              </a:rPr>
              <a:t>Toxocara</a:t>
            </a:r>
            <a:r>
              <a:rPr lang="en-US" sz="4800" b="1" i="1" dirty="0" smtClean="0">
                <a:solidFill>
                  <a:srgbClr val="FF0000"/>
                </a:solidFill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</a:rPr>
              <a:t>cati</a:t>
            </a:r>
            <a:endParaRPr lang="ar-IQ" sz="4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sz="3600" b="1" dirty="0" smtClean="0">
                <a:solidFill>
                  <a:schemeClr val="tx2"/>
                </a:solidFill>
                <a:cs typeface="+mj-cs"/>
              </a:rPr>
              <a:t>Adult </a:t>
            </a:r>
            <a:r>
              <a:rPr lang="en-US" sz="3600" b="1" dirty="0">
                <a:solidFill>
                  <a:schemeClr val="tx2"/>
                </a:solidFill>
                <a:cs typeface="+mj-cs"/>
              </a:rPr>
              <a:t>Parasite</a:t>
            </a:r>
            <a:r>
              <a:rPr lang="en-US" sz="3600" b="1" dirty="0" smtClean="0">
                <a:solidFill>
                  <a:schemeClr val="tx2"/>
                </a:solidFill>
                <a:cs typeface="+mj-cs"/>
              </a:rPr>
              <a:t>:</a:t>
            </a:r>
            <a:endParaRPr lang="en-US" sz="3600" dirty="0">
              <a:solidFill>
                <a:schemeClr val="tx2"/>
              </a:solidFill>
              <a:cs typeface="+mj-cs"/>
            </a:endParaRPr>
          </a:p>
          <a:p>
            <a:pPr marL="0" indent="0" algn="just" rtl="0">
              <a:buNone/>
            </a:pPr>
            <a:r>
              <a:rPr lang="en-US" dirty="0" smtClean="0">
                <a:cs typeface="+mj-cs"/>
              </a:rPr>
              <a:t>       Males </a:t>
            </a:r>
            <a:r>
              <a:rPr lang="en-US" dirty="0">
                <a:cs typeface="+mj-cs"/>
              </a:rPr>
              <a:t>measure 3 to 6 cm and females 4 to 10 cm. There are large cervical </a:t>
            </a:r>
            <a:r>
              <a:rPr lang="en-US" dirty="0" err="1">
                <a:cs typeface="+mj-cs"/>
              </a:rPr>
              <a:t>alae</a:t>
            </a:r>
            <a:r>
              <a:rPr lang="en-US" dirty="0">
                <a:cs typeface="+mj-cs"/>
              </a:rPr>
              <a:t> which end abruptly, giving the anterior end an arrow-head shape </a:t>
            </a:r>
            <a:r>
              <a:rPr lang="en-US" dirty="0" smtClean="0">
                <a:cs typeface="+mj-cs"/>
              </a:rPr>
              <a:t>.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324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err="1">
                <a:solidFill>
                  <a:srgbClr val="FF0000"/>
                </a:solidFill>
              </a:rPr>
              <a:t>Toxocara</a:t>
            </a:r>
            <a:r>
              <a:rPr lang="en-US" sz="4800" b="1" i="1" dirty="0">
                <a:solidFill>
                  <a:srgbClr val="FF0000"/>
                </a:solidFill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</a:rPr>
              <a:t>cati</a:t>
            </a:r>
            <a:endParaRPr lang="ar-IQ" sz="4800" b="1" i="1" dirty="0">
              <a:solidFill>
                <a:srgbClr val="FF0000"/>
              </a:solidFill>
            </a:endParaRPr>
          </a:p>
        </p:txBody>
      </p:sp>
      <p:pic>
        <p:nvPicPr>
          <p:cNvPr id="4" name="Picture 5" descr="tcatiala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3816424" cy="564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30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FF0000"/>
                </a:solidFill>
              </a:rPr>
              <a:t>Toxocara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cati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ar-IQ" dirty="0"/>
          </a:p>
        </p:txBody>
      </p:sp>
      <p:pic>
        <p:nvPicPr>
          <p:cNvPr id="5" name="Picture 5" descr="toxocaraca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52352"/>
            <a:ext cx="8856984" cy="540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78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461</Words>
  <Application>Microsoft Office PowerPoint</Application>
  <PresentationFormat>عرض على الشاشة (3:4)‏</PresentationFormat>
  <Paragraphs>84</Paragraphs>
  <Slides>27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سمة Office</vt:lpstr>
      <vt:lpstr>Larva Migrans</vt:lpstr>
      <vt:lpstr>Larva Migrans</vt:lpstr>
      <vt:lpstr>Morphology Toxocara canis</vt:lpstr>
      <vt:lpstr>Toxocara canis</vt:lpstr>
      <vt:lpstr>Toxocara canis</vt:lpstr>
      <vt:lpstr>Morphology Toxocara canis</vt:lpstr>
      <vt:lpstr>Morphology Toxocara cati</vt:lpstr>
      <vt:lpstr>Toxocara cati</vt:lpstr>
      <vt:lpstr>Toxocara cati</vt:lpstr>
      <vt:lpstr>Morphology Toxocara cati </vt:lpstr>
      <vt:lpstr>Toxocara spp</vt:lpstr>
      <vt:lpstr>Life cycle</vt:lpstr>
      <vt:lpstr>عرض تقديمي في PowerPoint</vt:lpstr>
      <vt:lpstr>OLM</vt:lpstr>
      <vt:lpstr>Pulmonary granuloma </vt:lpstr>
      <vt:lpstr>Laboratory Diagnosis</vt:lpstr>
      <vt:lpstr>عرض تقديمي في PowerPoint</vt:lpstr>
      <vt:lpstr>Trichinella spp.</vt:lpstr>
      <vt:lpstr>Morphology Trichinella spp</vt:lpstr>
      <vt:lpstr>Trichinella</vt:lpstr>
      <vt:lpstr>adult-Trichinella </vt:lpstr>
      <vt:lpstr>Trichinella nativa</vt:lpstr>
      <vt:lpstr>Life cycle</vt:lpstr>
      <vt:lpstr>A, B: Encysted larvae of Trichinella in pressed muscle tissue sample.  The coiled larvae can be seen inside the cysts </vt:lpstr>
      <vt:lpstr>Trichinella spiralis encysted larva</vt:lpstr>
      <vt:lpstr>C, D: Larvae of Trichinella, freed from their cysts, typically coiled; length: 0.8 to 1 mm. </vt:lpstr>
      <vt:lpstr>Laboratory Diagnosis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Larva Migrans</dc:title>
  <dc:creator>علـــي الــنــــداوي</dc:creator>
  <cp:lastModifiedBy>DR.Ahmed Saker 2o1O</cp:lastModifiedBy>
  <cp:revision>115</cp:revision>
  <dcterms:created xsi:type="dcterms:W3CDTF">2018-03-21T12:51:28Z</dcterms:created>
  <dcterms:modified xsi:type="dcterms:W3CDTF">2018-03-26T20:44:10Z</dcterms:modified>
</cp:coreProperties>
</file>